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7" r:id="rId5"/>
    <p:sldId id="307" r:id="rId6"/>
    <p:sldId id="279" r:id="rId7"/>
    <p:sldId id="275" r:id="rId8"/>
    <p:sldId id="258" r:id="rId9"/>
    <p:sldId id="282" r:id="rId10"/>
    <p:sldId id="301" r:id="rId11"/>
    <p:sldId id="302" r:id="rId12"/>
    <p:sldId id="266" r:id="rId13"/>
    <p:sldId id="267" r:id="rId14"/>
    <p:sldId id="303" r:id="rId15"/>
    <p:sldId id="309" r:id="rId16"/>
    <p:sldId id="268" r:id="rId17"/>
    <p:sldId id="271" r:id="rId18"/>
    <p:sldId id="296" r:id="rId19"/>
    <p:sldId id="269" r:id="rId20"/>
    <p:sldId id="260" r:id="rId21"/>
    <p:sldId id="272" r:id="rId22"/>
    <p:sldId id="294" r:id="rId23"/>
    <p:sldId id="290" r:id="rId24"/>
    <p:sldId id="304" r:id="rId25"/>
    <p:sldId id="262" r:id="rId26"/>
    <p:sldId id="306" r:id="rId27"/>
    <p:sldId id="305" r:id="rId28"/>
    <p:sldId id="287" r:id="rId29"/>
    <p:sldId id="288" r:id="rId30"/>
    <p:sldId id="263" r:id="rId31"/>
    <p:sldId id="286" r:id="rId32"/>
    <p:sldId id="259" r:id="rId33"/>
    <p:sldId id="265" r:id="rId34"/>
    <p:sldId id="308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E2"/>
    <a:srgbClr val="EEEEEE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8C5A-4B08-47DC-AB3B-1E82C77D2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9E560-400F-498F-B79A-6F959D888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5CFA-1015-4CF2-9993-4A153691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ABAC-34FD-4583-B5EC-70E9514A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8ECD4-B0F2-4DDC-A732-DCA8B7F5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462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7CDC-EF36-459A-B64D-CAC1C8E0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BBD8B-7A06-4CAC-898E-1FEDE4E56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B76B-19A9-4953-86CE-1F39BF017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04DE1-C3FA-47E2-8523-C90A470E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C51DB-9725-49D0-97D9-DFAD0A78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CD49A-299A-4B87-AB8D-3BD8AF7B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28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1520-A093-4AFA-B5E9-264DB6BC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9BD5C-B46D-4D1D-BC6D-7B918E94E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048A7-ACA5-44F3-9E61-014809F1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370AF-22D3-420B-AC24-9621603B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2C7E-3C9B-48ED-8D42-38956DB5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17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DB85B-5CD7-41A0-B060-9813F861A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0E03B-2C3B-4482-99E4-60A63E154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030E-EE71-4998-8EF9-956C9995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BD80F-1405-4AF9-8BEB-56B0374D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F3BD0-0964-4783-8491-F3C32E81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2431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E970-2401-4A91-B21D-0E856E5B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41C5-2AA1-4061-8191-E4F3D4A0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C0BE-0FB5-4F4F-8509-16A7F4E1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B3D43-D900-4854-B98E-F7A85827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844B-642E-4815-B040-043449EF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657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E970-2401-4A91-B21D-0E856E5B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41C5-2AA1-4061-8191-E4F3D4A0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C0BE-0FB5-4F4F-8509-16A7F4E1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B3D43-D900-4854-B98E-F7A85827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844B-642E-4815-B040-043449EF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973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57A3-1C3A-416D-9689-B3AAE29A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49F5E-B280-4885-A1CE-7CE32DF04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734BB-F613-46DF-94BE-CCE96D02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2DA80-F344-4F3C-A13D-F05DED9A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089D-54FF-4ED6-A988-27472312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020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3E09-53D7-47DB-925F-422BEF62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CFA9-808C-48B1-BAF9-6E35DB408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12167-B684-4828-BED2-759382363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2DA15-2558-48C1-92FD-D47ED1BA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12DF-9B02-4F27-A007-7BE90766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9C04D-A995-4E98-BF68-E7F2BFB8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423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4B01-B0FD-4A66-9610-EC266B9C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EBEE3-70B1-4A5A-ACA9-2B564EF92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71478-1A42-4EC3-9DB6-66306183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42C57-0A22-4F05-94D6-A7C83D262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D3369-EBF8-4666-B0B5-CF519C012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1A03E-8F1A-49A1-B805-75FA4908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C636B-23F5-4D9E-9757-207D2027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1EFDA-42C7-458E-B6D3-120892CD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822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C282-A97E-45E9-8161-32E8EF24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C0991-1ECD-4FB3-85EF-3C9D4E46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2A8BC-B0DC-4542-875E-B9607307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95075-A2C2-4C1E-948D-8F3BEE87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982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BE4D2-E1B5-4D84-82D6-74771CC6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C5A6D-7BCC-406E-962F-4E271836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6F1D3-8F42-4D55-88FD-37E2CD37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468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C777-727F-4371-B8FE-0918DD59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C543-D9CC-4695-B612-759C6186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B7632-E945-4925-8524-322B485F9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623CA-4201-4331-9393-65730B43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1BEB8-70A6-4F65-82F6-181AD502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99AF8-9F53-4FD0-A3FC-FDEDD37A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8085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AEC2B-B70A-45CF-AF63-245BEAFD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8B436-0C3B-4342-B447-322BE06B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B0578-5EDE-4591-8EF0-C954435D1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0618-A470-43F5-9BBF-D84A00DAE769}" type="datetimeFigureOut">
              <a:rPr lang="hu-HU" smtClean="0"/>
              <a:t>2017. 11. 29.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22BC3-FA13-4BD1-8919-C5130EA74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69DD7-7C3B-4C05-8566-2CEECE270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BA2CA-7019-46BB-8ADD-BA0C4861264D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4CC00-8497-42CF-BF98-F7C20F74053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9967"/>
            <a:ext cx="1105231" cy="4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8FE5-204E-4A55-A3EA-9ABBC84BD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641" y="2043420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hu-HU" sz="7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hu-HU" sz="4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ndroid </a:t>
            </a:r>
            <a:r>
              <a:rPr lang="hu-HU" sz="7200" b="1" dirty="0">
                <a:solidFill>
                  <a:srgbClr val="00A9E2"/>
                </a:solidFill>
                <a:latin typeface="Century Gothic" panose="020B0502020202020204" pitchFamily="34" charset="0"/>
              </a:rPr>
              <a:t>a</a:t>
            </a:r>
            <a:r>
              <a:rPr lang="hu-HU" sz="4400" b="1" dirty="0">
                <a:solidFill>
                  <a:srgbClr val="00A9E2"/>
                </a:solidFill>
                <a:latin typeface="Century Gothic" panose="020B0502020202020204" pitchFamily="34" charset="0"/>
              </a:rPr>
              <a:t>rchitecture</a:t>
            </a:r>
            <a:r>
              <a:rPr lang="hu-HU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hu-HU" sz="4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sz="7200" b="1" dirty="0">
                <a:solidFill>
                  <a:srgbClr val="00A9E2"/>
                </a:solidFill>
                <a:latin typeface="Century Gothic" panose="020B0502020202020204" pitchFamily="34" charset="0"/>
              </a:rPr>
              <a:t>c</a:t>
            </a:r>
            <a:r>
              <a:rPr lang="hu-HU" sz="4400" b="1" dirty="0">
                <a:solidFill>
                  <a:srgbClr val="00A9E2"/>
                </a:solidFill>
                <a:latin typeface="Century Gothic" panose="020B0502020202020204" pitchFamily="34" charset="0"/>
              </a:rPr>
              <a:t>omponents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with</a:t>
            </a:r>
            <a:br>
              <a:rPr lang="en-US" sz="4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sz="7200" b="1" dirty="0">
                <a:solidFill>
                  <a:srgbClr val="00A9E2"/>
                </a:solidFill>
                <a:latin typeface="Century Gothic" panose="020B0502020202020204" pitchFamily="34" charset="0"/>
              </a:rPr>
              <a:t>mvvm</a:t>
            </a:r>
            <a:endParaRPr lang="hu-HU" sz="4400" dirty="0">
              <a:solidFill>
                <a:srgbClr val="00A9E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384E6-521B-4272-9867-B7AD7014CD82}"/>
              </a:ext>
            </a:extLst>
          </p:cNvPr>
          <p:cNvSpPr txBox="1"/>
          <p:nvPr/>
        </p:nvSpPr>
        <p:spPr>
          <a:xfrm>
            <a:off x="7008306" y="4431020"/>
            <a:ext cx="30508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Angeli R</a:t>
            </a:r>
            <a:r>
              <a:rPr lang="hu-HU" dirty="0"/>
              <a:t>óbert</a:t>
            </a:r>
          </a:p>
          <a:p>
            <a:pPr algn="ctr"/>
            <a:r>
              <a:rPr lang="hu-HU" dirty="0"/>
              <a:t>Senior Android Developer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Tresorit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7951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D9FC-E27C-4696-AD3F-2E1631B7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lifecycle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71EB-54F7-49B2-8697-9514FCE48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A9E2"/>
                </a:solidFill>
              </a:rPr>
              <a:t>lifecycle</a:t>
            </a:r>
          </a:p>
          <a:p>
            <a:pPr lvl="1"/>
            <a:r>
              <a:rPr lang="en-US" dirty="0"/>
              <a:t>abstract class</a:t>
            </a:r>
          </a:p>
          <a:p>
            <a:pPr lvl="1"/>
            <a:r>
              <a:rPr lang="en-US" dirty="0"/>
              <a:t>can be observed</a:t>
            </a:r>
          </a:p>
          <a:p>
            <a:pPr lvl="1"/>
            <a:r>
              <a:rPr lang="en-US" dirty="0"/>
              <a:t>events from lifecycle change</a:t>
            </a:r>
          </a:p>
          <a:p>
            <a:r>
              <a:rPr lang="en-US" b="1" dirty="0" err="1">
                <a:solidFill>
                  <a:srgbClr val="00A9E2"/>
                </a:solidFill>
              </a:rPr>
              <a:t>lifecycleowner</a:t>
            </a:r>
            <a:endParaRPr lang="en-US" b="1" dirty="0">
              <a:solidFill>
                <a:srgbClr val="00A9E2"/>
              </a:solidFill>
            </a:endParaRPr>
          </a:p>
          <a:p>
            <a:pPr lvl="1"/>
            <a:r>
              <a:rPr lang="en-US" dirty="0"/>
              <a:t>interface</a:t>
            </a:r>
          </a:p>
          <a:p>
            <a:pPr lvl="1"/>
            <a:r>
              <a:rPr lang="en-US" dirty="0"/>
              <a:t>implemented by </a:t>
            </a:r>
            <a:r>
              <a:rPr lang="hu-HU" dirty="0"/>
              <a:t>lifecycle aware</a:t>
            </a:r>
            <a:r>
              <a:rPr lang="en-US" dirty="0"/>
              <a:t> components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95F89-BAEC-41A0-BB62-E96C9AE7D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023" y="1080000"/>
            <a:ext cx="2011116" cy="20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9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D9FC-E27C-4696-AD3F-2E1631B7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lifecycle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94B1D-95FB-468A-B646-A77A1892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0101"/>
            <a:ext cx="10068232" cy="2955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42A3C-39FC-4759-A505-725975B6D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1116" cy="20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84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35DF-BDB2-4757-9411-E68FF68E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viewmodel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480A-65A2-4C3F-AE02-F9D0C262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and manage </a:t>
            </a:r>
            <a:r>
              <a:rPr lang="en-US" b="1" dirty="0">
                <a:solidFill>
                  <a:srgbClr val="00A9E2"/>
                </a:solidFill>
              </a:rPr>
              <a:t>UI-related data</a:t>
            </a:r>
          </a:p>
          <a:p>
            <a:r>
              <a:rPr lang="hu-HU" b="1" dirty="0">
                <a:solidFill>
                  <a:srgbClr val="00A9E2"/>
                </a:solidFill>
              </a:rPr>
              <a:t>lifecycle</a:t>
            </a:r>
            <a:r>
              <a:rPr lang="hu-HU" dirty="0"/>
              <a:t> conscious </a:t>
            </a:r>
            <a:endParaRPr lang="en-US" dirty="0"/>
          </a:p>
          <a:p>
            <a:r>
              <a:rPr lang="hu-HU" dirty="0"/>
              <a:t>survive configuration changes</a:t>
            </a:r>
          </a:p>
          <a:p>
            <a:pPr lvl="1"/>
            <a:r>
              <a:rPr lang="en-US" dirty="0"/>
              <a:t>r</a:t>
            </a:r>
            <a:r>
              <a:rPr lang="hu-HU" dirty="0"/>
              <a:t>estore data</a:t>
            </a:r>
          </a:p>
          <a:p>
            <a:pPr lvl="1"/>
            <a:r>
              <a:rPr lang="hu-HU" dirty="0"/>
              <a:t>asynchronous call delegation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9B955-B1D1-4E34-ABB5-CD9D41285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1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1D4F-B2F9-44E3-A835-0BC953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viewmodel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/>
              <a:t>restore data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93DB-9A75-469F-988B-071797E90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old way:</a:t>
            </a:r>
          </a:p>
          <a:p>
            <a:pPr lvl="1"/>
            <a:r>
              <a:rPr lang="hu-HU" dirty="0"/>
              <a:t>on</a:t>
            </a:r>
            <a:r>
              <a:rPr lang="en-US" dirty="0"/>
              <a:t>s</a:t>
            </a:r>
            <a:r>
              <a:rPr lang="hu-HU" dirty="0"/>
              <a:t>ave</a:t>
            </a:r>
            <a:r>
              <a:rPr lang="en-US" dirty="0" err="1"/>
              <a:t>i</a:t>
            </a:r>
            <a:r>
              <a:rPr lang="hu-HU" dirty="0"/>
              <a:t>nstance</a:t>
            </a:r>
            <a:r>
              <a:rPr lang="en-US" dirty="0"/>
              <a:t>s</a:t>
            </a:r>
            <a:r>
              <a:rPr lang="hu-HU" dirty="0"/>
              <a:t>tate</a:t>
            </a:r>
            <a:r>
              <a:rPr lang="en-US" dirty="0"/>
              <a:t>()</a:t>
            </a:r>
            <a:endParaRPr lang="hu-HU" dirty="0"/>
          </a:p>
          <a:p>
            <a:pPr lvl="1"/>
            <a:r>
              <a:rPr lang="hu-HU" dirty="0"/>
              <a:t>fragment instance</a:t>
            </a:r>
          </a:p>
          <a:p>
            <a:pPr lvl="2"/>
            <a:r>
              <a:rPr lang="hu-HU" dirty="0"/>
              <a:t>retain</a:t>
            </a:r>
            <a:r>
              <a:rPr lang="en-US" dirty="0" err="1"/>
              <a:t>i</a:t>
            </a:r>
            <a:r>
              <a:rPr lang="hu-HU" dirty="0"/>
              <a:t>nstance</a:t>
            </a:r>
            <a:r>
              <a:rPr lang="en-US" dirty="0"/>
              <a:t>s</a:t>
            </a:r>
            <a:r>
              <a:rPr lang="hu-HU" dirty="0"/>
              <a:t>tate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handling configuration changes by yourself</a:t>
            </a:r>
          </a:p>
          <a:p>
            <a:pPr lvl="1"/>
            <a:endParaRPr lang="en-US" dirty="0"/>
          </a:p>
          <a:p>
            <a:r>
              <a:rPr lang="hu-HU" dirty="0"/>
              <a:t>new way:</a:t>
            </a:r>
          </a:p>
          <a:p>
            <a:pPr lvl="1"/>
            <a:r>
              <a:rPr lang="hu-HU" b="1" dirty="0">
                <a:solidFill>
                  <a:srgbClr val="00A9E2"/>
                </a:solidFill>
              </a:rPr>
              <a:t>view</a:t>
            </a:r>
            <a:r>
              <a:rPr lang="en-US" b="1" dirty="0">
                <a:solidFill>
                  <a:srgbClr val="00A9E2"/>
                </a:solidFill>
              </a:rPr>
              <a:t>m</a:t>
            </a:r>
            <a:r>
              <a:rPr lang="hu-HU" b="1" dirty="0">
                <a:solidFill>
                  <a:srgbClr val="00A9E2"/>
                </a:solidFill>
              </a:rPr>
              <a:t>odel</a:t>
            </a:r>
            <a:r>
              <a:rPr lang="en-US" b="1" dirty="0">
                <a:solidFill>
                  <a:srgbClr val="00A9E2"/>
                </a:solidFill>
              </a:rPr>
              <a:t>p</a:t>
            </a:r>
            <a:r>
              <a:rPr lang="hu-HU" b="1" dirty="0">
                <a:solidFill>
                  <a:srgbClr val="00A9E2"/>
                </a:solidFill>
              </a:rPr>
              <a:t>rovider</a:t>
            </a:r>
          </a:p>
          <a:p>
            <a:pPr lvl="2"/>
            <a:r>
              <a:rPr lang="hu-HU" dirty="0"/>
              <a:t>store for viewmodels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0BCFC-A400-4372-B1D6-455B2DB3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48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1D4F-B2F9-44E3-A835-0BC953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viewmodel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provider</a:t>
            </a:r>
            <a:endParaRPr lang="hu-HU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1BE3468-C671-47B2-9BE4-70FCBEA7F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22989"/>
            <a:ext cx="10189694" cy="97906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val profileViewModel =   </a:t>
            </a:r>
            <a:r>
              <a:rPr lang="hu-HU" altLang="hu-HU" sz="2000" b="1" dirty="0">
                <a:solidFill>
                  <a:srgbClr val="00A9E2"/>
                </a:solidFill>
                <a:latin typeface="Consolas" panose="020B0609020204030204" pitchFamily="49" charset="0"/>
              </a:rPr>
              <a:t>	ViewModelProviders.of(this).get(SomeViewModel::class.java)</a:t>
            </a:r>
            <a:endParaRPr kumimoji="0" lang="hu-HU" altLang="hu-HU" sz="4400" b="0" i="0" u="none" strike="noStrike" cap="none" normalizeH="0" baseline="0" dirty="0">
              <a:ln>
                <a:noFill/>
              </a:ln>
              <a:solidFill>
                <a:srgbClr val="00A9E2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420E5-86EA-42E3-872E-B5B759348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5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9B39-1E74-4054-B241-DA435B39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viewmodel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C7BFE9-8876-49AD-A7F5-2CF7C014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813799"/>
            <a:ext cx="9819967" cy="15696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class SignUpViewModel @Inject constructor() : ViewModelBase() {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val email =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ObservableField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("")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val firstName =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ObservableField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("")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val lastName =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ObservableField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("")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6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	...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1190F28-310B-420E-A4BB-EF8AC4D3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597652"/>
            <a:ext cx="9819968" cy="230832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override fun onCreateView(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inflater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LayoutInflater,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container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ViewGroup?,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savedInstanceState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Bundle?): View {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return super.onCreateView(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inflater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container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savedInstanceState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).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also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binding?.</a:t>
            </a:r>
            <a:r>
              <a:rPr kumimoji="0" lang="hu-HU" altLang="hu-HU" sz="1600" b="1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viewmodel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= obtainViewModel&lt;SignUpViewModel&gt;()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apply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600" b="1" dirty="0">
                <a:solidFill>
                  <a:srgbClr val="00A9E2"/>
                </a:solidFill>
                <a:latin typeface="Consolas" panose="020B0609020204030204" pitchFamily="49" charset="0"/>
              </a:rPr>
              <a:t>            ...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hu-HU" altLang="hu-HU" sz="1600" b="1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lifecycle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.addObserver(this)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6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B8C1-B3B9-4074-9DE3-715C81FB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viewmodel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D118C-2B2C-4DB8-9AEF-8C6CA7AF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</a:t>
            </a:r>
            <a:r>
              <a:rPr lang="en-US" b="1" dirty="0">
                <a:solidFill>
                  <a:srgbClr val="00A9E2"/>
                </a:solidFill>
              </a:rPr>
              <a:t>never reference a view, lifecycle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or any class that may hold a reference</a:t>
            </a:r>
            <a:br>
              <a:rPr lang="en-US" dirty="0"/>
            </a:br>
            <a:r>
              <a:rPr lang="en-US" dirty="0"/>
              <a:t>to the </a:t>
            </a:r>
            <a:r>
              <a:rPr lang="en-US" b="1" dirty="0">
                <a:solidFill>
                  <a:srgbClr val="00A9E2"/>
                </a:solidFill>
              </a:rPr>
              <a:t>activity context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</a:t>
            </a:r>
            <a:r>
              <a:rPr lang="hu-HU" dirty="0"/>
              <a:t>odularity</a:t>
            </a:r>
            <a:endParaRPr lang="en-US" dirty="0"/>
          </a:p>
          <a:p>
            <a:pPr lvl="1"/>
            <a:r>
              <a:rPr lang="hu-HU" dirty="0"/>
              <a:t>leak safety</a:t>
            </a:r>
            <a:endParaRPr lang="en-US" dirty="0"/>
          </a:p>
          <a:p>
            <a:pPr lvl="1"/>
            <a:r>
              <a:rPr lang="hu-HU" dirty="0"/>
              <a:t>testability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BF599-AE43-48DB-83AD-4A9081CF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4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47E9-6137-4508-9C31-558DD74B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viewmodel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21EC-8FB6-47C1-9469-7987A7F8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problem</a:t>
            </a:r>
            <a:r>
              <a:rPr lang="hu-HU" dirty="0"/>
              <a:t>: </a:t>
            </a:r>
            <a:r>
              <a:rPr lang="en-US" dirty="0" err="1"/>
              <a:t>viewmodel</a:t>
            </a:r>
            <a:r>
              <a:rPr lang="en-US" dirty="0"/>
              <a:t> without </a:t>
            </a:r>
            <a:br>
              <a:rPr lang="hu-HU" dirty="0"/>
            </a:br>
            <a:r>
              <a:rPr lang="hu-HU" dirty="0"/>
              <a:t>		</a:t>
            </a:r>
            <a:r>
              <a:rPr lang="en-US" dirty="0"/>
              <a:t>any android dependency</a:t>
            </a:r>
            <a:br>
              <a:rPr lang="en-US" dirty="0"/>
            </a:br>
            <a:r>
              <a:rPr lang="en-US" dirty="0"/>
              <a:t>		</a:t>
            </a:r>
            <a:r>
              <a:rPr lang="hu-HU" dirty="0"/>
              <a:t>(resources)</a:t>
            </a:r>
          </a:p>
          <a:p>
            <a:pPr lvl="1"/>
            <a:r>
              <a:rPr lang="en-US" dirty="0"/>
              <a:t>a</a:t>
            </a:r>
            <a:r>
              <a:rPr lang="hu-HU" dirty="0"/>
              <a:t>ndroidviewmodel allows applicaion context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hu-HU" dirty="0"/>
          </a:p>
          <a:p>
            <a:r>
              <a:rPr lang="hu-HU" b="1" dirty="0"/>
              <a:t>solution</a:t>
            </a:r>
            <a:r>
              <a:rPr lang="hu-HU" dirty="0"/>
              <a:t>: </a:t>
            </a:r>
            <a:r>
              <a:rPr lang="hu-HU" b="1" dirty="0">
                <a:solidFill>
                  <a:srgbClr val="00A9E2"/>
                </a:solidFill>
              </a:rPr>
              <a:t>binding adapter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32C09-CA40-413C-9CB8-9AE7F503B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38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3AB8-781C-40D0-A362-0F3C0996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viewmodel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binding adapter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4F4935-9C2A-4912-BCA7-E748269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98" y="1670053"/>
            <a:ext cx="8360601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@BindingAdapter("text")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@JvmStatic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fun set(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TextView,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Int) = if 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== 0)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text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 "" else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.setText(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89C75D-499A-44E4-A38A-DF4E0D4D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99" y="3267416"/>
            <a:ext cx="8360600" cy="83099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@BindingAdapter("src")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@JvmStatic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fun set(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ImageView,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Int) =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.setImageResource(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416BF-6DED-42D6-A035-17B97A6E2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99" y="4649338"/>
            <a:ext cx="8360600" cy="132343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@BindingAdapter("textColor")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@JvmStatic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fun set(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TextView,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Int) =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.setTextColor(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resources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.getColor(if 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== 0) R.color.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transparent 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resId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))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4775-6ACD-4049-BF24-6629F7EE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viewmodel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1165-5518-43EB-88DB-70617E811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p</a:t>
            </a:r>
            <a:r>
              <a:rPr lang="en-US" b="1" dirty="0" err="1"/>
              <a:t>roblem</a:t>
            </a:r>
            <a:r>
              <a:rPr lang="hu-HU" b="1" dirty="0"/>
              <a:t>:</a:t>
            </a:r>
            <a:r>
              <a:rPr lang="en-US" b="1" dirty="0"/>
              <a:t> </a:t>
            </a:r>
            <a:r>
              <a:rPr lang="hu-HU" dirty="0"/>
              <a:t>communication between fragments</a:t>
            </a:r>
          </a:p>
          <a:p>
            <a:pPr lvl="1"/>
            <a:r>
              <a:rPr lang="hu-HU" b="1" dirty="0"/>
              <a:t>solution: </a:t>
            </a:r>
            <a:r>
              <a:rPr lang="en-US" b="1" dirty="0">
                <a:solidFill>
                  <a:srgbClr val="00A9E2"/>
                </a:solidFill>
              </a:rPr>
              <a:t>c</a:t>
            </a:r>
            <a:r>
              <a:rPr lang="hu-HU" b="1" dirty="0">
                <a:solidFill>
                  <a:srgbClr val="00A9E2"/>
                </a:solidFill>
              </a:rPr>
              <a:t>ommon viewmodel</a:t>
            </a:r>
          </a:p>
          <a:p>
            <a:pPr lvl="2"/>
            <a:r>
              <a:rPr lang="en-US" dirty="0"/>
              <a:t>m</a:t>
            </a:r>
            <a:r>
              <a:rPr lang="hu-HU" dirty="0"/>
              <a:t>aster-detail fragment</a:t>
            </a:r>
          </a:p>
          <a:p>
            <a:pPr lvl="2"/>
            <a:r>
              <a:rPr lang="en-US" dirty="0"/>
              <a:t>activity does not know anything about this communication</a:t>
            </a:r>
            <a:endParaRPr lang="hu-HU" dirty="0"/>
          </a:p>
          <a:p>
            <a:pPr lvl="2"/>
            <a:r>
              <a:rPr lang="en-US" dirty="0"/>
              <a:t>fragments do not need to know about each other</a:t>
            </a:r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6352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6211-B018-4C26-A9E7-89C81350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evo</a:t>
            </a:r>
            <a:r>
              <a:rPr lang="hu-HU" dirty="0"/>
              <a:t>lution of 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patterns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872DF-BD31-48A1-9672-49AB0A59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04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24089"/>
            <a:ext cx="8085667" cy="16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7D40-148E-4849-A98F-EF7D24E5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53BC-A891-4F88-941A-52D3E956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00A9E2"/>
                </a:solidFill>
              </a:rPr>
              <a:t>observable data holder</a:t>
            </a:r>
            <a:r>
              <a:rPr lang="en-US" b="1" dirty="0">
                <a:solidFill>
                  <a:srgbClr val="00A9E2"/>
                </a:solidFill>
              </a:rPr>
              <a:t> </a:t>
            </a:r>
            <a:endParaRPr lang="hu-HU" b="1" dirty="0">
              <a:solidFill>
                <a:srgbClr val="00A9E2"/>
              </a:solidFill>
            </a:endParaRPr>
          </a:p>
          <a:p>
            <a:r>
              <a:rPr lang="hu-HU" b="1" dirty="0">
                <a:solidFill>
                  <a:srgbClr val="00A9E2"/>
                </a:solidFill>
              </a:rPr>
              <a:t>lifecycle</a:t>
            </a:r>
            <a:r>
              <a:rPr lang="en-US" b="1" dirty="0">
                <a:solidFill>
                  <a:srgbClr val="00A9E2"/>
                </a:solidFill>
              </a:rPr>
              <a:t>-aware</a:t>
            </a:r>
            <a:endParaRPr lang="hu-HU" b="1" dirty="0">
              <a:solidFill>
                <a:srgbClr val="00A9E2"/>
              </a:solidFill>
            </a:endParaRPr>
          </a:p>
          <a:p>
            <a:pPr marL="742950" lvl="1" indent="-285750"/>
            <a:r>
              <a:rPr lang="en-US" dirty="0"/>
              <a:t>no memory leaks</a:t>
            </a:r>
          </a:p>
          <a:p>
            <a:pPr marL="742950" lvl="1" indent="-285750"/>
            <a:r>
              <a:rPr lang="en-US" dirty="0"/>
              <a:t>no crashes due to stopped activities</a:t>
            </a:r>
          </a:p>
          <a:p>
            <a:pPr marL="742950" lvl="1" indent="-285750"/>
            <a:r>
              <a:rPr lang="en-US" dirty="0"/>
              <a:t>no more manual lifecycle handling</a:t>
            </a:r>
          </a:p>
          <a:p>
            <a:pPr marL="742950" lvl="1" indent="-285750"/>
            <a:r>
              <a:rPr lang="en-US" dirty="0"/>
              <a:t>always up to date data</a:t>
            </a:r>
          </a:p>
          <a:p>
            <a:pPr marL="0" indent="0">
              <a:buNone/>
            </a:pPr>
            <a:endParaRPr lang="hu-HU" dirty="0"/>
          </a:p>
          <a:p>
            <a:pPr lvl="1"/>
            <a:endParaRPr lang="en-US" dirty="0"/>
          </a:p>
          <a:p>
            <a:endParaRPr lang="en-US" dirty="0"/>
          </a:p>
          <a:p>
            <a:endParaRPr lang="hu-H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1D3B8-3B72-4EBB-8E6E-03B1AC2057A5}"/>
              </a:ext>
            </a:extLst>
          </p:cNvPr>
          <p:cNvSpPr txBox="1"/>
          <p:nvPr/>
        </p:nvSpPr>
        <p:spPr>
          <a:xfrm>
            <a:off x="1948070" y="463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B05CB-5E52-4B87-9176-A9193974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4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9B39-1E74-4054-B241-DA435B39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C7BFE9-8876-49AD-A7F5-2CF7C014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060020"/>
            <a:ext cx="9819967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class SignUpViewModel @Inject constructor() : ViewModelBase() {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...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val showProgress =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LiveData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&lt;Boolean&gt;()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1190F28-310B-420E-A4BB-EF8AC4D3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49158"/>
            <a:ext cx="9819968" cy="230832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override fun onCreateView(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inflater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LayoutInflater,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container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ViewGroup?,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savedInstanceState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Bundle?): View {</a:t>
            </a:r>
            <a:b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return super.onCreateView(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inflater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container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savedInstanceState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).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also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binding?.</a:t>
            </a:r>
            <a:r>
              <a:rPr kumimoji="0" lang="hu-HU" altLang="hu-HU" sz="1600" b="1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viewmodel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= obtainViewModel&lt;SignUpViewModel&gt;()</a:t>
            </a: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apply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            showProgress.observe(this@SignUpFragment, </a:t>
            </a:r>
            <a:r>
              <a:rPr kumimoji="0" lang="hu-HU" altLang="hu-HU" sz="1600" b="1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Observer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{ showProgress(</a:t>
            </a:r>
            <a:r>
              <a:rPr kumimoji="0" lang="hu-HU" altLang="hu-HU" sz="1600" b="1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it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) })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hu-HU" altLang="hu-HU" sz="1600" b="1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...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9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1EAB-1394-43A2-88B4-2A1CC8B3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</a:t>
            </a:r>
            <a:r>
              <a:rPr lang="hu-HU" dirty="0"/>
              <a:t>: leak viewmodel</a:t>
            </a:r>
            <a:endParaRPr lang="en-US" dirty="0"/>
          </a:p>
          <a:p>
            <a:pPr lvl="1"/>
            <a:r>
              <a:rPr lang="hu-HU" dirty="0"/>
              <a:t>model (e. g. r</a:t>
            </a:r>
            <a:r>
              <a:rPr lang="en-US" dirty="0" err="1"/>
              <a:t>epository</a:t>
            </a:r>
            <a:r>
              <a:rPr lang="hu-HU" dirty="0"/>
              <a:t>)</a:t>
            </a:r>
            <a:r>
              <a:rPr lang="en-US" dirty="0"/>
              <a:t> is holding </a:t>
            </a:r>
            <a:br>
              <a:rPr lang="en-US" dirty="0"/>
            </a:br>
            <a:r>
              <a:rPr lang="en-US" dirty="0"/>
              <a:t>a reference to a callback </a:t>
            </a:r>
            <a:br>
              <a:rPr lang="en-US" dirty="0"/>
            </a:br>
            <a:r>
              <a:rPr lang="en-US" dirty="0"/>
              <a:t>in the </a:t>
            </a:r>
            <a:r>
              <a:rPr lang="hu-HU" dirty="0"/>
              <a:t>v</a:t>
            </a:r>
            <a:r>
              <a:rPr lang="en-US" dirty="0" err="1"/>
              <a:t>iew</a:t>
            </a:r>
            <a:r>
              <a:rPr lang="hu-HU" dirty="0"/>
              <a:t>m</a:t>
            </a:r>
            <a:r>
              <a:rPr lang="en-US" dirty="0" err="1"/>
              <a:t>odel</a:t>
            </a:r>
            <a:r>
              <a:rPr lang="en-US" dirty="0"/>
              <a:t>, the </a:t>
            </a:r>
            <a:r>
              <a:rPr lang="hu-HU" dirty="0"/>
              <a:t>v</a:t>
            </a:r>
            <a:r>
              <a:rPr lang="en-US" dirty="0" err="1"/>
              <a:t>iew</a:t>
            </a:r>
            <a:r>
              <a:rPr lang="hu-HU" dirty="0"/>
              <a:t>m</a:t>
            </a:r>
            <a:r>
              <a:rPr lang="en-US" dirty="0" err="1"/>
              <a:t>odel</a:t>
            </a:r>
            <a:r>
              <a:rPr lang="en-US" dirty="0"/>
              <a:t> will be </a:t>
            </a:r>
            <a:br>
              <a:rPr lang="en-US" dirty="0"/>
            </a:br>
            <a:r>
              <a:rPr lang="en-US" dirty="0"/>
              <a:t>temporarily leaked</a:t>
            </a:r>
            <a:endParaRPr lang="hu-HU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13F3D-F4C3-424C-876A-0F7AB33E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5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en-US" dirty="0"/>
              <a:t> leak </a:t>
            </a:r>
            <a:r>
              <a:rPr lang="en-US" dirty="0" err="1"/>
              <a:t>viewmodel</a:t>
            </a:r>
            <a:endParaRPr lang="hu-HU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0950FB4F-95C7-4631-9EFE-55E92B1D3057}"/>
              </a:ext>
            </a:extLst>
          </p:cNvPr>
          <p:cNvSpPr/>
          <p:nvPr/>
        </p:nvSpPr>
        <p:spPr>
          <a:xfrm>
            <a:off x="3669461" y="2743635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ViewModel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A62C26A-030D-4103-A570-168EAFB77CB8}"/>
              </a:ext>
            </a:extLst>
          </p:cNvPr>
          <p:cNvSpPr/>
          <p:nvPr/>
        </p:nvSpPr>
        <p:spPr>
          <a:xfrm>
            <a:off x="1378742" y="2743635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AE2ED27-6D91-4A73-89FE-79AD75409851}"/>
              </a:ext>
            </a:extLst>
          </p:cNvPr>
          <p:cNvSpPr/>
          <p:nvPr/>
        </p:nvSpPr>
        <p:spPr>
          <a:xfrm>
            <a:off x="6039331" y="2743397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Model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88AC207-A3EE-4B82-B9E5-4ADD5CE6658D}"/>
              </a:ext>
            </a:extLst>
          </p:cNvPr>
          <p:cNvSpPr/>
          <p:nvPr/>
        </p:nvSpPr>
        <p:spPr>
          <a:xfrm>
            <a:off x="3891680" y="2167454"/>
            <a:ext cx="892299" cy="769224"/>
          </a:xfrm>
          <a:prstGeom prst="hexagon">
            <a:avLst/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LiveData</a:t>
            </a:r>
            <a:endParaRPr lang="hu-HU" sz="1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AA2789-A6FB-4937-8BE4-CAA9B740AF1A}"/>
              </a:ext>
            </a:extLst>
          </p:cNvPr>
          <p:cNvCxnSpPr/>
          <p:nvPr/>
        </p:nvCxnSpPr>
        <p:spPr>
          <a:xfrm>
            <a:off x="2798478" y="3442176"/>
            <a:ext cx="815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C5A18C-2193-4178-BDB9-EBC570250489}"/>
              </a:ext>
            </a:extLst>
          </p:cNvPr>
          <p:cNvSpPr txBox="1"/>
          <p:nvPr/>
        </p:nvSpPr>
        <p:spPr>
          <a:xfrm>
            <a:off x="2669147" y="3526748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user actions</a:t>
            </a:r>
            <a:endParaRPr lang="hu-HU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1C6D12-0B11-4AA0-A5CE-2427671247EA}"/>
              </a:ext>
            </a:extLst>
          </p:cNvPr>
          <p:cNvCxnSpPr/>
          <p:nvPr/>
        </p:nvCxnSpPr>
        <p:spPr>
          <a:xfrm>
            <a:off x="2796405" y="3229553"/>
            <a:ext cx="815008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714A70-FF74-4DEA-AF38-2887863C743D}"/>
              </a:ext>
            </a:extLst>
          </p:cNvPr>
          <p:cNvSpPr txBox="1"/>
          <p:nvPr/>
        </p:nvSpPr>
        <p:spPr>
          <a:xfrm>
            <a:off x="2771266" y="2833662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observes</a:t>
            </a:r>
            <a:endParaRPr lang="hu-HU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781F91-63FB-486B-B22D-0FA899CC0219}"/>
              </a:ext>
            </a:extLst>
          </p:cNvPr>
          <p:cNvCxnSpPr/>
          <p:nvPr/>
        </p:nvCxnSpPr>
        <p:spPr>
          <a:xfrm>
            <a:off x="5184563" y="3430248"/>
            <a:ext cx="815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5F1528-1690-4AFA-B049-EF4E5FA947BF}"/>
              </a:ext>
            </a:extLst>
          </p:cNvPr>
          <p:cNvCxnSpPr>
            <a:cxnSpLocks/>
          </p:cNvCxnSpPr>
          <p:nvPr/>
        </p:nvCxnSpPr>
        <p:spPr>
          <a:xfrm flipH="1">
            <a:off x="5145468" y="3229553"/>
            <a:ext cx="815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5CD2C1-3503-4641-AC3E-24E8EE0717AC}"/>
              </a:ext>
            </a:extLst>
          </p:cNvPr>
          <p:cNvCxnSpPr>
            <a:cxnSpLocks/>
          </p:cNvCxnSpPr>
          <p:nvPr/>
        </p:nvCxnSpPr>
        <p:spPr>
          <a:xfrm>
            <a:off x="5559597" y="2385965"/>
            <a:ext cx="0" cy="192819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agon 27">
            <a:extLst>
              <a:ext uri="{FF2B5EF4-FFF2-40B4-BE49-F238E27FC236}">
                <a16:creationId xmlns:a16="http://schemas.microsoft.com/office/drawing/2014/main" id="{F18B0664-641C-41DA-AB91-35FEFB6AA97C}"/>
              </a:ext>
            </a:extLst>
          </p:cNvPr>
          <p:cNvSpPr/>
          <p:nvPr/>
        </p:nvSpPr>
        <p:spPr>
          <a:xfrm>
            <a:off x="7507504" y="2274196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DF1B87FE-D212-4374-8546-BD85F13E03C5}"/>
              </a:ext>
            </a:extLst>
          </p:cNvPr>
          <p:cNvSpPr/>
          <p:nvPr/>
        </p:nvSpPr>
        <p:spPr>
          <a:xfrm>
            <a:off x="7507504" y="3666851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BCD6B5-8003-4A34-9741-EB7B554C6A1E}"/>
              </a:ext>
            </a:extLst>
          </p:cNvPr>
          <p:cNvCxnSpPr>
            <a:cxnSpLocks/>
          </p:cNvCxnSpPr>
          <p:nvPr/>
        </p:nvCxnSpPr>
        <p:spPr>
          <a:xfrm flipV="1">
            <a:off x="7219346" y="2749953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1FC980-F978-405B-B2D0-91C16D5BD242}"/>
              </a:ext>
            </a:extLst>
          </p:cNvPr>
          <p:cNvCxnSpPr>
            <a:cxnSpLocks/>
          </p:cNvCxnSpPr>
          <p:nvPr/>
        </p:nvCxnSpPr>
        <p:spPr>
          <a:xfrm flipH="1" flipV="1">
            <a:off x="7198381" y="3720038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5045B6-DD8B-453E-A85B-4AA01C332F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59106" y="2859525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6DB83B-7F99-481C-A0B8-E797FAE3EBD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85064" y="3630219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24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en-US" dirty="0"/>
              <a:t> leak </a:t>
            </a:r>
            <a:r>
              <a:rPr lang="en-US" dirty="0" err="1"/>
              <a:t>viewmodel</a:t>
            </a:r>
            <a:endParaRPr lang="hu-HU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0950FB4F-95C7-4631-9EFE-55E92B1D3057}"/>
              </a:ext>
            </a:extLst>
          </p:cNvPr>
          <p:cNvSpPr/>
          <p:nvPr/>
        </p:nvSpPr>
        <p:spPr>
          <a:xfrm>
            <a:off x="3669461" y="2743635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ViewModel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A62C26A-030D-4103-A570-168EAFB77CB8}"/>
              </a:ext>
            </a:extLst>
          </p:cNvPr>
          <p:cNvSpPr/>
          <p:nvPr/>
        </p:nvSpPr>
        <p:spPr>
          <a:xfrm>
            <a:off x="1378742" y="2743635"/>
            <a:ext cx="1336738" cy="1152361"/>
          </a:xfrm>
          <a:prstGeom prst="hexagon">
            <a:avLst/>
          </a:prstGeom>
          <a:solidFill>
            <a:srgbClr val="00A9E2">
              <a:alpha val="30000"/>
            </a:srgbClr>
          </a:solidFill>
          <a:ln w="88900"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AE2ED27-6D91-4A73-89FE-79AD75409851}"/>
              </a:ext>
            </a:extLst>
          </p:cNvPr>
          <p:cNvSpPr/>
          <p:nvPr/>
        </p:nvSpPr>
        <p:spPr>
          <a:xfrm>
            <a:off x="6039331" y="2743397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Model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88AC207-A3EE-4B82-B9E5-4ADD5CE6658D}"/>
              </a:ext>
            </a:extLst>
          </p:cNvPr>
          <p:cNvSpPr/>
          <p:nvPr/>
        </p:nvSpPr>
        <p:spPr>
          <a:xfrm>
            <a:off x="3891680" y="2167454"/>
            <a:ext cx="892299" cy="769224"/>
          </a:xfrm>
          <a:prstGeom prst="hexagon">
            <a:avLst/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LiveData</a:t>
            </a:r>
            <a:endParaRPr lang="hu-HU" sz="14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781F91-63FB-486B-B22D-0FA899CC0219}"/>
              </a:ext>
            </a:extLst>
          </p:cNvPr>
          <p:cNvCxnSpPr/>
          <p:nvPr/>
        </p:nvCxnSpPr>
        <p:spPr>
          <a:xfrm>
            <a:off x="5184563" y="3430248"/>
            <a:ext cx="815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5F1528-1690-4AFA-B049-EF4E5FA947BF}"/>
              </a:ext>
            </a:extLst>
          </p:cNvPr>
          <p:cNvCxnSpPr>
            <a:cxnSpLocks/>
          </p:cNvCxnSpPr>
          <p:nvPr/>
        </p:nvCxnSpPr>
        <p:spPr>
          <a:xfrm flipH="1">
            <a:off x="5145468" y="3229553"/>
            <a:ext cx="815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5CD2C1-3503-4641-AC3E-24E8EE0717AC}"/>
              </a:ext>
            </a:extLst>
          </p:cNvPr>
          <p:cNvCxnSpPr>
            <a:cxnSpLocks/>
          </p:cNvCxnSpPr>
          <p:nvPr/>
        </p:nvCxnSpPr>
        <p:spPr>
          <a:xfrm>
            <a:off x="5559597" y="2385965"/>
            <a:ext cx="0" cy="192819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agon 27">
            <a:extLst>
              <a:ext uri="{FF2B5EF4-FFF2-40B4-BE49-F238E27FC236}">
                <a16:creationId xmlns:a16="http://schemas.microsoft.com/office/drawing/2014/main" id="{F18B0664-641C-41DA-AB91-35FEFB6AA97C}"/>
              </a:ext>
            </a:extLst>
          </p:cNvPr>
          <p:cNvSpPr/>
          <p:nvPr/>
        </p:nvSpPr>
        <p:spPr>
          <a:xfrm>
            <a:off x="7507504" y="2274196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DF1B87FE-D212-4374-8546-BD85F13E03C5}"/>
              </a:ext>
            </a:extLst>
          </p:cNvPr>
          <p:cNvSpPr/>
          <p:nvPr/>
        </p:nvSpPr>
        <p:spPr>
          <a:xfrm>
            <a:off x="7507504" y="3666851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BCD6B5-8003-4A34-9741-EB7B554C6A1E}"/>
              </a:ext>
            </a:extLst>
          </p:cNvPr>
          <p:cNvCxnSpPr>
            <a:cxnSpLocks/>
          </p:cNvCxnSpPr>
          <p:nvPr/>
        </p:nvCxnSpPr>
        <p:spPr>
          <a:xfrm flipV="1">
            <a:off x="7219346" y="2749953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1FC980-F978-405B-B2D0-91C16D5BD242}"/>
              </a:ext>
            </a:extLst>
          </p:cNvPr>
          <p:cNvCxnSpPr>
            <a:cxnSpLocks/>
          </p:cNvCxnSpPr>
          <p:nvPr/>
        </p:nvCxnSpPr>
        <p:spPr>
          <a:xfrm flipH="1" flipV="1">
            <a:off x="7198381" y="3720038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5045B6-DD8B-453E-A85B-4AA01C332F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59106" y="2859525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6DB83B-7F99-481C-A0B8-E797FAE3EBD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85064" y="3630219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76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en-US" dirty="0"/>
              <a:t> leak </a:t>
            </a:r>
            <a:r>
              <a:rPr lang="en-US" dirty="0" err="1"/>
              <a:t>viewmodel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1EAB-1394-43A2-88B4-2A1CC8B3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solution:</a:t>
            </a:r>
          </a:p>
          <a:p>
            <a:pPr lvl="1"/>
            <a:r>
              <a:rPr lang="hu-HU" dirty="0"/>
              <a:t>drop callback on onclear</a:t>
            </a:r>
          </a:p>
          <a:p>
            <a:pPr lvl="1"/>
            <a:r>
              <a:rPr lang="hu-HU" dirty="0"/>
              <a:t>in model use weakreference or eventbus</a:t>
            </a:r>
          </a:p>
          <a:p>
            <a:pPr lvl="1"/>
            <a:r>
              <a:rPr lang="hu-HU" dirty="0"/>
              <a:t>use </a:t>
            </a:r>
            <a:r>
              <a:rPr lang="hu-HU" b="1" dirty="0">
                <a:solidFill>
                  <a:srgbClr val="00A9E2"/>
                </a:solidFill>
              </a:rPr>
              <a:t>livedata between viewmodel and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5ED5A-B8B9-4043-B651-F9B856057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0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en-US" dirty="0"/>
              <a:t> leak </a:t>
            </a:r>
            <a:r>
              <a:rPr lang="en-US" dirty="0" err="1"/>
              <a:t>viewmodel</a:t>
            </a:r>
            <a:endParaRPr lang="hu-HU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0950FB4F-95C7-4631-9EFE-55E92B1D3057}"/>
              </a:ext>
            </a:extLst>
          </p:cNvPr>
          <p:cNvSpPr/>
          <p:nvPr/>
        </p:nvSpPr>
        <p:spPr>
          <a:xfrm>
            <a:off x="3669461" y="2743635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ViewModel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A62C26A-030D-4103-A570-168EAFB77CB8}"/>
              </a:ext>
            </a:extLst>
          </p:cNvPr>
          <p:cNvSpPr/>
          <p:nvPr/>
        </p:nvSpPr>
        <p:spPr>
          <a:xfrm>
            <a:off x="1378742" y="2743635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AE2ED27-6D91-4A73-89FE-79AD75409851}"/>
              </a:ext>
            </a:extLst>
          </p:cNvPr>
          <p:cNvSpPr/>
          <p:nvPr/>
        </p:nvSpPr>
        <p:spPr>
          <a:xfrm>
            <a:off x="6039331" y="2743397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Model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88AC207-A3EE-4B82-B9E5-4ADD5CE6658D}"/>
              </a:ext>
            </a:extLst>
          </p:cNvPr>
          <p:cNvSpPr/>
          <p:nvPr/>
        </p:nvSpPr>
        <p:spPr>
          <a:xfrm>
            <a:off x="3891680" y="2167454"/>
            <a:ext cx="892299" cy="769224"/>
          </a:xfrm>
          <a:prstGeom prst="hexagon">
            <a:avLst/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LiveData</a:t>
            </a:r>
            <a:endParaRPr lang="hu-HU" sz="1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AA2789-A6FB-4937-8BE4-CAA9B740AF1A}"/>
              </a:ext>
            </a:extLst>
          </p:cNvPr>
          <p:cNvCxnSpPr/>
          <p:nvPr/>
        </p:nvCxnSpPr>
        <p:spPr>
          <a:xfrm>
            <a:off x="2798478" y="3442176"/>
            <a:ext cx="815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C5A18C-2193-4178-BDB9-EBC570250489}"/>
              </a:ext>
            </a:extLst>
          </p:cNvPr>
          <p:cNvSpPr txBox="1"/>
          <p:nvPr/>
        </p:nvSpPr>
        <p:spPr>
          <a:xfrm>
            <a:off x="2669147" y="3526748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user actions</a:t>
            </a:r>
            <a:endParaRPr lang="hu-HU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1C6D12-0B11-4AA0-A5CE-2427671247EA}"/>
              </a:ext>
            </a:extLst>
          </p:cNvPr>
          <p:cNvCxnSpPr/>
          <p:nvPr/>
        </p:nvCxnSpPr>
        <p:spPr>
          <a:xfrm>
            <a:off x="2796405" y="3229553"/>
            <a:ext cx="815008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714A70-FF74-4DEA-AF38-2887863C743D}"/>
              </a:ext>
            </a:extLst>
          </p:cNvPr>
          <p:cNvSpPr txBox="1"/>
          <p:nvPr/>
        </p:nvSpPr>
        <p:spPr>
          <a:xfrm>
            <a:off x="2771266" y="2833662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observes</a:t>
            </a:r>
            <a:endParaRPr lang="hu-HU" sz="1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5CD2C1-3503-4641-AC3E-24E8EE0717AC}"/>
              </a:ext>
            </a:extLst>
          </p:cNvPr>
          <p:cNvCxnSpPr>
            <a:cxnSpLocks/>
          </p:cNvCxnSpPr>
          <p:nvPr/>
        </p:nvCxnSpPr>
        <p:spPr>
          <a:xfrm>
            <a:off x="5559597" y="2385965"/>
            <a:ext cx="0" cy="192819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agon 27">
            <a:extLst>
              <a:ext uri="{FF2B5EF4-FFF2-40B4-BE49-F238E27FC236}">
                <a16:creationId xmlns:a16="http://schemas.microsoft.com/office/drawing/2014/main" id="{F18B0664-641C-41DA-AB91-35FEFB6AA97C}"/>
              </a:ext>
            </a:extLst>
          </p:cNvPr>
          <p:cNvSpPr/>
          <p:nvPr/>
        </p:nvSpPr>
        <p:spPr>
          <a:xfrm>
            <a:off x="7507504" y="2274196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DF1B87FE-D212-4374-8546-BD85F13E03C5}"/>
              </a:ext>
            </a:extLst>
          </p:cNvPr>
          <p:cNvSpPr/>
          <p:nvPr/>
        </p:nvSpPr>
        <p:spPr>
          <a:xfrm>
            <a:off x="7507504" y="3666851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BCD6B5-8003-4A34-9741-EB7B554C6A1E}"/>
              </a:ext>
            </a:extLst>
          </p:cNvPr>
          <p:cNvCxnSpPr>
            <a:cxnSpLocks/>
          </p:cNvCxnSpPr>
          <p:nvPr/>
        </p:nvCxnSpPr>
        <p:spPr>
          <a:xfrm flipV="1">
            <a:off x="7219346" y="2749953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1FC980-F978-405B-B2D0-91C16D5BD242}"/>
              </a:ext>
            </a:extLst>
          </p:cNvPr>
          <p:cNvCxnSpPr>
            <a:cxnSpLocks/>
          </p:cNvCxnSpPr>
          <p:nvPr/>
        </p:nvCxnSpPr>
        <p:spPr>
          <a:xfrm flipH="1" flipV="1">
            <a:off x="7198381" y="3720038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5045B6-DD8B-453E-A85B-4AA01C332F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59106" y="2859525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6DB83B-7F99-481C-A0B8-E797FAE3EBD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85064" y="3630219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2264F1-9E16-4A73-9830-F6F0AA527396}"/>
              </a:ext>
            </a:extLst>
          </p:cNvPr>
          <p:cNvCxnSpPr/>
          <p:nvPr/>
        </p:nvCxnSpPr>
        <p:spPr>
          <a:xfrm>
            <a:off x="5153481" y="3443779"/>
            <a:ext cx="815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D716A0C-A1AC-49E9-AB51-1A075600044C}"/>
              </a:ext>
            </a:extLst>
          </p:cNvPr>
          <p:cNvSpPr txBox="1"/>
          <p:nvPr/>
        </p:nvSpPr>
        <p:spPr>
          <a:xfrm>
            <a:off x="5261931" y="3526748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data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1BE485-E3F1-4EFC-BD34-5068AD8C20D7}"/>
              </a:ext>
            </a:extLst>
          </p:cNvPr>
          <p:cNvCxnSpPr/>
          <p:nvPr/>
        </p:nvCxnSpPr>
        <p:spPr>
          <a:xfrm>
            <a:off x="5151408" y="3231156"/>
            <a:ext cx="815008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D06E9F-4104-47B5-9168-172622BFCD2B}"/>
              </a:ext>
            </a:extLst>
          </p:cNvPr>
          <p:cNvSpPr txBox="1"/>
          <p:nvPr/>
        </p:nvSpPr>
        <p:spPr>
          <a:xfrm>
            <a:off x="5126269" y="283526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observes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5811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en-US" dirty="0"/>
              <a:t> leak </a:t>
            </a:r>
            <a:r>
              <a:rPr lang="en-US" dirty="0" err="1"/>
              <a:t>viewmodel</a:t>
            </a:r>
            <a:endParaRPr lang="hu-HU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0950FB4F-95C7-4631-9EFE-55E92B1D3057}"/>
              </a:ext>
            </a:extLst>
          </p:cNvPr>
          <p:cNvSpPr/>
          <p:nvPr/>
        </p:nvSpPr>
        <p:spPr>
          <a:xfrm>
            <a:off x="3669461" y="2743635"/>
            <a:ext cx="1336738" cy="1152361"/>
          </a:xfrm>
          <a:prstGeom prst="hexagon">
            <a:avLst/>
          </a:prstGeom>
          <a:solidFill>
            <a:srgbClr val="00A9E2">
              <a:alpha val="30000"/>
            </a:srgbClr>
          </a:solidFill>
          <a:ln w="88900"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ViewModel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A62C26A-030D-4103-A570-168EAFB77CB8}"/>
              </a:ext>
            </a:extLst>
          </p:cNvPr>
          <p:cNvSpPr/>
          <p:nvPr/>
        </p:nvSpPr>
        <p:spPr>
          <a:xfrm>
            <a:off x="1378742" y="2743635"/>
            <a:ext cx="1336738" cy="1152361"/>
          </a:xfrm>
          <a:prstGeom prst="hexagon">
            <a:avLst/>
          </a:prstGeom>
          <a:solidFill>
            <a:srgbClr val="00A9E2">
              <a:alpha val="30000"/>
            </a:srgbClr>
          </a:solidFill>
          <a:ln w="88900"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View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AE2ED27-6D91-4A73-89FE-79AD75409851}"/>
              </a:ext>
            </a:extLst>
          </p:cNvPr>
          <p:cNvSpPr/>
          <p:nvPr/>
        </p:nvSpPr>
        <p:spPr>
          <a:xfrm>
            <a:off x="6039331" y="2743397"/>
            <a:ext cx="1336738" cy="1152361"/>
          </a:xfrm>
          <a:prstGeom prst="hexagon">
            <a:avLst/>
          </a:prstGeom>
          <a:solidFill>
            <a:srgbClr val="00A9E2">
              <a:alpha val="80000"/>
            </a:srgbClr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Model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88AC207-A3EE-4B82-B9E5-4ADD5CE6658D}"/>
              </a:ext>
            </a:extLst>
          </p:cNvPr>
          <p:cNvSpPr/>
          <p:nvPr/>
        </p:nvSpPr>
        <p:spPr>
          <a:xfrm>
            <a:off x="3891680" y="2167454"/>
            <a:ext cx="892299" cy="769224"/>
          </a:xfrm>
          <a:prstGeom prst="hexagon">
            <a:avLst/>
          </a:prstGeom>
          <a:solidFill>
            <a:srgbClr val="0070C0">
              <a:alpha val="30000"/>
            </a:srgbClr>
          </a:solidFill>
          <a:ln w="63500"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LiveData</a:t>
            </a:r>
            <a:endParaRPr lang="hu-HU" sz="1400" b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5CD2C1-3503-4641-AC3E-24E8EE0717AC}"/>
              </a:ext>
            </a:extLst>
          </p:cNvPr>
          <p:cNvCxnSpPr>
            <a:cxnSpLocks/>
          </p:cNvCxnSpPr>
          <p:nvPr/>
        </p:nvCxnSpPr>
        <p:spPr>
          <a:xfrm>
            <a:off x="5559597" y="2385965"/>
            <a:ext cx="0" cy="192819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agon 27">
            <a:extLst>
              <a:ext uri="{FF2B5EF4-FFF2-40B4-BE49-F238E27FC236}">
                <a16:creationId xmlns:a16="http://schemas.microsoft.com/office/drawing/2014/main" id="{F18B0664-641C-41DA-AB91-35FEFB6AA97C}"/>
              </a:ext>
            </a:extLst>
          </p:cNvPr>
          <p:cNvSpPr/>
          <p:nvPr/>
        </p:nvSpPr>
        <p:spPr>
          <a:xfrm>
            <a:off x="7507504" y="2274196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DF1B87FE-D212-4374-8546-BD85F13E03C5}"/>
              </a:ext>
            </a:extLst>
          </p:cNvPr>
          <p:cNvSpPr/>
          <p:nvPr/>
        </p:nvSpPr>
        <p:spPr>
          <a:xfrm>
            <a:off x="7507504" y="3666851"/>
            <a:ext cx="791540" cy="68236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Local Data</a:t>
            </a:r>
            <a:br>
              <a:rPr lang="en-US" sz="800" b="1" dirty="0"/>
            </a:br>
            <a:r>
              <a:rPr lang="en-US" sz="800" b="1" dirty="0"/>
              <a:t>Source</a:t>
            </a:r>
            <a:endParaRPr lang="hu-HU" sz="8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BCD6B5-8003-4A34-9741-EB7B554C6A1E}"/>
              </a:ext>
            </a:extLst>
          </p:cNvPr>
          <p:cNvCxnSpPr>
            <a:cxnSpLocks/>
          </p:cNvCxnSpPr>
          <p:nvPr/>
        </p:nvCxnSpPr>
        <p:spPr>
          <a:xfrm flipV="1">
            <a:off x="7219346" y="2749953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1FC980-F978-405B-B2D0-91C16D5BD242}"/>
              </a:ext>
            </a:extLst>
          </p:cNvPr>
          <p:cNvCxnSpPr>
            <a:cxnSpLocks/>
          </p:cNvCxnSpPr>
          <p:nvPr/>
        </p:nvCxnSpPr>
        <p:spPr>
          <a:xfrm flipH="1" flipV="1">
            <a:off x="7198381" y="3720038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5045B6-DD8B-453E-A85B-4AA01C332F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59106" y="2859525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6DB83B-7F99-481C-A0B8-E797FAE3EBD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85064" y="3630219"/>
            <a:ext cx="313445" cy="16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73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1EAB-1394-43A2-88B4-2A1CC8B3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</a:t>
            </a:r>
            <a:r>
              <a:rPr lang="en-US" dirty="0"/>
              <a:t>: </a:t>
            </a:r>
            <a:r>
              <a:rPr lang="hu-HU" dirty="0"/>
              <a:t>livedata between </a:t>
            </a:r>
            <a:br>
              <a:rPr lang="en-US" dirty="0"/>
            </a:br>
            <a:r>
              <a:rPr lang="en-US" dirty="0"/>
              <a:t>		</a:t>
            </a:r>
            <a:r>
              <a:rPr lang="hu-HU" dirty="0"/>
              <a:t>viewmodel and model</a:t>
            </a:r>
            <a:endParaRPr lang="en-US" dirty="0"/>
          </a:p>
          <a:p>
            <a:pPr lvl="1"/>
            <a:r>
              <a:rPr lang="en-US" dirty="0"/>
              <a:t>subscribe from the </a:t>
            </a:r>
            <a:r>
              <a:rPr lang="hu-HU" dirty="0"/>
              <a:t>v</a:t>
            </a:r>
            <a:r>
              <a:rPr lang="en-US" dirty="0" err="1"/>
              <a:t>iew</a:t>
            </a:r>
            <a:r>
              <a:rPr lang="hu-HU" dirty="0"/>
              <a:t>m</a:t>
            </a:r>
            <a:r>
              <a:rPr lang="en-US" dirty="0" err="1"/>
              <a:t>odel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if you do not have access </a:t>
            </a:r>
            <a:br>
              <a:rPr lang="en-US" dirty="0"/>
            </a:br>
            <a:r>
              <a:rPr lang="en-US" dirty="0"/>
              <a:t>to the </a:t>
            </a:r>
            <a:r>
              <a:rPr lang="hu-HU" dirty="0"/>
              <a:t>l</a:t>
            </a:r>
            <a:r>
              <a:rPr lang="en-US" dirty="0" err="1"/>
              <a:t>ifecycle</a:t>
            </a:r>
            <a:r>
              <a:rPr lang="hu-HU" dirty="0"/>
              <a:t>o</a:t>
            </a:r>
            <a:r>
              <a:rPr lang="en-US" dirty="0" err="1"/>
              <a:t>wner</a:t>
            </a:r>
            <a:endParaRPr lang="en-US" dirty="0"/>
          </a:p>
          <a:p>
            <a:r>
              <a:rPr lang="en-US" b="1" dirty="0"/>
              <a:t>solution</a:t>
            </a:r>
            <a:r>
              <a:rPr lang="en-US" dirty="0"/>
              <a:t>: using </a:t>
            </a:r>
            <a:r>
              <a:rPr lang="en-US" b="1" dirty="0">
                <a:solidFill>
                  <a:srgbClr val="00A9E2"/>
                </a:solidFill>
              </a:rPr>
              <a:t>transformation</a:t>
            </a:r>
            <a:endParaRPr lang="hu-HU" b="1" dirty="0">
              <a:solidFill>
                <a:srgbClr val="00A9E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BD6E0-17F6-487F-B5DF-8A1D70871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9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F26-B55E-41E8-B439-E9C20932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transformation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1EAB-1394-43A2-88B4-2A1CC8B3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A9E2"/>
                </a:solidFill>
              </a:rPr>
              <a:t>map() </a:t>
            </a:r>
          </a:p>
          <a:p>
            <a:pPr lvl="1"/>
            <a:r>
              <a:rPr lang="en-US" dirty="0"/>
              <a:t>make changes to the </a:t>
            </a:r>
            <a:r>
              <a:rPr lang="en-US" dirty="0" err="1"/>
              <a:t>LiveData</a:t>
            </a:r>
            <a:r>
              <a:rPr lang="en-US" dirty="0"/>
              <a:t> value before dispatching it</a:t>
            </a:r>
          </a:p>
          <a:p>
            <a:r>
              <a:rPr lang="en-US" b="1" dirty="0" err="1">
                <a:solidFill>
                  <a:srgbClr val="00A9E2"/>
                </a:solidFill>
              </a:rPr>
              <a:t>switchMap</a:t>
            </a:r>
            <a:r>
              <a:rPr lang="en-US" b="1" dirty="0">
                <a:solidFill>
                  <a:srgbClr val="00A9E2"/>
                </a:solidFill>
              </a:rPr>
              <a:t>() </a:t>
            </a:r>
          </a:p>
          <a:p>
            <a:pPr lvl="1"/>
            <a:r>
              <a:rPr lang="en-US" dirty="0"/>
              <a:t>return a different </a:t>
            </a:r>
            <a:r>
              <a:rPr lang="en-US" dirty="0" err="1"/>
              <a:t>LiveData</a:t>
            </a:r>
            <a:r>
              <a:rPr lang="en-US" dirty="0"/>
              <a:t> instance based on the value of another one.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6045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6211-B018-4C26-A9E7-89C81350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evo</a:t>
            </a:r>
            <a:r>
              <a:rPr lang="hu-HU" dirty="0"/>
              <a:t>lution of 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patterns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7AFB3-CCB4-4140-A27D-66D38157581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hu-HU" dirty="0"/>
              <a:t>2010 – </a:t>
            </a:r>
            <a:r>
              <a:rPr lang="en-US" dirty="0"/>
              <a:t>classic</a:t>
            </a:r>
            <a:r>
              <a:rPr lang="hu-HU" dirty="0"/>
              <a:t> android</a:t>
            </a:r>
          </a:p>
          <a:p>
            <a:endParaRPr lang="hu-HU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D89319F-B7BA-453B-B010-101EA3DB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5463"/>
            <a:ext cx="9844912" cy="322002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none" lIns="360000" tIns="360000" rIns="360000" bIns="3600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mCounterText = </a:t>
            </a:r>
            <a:r>
              <a:rPr lang="hu-HU" altLang="hu-HU" b="1" dirty="0">
                <a:solidFill>
                  <a:srgbClr val="00A9E2"/>
                </a:solidFill>
                <a:latin typeface="Consolas" panose="020B0609020204030204" pitchFamily="49" charset="0"/>
              </a:rPr>
              <a:t>(TextView) findViewById(R.id.tv_clicks);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mCounterIncrementButton = </a:t>
            </a:r>
            <a:r>
              <a:rPr lang="hu-HU" altLang="hu-HU" b="1" dirty="0">
                <a:solidFill>
                  <a:srgbClr val="00A9E2"/>
                </a:solidFill>
                <a:latin typeface="Consolas" panose="020B0609020204030204" pitchFamily="49" charset="0"/>
              </a:rPr>
              <a:t>(Button) findViewById(R.id.btn_increment); </a:t>
            </a:r>
            <a:endParaRPr kumimoji="0" lang="en-US" altLang="hu-HU" b="1" i="0" u="none" strike="noStrike" cap="none" normalizeH="0" baseline="0" dirty="0">
              <a:ln>
                <a:noFill/>
              </a:ln>
              <a:solidFill>
                <a:srgbClr val="00A9E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hu-HU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mCounterIncrementButton.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setOnClickListener(new View.OnClickListener()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b="1" dirty="0">
                <a:solidFill>
                  <a:srgbClr val="00A9E2"/>
                </a:solidFill>
                <a:latin typeface="Consolas" panose="020B0609020204030204" pitchFamily="49" charset="0"/>
              </a:rPr>
              <a:t>	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public void onClick(View v)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		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mClicks++;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		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mCounterText.setText(""+mClicks);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}); </a:t>
            </a:r>
          </a:p>
        </p:txBody>
      </p:sp>
    </p:spTree>
    <p:extLst>
      <p:ext uri="{BB962C8B-B14F-4D97-AF65-F5344CB8AC3E}">
        <p14:creationId xmlns:p14="http://schemas.microsoft.com/office/powerpoint/2010/main" val="577729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939D-0053-4851-95A3-06BCEB61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14A51-683C-4018-8B5E-A433B77A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problem</a:t>
            </a:r>
            <a:r>
              <a:rPr lang="hu-HU" dirty="0"/>
              <a:t>: handle context-dependent operations from viewmodel</a:t>
            </a:r>
          </a:p>
          <a:p>
            <a:r>
              <a:rPr lang="hu-HU" b="1" dirty="0"/>
              <a:t>solution</a:t>
            </a:r>
            <a:r>
              <a:rPr lang="hu-HU" dirty="0"/>
              <a:t>: e</a:t>
            </a:r>
            <a:r>
              <a:rPr lang="en-US" dirty="0"/>
              <a:t>vent from </a:t>
            </a:r>
            <a:r>
              <a:rPr lang="en-US" dirty="0" err="1"/>
              <a:t>viewmodel</a:t>
            </a:r>
            <a:r>
              <a:rPr lang="en-US" dirty="0"/>
              <a:t> to view</a:t>
            </a:r>
            <a:r>
              <a:rPr lang="hu-HU" dirty="0"/>
              <a:t> (</a:t>
            </a:r>
            <a:r>
              <a:rPr lang="en-US" b="1" dirty="0">
                <a:solidFill>
                  <a:srgbClr val="00A9E2"/>
                </a:solidFill>
              </a:rPr>
              <a:t>s</a:t>
            </a:r>
            <a:r>
              <a:rPr lang="hu-HU" b="1" dirty="0">
                <a:solidFill>
                  <a:srgbClr val="00A9E2"/>
                </a:solidFill>
              </a:rPr>
              <a:t>ingle</a:t>
            </a:r>
            <a:r>
              <a:rPr lang="en-US" b="1" dirty="0">
                <a:solidFill>
                  <a:srgbClr val="00A9E2"/>
                </a:solidFill>
              </a:rPr>
              <a:t>l</a:t>
            </a:r>
            <a:r>
              <a:rPr lang="hu-HU" b="1" dirty="0">
                <a:solidFill>
                  <a:srgbClr val="00A9E2"/>
                </a:solidFill>
              </a:rPr>
              <a:t>ive</a:t>
            </a:r>
            <a:r>
              <a:rPr lang="en-US" b="1" dirty="0">
                <a:solidFill>
                  <a:srgbClr val="00A9E2"/>
                </a:solidFill>
              </a:rPr>
              <a:t>e</a:t>
            </a:r>
            <a:r>
              <a:rPr lang="hu-HU" b="1" dirty="0">
                <a:solidFill>
                  <a:srgbClr val="00A9E2"/>
                </a:solidFill>
              </a:rPr>
              <a:t>vent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s</a:t>
            </a:r>
            <a:r>
              <a:rPr lang="en-US" dirty="0"/>
              <a:t>how dialog</a:t>
            </a:r>
          </a:p>
          <a:p>
            <a:pPr lvl="1"/>
            <a:r>
              <a:rPr lang="hu-HU" dirty="0"/>
              <a:t>s</a:t>
            </a:r>
            <a:r>
              <a:rPr lang="en-US" dirty="0"/>
              <a:t>tart activity</a:t>
            </a:r>
          </a:p>
          <a:p>
            <a:pPr lvl="1"/>
            <a:r>
              <a:rPr lang="hu-HU" dirty="0"/>
              <a:t>s</a:t>
            </a:r>
            <a:r>
              <a:rPr lang="en-US" dirty="0"/>
              <a:t>how fragment</a:t>
            </a:r>
          </a:p>
          <a:p>
            <a:pPr lvl="1"/>
            <a:r>
              <a:rPr lang="hu-HU" dirty="0"/>
              <a:t>s</a:t>
            </a:r>
            <a:r>
              <a:rPr lang="en-US" dirty="0"/>
              <a:t>how </a:t>
            </a:r>
            <a:r>
              <a:rPr lang="en-US" dirty="0" err="1"/>
              <a:t>snackbar</a:t>
            </a:r>
            <a:endParaRPr lang="en-US" dirty="0"/>
          </a:p>
          <a:p>
            <a:pPr lvl="1"/>
            <a:r>
              <a:rPr lang="hu-HU" dirty="0"/>
              <a:t>s</a:t>
            </a:r>
            <a:r>
              <a:rPr lang="en-US" dirty="0"/>
              <a:t>how </a:t>
            </a:r>
            <a:r>
              <a:rPr lang="en-US" dirty="0" err="1"/>
              <a:t>toas</a:t>
            </a:r>
            <a:r>
              <a:rPr lang="hu-HU" dirty="0"/>
              <a:t>t</a:t>
            </a:r>
          </a:p>
          <a:p>
            <a:pPr lvl="1"/>
            <a:r>
              <a:rPr lang="hu-HU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43390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D261-3CA1-4E74-8727-1DACD2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singleliveevent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AAE5B-4EC4-4957-8570-DBBF4E13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u-HU" dirty="0"/>
              <a:t>no event-triggering during </a:t>
            </a:r>
            <a:br>
              <a:rPr lang="en-US" dirty="0"/>
            </a:br>
            <a:r>
              <a:rPr lang="hu-HU" dirty="0"/>
              <a:t>configuration change</a:t>
            </a:r>
          </a:p>
          <a:p>
            <a:r>
              <a:rPr lang="hu-HU" dirty="0"/>
              <a:t>events only after subscription</a:t>
            </a:r>
          </a:p>
          <a:p>
            <a:pPr lvl="1"/>
            <a:endParaRPr lang="hu-HU" dirty="0"/>
          </a:p>
          <a:p>
            <a:r>
              <a:rPr lang="hu-HU" dirty="0"/>
              <a:t>contra:</a:t>
            </a:r>
          </a:p>
          <a:p>
            <a:pPr lvl="2"/>
            <a:r>
              <a:rPr lang="hu-HU" dirty="0"/>
              <a:t>only one observer can be notified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A614F-0EBA-4280-8D2E-942851A17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2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D261-3CA1-4E74-8727-1DACD2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singleliveevent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D76728-0B0F-4827-9816-193BA520CE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00141"/>
            <a:ext cx="8615680" cy="440120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class 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SingleLiveEvent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&lt;T&gt; : 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MutableLiveData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&lt;T&gt;() {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private val 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pending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= AtomicBoolean(false)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@MainThread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override fun observe(</a:t>
            </a:r>
            <a:r>
              <a:rPr kumimoji="0" lang="hu-HU" altLang="hu-HU" sz="1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LifecycleOwner, </a:t>
            </a:r>
            <a:r>
              <a:rPr kumimoji="0" lang="hu-HU" altLang="hu-HU" sz="1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observer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: Observer&lt;T&gt;) {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    super.observe(</a:t>
            </a:r>
            <a:r>
              <a:rPr kumimoji="0" lang="hu-HU" altLang="hu-HU" sz="1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owner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hu-HU" altLang="hu-HU" sz="1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Observer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&lt;T&gt; 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{ </a:t>
            </a:r>
            <a:r>
              <a:rPr kumimoji="0" lang="hu-HU" altLang="hu-HU" sz="1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t 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-&gt;</a:t>
            </a:r>
            <a:b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hu-HU" altLang="hu-HU" sz="1400" b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if (pending.compareAndSet(true, false)) {</a:t>
            </a:r>
            <a:br>
              <a:rPr kumimoji="0" lang="hu-HU" altLang="hu-HU" sz="1400" b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                observer.onChanged(t)</a:t>
            </a:r>
            <a:br>
              <a:rPr kumimoji="0" lang="hu-HU" altLang="hu-HU" sz="1400" b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            }</a:t>
            </a:r>
            <a:br>
              <a:rPr kumimoji="0" lang="hu-HU" altLang="hu-HU" sz="1400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@MainThread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override fun setValue(</a:t>
            </a:r>
            <a:r>
              <a:rPr kumimoji="0" lang="hu-HU" altLang="hu-HU" sz="1400" b="1" i="1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: T?) {</a:t>
            </a:r>
            <a:b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        pending.set(true)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    super.setValue(</a:t>
            </a:r>
            <a:r>
              <a:rPr kumimoji="0" lang="hu-HU" altLang="hu-HU" sz="14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</a:b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hu-HU" altLang="hu-HU" sz="32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22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BB29-1F4D-4DFD-AF0F-1C75A9EC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livedata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singleliveevent</a:t>
            </a:r>
            <a:endParaRPr lang="hu-H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B7598D6-16CD-4FEC-AE17-F89435DE7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33" y="2088415"/>
            <a:ext cx="6223818" cy="10348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val snackbarText =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Fira Code"/>
              </a:rPr>
              <a:t>SingleLiveEvent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&lt;Int&gt;()</a:t>
            </a:r>
            <a:endParaRPr kumimoji="0" lang="hu-HU" altLang="hu-HU" sz="44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54E7FD8-848F-4A06-80F5-43B61A44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32" y="4168321"/>
            <a:ext cx="6223819" cy="10348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snackbarText.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Fira Code"/>
              </a:rPr>
              <a:t>observe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(</a:t>
            </a:r>
            <a:r>
              <a:rPr kumimoji="0" lang="hu-HU" altLang="hu-HU" sz="20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activity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,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{ 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showMessage(</a:t>
            </a:r>
            <a:r>
              <a:rPr kumimoji="0" lang="hu-HU" altLang="hu-HU" sz="20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it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)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}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ira Code"/>
              </a:rPr>
              <a:t>)</a:t>
            </a:r>
            <a:endParaRPr kumimoji="0" lang="hu-HU" altLang="hu-HU" sz="44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73B13-09D6-461C-BB9D-5F5AD65D3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080000"/>
            <a:ext cx="2012400" cy="201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E79831-1066-439D-BC51-F643C188B541}"/>
              </a:ext>
            </a:extLst>
          </p:cNvPr>
          <p:cNvSpPr txBox="1"/>
          <p:nvPr/>
        </p:nvSpPr>
        <p:spPr>
          <a:xfrm>
            <a:off x="924232" y="169068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viewmodel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F9361-C1E8-43FF-AE07-DD4A86D34B8A}"/>
              </a:ext>
            </a:extLst>
          </p:cNvPr>
          <p:cNvSpPr txBox="1"/>
          <p:nvPr/>
        </p:nvSpPr>
        <p:spPr>
          <a:xfrm>
            <a:off x="924231" y="3798989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948177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D261-3CA1-4E74-8727-1DACD240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9" y="2346324"/>
            <a:ext cx="6943164" cy="1325563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thank you!</a:t>
            </a:r>
            <a:endParaRPr lang="hu-HU" sz="54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50DAA-8F20-476B-8A00-FF29C10DAF3A}"/>
              </a:ext>
            </a:extLst>
          </p:cNvPr>
          <p:cNvSpPr txBox="1"/>
          <p:nvPr/>
        </p:nvSpPr>
        <p:spPr>
          <a:xfrm>
            <a:off x="7008306" y="4431020"/>
            <a:ext cx="30508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Angeli R</a:t>
            </a:r>
            <a:r>
              <a:rPr lang="hu-HU" dirty="0"/>
              <a:t>óbert</a:t>
            </a:r>
          </a:p>
          <a:p>
            <a:pPr algn="ctr"/>
            <a:r>
              <a:rPr lang="hu-HU" dirty="0"/>
              <a:t>Senior Android Developer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Tresorit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8713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6211-B018-4C26-A9E7-89C81350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evo</a:t>
            </a:r>
            <a:r>
              <a:rPr lang="hu-HU" dirty="0"/>
              <a:t>lution of 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patterns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7AFB3-CCB4-4140-A27D-66D38157581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hu-HU" cap="all" dirty="0"/>
              <a:t>2013</a:t>
            </a:r>
            <a:r>
              <a:rPr lang="hu-HU" dirty="0"/>
              <a:t> – butterknife </a:t>
            </a:r>
            <a:r>
              <a:rPr lang="en-US" dirty="0"/>
              <a:t>and</a:t>
            </a:r>
            <a:r>
              <a:rPr lang="hu-HU" dirty="0"/>
              <a:t> retrolambda</a:t>
            </a:r>
          </a:p>
          <a:p>
            <a:endParaRPr lang="hu-HU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FA75BB-7FD3-4C3C-A8E0-D3E651D77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5974"/>
            <a:ext cx="5956027" cy="266602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 vert="horz" wrap="none" lIns="360000" tIns="360000" rIns="360000" bIns="36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@Bind(R.id.tv_clicks) mCounterText;</a:t>
            </a:r>
            <a:endParaRPr kumimoji="0" lang="en-US" altLang="hu-HU" b="1" i="0" u="none" strike="noStrike" cap="none" normalizeH="0" baseline="0" dirty="0">
              <a:ln>
                <a:noFill/>
              </a:ln>
              <a:solidFill>
                <a:srgbClr val="00A9E2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b="1" dirty="0">
              <a:solidFill>
                <a:srgbClr val="00A9E2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rgbClr val="00A9E2"/>
                </a:solidFill>
                <a:effectLst/>
                <a:latin typeface="Consolas" panose="020B0609020204030204" pitchFamily="49" charset="0"/>
              </a:rPr>
              <a:t>@OnClick(R.id.btn_increment)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 void onSubmitClicked(View v)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mClicks++;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	mCounterText.setText(""+mClicks);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667644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6211-B018-4C26-A9E7-89C81350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evo</a:t>
            </a:r>
            <a:r>
              <a:rPr lang="hu-HU" dirty="0"/>
              <a:t>lution of 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patterns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7AFB3-CCB4-4140-A27D-66D38157581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hu-HU" cap="all" dirty="0"/>
              <a:t>2014</a:t>
            </a:r>
            <a:r>
              <a:rPr lang="hu-HU" dirty="0"/>
              <a:t> </a:t>
            </a:r>
          </a:p>
          <a:p>
            <a:pPr lvl="1"/>
            <a:r>
              <a:rPr lang="en-US" dirty="0"/>
              <a:t>avoid fragments</a:t>
            </a:r>
            <a:endParaRPr lang="hu-HU" dirty="0"/>
          </a:p>
          <a:p>
            <a:pPr lvl="2"/>
            <a:r>
              <a:rPr lang="hu-HU" dirty="0"/>
              <a:t>flow and mortar</a:t>
            </a:r>
          </a:p>
          <a:p>
            <a:pPr lvl="1"/>
            <a:r>
              <a:rPr lang="hu-HU" sz="2800" b="1" dirty="0">
                <a:solidFill>
                  <a:srgbClr val="00A9E2"/>
                </a:solidFill>
              </a:rPr>
              <a:t>mvp</a:t>
            </a:r>
          </a:p>
          <a:p>
            <a:pPr lvl="1"/>
            <a:r>
              <a:rPr lang="hu-HU" dirty="0"/>
              <a:t>react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18BB7-FCD8-4C63-AC0C-10CCC6CD96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45"/>
                    </a14:imgEffect>
                    <a14:imgEffect>
                      <a14:saturation sat="0"/>
                    </a14:imgEffect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6" y="1717150"/>
            <a:ext cx="5140144" cy="4568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859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6211-B018-4C26-A9E7-89C81350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evo</a:t>
            </a:r>
            <a:r>
              <a:rPr lang="hu-HU" dirty="0"/>
              <a:t>lution of 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7AFB3-CCB4-4140-A27D-66D38157581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hu-HU" cap="all" dirty="0"/>
              <a:t>2015</a:t>
            </a:r>
            <a:r>
              <a:rPr lang="hu-HU" dirty="0"/>
              <a:t> – data binding library - </a:t>
            </a:r>
            <a:r>
              <a:rPr lang="hu-HU" b="1" dirty="0">
                <a:solidFill>
                  <a:srgbClr val="00A9E2"/>
                </a:solidFill>
              </a:rPr>
              <a:t>mvvm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E73D2-5108-402C-9722-19826DD1BB5E}"/>
              </a:ext>
            </a:extLst>
          </p:cNvPr>
          <p:cNvSpPr/>
          <p:nvPr/>
        </p:nvSpPr>
        <p:spPr>
          <a:xfrm>
            <a:off x="936845" y="2360067"/>
            <a:ext cx="7893887" cy="362594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80000" tIns="180000" rIns="180000" bIns="180000">
            <a:spAutoFit/>
          </a:bodyPr>
          <a:lstStyle/>
          <a:p>
            <a:r>
              <a:rPr lang="hu-HU" sz="1200" dirty="0">
                <a:latin typeface="Consolas" panose="020B0609020204030204" pitchFamily="49" charset="0"/>
              </a:rPr>
              <a:t>&lt;layout xmlns:android="http://schemas.android.com/apk/res/android"&gt;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&lt;data&gt;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</a:t>
            </a:r>
            <a:r>
              <a:rPr lang="hu-HU" sz="1400" b="1" dirty="0">
                <a:solidFill>
                  <a:srgbClr val="00A9E2"/>
                </a:solidFill>
                <a:latin typeface="Consolas" panose="020B0609020204030204" pitchFamily="49" charset="0"/>
              </a:rPr>
              <a:t>&lt;variable name="counter" type="com.example.Counter"/&gt;</a:t>
            </a:r>
          </a:p>
          <a:p>
            <a:r>
              <a:rPr lang="hu-HU" sz="1400" b="1" dirty="0">
                <a:latin typeface="Consolas" panose="020B0609020204030204" pitchFamily="49" charset="0"/>
              </a:rPr>
              <a:t>      </a:t>
            </a:r>
            <a:r>
              <a:rPr lang="hu-HU" sz="1400" b="1" dirty="0">
                <a:solidFill>
                  <a:srgbClr val="00A9E2"/>
                </a:solidFill>
                <a:latin typeface="Consolas" panose="020B0609020204030204" pitchFamily="49" charset="0"/>
              </a:rPr>
              <a:t>&lt;variable name="handler" type="com.example.ClickHandler"/&gt;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&lt;/data&gt;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&lt;LinearLayout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android:orientation="vertical"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android:layout_width="match_parent"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android:layout_height="match_parent"&gt;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&lt;TextView android:layout_width="wrap_content"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    android:layout_height="wrap_content"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    </a:t>
            </a:r>
            <a:r>
              <a:rPr lang="hu-HU" sz="1400" b="1" dirty="0">
                <a:solidFill>
                  <a:srgbClr val="00A9E2"/>
                </a:solidFill>
                <a:latin typeface="Consolas" panose="020B0609020204030204" pitchFamily="49" charset="0"/>
              </a:rPr>
              <a:t>android:text="@{counter.value}"</a:t>
            </a:r>
            <a:r>
              <a:rPr lang="hu-HU" sz="1200" dirty="0">
                <a:latin typeface="Consolas" panose="020B0609020204030204" pitchFamily="49" charset="0"/>
              </a:rPr>
              <a:t>/&gt;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&lt;Button android:layout_width="wrap_content"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    android:layout_height="wrap_content"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        </a:t>
            </a:r>
            <a:r>
              <a:rPr lang="hu-HU" sz="1400" b="1" dirty="0">
                <a:solidFill>
                  <a:srgbClr val="00A9E2"/>
                </a:solidFill>
                <a:latin typeface="Consolas" panose="020B0609020204030204" pitchFamily="49" charset="0"/>
              </a:rPr>
              <a:t>android:onClick="@{handler.clickHandle}"</a:t>
            </a:r>
            <a:r>
              <a:rPr lang="hu-HU" sz="1200" dirty="0">
                <a:latin typeface="Consolas" panose="020B0609020204030204" pitchFamily="49" charset="0"/>
              </a:rPr>
              <a:t>/&gt;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   &lt;/LinearLayout&gt;</a:t>
            </a:r>
          </a:p>
          <a:p>
            <a:r>
              <a:rPr lang="hu-HU" sz="1200" dirty="0">
                <a:latin typeface="Consolas" panose="020B0609020204030204" pitchFamily="49" charset="0"/>
              </a:rPr>
              <a:t>&lt;/layout&gt;</a:t>
            </a:r>
          </a:p>
        </p:txBody>
      </p:sp>
    </p:spTree>
    <p:extLst>
      <p:ext uri="{BB962C8B-B14F-4D97-AF65-F5344CB8AC3E}">
        <p14:creationId xmlns:p14="http://schemas.microsoft.com/office/powerpoint/2010/main" val="3293737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F974-0FC3-4D0A-B5D0-5EF4829B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z="6600" b="1" dirty="0">
                <a:solidFill>
                  <a:schemeClr val="bg2">
                    <a:lumMod val="25000"/>
                  </a:schemeClr>
                </a:solidFill>
              </a:rPr>
              <a:t>mvvm</a:t>
            </a:r>
            <a:r>
              <a:rPr lang="hu-HU" sz="6600" dirty="0"/>
              <a:t> </a:t>
            </a:r>
            <a:r>
              <a:rPr lang="hu-HU" sz="2800" dirty="0"/>
              <a:t>vs</a:t>
            </a:r>
            <a:r>
              <a:rPr lang="hu-HU" sz="6600" dirty="0"/>
              <a:t> </a:t>
            </a:r>
            <a:r>
              <a:rPr lang="hu-HU" sz="6600" b="1" dirty="0">
                <a:solidFill>
                  <a:schemeClr val="bg2">
                    <a:lumMod val="25000"/>
                  </a:schemeClr>
                </a:solidFill>
              </a:rPr>
              <a:t>mvp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97DA55-D224-4924-BBFD-7E4B880E8F39}"/>
              </a:ext>
            </a:extLst>
          </p:cNvPr>
          <p:cNvSpPr txBox="1"/>
          <p:nvPr/>
        </p:nvSpPr>
        <p:spPr>
          <a:xfrm>
            <a:off x="120738" y="2657317"/>
            <a:ext cx="103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>
                <a:solidFill>
                  <a:srgbClr val="00A9E2"/>
                </a:solidFill>
              </a:rPr>
              <a:t>data</a:t>
            </a:r>
          </a:p>
          <a:p>
            <a:pPr algn="r"/>
            <a:r>
              <a:rPr lang="hu-HU" b="1" dirty="0">
                <a:solidFill>
                  <a:srgbClr val="00A9E2"/>
                </a:solidFill>
              </a:rPr>
              <a:t>binding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0B2EF47-D92C-4221-B330-A205ACCB1841}"/>
              </a:ext>
            </a:extLst>
          </p:cNvPr>
          <p:cNvSpPr/>
          <p:nvPr/>
        </p:nvSpPr>
        <p:spPr>
          <a:xfrm>
            <a:off x="1446758" y="3123734"/>
            <a:ext cx="1336738" cy="1152361"/>
          </a:xfrm>
          <a:prstGeom prst="hexagon">
            <a:avLst/>
          </a:prstGeom>
          <a:solidFill>
            <a:srgbClr val="00A9E2">
              <a:alpha val="60000"/>
            </a:srgbClr>
          </a:solidFill>
          <a:ln w="1016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View</a:t>
            </a:r>
            <a:br>
              <a:rPr lang="hu-HU" sz="1200" b="1" dirty="0"/>
            </a:br>
            <a:r>
              <a:rPr lang="hu-HU" sz="1200" b="1" dirty="0"/>
              <a:t>Model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18CCB29-EAB5-474E-9E61-277F42EEC7F3}"/>
              </a:ext>
            </a:extLst>
          </p:cNvPr>
          <p:cNvSpPr/>
          <p:nvPr/>
        </p:nvSpPr>
        <p:spPr>
          <a:xfrm>
            <a:off x="1468437" y="1798171"/>
            <a:ext cx="1336738" cy="1152361"/>
          </a:xfrm>
          <a:prstGeom prst="hexagon">
            <a:avLst/>
          </a:prstGeom>
          <a:solidFill>
            <a:srgbClr val="00A9E2">
              <a:alpha val="60000"/>
            </a:srgbClr>
          </a:solidFill>
          <a:ln w="1016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View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5617CB84-7A94-405D-B62F-626F7001F34A}"/>
              </a:ext>
            </a:extLst>
          </p:cNvPr>
          <p:cNvSpPr/>
          <p:nvPr/>
        </p:nvSpPr>
        <p:spPr>
          <a:xfrm>
            <a:off x="1446758" y="4440704"/>
            <a:ext cx="1336738" cy="1152361"/>
          </a:xfrm>
          <a:prstGeom prst="hexagon">
            <a:avLst/>
          </a:prstGeom>
          <a:solidFill>
            <a:srgbClr val="00A9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Model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688B07B1-3AA7-4270-A1F1-B61789F82C45}"/>
              </a:ext>
            </a:extLst>
          </p:cNvPr>
          <p:cNvSpPr/>
          <p:nvPr/>
        </p:nvSpPr>
        <p:spPr>
          <a:xfrm>
            <a:off x="1155926" y="3900580"/>
            <a:ext cx="294968" cy="1002890"/>
          </a:xfrm>
          <a:prstGeom prst="upArrow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A140A6E-0CF1-46A9-B345-1DD74EA134DE}"/>
              </a:ext>
            </a:extLst>
          </p:cNvPr>
          <p:cNvSpPr/>
          <p:nvPr/>
        </p:nvSpPr>
        <p:spPr>
          <a:xfrm>
            <a:off x="2779360" y="3900580"/>
            <a:ext cx="294968" cy="1002890"/>
          </a:xfrm>
          <a:prstGeom prst="downArrow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DF6D63EC-142D-4794-85B4-C72057431407}"/>
              </a:ext>
            </a:extLst>
          </p:cNvPr>
          <p:cNvSpPr/>
          <p:nvPr/>
        </p:nvSpPr>
        <p:spPr>
          <a:xfrm>
            <a:off x="4367089" y="3123734"/>
            <a:ext cx="1336738" cy="1152361"/>
          </a:xfrm>
          <a:prstGeom prst="hexagon">
            <a:avLst/>
          </a:prstGeom>
          <a:solidFill>
            <a:srgbClr val="00A9E2">
              <a:alpha val="60000"/>
            </a:srgbClr>
          </a:solidFill>
          <a:ln w="1016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Pres</a:t>
            </a:r>
            <a:r>
              <a:rPr lang="en-US" sz="1200" b="1" dirty="0"/>
              <a:t>enter</a:t>
            </a:r>
            <a:endParaRPr lang="hu-HU" sz="1200" b="1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DB8DC2F5-A7BD-4F52-8E0B-11F44830C44C}"/>
              </a:ext>
            </a:extLst>
          </p:cNvPr>
          <p:cNvSpPr/>
          <p:nvPr/>
        </p:nvSpPr>
        <p:spPr>
          <a:xfrm>
            <a:off x="4388768" y="1798171"/>
            <a:ext cx="1336738" cy="1152361"/>
          </a:xfrm>
          <a:prstGeom prst="hexagon">
            <a:avLst/>
          </a:prstGeom>
          <a:solidFill>
            <a:srgbClr val="00A9E2">
              <a:alpha val="60000"/>
            </a:srgbClr>
          </a:solidFill>
          <a:ln w="1016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View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B878EF8D-9C4D-42CC-AC55-01E5C6D562F7}"/>
              </a:ext>
            </a:extLst>
          </p:cNvPr>
          <p:cNvSpPr/>
          <p:nvPr/>
        </p:nvSpPr>
        <p:spPr>
          <a:xfrm>
            <a:off x="4367089" y="4440704"/>
            <a:ext cx="1336738" cy="1152361"/>
          </a:xfrm>
          <a:prstGeom prst="hexagon">
            <a:avLst/>
          </a:prstGeom>
          <a:solidFill>
            <a:srgbClr val="00A9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Model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B18280C7-76C6-4AD4-AEB9-0E6CDF779389}"/>
              </a:ext>
            </a:extLst>
          </p:cNvPr>
          <p:cNvSpPr/>
          <p:nvPr/>
        </p:nvSpPr>
        <p:spPr>
          <a:xfrm>
            <a:off x="5734516" y="2495972"/>
            <a:ext cx="294968" cy="1002890"/>
          </a:xfrm>
          <a:prstGeom prst="downArrow">
            <a:avLst/>
          </a:prstGeom>
          <a:solidFill>
            <a:schemeClr val="accent5">
              <a:lumMod val="75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61EAEF-02D7-4B25-A3CE-B5886B5BC29F}"/>
              </a:ext>
            </a:extLst>
          </p:cNvPr>
          <p:cNvSpPr txBox="1"/>
          <p:nvPr/>
        </p:nvSpPr>
        <p:spPr>
          <a:xfrm>
            <a:off x="5984777" y="256517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ctions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268AA412-ADFC-4ABF-99BF-C2F19538560C}"/>
              </a:ext>
            </a:extLst>
          </p:cNvPr>
          <p:cNvSpPr/>
          <p:nvPr/>
        </p:nvSpPr>
        <p:spPr>
          <a:xfrm>
            <a:off x="4037593" y="2487505"/>
            <a:ext cx="294968" cy="1002890"/>
          </a:xfrm>
          <a:prstGeom prst="upArrow">
            <a:avLst/>
          </a:prstGeom>
          <a:solidFill>
            <a:schemeClr val="accent5">
              <a:lumMod val="75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3607BE-91C4-4B6E-BAE5-B2BF36B8181C}"/>
              </a:ext>
            </a:extLst>
          </p:cNvPr>
          <p:cNvSpPr txBox="1"/>
          <p:nvPr/>
        </p:nvSpPr>
        <p:spPr>
          <a:xfrm>
            <a:off x="3084010" y="2627366"/>
            <a:ext cx="102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pdate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UI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81123041-EB99-4F46-BB67-2611B9C94B6C}"/>
              </a:ext>
            </a:extLst>
          </p:cNvPr>
          <p:cNvSpPr/>
          <p:nvPr/>
        </p:nvSpPr>
        <p:spPr>
          <a:xfrm>
            <a:off x="4076257" y="3900580"/>
            <a:ext cx="294968" cy="1002890"/>
          </a:xfrm>
          <a:prstGeom prst="upArrow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4A527B5-E608-46C7-9296-500A0B83D494}"/>
              </a:ext>
            </a:extLst>
          </p:cNvPr>
          <p:cNvSpPr/>
          <p:nvPr/>
        </p:nvSpPr>
        <p:spPr>
          <a:xfrm>
            <a:off x="5703827" y="3895172"/>
            <a:ext cx="294968" cy="1002890"/>
          </a:xfrm>
          <a:prstGeom prst="downArrow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6F2D59E-B9DA-4A5A-849E-5531C9B2C480}"/>
              </a:ext>
            </a:extLst>
          </p:cNvPr>
          <p:cNvSpPr/>
          <p:nvPr/>
        </p:nvSpPr>
        <p:spPr>
          <a:xfrm>
            <a:off x="1142993" y="2509267"/>
            <a:ext cx="294968" cy="1002890"/>
          </a:xfrm>
          <a:prstGeom prst="downArrow">
            <a:avLst/>
          </a:prstGeom>
          <a:solidFill>
            <a:srgbClr val="00A9E2">
              <a:alpha val="60000"/>
            </a:srgb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046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9B32-9C07-470F-98C5-B943C9DE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da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tabinding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7C7D-E76C-4E60-B23E-E55123ED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pro</a:t>
            </a:r>
          </a:p>
          <a:p>
            <a:pPr lvl="1"/>
            <a:r>
              <a:rPr lang="hu-HU" dirty="0"/>
              <a:t>door to </a:t>
            </a:r>
            <a:r>
              <a:rPr lang="hu-HU" b="1" dirty="0">
                <a:solidFill>
                  <a:srgbClr val="00A9E2"/>
                </a:solidFill>
              </a:rPr>
              <a:t>mvvm</a:t>
            </a:r>
            <a:endParaRPr lang="en-US" b="1" dirty="0">
              <a:solidFill>
                <a:srgbClr val="00A9E2"/>
              </a:solidFill>
            </a:endParaRPr>
          </a:p>
          <a:p>
            <a:pPr lvl="1"/>
            <a:r>
              <a:rPr lang="hu-HU" dirty="0"/>
              <a:t>less boilerplate code</a:t>
            </a:r>
            <a:endParaRPr lang="hu-HU" b="1" dirty="0"/>
          </a:p>
          <a:p>
            <a:pPr lvl="1"/>
            <a:r>
              <a:rPr lang="en-US" dirty="0"/>
              <a:t>binding class generation at compile time</a:t>
            </a:r>
            <a:endParaRPr lang="hu-HU" dirty="0"/>
          </a:p>
          <a:p>
            <a:r>
              <a:rPr lang="hu-HU" dirty="0"/>
              <a:t>contra</a:t>
            </a:r>
          </a:p>
          <a:p>
            <a:pPr lvl="1"/>
            <a:r>
              <a:rPr lang="hu-HU" dirty="0"/>
              <a:t>hard </a:t>
            </a:r>
            <a:r>
              <a:rPr lang="en-US" dirty="0"/>
              <a:t>to debug</a:t>
            </a:r>
            <a:endParaRPr lang="hu-HU" dirty="0"/>
          </a:p>
          <a:p>
            <a:pPr lvl="1"/>
            <a:r>
              <a:rPr lang="hu-HU" dirty="0"/>
              <a:t>different layout, different screen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9B32-9C07-470F-98C5-B943C9DE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architecture components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7C7D-E76C-4E60-B23E-E55123ED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new library by Google</a:t>
            </a:r>
            <a:endParaRPr lang="en-US" dirty="0"/>
          </a:p>
          <a:p>
            <a:r>
              <a:rPr lang="en-US" dirty="0"/>
              <a:t>help us design applications that are </a:t>
            </a:r>
            <a:br>
              <a:rPr lang="en-US" dirty="0"/>
            </a:br>
            <a:r>
              <a:rPr lang="en-US" dirty="0"/>
              <a:t>“robust, testable, and maintainable”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b="1" dirty="0" err="1">
                <a:solidFill>
                  <a:srgbClr val="00A9E2"/>
                </a:solidFill>
              </a:rPr>
              <a:t>viewmodel</a:t>
            </a:r>
            <a:r>
              <a:rPr lang="en-US" dirty="0"/>
              <a:t> </a:t>
            </a:r>
          </a:p>
          <a:p>
            <a:r>
              <a:rPr lang="en-US" sz="3200" b="1" dirty="0" err="1">
                <a:solidFill>
                  <a:srgbClr val="00A9E2"/>
                </a:solidFill>
              </a:rPr>
              <a:t>livedata</a:t>
            </a:r>
            <a:endParaRPr lang="en-US" sz="2000" b="1" dirty="0">
              <a:solidFill>
                <a:srgbClr val="00A9E2"/>
              </a:solidFill>
            </a:endParaRPr>
          </a:p>
          <a:p>
            <a:r>
              <a:rPr lang="en-US" dirty="0"/>
              <a:t>room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9675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5306</TotalTime>
  <Words>775</Words>
  <Application>Microsoft Office PowerPoint</Application>
  <PresentationFormat>Widescreen</PresentationFormat>
  <Paragraphs>223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Consolas</vt:lpstr>
      <vt:lpstr>Fira Code</vt:lpstr>
      <vt:lpstr>Office Theme</vt:lpstr>
      <vt:lpstr>android architecture  components with mvvm</vt:lpstr>
      <vt:lpstr>evolution of patterns</vt:lpstr>
      <vt:lpstr>evolution of patterns</vt:lpstr>
      <vt:lpstr>evolution of patterns</vt:lpstr>
      <vt:lpstr>evolution of patterns</vt:lpstr>
      <vt:lpstr>evolution of patterns</vt:lpstr>
      <vt:lpstr>mvvm vs mvp</vt:lpstr>
      <vt:lpstr>databinding</vt:lpstr>
      <vt:lpstr>architecture components</vt:lpstr>
      <vt:lpstr>lifecycle</vt:lpstr>
      <vt:lpstr>lifecycle</vt:lpstr>
      <vt:lpstr>viewmodel</vt:lpstr>
      <vt:lpstr>viewmodel restore data</vt:lpstr>
      <vt:lpstr>viewmodel provider</vt:lpstr>
      <vt:lpstr>viewmodel</vt:lpstr>
      <vt:lpstr>viewmodel</vt:lpstr>
      <vt:lpstr>viewmodel</vt:lpstr>
      <vt:lpstr>viewmodel binding adapter</vt:lpstr>
      <vt:lpstr>viewmodel</vt:lpstr>
      <vt:lpstr>livedata</vt:lpstr>
      <vt:lpstr>livedata</vt:lpstr>
      <vt:lpstr>livedata</vt:lpstr>
      <vt:lpstr>livedata leak viewmodel</vt:lpstr>
      <vt:lpstr>livedata leak viewmodel</vt:lpstr>
      <vt:lpstr>livedata leak viewmodel</vt:lpstr>
      <vt:lpstr>livedata leak viewmodel</vt:lpstr>
      <vt:lpstr>livedata leak viewmodel</vt:lpstr>
      <vt:lpstr>livedata</vt:lpstr>
      <vt:lpstr>livedata transformation</vt:lpstr>
      <vt:lpstr>livedata</vt:lpstr>
      <vt:lpstr>livedata singleliveevent</vt:lpstr>
      <vt:lpstr>livedata singleliveevent</vt:lpstr>
      <vt:lpstr>livedata singleliveevent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Róbert Angeli</dc:creator>
  <cp:lastModifiedBy>Róbert Angeli</cp:lastModifiedBy>
  <cp:revision>225</cp:revision>
  <dcterms:created xsi:type="dcterms:W3CDTF">2017-11-19T21:11:53Z</dcterms:created>
  <dcterms:modified xsi:type="dcterms:W3CDTF">2017-11-29T10:38:10Z</dcterms:modified>
</cp:coreProperties>
</file>