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512" r:id="rId2"/>
    <p:sldId id="720" r:id="rId3"/>
    <p:sldId id="721" r:id="rId4"/>
    <p:sldId id="716" r:id="rId5"/>
    <p:sldId id="522" r:id="rId6"/>
    <p:sldId id="717" r:id="rId7"/>
    <p:sldId id="723" r:id="rId8"/>
    <p:sldId id="713" r:id="rId9"/>
    <p:sldId id="724" r:id="rId10"/>
    <p:sldId id="722" r:id="rId11"/>
    <p:sldId id="709" r:id="rId12"/>
    <p:sldId id="715" r:id="rId13"/>
    <p:sldId id="498" r:id="rId14"/>
  </p:sldIdLst>
  <p:sldSz cx="9144000" cy="6858000" type="screen4x3"/>
  <p:notesSz cx="6797675" cy="9982200"/>
  <p:custDataLst>
    <p:tags r:id="rId17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ele-GroteskFet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C729E"/>
    <a:srgbClr val="E20074"/>
    <a:srgbClr val="64B9E4"/>
    <a:srgbClr val="427BAB"/>
    <a:srgbClr val="368F9A"/>
    <a:srgbClr val="9F4C97"/>
    <a:srgbClr val="EDA95A"/>
    <a:srgbClr val="FDD167"/>
    <a:srgbClr val="BABD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1577" autoAdjust="0"/>
  </p:normalViewPr>
  <p:slideViewPr>
    <p:cSldViewPr snapToGrid="0" snapToObjects="1">
      <p:cViewPr>
        <p:scale>
          <a:sx n="60" d="100"/>
          <a:sy n="60" d="100"/>
        </p:scale>
        <p:origin x="-2880" y="-1032"/>
      </p:cViewPr>
      <p:guideLst>
        <p:guide orient="horz" pos="210"/>
        <p:guide orient="horz" pos="710"/>
        <p:guide orient="horz" pos="1117"/>
        <p:guide orient="horz" pos="829"/>
        <p:guide orient="horz" pos="3634"/>
        <p:guide orient="horz" pos="3816"/>
        <p:guide orient="horz" pos="4124"/>
        <p:guide orient="horz" pos="4004"/>
        <p:guide pos="2922"/>
        <p:guide pos="201"/>
        <p:guide pos="5556"/>
        <p:guide pos="2838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414" y="-96"/>
      </p:cViewPr>
      <p:guideLst>
        <p:guide orient="horz" pos="3144"/>
        <p:guide pos="295"/>
        <p:guide pos="398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heme" Target="../theme/theme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89120" y="9409528"/>
            <a:ext cx="1102490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470539" y="9409528"/>
            <a:ext cx="4481531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6328660" y="9409528"/>
            <a:ext cx="469015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5C49E-2EB2-43DD-A1B8-D847AC2EF25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56325" name="Picture 8" descr="T_Logo_3c_Slogan_p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61903"/>
          <a:stretch>
            <a:fillRect/>
          </a:stretch>
        </p:blipFill>
        <p:spPr bwMode="auto">
          <a:xfrm>
            <a:off x="469015" y="166060"/>
            <a:ext cx="653272" cy="2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9" descr="T_Logo_3c_Slogan_p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5888"/>
          <a:stretch>
            <a:fillRect/>
          </a:stretch>
        </p:blipFill>
        <p:spPr bwMode="auto">
          <a:xfrm>
            <a:off x="5402812" y="166060"/>
            <a:ext cx="925848" cy="2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heme" Target="../theme/theme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03225" y="989013"/>
            <a:ext cx="5962650" cy="44719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5865" tIns="47933" rIns="95865" bIns="4793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61402" y="5624299"/>
            <a:ext cx="5868781" cy="365020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5089120" y="9409528"/>
            <a:ext cx="1102490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 bwMode="gray">
          <a:xfrm>
            <a:off x="470539" y="9409528"/>
            <a:ext cx="4481531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 bwMode="gray">
          <a:xfrm>
            <a:off x="6328660" y="9409528"/>
            <a:ext cx="469015" cy="28090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F084B-F6B2-4F7C-A8BC-8D1B87BFEFA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29703" name="Picture 12" descr="T_Logo_3c_Slogan_p_IN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r="61903"/>
          <a:stretch>
            <a:fillRect/>
          </a:stretch>
        </p:blipFill>
        <p:spPr bwMode="auto">
          <a:xfrm>
            <a:off x="469015" y="166060"/>
            <a:ext cx="653272" cy="2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T_Logo_3c_Slogan_p_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 l="45888"/>
          <a:stretch>
            <a:fillRect/>
          </a:stretch>
        </p:blipFill>
        <p:spPr bwMode="auto">
          <a:xfrm>
            <a:off x="5402812" y="166060"/>
            <a:ext cx="925848" cy="25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141288" indent="-1412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282575" indent="-139700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463550" indent="-1793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617538" indent="-152400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98513" indent="-179388" algn="l" defTabSz="457200" rtl="0" eaLnBrk="0" fontAlgn="base" hangingPunct="0">
      <a:spcBef>
        <a:spcPts val="300"/>
      </a:spcBef>
      <a:spcAft>
        <a:spcPts val="300"/>
      </a:spcAft>
      <a:buClr>
        <a:schemeClr val="tx2"/>
      </a:buClr>
      <a:buSzPct val="75000"/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82663" y="404813"/>
            <a:ext cx="4832350" cy="3624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850294" y="0"/>
            <a:ext cx="2945861" cy="498569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buClr>
                <a:srgbClr val="1F497D"/>
              </a:buClr>
            </a:pPr>
            <a:fld id="{8A83EA23-D19C-4114-83EE-BBB8A8BE4C33}" type="datetime1">
              <a:rPr lang="de-DE" smtClean="0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22.11.2017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" y="9482083"/>
            <a:ext cx="2945861" cy="498569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buClr>
                <a:srgbClr val="1F497D"/>
              </a:buClr>
            </a:pPr>
            <a:r>
              <a:rPr lang="de-DE" smtClean="0">
                <a:solidFill>
                  <a:prstClr val="black"/>
                </a:solidFill>
              </a:rPr>
              <a:t>– Strictly confidential, Confidential, Internal– Autor / Thema der Präsentation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35FB5E73-64F8-4318-A630-D2C50FB79A4B}" type="slidenum">
              <a:rPr lang="de-DE" smtClean="0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47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82663" y="404813"/>
            <a:ext cx="4832350" cy="36242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141288" marR="0" lvl="0" indent="-1412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0" y="9482139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084B-F6B2-4F7C-A8BC-8D1B87BFEFA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5045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  <p:sp>
        <p:nvSpPr>
          <p:cNvPr id="45059" name="Rectangle 1027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82663" y="404813"/>
            <a:ext cx="4832350" cy="36242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A05B-7115-4A90-A838-CAED55172F1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1322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82663" y="404813"/>
            <a:ext cx="4832350" cy="36242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41288" marR="0" lvl="0" indent="-141288" algn="l" defTabSz="4572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E20074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le-GroteskNor"/>
              <a:ea typeface="+mn-ea"/>
              <a:cs typeface="Arial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01.10.2012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0" y="9482139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084B-F6B2-4F7C-A8BC-8D1B87BFEFA0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7779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01.10.2012</a:t>
            </a:r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– streng vertraulich, vertraulich, intern, öffentlich – Autor / Thema der Präsentation</a:t>
            </a:r>
            <a:endParaRPr lang="de-DE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F084B-F6B2-4F7C-A8BC-8D1B87BFEFA0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T_Logo_3c_Slogan_n_INT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/>
          <a:srcRect r="61938"/>
          <a:stretch>
            <a:fillRect/>
          </a:stretch>
        </p:blipFill>
        <p:spPr bwMode="auto">
          <a:xfrm>
            <a:off x="323850" y="6138863"/>
            <a:ext cx="1009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T_Logo_3c_Slogan_n_IN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/>
          <a:srcRect l="45840"/>
          <a:stretch>
            <a:fillRect/>
          </a:stretch>
        </p:blipFill>
        <p:spPr bwMode="auto">
          <a:xfrm>
            <a:off x="7391400" y="6138863"/>
            <a:ext cx="14366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elplatzhalter 1"/>
          <p:cNvSpPr>
            <a:spLocks noGrp="1"/>
          </p:cNvSpPr>
          <p:nvPr>
            <p:ph type="ctrTitle"/>
          </p:nvPr>
        </p:nvSpPr>
        <p:spPr>
          <a:xfrm>
            <a:off x="304800" y="1773238"/>
            <a:ext cx="8496300" cy="1655762"/>
          </a:xfrm>
        </p:spPr>
        <p:txBody>
          <a:bodyPr/>
          <a:lstStyle>
            <a:lvl1pPr>
              <a:defRPr sz="6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TITELMASTERFORMAT DURCH KLICKEN BEARBEITEN</a:t>
            </a:r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/>
          </p:nvPr>
        </p:nvSpPr>
        <p:spPr>
          <a:xfrm>
            <a:off x="304800" y="3676650"/>
            <a:ext cx="8496300" cy="328613"/>
          </a:xfrm>
        </p:spPr>
        <p:txBody>
          <a:bodyPr>
            <a:spAutoFit/>
          </a:bodyPr>
          <a:lstStyle>
            <a:lvl1pPr>
              <a:defRPr sz="2400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20F7-3017-4662-ACCD-65197D4C2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773238"/>
            <a:ext cx="4171950" cy="4284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FE8A-399E-4587-BFE4-C976C97C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773238"/>
            <a:ext cx="8496300" cy="4284662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1BB4-98E3-43D1-A501-4094E4B9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9CC5-6123-4509-8BD3-6D5E04B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TeleGrotesk Headline Ultra 28 (32) 40 pt</a:t>
            </a:r>
            <a:endParaRPr lang="hu-HU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noProof="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1063871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26553" y="266695"/>
            <a:ext cx="8490331" cy="52766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TeleGrotesk Headline Ultra 28 (32) 40 pt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6804027" y="6431565"/>
            <a:ext cx="1800225" cy="138499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540752" y="6431565"/>
            <a:ext cx="288925" cy="138499"/>
          </a:xfrm>
        </p:spPr>
        <p:txBody>
          <a:bodyPr/>
          <a:lstStyle/>
          <a:p>
            <a:fld id="{12C068DA-D53D-462E-BFC0-FE45A468E8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2557463" y="6431565"/>
            <a:ext cx="4102100" cy="138499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0808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800" y="333376"/>
            <a:ext cx="8496300" cy="41549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086" y="1773239"/>
            <a:ext cx="8496300" cy="4283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04026" y="6431565"/>
            <a:ext cx="1800225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7463" y="6431565"/>
            <a:ext cx="4102100" cy="137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0751" y="6431565"/>
            <a:ext cx="288925" cy="138499"/>
          </a:xfrm>
        </p:spPr>
        <p:txBody>
          <a:bodyPr/>
          <a:lstStyle>
            <a:lvl1pPr>
              <a:defRPr/>
            </a:lvl1pPr>
          </a:lstStyle>
          <a:p>
            <a:fld id="{71B5F043-C5C9-4543-B156-099DED57FF04}" type="slidenum">
              <a:rPr lang="de-DE">
                <a:solidFill>
                  <a:srgbClr val="4B4B4B"/>
                </a:solidFill>
              </a:rPr>
              <a:pPr/>
              <a:t>‹#›</a:t>
            </a:fld>
            <a:endParaRPr lang="de-DE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5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hidden="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elplatzhalt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gray">
          <a:xfrm>
            <a:off x="304800" y="333375"/>
            <a:ext cx="8496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2052" name="Textplatzhalt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gray">
          <a:xfrm>
            <a:off x="304800" y="1773238"/>
            <a:ext cx="84963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 bwMode="gray">
          <a:xfrm>
            <a:off x="6804025" y="6357938"/>
            <a:ext cx="18002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 bwMode="gray">
          <a:xfrm>
            <a:off x="2557463" y="6357938"/>
            <a:ext cx="4102100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 bwMode="gray">
          <a:xfrm>
            <a:off x="8540750" y="6357938"/>
            <a:ext cx="288925" cy="28733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900">
                <a:solidFill>
                  <a:schemeClr val="tx1"/>
                </a:solidFill>
                <a:latin typeface="Tele-GroteskNor" pitchFamily="2" charset="0"/>
                <a:cs typeface="+mn-cs"/>
              </a:defRPr>
            </a:lvl1pPr>
          </a:lstStyle>
          <a:p>
            <a:pPr>
              <a:defRPr/>
            </a:pPr>
            <a:fld id="{F1D7CB23-DC2F-4AD8-8506-21E13C00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52" descr="T_Logo_3c_Slogan_p_INT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323850" y="6348413"/>
            <a:ext cx="19288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1" r:id="rId2"/>
    <p:sldLayoutId id="2147483862" r:id="rId3"/>
    <p:sldLayoutId id="2147483865" r:id="rId4"/>
    <p:sldLayoutId id="2147483863" r:id="rId5"/>
    <p:sldLayoutId id="2147483866" r:id="rId6"/>
    <p:sldLayoutId id="2147483867" r:id="rId7"/>
    <p:sldLayoutId id="21474838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000" kern="1200" dirty="0">
          <a:solidFill>
            <a:schemeClr val="tx2"/>
          </a:solidFill>
          <a:latin typeface="Tele-GroteskUlt" pitchFamily="2" charset="0"/>
          <a:ea typeface="TeleGrotesk Headline Ultra"/>
          <a:cs typeface="TeleGrotesk Headline Ultra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/>
          <a:cs typeface="TeleGrotesk Headline Ultra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/>
          <a:cs typeface="TeleGrotesk Headline Ultra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/>
          <a:cs typeface="TeleGrotesk Headline Ultra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  <a:ea typeface="TeleGrotesk Headline Ultra"/>
          <a:cs typeface="TeleGrotesk Headline Ultra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ele-GroteskUlt" pitchFamily="2" charset="0"/>
        </a:defRPr>
      </a:lvl9pPr>
    </p:titleStyle>
    <p:bodyStyle>
      <a:lvl1pPr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588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6213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1714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84150" algn="l" defTabSz="457200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3" name="Rectangle 3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1773238"/>
            <a:ext cx="8496300" cy="4161218"/>
          </a:xfrm>
        </p:spPr>
        <p:txBody>
          <a:bodyPr/>
          <a:lstStyle/>
          <a:p>
            <a:pPr>
              <a:defRPr/>
            </a:pPr>
            <a:r>
              <a:rPr lang="hu-HU" sz="4400" dirty="0" smtClean="0"/>
              <a:t>Mi történik a mobilhálózatban?</a:t>
            </a:r>
            <a:br>
              <a:rPr lang="hu-HU" sz="4400" dirty="0" smtClean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>
                <a:latin typeface="TeleGrotesk Headline Ultra" pitchFamily="2" charset="0"/>
              </a:rPr>
              <a:t/>
            </a:r>
            <a:br>
              <a:rPr lang="hu-HU" sz="4400" dirty="0">
                <a:latin typeface="TeleGrotesk Headline Ultra" pitchFamily="2" charset="0"/>
              </a:rPr>
            </a:br>
            <a:r>
              <a:rPr lang="hu-HU" sz="2800" dirty="0" smtClean="0">
                <a:latin typeface="+mn-lt"/>
              </a:rPr>
              <a:t>Soós Gábor</a:t>
            </a:r>
            <a:r>
              <a:rPr lang="hu-HU" sz="4000" dirty="0" smtClean="0">
                <a:latin typeface="+mn-lt"/>
              </a:rPr>
              <a:t/>
            </a:r>
            <a:br>
              <a:rPr lang="hu-HU" sz="4000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Magyar Telekom</a:t>
            </a:r>
            <a:br>
              <a:rPr lang="hu-HU" sz="2800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2017.11.29</a:t>
            </a:r>
            <a:br>
              <a:rPr lang="hu-HU" sz="2800" dirty="0" smtClean="0">
                <a:latin typeface="+mn-lt"/>
              </a:rPr>
            </a:br>
            <a:r>
              <a:rPr lang="hu-HU" sz="4400" dirty="0" smtClean="0">
                <a:latin typeface="+mn-lt"/>
              </a:rPr>
              <a:t/>
            </a:r>
            <a:br>
              <a:rPr lang="hu-HU" sz="4400" dirty="0" smtClean="0">
                <a:latin typeface="+mn-lt"/>
              </a:rPr>
            </a:br>
            <a:endParaRPr lang="hu-HU" sz="4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287" y="225418"/>
            <a:ext cx="8490330" cy="533385"/>
          </a:xfrm>
        </p:spPr>
        <p:txBody>
          <a:bodyPr/>
          <a:lstStyle/>
          <a:p>
            <a:r>
              <a:rPr lang="hu-HU" dirty="0" smtClean="0"/>
              <a:t>Meglévő szabványok használata</a:t>
            </a:r>
            <a:br>
              <a:rPr lang="hu-HU" dirty="0" smtClean="0"/>
            </a:b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31890" y="855754"/>
            <a:ext cx="8308860" cy="5377503"/>
          </a:xfrm>
          <a:prstGeom prst="rect">
            <a:avLst/>
          </a:prstGeom>
        </p:spPr>
        <p:txBody>
          <a:bodyPr wrap="square" lIns="82936" tIns="41468" rIns="82936" bIns="41468">
            <a:spAutoFit/>
          </a:bodyPr>
          <a:lstStyle/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200" b="1" dirty="0" smtClean="0">
                <a:solidFill>
                  <a:schemeClr val="tx1"/>
                </a:solidFill>
              </a:rPr>
              <a:t>OSI rétegek ismerete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TCP és </a:t>
            </a:r>
            <a:r>
              <a:rPr lang="hu-HU" dirty="0" err="1" smtClean="0">
                <a:solidFill>
                  <a:schemeClr val="tx1"/>
                </a:solidFill>
              </a:rPr>
              <a:t>UDP-n</a:t>
            </a:r>
            <a:r>
              <a:rPr lang="hu-HU" dirty="0" smtClean="0">
                <a:solidFill>
                  <a:schemeClr val="tx1"/>
                </a:solidFill>
              </a:rPr>
              <a:t> kívül is van más világ, vannak megoldások: SCTP, MQTT, </a:t>
            </a:r>
            <a:r>
              <a:rPr lang="hu-HU" dirty="0" err="1" smtClean="0">
                <a:solidFill>
                  <a:schemeClr val="tx1"/>
                </a:solidFill>
              </a:rPr>
              <a:t>CoAP</a:t>
            </a:r>
            <a:r>
              <a:rPr lang="hu-HU" dirty="0" smtClean="0">
                <a:solidFill>
                  <a:schemeClr val="tx1"/>
                </a:solidFill>
              </a:rPr>
              <a:t>, RTP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Alkalmazásnak megfelelő protokoll használata, változó igény esetén változtatás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200" b="1" dirty="0" smtClean="0">
              <a:solidFill>
                <a:schemeClr val="tx1"/>
              </a:solidFill>
            </a:endParaRPr>
          </a:p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200" b="1" dirty="0" smtClean="0">
                <a:solidFill>
                  <a:schemeClr val="tx1"/>
                </a:solidFill>
              </a:rPr>
              <a:t>Technológiai megvalósítások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</a:rPr>
              <a:t>Mobil: SIM alapú, e2e </a:t>
            </a:r>
            <a:r>
              <a:rPr lang="hu-HU" dirty="0" err="1" smtClean="0">
                <a:solidFill>
                  <a:schemeClr val="tx1"/>
                </a:solidFill>
              </a:rPr>
              <a:t>authentikált</a:t>
            </a:r>
            <a:r>
              <a:rPr lang="hu-HU" dirty="0" smtClean="0">
                <a:solidFill>
                  <a:schemeClr val="tx1"/>
                </a:solidFill>
              </a:rPr>
              <a:t> és </a:t>
            </a:r>
            <a:r>
              <a:rPr lang="hu-HU" dirty="0" err="1" smtClean="0">
                <a:solidFill>
                  <a:schemeClr val="tx1"/>
                </a:solidFill>
              </a:rPr>
              <a:t>enkriptált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/>
                </a:solidFill>
              </a:rPr>
              <a:t>WiFi</a:t>
            </a:r>
            <a:r>
              <a:rPr lang="hu-HU" dirty="0" smtClean="0">
                <a:solidFill>
                  <a:schemeClr val="tx1"/>
                </a:solidFill>
              </a:rPr>
              <a:t>: WEP/TKIP/AES, csak a levegőben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200" b="1" dirty="0" smtClean="0">
                <a:solidFill>
                  <a:schemeClr val="tx1"/>
                </a:solidFill>
              </a:rPr>
              <a:t>Tesztelés fontossága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chemeClr val="tx1"/>
                </a:solidFill>
              </a:rPr>
              <a:t>Verifikáció és </a:t>
            </a:r>
            <a:r>
              <a:rPr lang="hu-HU" sz="2200" b="1" dirty="0" err="1" smtClean="0">
                <a:solidFill>
                  <a:schemeClr val="tx1"/>
                </a:solidFill>
              </a:rPr>
              <a:t>validáció</a:t>
            </a:r>
            <a:endParaRPr lang="hu-HU" sz="2200" b="1" dirty="0" smtClean="0">
              <a:solidFill>
                <a:schemeClr val="tx1"/>
              </a:solidFill>
            </a:endParaRPr>
          </a:p>
          <a:p>
            <a:pPr>
              <a:buClr>
                <a:srgbClr val="E20074"/>
              </a:buClr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hu-HU" noProof="0" smtClean="0"/>
              <a:pPr/>
              <a:t>10</a:t>
            </a:fld>
            <a:endParaRPr lang="hu-HU" noProof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804" y="3183898"/>
            <a:ext cx="4224430" cy="17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24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287" y="225418"/>
            <a:ext cx="8490330" cy="533385"/>
          </a:xfrm>
        </p:spPr>
        <p:txBody>
          <a:bodyPr/>
          <a:lstStyle/>
          <a:p>
            <a:r>
              <a:rPr lang="hu-HU" dirty="0" smtClean="0"/>
              <a:t>Több eszköz – több gond</a:t>
            </a:r>
            <a:br>
              <a:rPr lang="hu-HU" dirty="0" smtClean="0"/>
            </a:br>
            <a:r>
              <a:rPr lang="hu-HU" sz="2500" dirty="0" smtClean="0">
                <a:solidFill>
                  <a:schemeClr val="bg2">
                    <a:lumMod val="50000"/>
                  </a:schemeClr>
                </a:solidFill>
              </a:rPr>
              <a:t>főbb biztonsági kihívások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31890" y="1184938"/>
            <a:ext cx="7818369" cy="4885060"/>
          </a:xfrm>
          <a:prstGeom prst="rect">
            <a:avLst/>
          </a:prstGeom>
        </p:spPr>
        <p:txBody>
          <a:bodyPr wrap="square" lIns="82936" tIns="41468" rIns="82936" bIns="41468">
            <a:spAutoFit/>
          </a:bodyPr>
          <a:lstStyle/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400" b="1" dirty="0" smtClean="0">
                <a:solidFill>
                  <a:schemeClr val="tx1"/>
                </a:solidFill>
              </a:rPr>
              <a:t>Növekvő számú hálózatra kötött eszköz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2010: aggódtunk a számítógépünk biztonságáért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2017: aggódunk a PC-nk, a </a:t>
            </a:r>
            <a:r>
              <a:rPr lang="hu-HU" sz="2000" dirty="0" err="1" smtClean="0">
                <a:solidFill>
                  <a:schemeClr val="tx1"/>
                </a:solidFill>
              </a:rPr>
              <a:t>tabletünk</a:t>
            </a:r>
            <a:r>
              <a:rPr lang="hu-HU" sz="2000" dirty="0" smtClean="0">
                <a:solidFill>
                  <a:schemeClr val="tx1"/>
                </a:solidFill>
              </a:rPr>
              <a:t>, az </a:t>
            </a:r>
            <a:r>
              <a:rPr lang="hu-HU" sz="2000" dirty="0" err="1" smtClean="0">
                <a:solidFill>
                  <a:schemeClr val="tx1"/>
                </a:solidFill>
              </a:rPr>
              <a:t>okostelefonunk</a:t>
            </a:r>
            <a:r>
              <a:rPr lang="hu-HU" sz="2000" dirty="0" smtClean="0">
                <a:solidFill>
                  <a:schemeClr val="tx1"/>
                </a:solidFill>
              </a:rPr>
              <a:t> biztonságáért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2020: aggódhatunk a TV-nk, az autónk, a hűtőszekrényünk </a:t>
            </a:r>
            <a:r>
              <a:rPr lang="hu-HU" sz="2000" dirty="0" err="1" smtClean="0">
                <a:solidFill>
                  <a:schemeClr val="tx1"/>
                </a:solidFill>
              </a:rPr>
              <a:t>stb</a:t>
            </a:r>
            <a:r>
              <a:rPr lang="hu-HU" sz="2000" dirty="0" smtClean="0">
                <a:solidFill>
                  <a:schemeClr val="tx1"/>
                </a:solidFill>
              </a:rPr>
              <a:t> biztonságáért…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/>
              </a:solidFill>
            </a:endParaRPr>
          </a:p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400" b="1" dirty="0">
                <a:solidFill>
                  <a:schemeClr val="tx1"/>
                </a:solidFill>
              </a:rPr>
              <a:t>Frissítés, </a:t>
            </a:r>
            <a:r>
              <a:rPr lang="hu-HU" sz="2400" b="1" dirty="0" err="1">
                <a:solidFill>
                  <a:schemeClr val="tx1"/>
                </a:solidFill>
              </a:rPr>
              <a:t>frissítés</a:t>
            </a:r>
            <a:r>
              <a:rPr lang="hu-HU" sz="2400" b="1" dirty="0">
                <a:solidFill>
                  <a:schemeClr val="tx1"/>
                </a:solidFill>
              </a:rPr>
              <a:t>, </a:t>
            </a:r>
            <a:r>
              <a:rPr lang="hu-HU" sz="2400" b="1" dirty="0" err="1" smtClean="0">
                <a:solidFill>
                  <a:schemeClr val="tx1"/>
                </a:solidFill>
              </a:rPr>
              <a:t>frissítés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</a:rPr>
              <a:t>Eszközgyártók nem </a:t>
            </a:r>
            <a:r>
              <a:rPr lang="hu-HU" sz="2000" dirty="0" smtClean="0">
                <a:solidFill>
                  <a:schemeClr val="tx1"/>
                </a:solidFill>
              </a:rPr>
              <a:t>frissítenek, az új termékekre koncentrálnak 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Lusta, „nem törődöm” felhasználók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..szabadpálya </a:t>
            </a:r>
            <a:r>
              <a:rPr lang="hu-HU" sz="2000" dirty="0">
                <a:solidFill>
                  <a:schemeClr val="tx1"/>
                </a:solidFill>
              </a:rPr>
              <a:t>a </a:t>
            </a:r>
            <a:r>
              <a:rPr lang="hu-HU" sz="2000" dirty="0" smtClean="0">
                <a:solidFill>
                  <a:schemeClr val="tx1"/>
                </a:solidFill>
              </a:rPr>
              <a:t>hackereknek</a:t>
            </a:r>
          </a:p>
          <a:p>
            <a:pPr lvl="1">
              <a:buClr>
                <a:srgbClr val="E20074"/>
              </a:buClr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400" b="1" dirty="0" smtClean="0">
                <a:solidFill>
                  <a:schemeClr val="tx1"/>
                </a:solidFill>
              </a:rPr>
              <a:t>„Érdeklődő” eszközgyártók</a:t>
            </a:r>
            <a:endParaRPr lang="hu-HU" sz="2400" b="1" dirty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Személyes adatokat gyűjthetnek be rólunk (pl.: fitnesz karpántok)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>
              <a:buClr>
                <a:srgbClr val="E20074"/>
              </a:buClr>
            </a:pP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6" name="Picture 2" descr="Képtalálat a következőre: „hacking IO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59" y="85350"/>
            <a:ext cx="2161602" cy="1618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hu-HU" noProof="0" smtClean="0"/>
              <a:pPr/>
              <a:t>11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28624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0016" y="2602115"/>
            <a:ext cx="4235717" cy="338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7770599" y="5492928"/>
            <a:ext cx="12434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4G Outdoor coverage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79881" y="5820250"/>
            <a:ext cx="11424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4G Indoor coverage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747" y="5513392"/>
            <a:ext cx="320776" cy="17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4936" y="5844915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latin typeface="TeleGrotesk Headline Ultra" pitchFamily="2" charset="0"/>
                <a:ea typeface="TeleGrotesk Headline Ultra" pitchFamily="2" charset="0"/>
                <a:cs typeface="TeleGrotesk Headline Ultra" pitchFamily="2" charset="0"/>
              </a:rPr>
              <a:t>Magyar Telekom, Mobil és Vezetékes piacvezető</a:t>
            </a:r>
            <a:endParaRPr lang="en-US" sz="2800" dirty="0">
              <a:latin typeface="TeleGrotesk Headline Ultra" pitchFamily="2" charset="0"/>
              <a:ea typeface="TeleGrotesk Headline Ultra" pitchFamily="2" charset="0"/>
              <a:cs typeface="TeleGrotesk Headline Ultra" pitchFamily="2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04801" y="1323289"/>
            <a:ext cx="3948339" cy="1752471"/>
          </a:xfrm>
        </p:spPr>
        <p:txBody>
          <a:bodyPr/>
          <a:lstStyle/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Hungary’s mobile network is the 3rd fastest in the world: 42,6Mbps average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P3: Magyar Telekom network had highest score in 2015</a:t>
            </a:r>
            <a:r>
              <a:rPr lang="hu-HU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2016</a:t>
            </a:r>
            <a:r>
              <a:rPr lang="hu-HU" sz="2000" dirty="0" smtClean="0">
                <a:latin typeface="+mn-lt"/>
              </a:rPr>
              <a:t> and 2017</a:t>
            </a:r>
            <a:endParaRPr lang="en-US" sz="2000" dirty="0">
              <a:latin typeface="+mn-lt"/>
            </a:endParaRPr>
          </a:p>
        </p:txBody>
      </p:sp>
      <p:grpSp>
        <p:nvGrpSpPr>
          <p:cNvPr id="3" name="Csoportba foglalás 12"/>
          <p:cNvGrpSpPr/>
          <p:nvPr/>
        </p:nvGrpSpPr>
        <p:grpSpPr>
          <a:xfrm>
            <a:off x="254958" y="2804828"/>
            <a:ext cx="3625831" cy="2945098"/>
            <a:chOff x="73965" y="2351519"/>
            <a:chExt cx="3981450" cy="3265241"/>
          </a:xfrm>
        </p:grpSpPr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6"/>
            <a:srcRect l="5643"/>
            <a:stretch>
              <a:fillRect/>
            </a:stretch>
          </p:blipFill>
          <p:spPr bwMode="auto">
            <a:xfrm>
              <a:off x="73965" y="2351519"/>
              <a:ext cx="3981450" cy="326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Ellipszis 15"/>
            <p:cNvSpPr/>
            <p:nvPr/>
          </p:nvSpPr>
          <p:spPr>
            <a:xfrm>
              <a:off x="397090" y="2605440"/>
              <a:ext cx="638175" cy="1238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3454400" y="1814287"/>
            <a:ext cx="450212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08514" y="1334668"/>
            <a:ext cx="4325817" cy="1731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&gt;98% 4G outdoor population coverage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&gt;93% 4G outdoor geographic coverage</a:t>
            </a: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4G+ is available in 50 settlements covering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1.5 </a:t>
            </a:r>
            <a:r>
              <a:rPr lang="hu-HU" sz="2000" dirty="0" smtClean="0">
                <a:solidFill>
                  <a:schemeClr val="tx1"/>
                </a:solidFill>
              </a:rPr>
              <a:t>M </a:t>
            </a:r>
            <a:r>
              <a:rPr lang="en-US" sz="2000" dirty="0" smtClean="0">
                <a:solidFill>
                  <a:schemeClr val="tx1"/>
                </a:solidFill>
              </a:rPr>
              <a:t>subscribers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u-HU" sz="2000" dirty="0" err="1" smtClean="0">
                <a:solidFill>
                  <a:schemeClr val="tx1"/>
                </a:solidFill>
              </a:rPr>
              <a:t>NB-IoT</a:t>
            </a:r>
            <a:r>
              <a:rPr lang="hu-HU" sz="2000" dirty="0" smtClean="0">
                <a:solidFill>
                  <a:schemeClr val="tx1"/>
                </a:solidFill>
              </a:rPr>
              <a:t> start: NOW!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Szövegdoboz 2"/>
          <p:cNvSpPr txBox="1"/>
          <p:nvPr/>
        </p:nvSpPr>
        <p:spPr>
          <a:xfrm>
            <a:off x="2416098" y="5892697"/>
            <a:ext cx="1204640" cy="433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 smtClean="0">
                <a:solidFill>
                  <a:schemeClr val="tx1"/>
                </a:solidFill>
                <a:latin typeface="Tele-GroteskEENor" pitchFamily="2" charset="0"/>
              </a:rPr>
              <a:t>Source: OpenSignal</a:t>
            </a:r>
          </a:p>
          <a:p>
            <a:pPr marL="270000" indent="-270000" algn="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US" sz="1200" dirty="0" smtClean="0">
                <a:solidFill>
                  <a:schemeClr val="tx1"/>
                </a:solidFill>
                <a:latin typeface="Tele-GroteskEENor" pitchFamily="2" charset="0"/>
              </a:rPr>
              <a:t>	 June 2017</a:t>
            </a:r>
            <a:endParaRPr lang="en-US" sz="1200" dirty="0">
              <a:solidFill>
                <a:schemeClr val="tx1"/>
              </a:solidFill>
              <a:latin typeface="Tele-GroteskEENor" pitchFamily="2" charset="0"/>
            </a:endParaRPr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B1BB4-98E3-43D1-A501-4094E4B93B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32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Kérdések?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soos@tmit.bme.hu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kt 34" hidden="1"/>
          <p:cNvGraphicFramePr>
            <a:graphicFrameLocks noChangeAspect="1"/>
          </p:cNvGraphicFramePr>
          <p:nvPr/>
        </p:nvGraphicFramePr>
        <p:xfrm>
          <a:off x="1587" y="1593"/>
          <a:ext cx="1587" cy="1587"/>
        </p:xfrm>
        <a:graphic>
          <a:graphicData uri="http://schemas.openxmlformats.org/presentationml/2006/ole">
            <p:oleObj spid="_x0000_s1026" name="think-cell Slide" r:id="rId4" imgW="360" imgH="360" progId="">
              <p:embed/>
            </p:oleObj>
          </a:graphicData>
        </a:graphic>
      </p:graphicFrame>
      <p:sp>
        <p:nvSpPr>
          <p:cNvPr id="30" name="Titel 1"/>
          <p:cNvSpPr txBox="1">
            <a:spLocks/>
          </p:cNvSpPr>
          <p:nvPr/>
        </p:nvSpPr>
        <p:spPr bwMode="gray">
          <a:xfrm>
            <a:off x="323850" y="330200"/>
            <a:ext cx="863546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E20074"/>
              </a:buClr>
              <a:defRPr/>
            </a:pPr>
            <a:r>
              <a:rPr lang="hu-HU" sz="3000" dirty="0" smtClean="0">
                <a:solidFill>
                  <a:srgbClr val="E20074"/>
                </a:solidFill>
                <a:latin typeface="TeleGrotesk Headline Ultra" pitchFamily="2" charset="0"/>
                <a:cs typeface="TeleGrotesk Headline Ultra" pitchFamily="2" charset="0"/>
              </a:rPr>
              <a:t>Folytonos, egységes felhasználói élmény</a:t>
            </a:r>
            <a:endParaRPr lang="en-US" sz="3000" dirty="0" smtClean="0">
              <a:solidFill>
                <a:srgbClr val="E20074"/>
              </a:solidFill>
              <a:latin typeface="TeleGrotesk Headline Ultra" pitchFamily="2" charset="0"/>
              <a:cs typeface="TeleGrotesk Headline Ultra" pitchFamily="2" charset="0"/>
            </a:endParaRPr>
          </a:p>
        </p:txBody>
      </p:sp>
      <p:sp>
        <p:nvSpPr>
          <p:cNvPr id="47" name="Szaggatott nyíl jobbra 46"/>
          <p:cNvSpPr/>
          <p:nvPr/>
        </p:nvSpPr>
        <p:spPr bwMode="gray">
          <a:xfrm>
            <a:off x="1837095" y="2802118"/>
            <a:ext cx="5459283" cy="1796904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EGYSÉGES CEX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  <a:p>
            <a:pPr indent="3175" algn="ctr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2400" b="1" dirty="0" smtClean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MINDENHOL, MINDIG, MINDENEN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906705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815" y="2607340"/>
            <a:ext cx="1483954" cy="197890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73" name="Szövegdoboz 72"/>
          <p:cNvSpPr txBox="1"/>
          <p:nvPr/>
        </p:nvSpPr>
        <p:spPr>
          <a:xfrm>
            <a:off x="323850" y="1761385"/>
            <a:ext cx="8477615" cy="42639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457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SzPct val="75000"/>
            </a:pPr>
            <a:r>
              <a:rPr lang="hu-HU" sz="2400" b="1" dirty="0" smtClean="0">
                <a:ea typeface="Swagger" pitchFamily="2" charset="0"/>
              </a:rPr>
              <a:t>INTEGRATED</a:t>
            </a:r>
            <a:r>
              <a:rPr lang="en-US" sz="2400" b="1" dirty="0" smtClean="0">
                <a:solidFill>
                  <a:schemeClr val="bg1"/>
                </a:solidFill>
                <a:ea typeface="Swagger" pitchFamily="2" charset="0"/>
              </a:rPr>
              <a:t> VISION</a:t>
            </a:r>
          </a:p>
        </p:txBody>
      </p:sp>
      <p:grpSp>
        <p:nvGrpSpPr>
          <p:cNvPr id="2" name="Csoportba foglalás 25"/>
          <p:cNvGrpSpPr/>
          <p:nvPr/>
        </p:nvGrpSpPr>
        <p:grpSpPr>
          <a:xfrm>
            <a:off x="7042344" y="2396515"/>
            <a:ext cx="1759121" cy="2410340"/>
            <a:chOff x="7042344" y="2417868"/>
            <a:chExt cx="1759121" cy="3144962"/>
          </a:xfrm>
        </p:grpSpPr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7208296" y="3172214"/>
              <a:ext cx="496381" cy="776187"/>
            </a:xfrm>
            <a:custGeom>
              <a:avLst/>
              <a:gdLst>
                <a:gd name="T0" fmla="*/ 642 w 657"/>
                <a:gd name="T1" fmla="*/ 11 h 768"/>
                <a:gd name="T2" fmla="*/ 607 w 657"/>
                <a:gd name="T3" fmla="*/ 3 h 768"/>
                <a:gd name="T4" fmla="*/ 256 w 657"/>
                <a:gd name="T5" fmla="*/ 75 h 768"/>
                <a:gd name="T6" fmla="*/ 214 w 657"/>
                <a:gd name="T7" fmla="*/ 127 h 768"/>
                <a:gd name="T8" fmla="*/ 214 w 657"/>
                <a:gd name="T9" fmla="*/ 549 h 768"/>
                <a:gd name="T10" fmla="*/ 127 w 657"/>
                <a:gd name="T11" fmla="*/ 514 h 768"/>
                <a:gd name="T12" fmla="*/ 0 w 657"/>
                <a:gd name="T13" fmla="*/ 641 h 768"/>
                <a:gd name="T14" fmla="*/ 127 w 657"/>
                <a:gd name="T15" fmla="*/ 768 h 768"/>
                <a:gd name="T16" fmla="*/ 253 w 657"/>
                <a:gd name="T17" fmla="*/ 649 h 768"/>
                <a:gd name="T18" fmla="*/ 254 w 657"/>
                <a:gd name="T19" fmla="*/ 649 h 768"/>
                <a:gd name="T20" fmla="*/ 254 w 657"/>
                <a:gd name="T21" fmla="*/ 277 h 768"/>
                <a:gd name="T22" fmla="*/ 617 w 657"/>
                <a:gd name="T23" fmla="*/ 202 h 768"/>
                <a:gd name="T24" fmla="*/ 617 w 657"/>
                <a:gd name="T25" fmla="*/ 462 h 768"/>
                <a:gd name="T26" fmla="*/ 530 w 657"/>
                <a:gd name="T27" fmla="*/ 428 h 768"/>
                <a:gd name="T28" fmla="*/ 403 w 657"/>
                <a:gd name="T29" fmla="*/ 554 h 768"/>
                <a:gd name="T30" fmla="*/ 530 w 657"/>
                <a:gd name="T31" fmla="*/ 681 h 768"/>
                <a:gd name="T32" fmla="*/ 657 w 657"/>
                <a:gd name="T33" fmla="*/ 554 h 768"/>
                <a:gd name="T34" fmla="*/ 657 w 657"/>
                <a:gd name="T35" fmla="*/ 554 h 768"/>
                <a:gd name="T36" fmla="*/ 657 w 657"/>
                <a:gd name="T37" fmla="*/ 44 h 768"/>
                <a:gd name="T38" fmla="*/ 642 w 657"/>
                <a:gd name="T39" fmla="*/ 11 h 768"/>
                <a:gd name="T40" fmla="*/ 127 w 657"/>
                <a:gd name="T41" fmla="*/ 728 h 768"/>
                <a:gd name="T42" fmla="*/ 40 w 657"/>
                <a:gd name="T43" fmla="*/ 641 h 768"/>
                <a:gd name="T44" fmla="*/ 127 w 657"/>
                <a:gd name="T45" fmla="*/ 554 h 768"/>
                <a:gd name="T46" fmla="*/ 213 w 657"/>
                <a:gd name="T47" fmla="*/ 641 h 768"/>
                <a:gd name="T48" fmla="*/ 127 w 657"/>
                <a:gd name="T49" fmla="*/ 728 h 768"/>
                <a:gd name="T50" fmla="*/ 254 w 657"/>
                <a:gd name="T51" fmla="*/ 236 h 768"/>
                <a:gd name="T52" fmla="*/ 254 w 657"/>
                <a:gd name="T53" fmla="*/ 127 h 768"/>
                <a:gd name="T54" fmla="*/ 264 w 657"/>
                <a:gd name="T55" fmla="*/ 114 h 768"/>
                <a:gd name="T56" fmla="*/ 615 w 657"/>
                <a:gd name="T57" fmla="*/ 42 h 768"/>
                <a:gd name="T58" fmla="*/ 616 w 657"/>
                <a:gd name="T59" fmla="*/ 42 h 768"/>
                <a:gd name="T60" fmla="*/ 617 w 657"/>
                <a:gd name="T61" fmla="*/ 44 h 768"/>
                <a:gd name="T62" fmla="*/ 617 w 657"/>
                <a:gd name="T63" fmla="*/ 161 h 768"/>
                <a:gd name="T64" fmla="*/ 254 w 657"/>
                <a:gd name="T65" fmla="*/ 236 h 768"/>
                <a:gd name="T66" fmla="*/ 530 w 657"/>
                <a:gd name="T67" fmla="*/ 641 h 768"/>
                <a:gd name="T68" fmla="*/ 443 w 657"/>
                <a:gd name="T69" fmla="*/ 554 h 768"/>
                <a:gd name="T70" fmla="*/ 530 w 657"/>
                <a:gd name="T71" fmla="*/ 468 h 768"/>
                <a:gd name="T72" fmla="*/ 617 w 657"/>
                <a:gd name="T73" fmla="*/ 554 h 768"/>
                <a:gd name="T74" fmla="*/ 530 w 657"/>
                <a:gd name="T75" fmla="*/ 64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7" h="768">
                  <a:moveTo>
                    <a:pt x="642" y="11"/>
                  </a:moveTo>
                  <a:cubicBezTo>
                    <a:pt x="632" y="3"/>
                    <a:pt x="619" y="0"/>
                    <a:pt x="607" y="3"/>
                  </a:cubicBezTo>
                  <a:cubicBezTo>
                    <a:pt x="256" y="75"/>
                    <a:pt x="256" y="75"/>
                    <a:pt x="256" y="75"/>
                  </a:cubicBezTo>
                  <a:cubicBezTo>
                    <a:pt x="232" y="80"/>
                    <a:pt x="214" y="103"/>
                    <a:pt x="214" y="127"/>
                  </a:cubicBezTo>
                  <a:cubicBezTo>
                    <a:pt x="214" y="549"/>
                    <a:pt x="214" y="549"/>
                    <a:pt x="214" y="549"/>
                  </a:cubicBezTo>
                  <a:cubicBezTo>
                    <a:pt x="191" y="527"/>
                    <a:pt x="160" y="514"/>
                    <a:pt x="127" y="514"/>
                  </a:cubicBezTo>
                  <a:cubicBezTo>
                    <a:pt x="57" y="514"/>
                    <a:pt x="0" y="571"/>
                    <a:pt x="0" y="641"/>
                  </a:cubicBezTo>
                  <a:cubicBezTo>
                    <a:pt x="0" y="711"/>
                    <a:pt x="57" y="768"/>
                    <a:pt x="127" y="768"/>
                  </a:cubicBezTo>
                  <a:cubicBezTo>
                    <a:pt x="194" y="768"/>
                    <a:pt x="249" y="715"/>
                    <a:pt x="253" y="649"/>
                  </a:cubicBezTo>
                  <a:cubicBezTo>
                    <a:pt x="254" y="649"/>
                    <a:pt x="254" y="649"/>
                    <a:pt x="254" y="649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617" y="202"/>
                    <a:pt x="617" y="202"/>
                    <a:pt x="617" y="202"/>
                  </a:cubicBezTo>
                  <a:cubicBezTo>
                    <a:pt x="617" y="462"/>
                    <a:pt x="617" y="462"/>
                    <a:pt x="617" y="462"/>
                  </a:cubicBezTo>
                  <a:cubicBezTo>
                    <a:pt x="594" y="441"/>
                    <a:pt x="564" y="428"/>
                    <a:pt x="530" y="428"/>
                  </a:cubicBezTo>
                  <a:cubicBezTo>
                    <a:pt x="460" y="428"/>
                    <a:pt x="403" y="484"/>
                    <a:pt x="403" y="554"/>
                  </a:cubicBezTo>
                  <a:cubicBezTo>
                    <a:pt x="403" y="624"/>
                    <a:pt x="460" y="681"/>
                    <a:pt x="530" y="681"/>
                  </a:cubicBezTo>
                  <a:cubicBezTo>
                    <a:pt x="600" y="681"/>
                    <a:pt x="657" y="624"/>
                    <a:pt x="657" y="554"/>
                  </a:cubicBezTo>
                  <a:cubicBezTo>
                    <a:pt x="657" y="554"/>
                    <a:pt x="657" y="554"/>
                    <a:pt x="657" y="554"/>
                  </a:cubicBezTo>
                  <a:cubicBezTo>
                    <a:pt x="657" y="44"/>
                    <a:pt x="657" y="44"/>
                    <a:pt x="657" y="44"/>
                  </a:cubicBezTo>
                  <a:cubicBezTo>
                    <a:pt x="657" y="30"/>
                    <a:pt x="651" y="19"/>
                    <a:pt x="642" y="11"/>
                  </a:cubicBezTo>
                  <a:close/>
                  <a:moveTo>
                    <a:pt x="127" y="728"/>
                  </a:moveTo>
                  <a:cubicBezTo>
                    <a:pt x="79" y="728"/>
                    <a:pt x="40" y="689"/>
                    <a:pt x="40" y="641"/>
                  </a:cubicBezTo>
                  <a:cubicBezTo>
                    <a:pt x="40" y="593"/>
                    <a:pt x="79" y="554"/>
                    <a:pt x="127" y="554"/>
                  </a:cubicBezTo>
                  <a:cubicBezTo>
                    <a:pt x="175" y="554"/>
                    <a:pt x="213" y="593"/>
                    <a:pt x="213" y="641"/>
                  </a:cubicBezTo>
                  <a:cubicBezTo>
                    <a:pt x="213" y="689"/>
                    <a:pt x="175" y="728"/>
                    <a:pt x="127" y="728"/>
                  </a:cubicBezTo>
                  <a:close/>
                  <a:moveTo>
                    <a:pt x="254" y="236"/>
                  </a:moveTo>
                  <a:cubicBezTo>
                    <a:pt x="254" y="127"/>
                    <a:pt x="254" y="127"/>
                    <a:pt x="254" y="127"/>
                  </a:cubicBezTo>
                  <a:cubicBezTo>
                    <a:pt x="254" y="122"/>
                    <a:pt x="259" y="115"/>
                    <a:pt x="264" y="114"/>
                  </a:cubicBezTo>
                  <a:cubicBezTo>
                    <a:pt x="615" y="42"/>
                    <a:pt x="615" y="42"/>
                    <a:pt x="615" y="42"/>
                  </a:cubicBezTo>
                  <a:cubicBezTo>
                    <a:pt x="616" y="42"/>
                    <a:pt x="616" y="42"/>
                    <a:pt x="616" y="42"/>
                  </a:cubicBezTo>
                  <a:cubicBezTo>
                    <a:pt x="616" y="42"/>
                    <a:pt x="617" y="42"/>
                    <a:pt x="617" y="44"/>
                  </a:cubicBezTo>
                  <a:cubicBezTo>
                    <a:pt x="617" y="161"/>
                    <a:pt x="617" y="161"/>
                    <a:pt x="617" y="161"/>
                  </a:cubicBezTo>
                  <a:lnTo>
                    <a:pt x="254" y="236"/>
                  </a:lnTo>
                  <a:close/>
                  <a:moveTo>
                    <a:pt x="530" y="641"/>
                  </a:moveTo>
                  <a:cubicBezTo>
                    <a:pt x="482" y="641"/>
                    <a:pt x="443" y="602"/>
                    <a:pt x="443" y="554"/>
                  </a:cubicBezTo>
                  <a:cubicBezTo>
                    <a:pt x="443" y="506"/>
                    <a:pt x="482" y="468"/>
                    <a:pt x="530" y="468"/>
                  </a:cubicBezTo>
                  <a:cubicBezTo>
                    <a:pt x="578" y="468"/>
                    <a:pt x="617" y="506"/>
                    <a:pt x="617" y="554"/>
                  </a:cubicBezTo>
                  <a:cubicBezTo>
                    <a:pt x="617" y="602"/>
                    <a:pt x="578" y="641"/>
                    <a:pt x="530" y="64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uppieren 131"/>
            <p:cNvGrpSpPr/>
            <p:nvPr/>
          </p:nvGrpSpPr>
          <p:grpSpPr>
            <a:xfrm>
              <a:off x="7397621" y="4257424"/>
              <a:ext cx="645045" cy="488898"/>
              <a:chOff x="6275388" y="2749550"/>
              <a:chExt cx="812801" cy="461963"/>
            </a:xfrm>
            <a:solidFill>
              <a:schemeClr val="tx1"/>
            </a:solidFill>
          </p:grpSpPr>
          <p:sp>
            <p:nvSpPr>
              <p:cNvPr id="27" name="Freeform 73"/>
              <p:cNvSpPr>
                <a:spLocks noEditPoints="1"/>
              </p:cNvSpPr>
              <p:nvPr/>
            </p:nvSpPr>
            <p:spPr bwMode="auto">
              <a:xfrm>
                <a:off x="6369051" y="2749550"/>
                <a:ext cx="719138" cy="461963"/>
              </a:xfrm>
              <a:custGeom>
                <a:avLst/>
                <a:gdLst>
                  <a:gd name="T0" fmla="*/ 699 w 707"/>
                  <a:gd name="T1" fmla="*/ 27 h 454"/>
                  <a:gd name="T2" fmla="*/ 688 w 707"/>
                  <a:gd name="T3" fmla="*/ 33 h 454"/>
                  <a:gd name="T4" fmla="*/ 587 w 707"/>
                  <a:gd name="T5" fmla="*/ 134 h 454"/>
                  <a:gd name="T6" fmla="*/ 587 w 707"/>
                  <a:gd name="T7" fmla="*/ 27 h 454"/>
                  <a:gd name="T8" fmla="*/ 560 w 707"/>
                  <a:gd name="T9" fmla="*/ 0 h 454"/>
                  <a:gd name="T10" fmla="*/ 27 w 707"/>
                  <a:gd name="T11" fmla="*/ 0 h 454"/>
                  <a:gd name="T12" fmla="*/ 0 w 707"/>
                  <a:gd name="T13" fmla="*/ 27 h 454"/>
                  <a:gd name="T14" fmla="*/ 0 w 707"/>
                  <a:gd name="T15" fmla="*/ 427 h 454"/>
                  <a:gd name="T16" fmla="*/ 27 w 707"/>
                  <a:gd name="T17" fmla="*/ 454 h 454"/>
                  <a:gd name="T18" fmla="*/ 560 w 707"/>
                  <a:gd name="T19" fmla="*/ 454 h 454"/>
                  <a:gd name="T20" fmla="*/ 587 w 707"/>
                  <a:gd name="T21" fmla="*/ 427 h 454"/>
                  <a:gd name="T22" fmla="*/ 587 w 707"/>
                  <a:gd name="T23" fmla="*/ 320 h 454"/>
                  <a:gd name="T24" fmla="*/ 688 w 707"/>
                  <a:gd name="T25" fmla="*/ 421 h 454"/>
                  <a:gd name="T26" fmla="*/ 699 w 707"/>
                  <a:gd name="T27" fmla="*/ 427 h 454"/>
                  <a:gd name="T28" fmla="*/ 707 w 707"/>
                  <a:gd name="T29" fmla="*/ 414 h 454"/>
                  <a:gd name="T30" fmla="*/ 707 w 707"/>
                  <a:gd name="T31" fmla="*/ 40 h 454"/>
                  <a:gd name="T32" fmla="*/ 699 w 707"/>
                  <a:gd name="T33" fmla="*/ 27 h 454"/>
                  <a:gd name="T34" fmla="*/ 547 w 707"/>
                  <a:gd name="T35" fmla="*/ 414 h 454"/>
                  <a:gd name="T36" fmla="*/ 40 w 707"/>
                  <a:gd name="T37" fmla="*/ 414 h 454"/>
                  <a:gd name="T38" fmla="*/ 40 w 707"/>
                  <a:gd name="T39" fmla="*/ 374 h 454"/>
                  <a:gd name="T40" fmla="*/ 547 w 707"/>
                  <a:gd name="T41" fmla="*/ 374 h 454"/>
                  <a:gd name="T42" fmla="*/ 547 w 707"/>
                  <a:gd name="T43" fmla="*/ 414 h 454"/>
                  <a:gd name="T44" fmla="*/ 40 w 707"/>
                  <a:gd name="T45" fmla="*/ 347 h 454"/>
                  <a:gd name="T46" fmla="*/ 40 w 707"/>
                  <a:gd name="T47" fmla="*/ 40 h 454"/>
                  <a:gd name="T48" fmla="*/ 547 w 707"/>
                  <a:gd name="T49" fmla="*/ 40 h 454"/>
                  <a:gd name="T50" fmla="*/ 547 w 707"/>
                  <a:gd name="T51" fmla="*/ 347 h 454"/>
                  <a:gd name="T52" fmla="*/ 40 w 707"/>
                  <a:gd name="T53" fmla="*/ 347 h 454"/>
                  <a:gd name="T54" fmla="*/ 667 w 707"/>
                  <a:gd name="T55" fmla="*/ 344 h 454"/>
                  <a:gd name="T56" fmla="*/ 587 w 707"/>
                  <a:gd name="T57" fmla="*/ 264 h 454"/>
                  <a:gd name="T58" fmla="*/ 587 w 707"/>
                  <a:gd name="T59" fmla="*/ 190 h 454"/>
                  <a:gd name="T60" fmla="*/ 667 w 707"/>
                  <a:gd name="T61" fmla="*/ 110 h 454"/>
                  <a:gd name="T62" fmla="*/ 667 w 707"/>
                  <a:gd name="T63" fmla="*/ 34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7" h="454">
                    <a:moveTo>
                      <a:pt x="699" y="27"/>
                    </a:moveTo>
                    <a:cubicBezTo>
                      <a:pt x="696" y="27"/>
                      <a:pt x="692" y="28"/>
                      <a:pt x="688" y="33"/>
                    </a:cubicBezTo>
                    <a:cubicBezTo>
                      <a:pt x="587" y="134"/>
                      <a:pt x="587" y="134"/>
                      <a:pt x="587" y="134"/>
                    </a:cubicBezTo>
                    <a:cubicBezTo>
                      <a:pt x="587" y="27"/>
                      <a:pt x="587" y="27"/>
                      <a:pt x="587" y="27"/>
                    </a:cubicBezTo>
                    <a:cubicBezTo>
                      <a:pt x="587" y="12"/>
                      <a:pt x="575" y="0"/>
                      <a:pt x="56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7"/>
                      <a:pt x="0" y="427"/>
                      <a:pt x="0" y="427"/>
                    </a:cubicBezTo>
                    <a:cubicBezTo>
                      <a:pt x="0" y="442"/>
                      <a:pt x="12" y="454"/>
                      <a:pt x="27" y="454"/>
                    </a:cubicBezTo>
                    <a:cubicBezTo>
                      <a:pt x="560" y="454"/>
                      <a:pt x="560" y="454"/>
                      <a:pt x="560" y="454"/>
                    </a:cubicBezTo>
                    <a:cubicBezTo>
                      <a:pt x="575" y="454"/>
                      <a:pt x="587" y="442"/>
                      <a:pt x="587" y="427"/>
                    </a:cubicBezTo>
                    <a:cubicBezTo>
                      <a:pt x="587" y="320"/>
                      <a:pt x="587" y="320"/>
                      <a:pt x="587" y="320"/>
                    </a:cubicBezTo>
                    <a:cubicBezTo>
                      <a:pt x="688" y="421"/>
                      <a:pt x="688" y="421"/>
                      <a:pt x="688" y="421"/>
                    </a:cubicBezTo>
                    <a:cubicBezTo>
                      <a:pt x="692" y="426"/>
                      <a:pt x="696" y="427"/>
                      <a:pt x="699" y="427"/>
                    </a:cubicBezTo>
                    <a:cubicBezTo>
                      <a:pt x="703" y="427"/>
                      <a:pt x="707" y="423"/>
                      <a:pt x="707" y="414"/>
                    </a:cubicBezTo>
                    <a:cubicBezTo>
                      <a:pt x="707" y="40"/>
                      <a:pt x="707" y="40"/>
                      <a:pt x="707" y="40"/>
                    </a:cubicBezTo>
                    <a:cubicBezTo>
                      <a:pt x="707" y="31"/>
                      <a:pt x="703" y="27"/>
                      <a:pt x="699" y="27"/>
                    </a:cubicBezTo>
                    <a:close/>
                    <a:moveTo>
                      <a:pt x="547" y="414"/>
                    </a:moveTo>
                    <a:cubicBezTo>
                      <a:pt x="40" y="414"/>
                      <a:pt x="40" y="414"/>
                      <a:pt x="40" y="41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547" y="374"/>
                      <a:pt x="547" y="374"/>
                      <a:pt x="547" y="374"/>
                    </a:cubicBezTo>
                    <a:lnTo>
                      <a:pt x="547" y="414"/>
                    </a:lnTo>
                    <a:close/>
                    <a:moveTo>
                      <a:pt x="40" y="347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547" y="40"/>
                      <a:pt x="547" y="40"/>
                      <a:pt x="547" y="40"/>
                    </a:cubicBezTo>
                    <a:cubicBezTo>
                      <a:pt x="547" y="347"/>
                      <a:pt x="547" y="347"/>
                      <a:pt x="547" y="347"/>
                    </a:cubicBezTo>
                    <a:lnTo>
                      <a:pt x="40" y="347"/>
                    </a:lnTo>
                    <a:close/>
                    <a:moveTo>
                      <a:pt x="667" y="344"/>
                    </a:moveTo>
                    <a:cubicBezTo>
                      <a:pt x="587" y="264"/>
                      <a:pt x="587" y="264"/>
                      <a:pt x="587" y="264"/>
                    </a:cubicBezTo>
                    <a:cubicBezTo>
                      <a:pt x="587" y="190"/>
                      <a:pt x="587" y="190"/>
                      <a:pt x="587" y="190"/>
                    </a:cubicBezTo>
                    <a:cubicBezTo>
                      <a:pt x="667" y="110"/>
                      <a:pt x="667" y="110"/>
                      <a:pt x="667" y="110"/>
                    </a:cubicBezTo>
                    <a:lnTo>
                      <a:pt x="667" y="3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/>
              <p:cNvSpPr>
                <a:spLocks/>
              </p:cNvSpPr>
              <p:nvPr/>
            </p:nvSpPr>
            <p:spPr bwMode="auto">
              <a:xfrm>
                <a:off x="6789738" y="2830513"/>
                <a:ext cx="95250" cy="41275"/>
              </a:xfrm>
              <a:custGeom>
                <a:avLst/>
                <a:gdLst>
                  <a:gd name="T0" fmla="*/ 87 w 94"/>
                  <a:gd name="T1" fmla="*/ 0 h 40"/>
                  <a:gd name="T2" fmla="*/ 7 w 94"/>
                  <a:gd name="T3" fmla="*/ 0 h 40"/>
                  <a:gd name="T4" fmla="*/ 0 w 94"/>
                  <a:gd name="T5" fmla="*/ 7 h 40"/>
                  <a:gd name="T6" fmla="*/ 0 w 94"/>
                  <a:gd name="T7" fmla="*/ 34 h 40"/>
                  <a:gd name="T8" fmla="*/ 7 w 94"/>
                  <a:gd name="T9" fmla="*/ 40 h 40"/>
                  <a:gd name="T10" fmla="*/ 87 w 94"/>
                  <a:gd name="T11" fmla="*/ 40 h 40"/>
                  <a:gd name="T12" fmla="*/ 94 w 94"/>
                  <a:gd name="T13" fmla="*/ 34 h 40"/>
                  <a:gd name="T14" fmla="*/ 94 w 94"/>
                  <a:gd name="T15" fmla="*/ 7 h 40"/>
                  <a:gd name="T16" fmla="*/ 87 w 94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40">
                    <a:moveTo>
                      <a:pt x="8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7" y="40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91" y="40"/>
                      <a:pt x="94" y="37"/>
                      <a:pt x="94" y="34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3"/>
                      <a:pt x="91" y="0"/>
                      <a:pt x="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6275388" y="2817813"/>
                <a:ext cx="66675" cy="163513"/>
              </a:xfrm>
              <a:custGeom>
                <a:avLst/>
                <a:gdLst>
                  <a:gd name="T0" fmla="*/ 0 w 66"/>
                  <a:gd name="T1" fmla="*/ 27 h 160"/>
                  <a:gd name="T2" fmla="*/ 0 w 66"/>
                  <a:gd name="T3" fmla="*/ 133 h 160"/>
                  <a:gd name="T4" fmla="*/ 26 w 66"/>
                  <a:gd name="T5" fmla="*/ 160 h 160"/>
                  <a:gd name="T6" fmla="*/ 66 w 66"/>
                  <a:gd name="T7" fmla="*/ 160 h 160"/>
                  <a:gd name="T8" fmla="*/ 66 w 66"/>
                  <a:gd name="T9" fmla="*/ 120 h 160"/>
                  <a:gd name="T10" fmla="*/ 40 w 66"/>
                  <a:gd name="T11" fmla="*/ 120 h 160"/>
                  <a:gd name="T12" fmla="*/ 40 w 66"/>
                  <a:gd name="T13" fmla="*/ 40 h 160"/>
                  <a:gd name="T14" fmla="*/ 66 w 66"/>
                  <a:gd name="T15" fmla="*/ 40 h 160"/>
                  <a:gd name="T16" fmla="*/ 66 w 66"/>
                  <a:gd name="T17" fmla="*/ 0 h 160"/>
                  <a:gd name="T18" fmla="*/ 26 w 66"/>
                  <a:gd name="T19" fmla="*/ 0 h 160"/>
                  <a:gd name="T20" fmla="*/ 0 w 66"/>
                  <a:gd name="T21" fmla="*/ 2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160">
                    <a:moveTo>
                      <a:pt x="0" y="27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8"/>
                      <a:pt x="12" y="160"/>
                      <a:pt x="26" y="160"/>
                    </a:cubicBezTo>
                    <a:cubicBezTo>
                      <a:pt x="66" y="160"/>
                      <a:pt x="66" y="160"/>
                      <a:pt x="66" y="16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uppieren 130"/>
            <p:cNvGrpSpPr/>
            <p:nvPr/>
          </p:nvGrpSpPr>
          <p:grpSpPr>
            <a:xfrm>
              <a:off x="8171539" y="4435510"/>
              <a:ext cx="569454" cy="786269"/>
              <a:chOff x="817563" y="1546225"/>
              <a:chExt cx="717551" cy="742951"/>
            </a:xfrm>
            <a:solidFill>
              <a:schemeClr val="tx1"/>
            </a:solidFill>
          </p:grpSpPr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954088" y="1546225"/>
                <a:ext cx="446088" cy="149225"/>
              </a:xfrm>
              <a:custGeom>
                <a:avLst/>
                <a:gdLst>
                  <a:gd name="T0" fmla="*/ 281 w 281"/>
                  <a:gd name="T1" fmla="*/ 30 h 94"/>
                  <a:gd name="T2" fmla="*/ 274 w 281"/>
                  <a:gd name="T3" fmla="*/ 0 h 94"/>
                  <a:gd name="T4" fmla="*/ 0 w 281"/>
                  <a:gd name="T5" fmla="*/ 63 h 94"/>
                  <a:gd name="T6" fmla="*/ 7 w 281"/>
                  <a:gd name="T7" fmla="*/ 94 h 94"/>
                  <a:gd name="T8" fmla="*/ 281 w 281"/>
                  <a:gd name="T9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94">
                    <a:moveTo>
                      <a:pt x="281" y="30"/>
                    </a:moveTo>
                    <a:lnTo>
                      <a:pt x="274" y="0"/>
                    </a:lnTo>
                    <a:lnTo>
                      <a:pt x="0" y="63"/>
                    </a:lnTo>
                    <a:lnTo>
                      <a:pt x="7" y="94"/>
                    </a:lnTo>
                    <a:lnTo>
                      <a:pt x="281" y="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817563" y="1768475"/>
                <a:ext cx="395288" cy="469900"/>
              </a:xfrm>
              <a:custGeom>
                <a:avLst/>
                <a:gdLst>
                  <a:gd name="T0" fmla="*/ 409 w 427"/>
                  <a:gd name="T1" fmla="*/ 0 h 506"/>
                  <a:gd name="T2" fmla="*/ 19 w 427"/>
                  <a:gd name="T3" fmla="*/ 0 h 506"/>
                  <a:gd name="T4" fmla="*/ 0 w 427"/>
                  <a:gd name="T5" fmla="*/ 18 h 506"/>
                  <a:gd name="T6" fmla="*/ 0 w 427"/>
                  <a:gd name="T7" fmla="*/ 488 h 506"/>
                  <a:gd name="T8" fmla="*/ 19 w 427"/>
                  <a:gd name="T9" fmla="*/ 506 h 506"/>
                  <a:gd name="T10" fmla="*/ 267 w 427"/>
                  <a:gd name="T11" fmla="*/ 506 h 506"/>
                  <a:gd name="T12" fmla="*/ 427 w 427"/>
                  <a:gd name="T13" fmla="*/ 346 h 506"/>
                  <a:gd name="T14" fmla="*/ 427 w 427"/>
                  <a:gd name="T15" fmla="*/ 18 h 506"/>
                  <a:gd name="T16" fmla="*/ 409 w 427"/>
                  <a:gd name="T17" fmla="*/ 0 h 506"/>
                  <a:gd name="T18" fmla="*/ 387 w 427"/>
                  <a:gd name="T19" fmla="*/ 333 h 506"/>
                  <a:gd name="T20" fmla="*/ 294 w 427"/>
                  <a:gd name="T21" fmla="*/ 333 h 506"/>
                  <a:gd name="T22" fmla="*/ 254 w 427"/>
                  <a:gd name="T23" fmla="*/ 373 h 506"/>
                  <a:gd name="T24" fmla="*/ 254 w 427"/>
                  <a:gd name="T25" fmla="*/ 466 h 506"/>
                  <a:gd name="T26" fmla="*/ 40 w 427"/>
                  <a:gd name="T27" fmla="*/ 466 h 506"/>
                  <a:gd name="T28" fmla="*/ 40 w 427"/>
                  <a:gd name="T29" fmla="*/ 40 h 506"/>
                  <a:gd name="T30" fmla="*/ 387 w 427"/>
                  <a:gd name="T31" fmla="*/ 40 h 506"/>
                  <a:gd name="T32" fmla="*/ 387 w 427"/>
                  <a:gd name="T33" fmla="*/ 33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7" h="506">
                    <a:moveTo>
                      <a:pt x="40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8"/>
                      <a:pt x="0" y="18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498"/>
                      <a:pt x="9" y="506"/>
                      <a:pt x="19" y="506"/>
                    </a:cubicBezTo>
                    <a:cubicBezTo>
                      <a:pt x="267" y="506"/>
                      <a:pt x="267" y="506"/>
                      <a:pt x="267" y="506"/>
                    </a:cubicBezTo>
                    <a:cubicBezTo>
                      <a:pt x="427" y="346"/>
                      <a:pt x="427" y="346"/>
                      <a:pt x="427" y="346"/>
                    </a:cubicBezTo>
                    <a:cubicBezTo>
                      <a:pt x="427" y="18"/>
                      <a:pt x="427" y="18"/>
                      <a:pt x="427" y="18"/>
                    </a:cubicBezTo>
                    <a:cubicBezTo>
                      <a:pt x="427" y="8"/>
                      <a:pt x="419" y="0"/>
                      <a:pt x="409" y="0"/>
                    </a:cubicBezTo>
                    <a:moveTo>
                      <a:pt x="387" y="333"/>
                    </a:moveTo>
                    <a:cubicBezTo>
                      <a:pt x="294" y="333"/>
                      <a:pt x="294" y="333"/>
                      <a:pt x="294" y="333"/>
                    </a:cubicBezTo>
                    <a:cubicBezTo>
                      <a:pt x="272" y="333"/>
                      <a:pt x="254" y="351"/>
                      <a:pt x="254" y="373"/>
                    </a:cubicBezTo>
                    <a:cubicBezTo>
                      <a:pt x="254" y="466"/>
                      <a:pt x="254" y="466"/>
                      <a:pt x="254" y="466"/>
                    </a:cubicBezTo>
                    <a:cubicBezTo>
                      <a:pt x="40" y="466"/>
                      <a:pt x="40" y="466"/>
                      <a:pt x="40" y="466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87" y="40"/>
                      <a:pt x="387" y="40"/>
                      <a:pt x="387" y="40"/>
                    </a:cubicBezTo>
                    <a:cubicBezTo>
                      <a:pt x="387" y="333"/>
                      <a:pt x="387" y="333"/>
                      <a:pt x="387" y="333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0"/>
              <p:cNvSpPr>
                <a:spLocks noEditPoints="1"/>
              </p:cNvSpPr>
              <p:nvPr/>
            </p:nvSpPr>
            <p:spPr bwMode="auto">
              <a:xfrm>
                <a:off x="901701" y="1839913"/>
                <a:ext cx="228600" cy="228600"/>
              </a:xfrm>
              <a:custGeom>
                <a:avLst/>
                <a:gdLst>
                  <a:gd name="T0" fmla="*/ 65 w 247"/>
                  <a:gd name="T1" fmla="*/ 146 h 247"/>
                  <a:gd name="T2" fmla="*/ 70 w 247"/>
                  <a:gd name="T3" fmla="*/ 146 h 247"/>
                  <a:gd name="T4" fmla="*/ 67 w 247"/>
                  <a:gd name="T5" fmla="*/ 149 h 247"/>
                  <a:gd name="T6" fmla="*/ 35 w 247"/>
                  <a:gd name="T7" fmla="*/ 207 h 247"/>
                  <a:gd name="T8" fmla="*/ 40 w 247"/>
                  <a:gd name="T9" fmla="*/ 211 h 247"/>
                  <a:gd name="T10" fmla="*/ 98 w 247"/>
                  <a:gd name="T11" fmla="*/ 181 h 247"/>
                  <a:gd name="T12" fmla="*/ 101 w 247"/>
                  <a:gd name="T13" fmla="*/ 177 h 247"/>
                  <a:gd name="T14" fmla="*/ 101 w 247"/>
                  <a:gd name="T15" fmla="*/ 182 h 247"/>
                  <a:gd name="T16" fmla="*/ 120 w 247"/>
                  <a:gd name="T17" fmla="*/ 245 h 247"/>
                  <a:gd name="T18" fmla="*/ 126 w 247"/>
                  <a:gd name="T19" fmla="*/ 245 h 247"/>
                  <a:gd name="T20" fmla="*/ 146 w 247"/>
                  <a:gd name="T21" fmla="*/ 182 h 247"/>
                  <a:gd name="T22" fmla="*/ 146 w 247"/>
                  <a:gd name="T23" fmla="*/ 177 h 247"/>
                  <a:gd name="T24" fmla="*/ 149 w 247"/>
                  <a:gd name="T25" fmla="*/ 181 h 247"/>
                  <a:gd name="T26" fmla="*/ 207 w 247"/>
                  <a:gd name="T27" fmla="*/ 212 h 247"/>
                  <a:gd name="T28" fmla="*/ 211 w 247"/>
                  <a:gd name="T29" fmla="*/ 208 h 247"/>
                  <a:gd name="T30" fmla="*/ 181 w 247"/>
                  <a:gd name="T31" fmla="*/ 149 h 247"/>
                  <a:gd name="T32" fmla="*/ 178 w 247"/>
                  <a:gd name="T33" fmla="*/ 146 h 247"/>
                  <a:gd name="T34" fmla="*/ 182 w 247"/>
                  <a:gd name="T35" fmla="*/ 146 h 247"/>
                  <a:gd name="T36" fmla="*/ 245 w 247"/>
                  <a:gd name="T37" fmla="*/ 127 h 247"/>
                  <a:gd name="T38" fmla="*/ 245 w 247"/>
                  <a:gd name="T39" fmla="*/ 121 h 247"/>
                  <a:gd name="T40" fmla="*/ 182 w 247"/>
                  <a:gd name="T41" fmla="*/ 101 h 247"/>
                  <a:gd name="T42" fmla="*/ 177 w 247"/>
                  <a:gd name="T43" fmla="*/ 101 h 247"/>
                  <a:gd name="T44" fmla="*/ 181 w 247"/>
                  <a:gd name="T45" fmla="*/ 98 h 247"/>
                  <a:gd name="T46" fmla="*/ 212 w 247"/>
                  <a:gd name="T47" fmla="*/ 40 h 247"/>
                  <a:gd name="T48" fmla="*/ 208 w 247"/>
                  <a:gd name="T49" fmla="*/ 36 h 247"/>
                  <a:gd name="T50" fmla="*/ 149 w 247"/>
                  <a:gd name="T51" fmla="*/ 66 h 247"/>
                  <a:gd name="T52" fmla="*/ 146 w 247"/>
                  <a:gd name="T53" fmla="*/ 70 h 247"/>
                  <a:gd name="T54" fmla="*/ 146 w 247"/>
                  <a:gd name="T55" fmla="*/ 65 h 247"/>
                  <a:gd name="T56" fmla="*/ 127 w 247"/>
                  <a:gd name="T57" fmla="*/ 2 h 247"/>
                  <a:gd name="T58" fmla="*/ 121 w 247"/>
                  <a:gd name="T59" fmla="*/ 2 h 247"/>
                  <a:gd name="T60" fmla="*/ 101 w 247"/>
                  <a:gd name="T61" fmla="*/ 65 h 247"/>
                  <a:gd name="T62" fmla="*/ 101 w 247"/>
                  <a:gd name="T63" fmla="*/ 70 h 247"/>
                  <a:gd name="T64" fmla="*/ 98 w 247"/>
                  <a:gd name="T65" fmla="*/ 67 h 247"/>
                  <a:gd name="T66" fmla="*/ 40 w 247"/>
                  <a:gd name="T67" fmla="*/ 35 h 247"/>
                  <a:gd name="T68" fmla="*/ 36 w 247"/>
                  <a:gd name="T69" fmla="*/ 40 h 247"/>
                  <a:gd name="T70" fmla="*/ 66 w 247"/>
                  <a:gd name="T71" fmla="*/ 98 h 247"/>
                  <a:gd name="T72" fmla="*/ 70 w 247"/>
                  <a:gd name="T73" fmla="*/ 101 h 247"/>
                  <a:gd name="T74" fmla="*/ 65 w 247"/>
                  <a:gd name="T75" fmla="*/ 101 h 247"/>
                  <a:gd name="T76" fmla="*/ 2 w 247"/>
                  <a:gd name="T77" fmla="*/ 120 h 247"/>
                  <a:gd name="T78" fmla="*/ 2 w 247"/>
                  <a:gd name="T79" fmla="*/ 126 h 247"/>
                  <a:gd name="T80" fmla="*/ 65 w 247"/>
                  <a:gd name="T81" fmla="*/ 146 h 247"/>
                  <a:gd name="T82" fmla="*/ 108 w 247"/>
                  <a:gd name="T83" fmla="*/ 114 h 247"/>
                  <a:gd name="T84" fmla="*/ 133 w 247"/>
                  <a:gd name="T85" fmla="*/ 108 h 247"/>
                  <a:gd name="T86" fmla="*/ 139 w 247"/>
                  <a:gd name="T87" fmla="*/ 133 h 247"/>
                  <a:gd name="T88" fmla="*/ 114 w 247"/>
                  <a:gd name="T89" fmla="*/ 139 h 247"/>
                  <a:gd name="T90" fmla="*/ 108 w 247"/>
                  <a:gd name="T91" fmla="*/ 11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7" h="247">
                    <a:moveTo>
                      <a:pt x="65" y="146"/>
                    </a:moveTo>
                    <a:cubicBezTo>
                      <a:pt x="67" y="146"/>
                      <a:pt x="68" y="146"/>
                      <a:pt x="70" y="146"/>
                    </a:cubicBezTo>
                    <a:cubicBezTo>
                      <a:pt x="69" y="147"/>
                      <a:pt x="68" y="148"/>
                      <a:pt x="67" y="149"/>
                    </a:cubicBezTo>
                    <a:cubicBezTo>
                      <a:pt x="40" y="175"/>
                      <a:pt x="35" y="207"/>
                      <a:pt x="35" y="207"/>
                    </a:cubicBezTo>
                    <a:cubicBezTo>
                      <a:pt x="35" y="210"/>
                      <a:pt x="37" y="212"/>
                      <a:pt x="40" y="211"/>
                    </a:cubicBezTo>
                    <a:cubicBezTo>
                      <a:pt x="40" y="211"/>
                      <a:pt x="72" y="207"/>
                      <a:pt x="98" y="181"/>
                    </a:cubicBezTo>
                    <a:cubicBezTo>
                      <a:pt x="99" y="180"/>
                      <a:pt x="100" y="179"/>
                      <a:pt x="101" y="177"/>
                    </a:cubicBezTo>
                    <a:cubicBezTo>
                      <a:pt x="101" y="179"/>
                      <a:pt x="101" y="180"/>
                      <a:pt x="101" y="182"/>
                    </a:cubicBezTo>
                    <a:cubicBezTo>
                      <a:pt x="101" y="219"/>
                      <a:pt x="120" y="245"/>
                      <a:pt x="120" y="245"/>
                    </a:cubicBezTo>
                    <a:cubicBezTo>
                      <a:pt x="122" y="247"/>
                      <a:pt x="125" y="247"/>
                      <a:pt x="126" y="245"/>
                    </a:cubicBezTo>
                    <a:cubicBezTo>
                      <a:pt x="126" y="245"/>
                      <a:pt x="146" y="219"/>
                      <a:pt x="146" y="182"/>
                    </a:cubicBezTo>
                    <a:cubicBezTo>
                      <a:pt x="146" y="181"/>
                      <a:pt x="146" y="179"/>
                      <a:pt x="146" y="177"/>
                    </a:cubicBezTo>
                    <a:cubicBezTo>
                      <a:pt x="147" y="179"/>
                      <a:pt x="148" y="180"/>
                      <a:pt x="149" y="181"/>
                    </a:cubicBezTo>
                    <a:cubicBezTo>
                      <a:pt x="175" y="207"/>
                      <a:pt x="207" y="212"/>
                      <a:pt x="207" y="212"/>
                    </a:cubicBezTo>
                    <a:cubicBezTo>
                      <a:pt x="210" y="212"/>
                      <a:pt x="212" y="210"/>
                      <a:pt x="211" y="208"/>
                    </a:cubicBezTo>
                    <a:cubicBezTo>
                      <a:pt x="211" y="208"/>
                      <a:pt x="207" y="176"/>
                      <a:pt x="181" y="149"/>
                    </a:cubicBezTo>
                    <a:cubicBezTo>
                      <a:pt x="180" y="148"/>
                      <a:pt x="179" y="147"/>
                      <a:pt x="178" y="146"/>
                    </a:cubicBezTo>
                    <a:cubicBezTo>
                      <a:pt x="179" y="146"/>
                      <a:pt x="180" y="146"/>
                      <a:pt x="182" y="146"/>
                    </a:cubicBezTo>
                    <a:cubicBezTo>
                      <a:pt x="219" y="146"/>
                      <a:pt x="245" y="127"/>
                      <a:pt x="245" y="127"/>
                    </a:cubicBezTo>
                    <a:cubicBezTo>
                      <a:pt x="247" y="125"/>
                      <a:pt x="247" y="123"/>
                      <a:pt x="245" y="121"/>
                    </a:cubicBezTo>
                    <a:cubicBezTo>
                      <a:pt x="245" y="121"/>
                      <a:pt x="219" y="101"/>
                      <a:pt x="182" y="101"/>
                    </a:cubicBezTo>
                    <a:cubicBezTo>
                      <a:pt x="181" y="101"/>
                      <a:pt x="179" y="101"/>
                      <a:pt x="177" y="101"/>
                    </a:cubicBezTo>
                    <a:cubicBezTo>
                      <a:pt x="179" y="100"/>
                      <a:pt x="180" y="99"/>
                      <a:pt x="181" y="98"/>
                    </a:cubicBezTo>
                    <a:cubicBezTo>
                      <a:pt x="207" y="72"/>
                      <a:pt x="212" y="40"/>
                      <a:pt x="212" y="40"/>
                    </a:cubicBezTo>
                    <a:cubicBezTo>
                      <a:pt x="212" y="37"/>
                      <a:pt x="211" y="36"/>
                      <a:pt x="208" y="36"/>
                    </a:cubicBezTo>
                    <a:cubicBezTo>
                      <a:pt x="208" y="36"/>
                      <a:pt x="176" y="40"/>
                      <a:pt x="149" y="66"/>
                    </a:cubicBezTo>
                    <a:cubicBezTo>
                      <a:pt x="148" y="67"/>
                      <a:pt x="147" y="69"/>
                      <a:pt x="146" y="70"/>
                    </a:cubicBezTo>
                    <a:cubicBezTo>
                      <a:pt x="146" y="68"/>
                      <a:pt x="146" y="67"/>
                      <a:pt x="146" y="65"/>
                    </a:cubicBezTo>
                    <a:cubicBezTo>
                      <a:pt x="146" y="28"/>
                      <a:pt x="127" y="2"/>
                      <a:pt x="127" y="2"/>
                    </a:cubicBezTo>
                    <a:cubicBezTo>
                      <a:pt x="125" y="0"/>
                      <a:pt x="123" y="0"/>
                      <a:pt x="121" y="2"/>
                    </a:cubicBezTo>
                    <a:cubicBezTo>
                      <a:pt x="121" y="2"/>
                      <a:pt x="101" y="28"/>
                      <a:pt x="101" y="65"/>
                    </a:cubicBezTo>
                    <a:cubicBezTo>
                      <a:pt x="101" y="67"/>
                      <a:pt x="101" y="68"/>
                      <a:pt x="101" y="70"/>
                    </a:cubicBezTo>
                    <a:cubicBezTo>
                      <a:pt x="100" y="69"/>
                      <a:pt x="99" y="68"/>
                      <a:pt x="98" y="67"/>
                    </a:cubicBezTo>
                    <a:cubicBezTo>
                      <a:pt x="72" y="40"/>
                      <a:pt x="40" y="35"/>
                      <a:pt x="40" y="35"/>
                    </a:cubicBezTo>
                    <a:cubicBezTo>
                      <a:pt x="37" y="35"/>
                      <a:pt x="36" y="37"/>
                      <a:pt x="36" y="40"/>
                    </a:cubicBezTo>
                    <a:cubicBezTo>
                      <a:pt x="36" y="40"/>
                      <a:pt x="40" y="72"/>
                      <a:pt x="66" y="98"/>
                    </a:cubicBezTo>
                    <a:cubicBezTo>
                      <a:pt x="68" y="99"/>
                      <a:pt x="69" y="100"/>
                      <a:pt x="70" y="101"/>
                    </a:cubicBezTo>
                    <a:cubicBezTo>
                      <a:pt x="68" y="101"/>
                      <a:pt x="67" y="101"/>
                      <a:pt x="65" y="101"/>
                    </a:cubicBezTo>
                    <a:cubicBezTo>
                      <a:pt x="28" y="101"/>
                      <a:pt x="2" y="120"/>
                      <a:pt x="2" y="120"/>
                    </a:cubicBezTo>
                    <a:cubicBezTo>
                      <a:pt x="0" y="122"/>
                      <a:pt x="0" y="125"/>
                      <a:pt x="2" y="126"/>
                    </a:cubicBezTo>
                    <a:cubicBezTo>
                      <a:pt x="2" y="126"/>
                      <a:pt x="28" y="146"/>
                      <a:pt x="65" y="146"/>
                    </a:cubicBezTo>
                    <a:close/>
                    <a:moveTo>
                      <a:pt x="108" y="114"/>
                    </a:moveTo>
                    <a:cubicBezTo>
                      <a:pt x="113" y="106"/>
                      <a:pt x="124" y="103"/>
                      <a:pt x="133" y="108"/>
                    </a:cubicBezTo>
                    <a:cubicBezTo>
                      <a:pt x="142" y="113"/>
                      <a:pt x="144" y="124"/>
                      <a:pt x="139" y="133"/>
                    </a:cubicBezTo>
                    <a:cubicBezTo>
                      <a:pt x="134" y="142"/>
                      <a:pt x="123" y="144"/>
                      <a:pt x="114" y="139"/>
                    </a:cubicBezTo>
                    <a:cubicBezTo>
                      <a:pt x="106" y="134"/>
                      <a:pt x="103" y="123"/>
                      <a:pt x="108" y="1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965201" y="1695450"/>
                <a:ext cx="446088" cy="306388"/>
              </a:xfrm>
              <a:custGeom>
                <a:avLst/>
                <a:gdLst>
                  <a:gd name="T0" fmla="*/ 0 w 480"/>
                  <a:gd name="T1" fmla="*/ 53 h 331"/>
                  <a:gd name="T2" fmla="*/ 249 w 480"/>
                  <a:gd name="T3" fmla="*/ 53 h 331"/>
                  <a:gd name="T4" fmla="*/ 294 w 480"/>
                  <a:gd name="T5" fmla="*/ 98 h 331"/>
                  <a:gd name="T6" fmla="*/ 294 w 480"/>
                  <a:gd name="T7" fmla="*/ 331 h 331"/>
                  <a:gd name="T8" fmla="*/ 349 w 480"/>
                  <a:gd name="T9" fmla="*/ 331 h 331"/>
                  <a:gd name="T10" fmla="*/ 349 w 480"/>
                  <a:gd name="T11" fmla="*/ 328 h 331"/>
                  <a:gd name="T12" fmla="*/ 349 w 480"/>
                  <a:gd name="T13" fmla="*/ 299 h 331"/>
                  <a:gd name="T14" fmla="*/ 396 w 480"/>
                  <a:gd name="T15" fmla="*/ 241 h 331"/>
                  <a:gd name="T16" fmla="*/ 480 w 480"/>
                  <a:gd name="T17" fmla="*/ 222 h 331"/>
                  <a:gd name="T18" fmla="*/ 480 w 480"/>
                  <a:gd name="T19" fmla="*/ 0 h 331"/>
                  <a:gd name="T20" fmla="*/ 0 w 480"/>
                  <a:gd name="T21" fmla="*/ 0 h 331"/>
                  <a:gd name="T22" fmla="*/ 0 w 480"/>
                  <a:gd name="T23" fmla="*/ 5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331">
                    <a:moveTo>
                      <a:pt x="0" y="53"/>
                    </a:moveTo>
                    <a:cubicBezTo>
                      <a:pt x="249" y="53"/>
                      <a:pt x="249" y="53"/>
                      <a:pt x="249" y="53"/>
                    </a:cubicBezTo>
                    <a:cubicBezTo>
                      <a:pt x="274" y="53"/>
                      <a:pt x="294" y="73"/>
                      <a:pt x="294" y="98"/>
                    </a:cubicBezTo>
                    <a:cubicBezTo>
                      <a:pt x="294" y="331"/>
                      <a:pt x="294" y="331"/>
                      <a:pt x="294" y="331"/>
                    </a:cubicBezTo>
                    <a:cubicBezTo>
                      <a:pt x="349" y="331"/>
                      <a:pt x="349" y="331"/>
                      <a:pt x="349" y="331"/>
                    </a:cubicBezTo>
                    <a:cubicBezTo>
                      <a:pt x="349" y="330"/>
                      <a:pt x="349" y="329"/>
                      <a:pt x="349" y="328"/>
                    </a:cubicBezTo>
                    <a:cubicBezTo>
                      <a:pt x="349" y="299"/>
                      <a:pt x="349" y="299"/>
                      <a:pt x="349" y="299"/>
                    </a:cubicBezTo>
                    <a:cubicBezTo>
                      <a:pt x="349" y="272"/>
                      <a:pt x="369" y="247"/>
                      <a:pt x="396" y="241"/>
                    </a:cubicBezTo>
                    <a:cubicBezTo>
                      <a:pt x="480" y="222"/>
                      <a:pt x="480" y="222"/>
                      <a:pt x="480" y="222"/>
                    </a:cubicBezTo>
                    <a:cubicBezTo>
                      <a:pt x="480" y="0"/>
                      <a:pt x="480" y="0"/>
                      <a:pt x="48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219201" y="1900238"/>
                <a:ext cx="315913" cy="388938"/>
              </a:xfrm>
              <a:custGeom>
                <a:avLst/>
                <a:gdLst>
                  <a:gd name="T0" fmla="*/ 341 w 341"/>
                  <a:gd name="T1" fmla="*/ 91 h 418"/>
                  <a:gd name="T2" fmla="*/ 341 w 341"/>
                  <a:gd name="T3" fmla="*/ 91 h 418"/>
                  <a:gd name="T4" fmla="*/ 341 w 341"/>
                  <a:gd name="T5" fmla="*/ 24 h 418"/>
                  <a:gd name="T6" fmla="*/ 315 w 341"/>
                  <a:gd name="T7" fmla="*/ 3 h 418"/>
                  <a:gd name="T8" fmla="*/ 128 w 341"/>
                  <a:gd name="T9" fmla="*/ 45 h 418"/>
                  <a:gd name="T10" fmla="*/ 102 w 341"/>
                  <a:gd name="T11" fmla="*/ 77 h 418"/>
                  <a:gd name="T12" fmla="*/ 102 w 341"/>
                  <a:gd name="T13" fmla="*/ 106 h 418"/>
                  <a:gd name="T14" fmla="*/ 102 w 341"/>
                  <a:gd name="T15" fmla="*/ 106 h 418"/>
                  <a:gd name="T16" fmla="*/ 102 w 341"/>
                  <a:gd name="T17" fmla="*/ 294 h 418"/>
                  <a:gd name="T18" fmla="*/ 68 w 341"/>
                  <a:gd name="T19" fmla="*/ 283 h 418"/>
                  <a:gd name="T20" fmla="*/ 0 w 341"/>
                  <a:gd name="T21" fmla="*/ 350 h 418"/>
                  <a:gd name="T22" fmla="*/ 68 w 341"/>
                  <a:gd name="T23" fmla="*/ 418 h 418"/>
                  <a:gd name="T24" fmla="*/ 135 w 341"/>
                  <a:gd name="T25" fmla="*/ 353 h 418"/>
                  <a:gd name="T26" fmla="*/ 135 w 341"/>
                  <a:gd name="T27" fmla="*/ 137 h 418"/>
                  <a:gd name="T28" fmla="*/ 312 w 341"/>
                  <a:gd name="T29" fmla="*/ 97 h 418"/>
                  <a:gd name="T30" fmla="*/ 312 w 341"/>
                  <a:gd name="T31" fmla="*/ 246 h 418"/>
                  <a:gd name="T32" fmla="*/ 274 w 341"/>
                  <a:gd name="T33" fmla="*/ 234 h 418"/>
                  <a:gd name="T34" fmla="*/ 206 w 341"/>
                  <a:gd name="T35" fmla="*/ 301 h 418"/>
                  <a:gd name="T36" fmla="*/ 274 w 341"/>
                  <a:gd name="T37" fmla="*/ 368 h 418"/>
                  <a:gd name="T38" fmla="*/ 341 w 341"/>
                  <a:gd name="T39" fmla="*/ 306 h 418"/>
                  <a:gd name="T40" fmla="*/ 341 w 341"/>
                  <a:gd name="T41" fmla="*/ 91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1" h="418">
                    <a:moveTo>
                      <a:pt x="341" y="91"/>
                    </a:moveTo>
                    <a:cubicBezTo>
                      <a:pt x="341" y="91"/>
                      <a:pt x="341" y="91"/>
                      <a:pt x="341" y="91"/>
                    </a:cubicBezTo>
                    <a:cubicBezTo>
                      <a:pt x="341" y="24"/>
                      <a:pt x="341" y="24"/>
                      <a:pt x="341" y="24"/>
                    </a:cubicBezTo>
                    <a:cubicBezTo>
                      <a:pt x="341" y="9"/>
                      <a:pt x="329" y="0"/>
                      <a:pt x="315" y="3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14" y="48"/>
                      <a:pt x="102" y="63"/>
                      <a:pt x="102" y="77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52"/>
                      <a:pt x="102" y="258"/>
                      <a:pt x="102" y="294"/>
                    </a:cubicBezTo>
                    <a:cubicBezTo>
                      <a:pt x="92" y="286"/>
                      <a:pt x="80" y="283"/>
                      <a:pt x="68" y="283"/>
                    </a:cubicBezTo>
                    <a:cubicBezTo>
                      <a:pt x="31" y="283"/>
                      <a:pt x="0" y="313"/>
                      <a:pt x="0" y="350"/>
                    </a:cubicBezTo>
                    <a:cubicBezTo>
                      <a:pt x="0" y="387"/>
                      <a:pt x="31" y="418"/>
                      <a:pt x="68" y="418"/>
                    </a:cubicBezTo>
                    <a:cubicBezTo>
                      <a:pt x="104" y="418"/>
                      <a:pt x="133" y="389"/>
                      <a:pt x="135" y="353"/>
                    </a:cubicBezTo>
                    <a:cubicBezTo>
                      <a:pt x="135" y="137"/>
                      <a:pt x="135" y="137"/>
                      <a:pt x="135" y="13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2" y="246"/>
                      <a:pt x="312" y="246"/>
                      <a:pt x="312" y="246"/>
                    </a:cubicBezTo>
                    <a:cubicBezTo>
                      <a:pt x="301" y="238"/>
                      <a:pt x="287" y="234"/>
                      <a:pt x="274" y="234"/>
                    </a:cubicBezTo>
                    <a:cubicBezTo>
                      <a:pt x="236" y="234"/>
                      <a:pt x="206" y="264"/>
                      <a:pt x="206" y="301"/>
                    </a:cubicBezTo>
                    <a:cubicBezTo>
                      <a:pt x="206" y="338"/>
                      <a:pt x="236" y="368"/>
                      <a:pt x="274" y="368"/>
                    </a:cubicBezTo>
                    <a:cubicBezTo>
                      <a:pt x="308" y="368"/>
                      <a:pt x="338" y="341"/>
                      <a:pt x="341" y="306"/>
                    </a:cubicBezTo>
                    <a:cubicBezTo>
                      <a:pt x="341" y="305"/>
                      <a:pt x="341" y="165"/>
                      <a:pt x="34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Freeform 80"/>
            <p:cNvSpPr>
              <a:spLocks noEditPoints="1"/>
            </p:cNvSpPr>
            <p:nvPr/>
          </p:nvSpPr>
          <p:spPr bwMode="auto">
            <a:xfrm>
              <a:off x="8238311" y="3172214"/>
              <a:ext cx="563154" cy="744267"/>
            </a:xfrm>
            <a:custGeom>
              <a:avLst/>
              <a:gdLst>
                <a:gd name="T0" fmla="*/ 454 w 747"/>
                <a:gd name="T1" fmla="*/ 99 h 739"/>
                <a:gd name="T2" fmla="*/ 395 w 747"/>
                <a:gd name="T3" fmla="*/ 8 h 739"/>
                <a:gd name="T4" fmla="*/ 224 w 747"/>
                <a:gd name="T5" fmla="*/ 99 h 739"/>
                <a:gd name="T6" fmla="*/ 374 w 747"/>
                <a:gd name="T7" fmla="*/ 42 h 739"/>
                <a:gd name="T8" fmla="*/ 707 w 747"/>
                <a:gd name="T9" fmla="*/ 303 h 739"/>
                <a:gd name="T10" fmla="*/ 680 w 747"/>
                <a:gd name="T11" fmla="*/ 153 h 739"/>
                <a:gd name="T12" fmla="*/ 94 w 747"/>
                <a:gd name="T13" fmla="*/ 126 h 739"/>
                <a:gd name="T14" fmla="*/ 67 w 747"/>
                <a:gd name="T15" fmla="*/ 322 h 739"/>
                <a:gd name="T16" fmla="*/ 40 w 747"/>
                <a:gd name="T17" fmla="*/ 231 h 739"/>
                <a:gd name="T18" fmla="*/ 0 w 747"/>
                <a:gd name="T19" fmla="*/ 275 h 739"/>
                <a:gd name="T20" fmla="*/ 0 w 747"/>
                <a:gd name="T21" fmla="*/ 308 h 739"/>
                <a:gd name="T22" fmla="*/ 0 w 747"/>
                <a:gd name="T23" fmla="*/ 713 h 739"/>
                <a:gd name="T24" fmla="*/ 720 w 747"/>
                <a:gd name="T25" fmla="*/ 739 h 739"/>
                <a:gd name="T26" fmla="*/ 747 w 747"/>
                <a:gd name="T27" fmla="*/ 259 h 739"/>
                <a:gd name="T28" fmla="*/ 94 w 747"/>
                <a:gd name="T29" fmla="*/ 153 h 739"/>
                <a:gd name="T30" fmla="*/ 654 w 747"/>
                <a:gd name="T31" fmla="*/ 340 h 739"/>
                <a:gd name="T32" fmla="*/ 359 w 747"/>
                <a:gd name="T33" fmla="*/ 526 h 739"/>
                <a:gd name="T34" fmla="*/ 94 w 747"/>
                <a:gd name="T35" fmla="*/ 153 h 739"/>
                <a:gd name="T36" fmla="*/ 40 w 747"/>
                <a:gd name="T37" fmla="*/ 699 h 739"/>
                <a:gd name="T38" fmla="*/ 40 w 747"/>
                <a:gd name="T39" fmla="*/ 566 h 739"/>
                <a:gd name="T40" fmla="*/ 344 w 747"/>
                <a:gd name="T41" fmla="*/ 548 h 739"/>
                <a:gd name="T42" fmla="*/ 403 w 747"/>
                <a:gd name="T43" fmla="*/ 548 h 739"/>
                <a:gd name="T44" fmla="*/ 707 w 747"/>
                <a:gd name="T45" fmla="*/ 699 h 739"/>
                <a:gd name="T46" fmla="*/ 458 w 747"/>
                <a:gd name="T47" fmla="*/ 423 h 739"/>
                <a:gd name="T48" fmla="*/ 368 w 747"/>
                <a:gd name="T49" fmla="*/ 445 h 739"/>
                <a:gd name="T50" fmla="*/ 264 w 747"/>
                <a:gd name="T51" fmla="*/ 340 h 739"/>
                <a:gd name="T52" fmla="*/ 390 w 747"/>
                <a:gd name="T53" fmla="*/ 200 h 739"/>
                <a:gd name="T54" fmla="*/ 487 w 747"/>
                <a:gd name="T55" fmla="*/ 290 h 739"/>
                <a:gd name="T56" fmla="*/ 433 w 747"/>
                <a:gd name="T57" fmla="*/ 370 h 739"/>
                <a:gd name="T58" fmla="*/ 427 w 747"/>
                <a:gd name="T59" fmla="*/ 343 h 739"/>
                <a:gd name="T60" fmla="*/ 416 w 747"/>
                <a:gd name="T61" fmla="*/ 264 h 739"/>
                <a:gd name="T62" fmla="*/ 377 w 747"/>
                <a:gd name="T63" fmla="*/ 260 h 739"/>
                <a:gd name="T64" fmla="*/ 315 w 747"/>
                <a:gd name="T65" fmla="*/ 336 h 739"/>
                <a:gd name="T66" fmla="*/ 362 w 747"/>
                <a:gd name="T67" fmla="*/ 393 h 739"/>
                <a:gd name="T68" fmla="*/ 429 w 747"/>
                <a:gd name="T69" fmla="*/ 390 h 739"/>
                <a:gd name="T70" fmla="*/ 490 w 747"/>
                <a:gd name="T71" fmla="*/ 352 h 739"/>
                <a:gd name="T72" fmla="*/ 472 w 747"/>
                <a:gd name="T73" fmla="*/ 208 h 739"/>
                <a:gd name="T74" fmla="*/ 321 w 747"/>
                <a:gd name="T75" fmla="*/ 196 h 739"/>
                <a:gd name="T76" fmla="*/ 238 w 747"/>
                <a:gd name="T77" fmla="*/ 341 h 739"/>
                <a:gd name="T78" fmla="*/ 366 w 747"/>
                <a:gd name="T79" fmla="*/ 466 h 739"/>
                <a:gd name="T80" fmla="*/ 395 w 747"/>
                <a:gd name="T81" fmla="*/ 351 h 739"/>
                <a:gd name="T82" fmla="*/ 346 w 747"/>
                <a:gd name="T83" fmla="*/ 360 h 739"/>
                <a:gd name="T84" fmla="*/ 349 w 747"/>
                <a:gd name="T85" fmla="*/ 299 h 739"/>
                <a:gd name="T86" fmla="*/ 397 w 747"/>
                <a:gd name="T87" fmla="*/ 291 h 739"/>
                <a:gd name="T88" fmla="*/ 395 w 747"/>
                <a:gd name="T89" fmla="*/ 351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7" h="739">
                  <a:moveTo>
                    <a:pt x="374" y="42"/>
                  </a:moveTo>
                  <a:cubicBezTo>
                    <a:pt x="454" y="99"/>
                    <a:pt x="454" y="99"/>
                    <a:pt x="454" y="99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384" y="0"/>
                    <a:pt x="363" y="0"/>
                    <a:pt x="352" y="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93" y="99"/>
                    <a:pt x="293" y="99"/>
                    <a:pt x="293" y="99"/>
                  </a:cubicBezTo>
                  <a:lnTo>
                    <a:pt x="374" y="42"/>
                  </a:lnTo>
                  <a:close/>
                  <a:moveTo>
                    <a:pt x="707" y="231"/>
                  </a:moveTo>
                  <a:cubicBezTo>
                    <a:pt x="707" y="303"/>
                    <a:pt x="707" y="303"/>
                    <a:pt x="707" y="303"/>
                  </a:cubicBezTo>
                  <a:cubicBezTo>
                    <a:pt x="680" y="322"/>
                    <a:pt x="680" y="322"/>
                    <a:pt x="680" y="322"/>
                  </a:cubicBezTo>
                  <a:cubicBezTo>
                    <a:pt x="680" y="153"/>
                    <a:pt x="680" y="153"/>
                    <a:pt x="680" y="153"/>
                  </a:cubicBezTo>
                  <a:cubicBezTo>
                    <a:pt x="680" y="138"/>
                    <a:pt x="668" y="126"/>
                    <a:pt x="65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79" y="126"/>
                    <a:pt x="67" y="138"/>
                    <a:pt x="67" y="153"/>
                  </a:cubicBezTo>
                  <a:cubicBezTo>
                    <a:pt x="67" y="322"/>
                    <a:pt x="67" y="322"/>
                    <a:pt x="67" y="322"/>
                  </a:cubicBezTo>
                  <a:cubicBezTo>
                    <a:pt x="40" y="303"/>
                    <a:pt x="40" y="303"/>
                    <a:pt x="40" y="303"/>
                  </a:cubicBezTo>
                  <a:cubicBezTo>
                    <a:pt x="40" y="231"/>
                    <a:pt x="40" y="231"/>
                    <a:pt x="40" y="231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713"/>
                    <a:pt x="0" y="713"/>
                    <a:pt x="0" y="713"/>
                  </a:cubicBezTo>
                  <a:cubicBezTo>
                    <a:pt x="0" y="727"/>
                    <a:pt x="12" y="739"/>
                    <a:pt x="27" y="739"/>
                  </a:cubicBezTo>
                  <a:cubicBezTo>
                    <a:pt x="720" y="739"/>
                    <a:pt x="720" y="739"/>
                    <a:pt x="720" y="739"/>
                  </a:cubicBezTo>
                  <a:cubicBezTo>
                    <a:pt x="735" y="739"/>
                    <a:pt x="747" y="727"/>
                    <a:pt x="747" y="713"/>
                  </a:cubicBezTo>
                  <a:cubicBezTo>
                    <a:pt x="747" y="259"/>
                    <a:pt x="747" y="259"/>
                    <a:pt x="747" y="259"/>
                  </a:cubicBezTo>
                  <a:lnTo>
                    <a:pt x="707" y="231"/>
                  </a:lnTo>
                  <a:close/>
                  <a:moveTo>
                    <a:pt x="94" y="153"/>
                  </a:moveTo>
                  <a:cubicBezTo>
                    <a:pt x="654" y="153"/>
                    <a:pt x="654" y="153"/>
                    <a:pt x="654" y="153"/>
                  </a:cubicBezTo>
                  <a:cubicBezTo>
                    <a:pt x="654" y="340"/>
                    <a:pt x="654" y="340"/>
                    <a:pt x="654" y="340"/>
                  </a:cubicBezTo>
                  <a:cubicBezTo>
                    <a:pt x="388" y="526"/>
                    <a:pt x="388" y="526"/>
                    <a:pt x="388" y="526"/>
                  </a:cubicBezTo>
                  <a:cubicBezTo>
                    <a:pt x="380" y="532"/>
                    <a:pt x="367" y="532"/>
                    <a:pt x="359" y="526"/>
                  </a:cubicBezTo>
                  <a:cubicBezTo>
                    <a:pt x="94" y="340"/>
                    <a:pt x="94" y="340"/>
                    <a:pt x="94" y="340"/>
                  </a:cubicBezTo>
                  <a:lnTo>
                    <a:pt x="94" y="153"/>
                  </a:lnTo>
                  <a:close/>
                  <a:moveTo>
                    <a:pt x="707" y="699"/>
                  </a:moveTo>
                  <a:cubicBezTo>
                    <a:pt x="40" y="699"/>
                    <a:pt x="40" y="699"/>
                    <a:pt x="40" y="699"/>
                  </a:cubicBezTo>
                  <a:cubicBezTo>
                    <a:pt x="40" y="566"/>
                    <a:pt x="40" y="566"/>
                    <a:pt x="40" y="566"/>
                  </a:cubicBezTo>
                  <a:cubicBezTo>
                    <a:pt x="40" y="566"/>
                    <a:pt x="40" y="566"/>
                    <a:pt x="40" y="566"/>
                  </a:cubicBezTo>
                  <a:cubicBezTo>
                    <a:pt x="40" y="336"/>
                    <a:pt x="40" y="336"/>
                    <a:pt x="40" y="336"/>
                  </a:cubicBezTo>
                  <a:cubicBezTo>
                    <a:pt x="344" y="548"/>
                    <a:pt x="344" y="548"/>
                    <a:pt x="344" y="548"/>
                  </a:cubicBezTo>
                  <a:cubicBezTo>
                    <a:pt x="352" y="554"/>
                    <a:pt x="363" y="557"/>
                    <a:pt x="374" y="557"/>
                  </a:cubicBezTo>
                  <a:cubicBezTo>
                    <a:pt x="384" y="557"/>
                    <a:pt x="395" y="554"/>
                    <a:pt x="403" y="548"/>
                  </a:cubicBezTo>
                  <a:cubicBezTo>
                    <a:pt x="707" y="336"/>
                    <a:pt x="707" y="336"/>
                    <a:pt x="707" y="336"/>
                  </a:cubicBezTo>
                  <a:lnTo>
                    <a:pt x="707" y="699"/>
                  </a:lnTo>
                  <a:close/>
                  <a:moveTo>
                    <a:pt x="465" y="444"/>
                  </a:moveTo>
                  <a:cubicBezTo>
                    <a:pt x="458" y="423"/>
                    <a:pt x="458" y="423"/>
                    <a:pt x="458" y="423"/>
                  </a:cubicBezTo>
                  <a:cubicBezTo>
                    <a:pt x="450" y="427"/>
                    <a:pt x="445" y="430"/>
                    <a:pt x="442" y="430"/>
                  </a:cubicBezTo>
                  <a:cubicBezTo>
                    <a:pt x="420" y="440"/>
                    <a:pt x="395" y="445"/>
                    <a:pt x="368" y="445"/>
                  </a:cubicBezTo>
                  <a:cubicBezTo>
                    <a:pt x="333" y="445"/>
                    <a:pt x="307" y="435"/>
                    <a:pt x="289" y="415"/>
                  </a:cubicBezTo>
                  <a:cubicBezTo>
                    <a:pt x="272" y="396"/>
                    <a:pt x="264" y="371"/>
                    <a:pt x="264" y="340"/>
                  </a:cubicBezTo>
                  <a:cubicBezTo>
                    <a:pt x="264" y="300"/>
                    <a:pt x="276" y="266"/>
                    <a:pt x="302" y="239"/>
                  </a:cubicBezTo>
                  <a:cubicBezTo>
                    <a:pt x="326" y="213"/>
                    <a:pt x="355" y="200"/>
                    <a:pt x="390" y="200"/>
                  </a:cubicBezTo>
                  <a:cubicBezTo>
                    <a:pt x="417" y="200"/>
                    <a:pt x="440" y="208"/>
                    <a:pt x="458" y="224"/>
                  </a:cubicBezTo>
                  <a:cubicBezTo>
                    <a:pt x="477" y="241"/>
                    <a:pt x="487" y="262"/>
                    <a:pt x="487" y="290"/>
                  </a:cubicBezTo>
                  <a:cubicBezTo>
                    <a:pt x="487" y="316"/>
                    <a:pt x="479" y="337"/>
                    <a:pt x="463" y="354"/>
                  </a:cubicBezTo>
                  <a:cubicBezTo>
                    <a:pt x="453" y="365"/>
                    <a:pt x="443" y="370"/>
                    <a:pt x="433" y="370"/>
                  </a:cubicBezTo>
                  <a:cubicBezTo>
                    <a:pt x="427" y="370"/>
                    <a:pt x="424" y="366"/>
                    <a:pt x="425" y="359"/>
                  </a:cubicBezTo>
                  <a:cubicBezTo>
                    <a:pt x="425" y="358"/>
                    <a:pt x="425" y="353"/>
                    <a:pt x="427" y="343"/>
                  </a:cubicBezTo>
                  <a:cubicBezTo>
                    <a:pt x="442" y="264"/>
                    <a:pt x="442" y="264"/>
                    <a:pt x="442" y="264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3" y="284"/>
                    <a:pt x="413" y="284"/>
                    <a:pt x="413" y="284"/>
                  </a:cubicBezTo>
                  <a:cubicBezTo>
                    <a:pt x="405" y="268"/>
                    <a:pt x="393" y="260"/>
                    <a:pt x="377" y="260"/>
                  </a:cubicBezTo>
                  <a:cubicBezTo>
                    <a:pt x="359" y="260"/>
                    <a:pt x="345" y="267"/>
                    <a:pt x="333" y="282"/>
                  </a:cubicBezTo>
                  <a:cubicBezTo>
                    <a:pt x="321" y="297"/>
                    <a:pt x="315" y="315"/>
                    <a:pt x="315" y="336"/>
                  </a:cubicBezTo>
                  <a:cubicBezTo>
                    <a:pt x="315" y="352"/>
                    <a:pt x="319" y="365"/>
                    <a:pt x="327" y="375"/>
                  </a:cubicBezTo>
                  <a:cubicBezTo>
                    <a:pt x="336" y="387"/>
                    <a:pt x="348" y="393"/>
                    <a:pt x="362" y="393"/>
                  </a:cubicBezTo>
                  <a:cubicBezTo>
                    <a:pt x="379" y="393"/>
                    <a:pt x="392" y="385"/>
                    <a:pt x="403" y="370"/>
                  </a:cubicBezTo>
                  <a:cubicBezTo>
                    <a:pt x="407" y="384"/>
                    <a:pt x="415" y="390"/>
                    <a:pt x="429" y="390"/>
                  </a:cubicBezTo>
                  <a:cubicBezTo>
                    <a:pt x="438" y="390"/>
                    <a:pt x="447" y="388"/>
                    <a:pt x="456" y="384"/>
                  </a:cubicBezTo>
                  <a:cubicBezTo>
                    <a:pt x="469" y="377"/>
                    <a:pt x="481" y="366"/>
                    <a:pt x="490" y="352"/>
                  </a:cubicBezTo>
                  <a:cubicBezTo>
                    <a:pt x="502" y="333"/>
                    <a:pt x="509" y="312"/>
                    <a:pt x="509" y="289"/>
                  </a:cubicBezTo>
                  <a:cubicBezTo>
                    <a:pt x="509" y="256"/>
                    <a:pt x="496" y="229"/>
                    <a:pt x="472" y="208"/>
                  </a:cubicBezTo>
                  <a:cubicBezTo>
                    <a:pt x="449" y="189"/>
                    <a:pt x="422" y="179"/>
                    <a:pt x="389" y="179"/>
                  </a:cubicBezTo>
                  <a:cubicBezTo>
                    <a:pt x="366" y="179"/>
                    <a:pt x="343" y="185"/>
                    <a:pt x="321" y="196"/>
                  </a:cubicBezTo>
                  <a:cubicBezTo>
                    <a:pt x="296" y="210"/>
                    <a:pt x="276" y="229"/>
                    <a:pt x="262" y="254"/>
                  </a:cubicBezTo>
                  <a:cubicBezTo>
                    <a:pt x="246" y="282"/>
                    <a:pt x="238" y="311"/>
                    <a:pt x="238" y="341"/>
                  </a:cubicBezTo>
                  <a:cubicBezTo>
                    <a:pt x="238" y="378"/>
                    <a:pt x="250" y="409"/>
                    <a:pt x="272" y="432"/>
                  </a:cubicBezTo>
                  <a:cubicBezTo>
                    <a:pt x="294" y="455"/>
                    <a:pt x="325" y="466"/>
                    <a:pt x="366" y="466"/>
                  </a:cubicBezTo>
                  <a:cubicBezTo>
                    <a:pt x="401" y="466"/>
                    <a:pt x="434" y="459"/>
                    <a:pt x="465" y="444"/>
                  </a:cubicBezTo>
                  <a:close/>
                  <a:moveTo>
                    <a:pt x="395" y="351"/>
                  </a:moveTo>
                  <a:cubicBezTo>
                    <a:pt x="387" y="365"/>
                    <a:pt x="378" y="371"/>
                    <a:pt x="365" y="371"/>
                  </a:cubicBezTo>
                  <a:cubicBezTo>
                    <a:pt x="356" y="371"/>
                    <a:pt x="350" y="368"/>
                    <a:pt x="346" y="360"/>
                  </a:cubicBezTo>
                  <a:cubicBezTo>
                    <a:pt x="342" y="353"/>
                    <a:pt x="340" y="345"/>
                    <a:pt x="340" y="335"/>
                  </a:cubicBezTo>
                  <a:cubicBezTo>
                    <a:pt x="340" y="321"/>
                    <a:pt x="343" y="310"/>
                    <a:pt x="349" y="299"/>
                  </a:cubicBezTo>
                  <a:cubicBezTo>
                    <a:pt x="357" y="288"/>
                    <a:pt x="367" y="282"/>
                    <a:pt x="379" y="282"/>
                  </a:cubicBezTo>
                  <a:cubicBezTo>
                    <a:pt x="386" y="282"/>
                    <a:pt x="392" y="285"/>
                    <a:pt x="397" y="291"/>
                  </a:cubicBezTo>
                  <a:cubicBezTo>
                    <a:pt x="401" y="297"/>
                    <a:pt x="403" y="305"/>
                    <a:pt x="403" y="315"/>
                  </a:cubicBezTo>
                  <a:cubicBezTo>
                    <a:pt x="403" y="329"/>
                    <a:pt x="400" y="341"/>
                    <a:pt x="395" y="3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7704677" y="2417868"/>
              <a:ext cx="564413" cy="754346"/>
            </a:xfrm>
            <a:custGeom>
              <a:avLst/>
              <a:gdLst>
                <a:gd name="T0" fmla="*/ 720 w 747"/>
                <a:gd name="T1" fmla="*/ 0 h 746"/>
                <a:gd name="T2" fmla="*/ 174 w 747"/>
                <a:gd name="T3" fmla="*/ 0 h 746"/>
                <a:gd name="T4" fmla="*/ 147 w 747"/>
                <a:gd name="T5" fmla="*/ 26 h 746"/>
                <a:gd name="T6" fmla="*/ 147 w 747"/>
                <a:gd name="T7" fmla="*/ 426 h 746"/>
                <a:gd name="T8" fmla="*/ 174 w 747"/>
                <a:gd name="T9" fmla="*/ 453 h 746"/>
                <a:gd name="T10" fmla="*/ 307 w 747"/>
                <a:gd name="T11" fmla="*/ 453 h 746"/>
                <a:gd name="T12" fmla="*/ 307 w 747"/>
                <a:gd name="T13" fmla="*/ 560 h 746"/>
                <a:gd name="T14" fmla="*/ 40 w 747"/>
                <a:gd name="T15" fmla="*/ 560 h 746"/>
                <a:gd name="T16" fmla="*/ 40 w 747"/>
                <a:gd name="T17" fmla="*/ 186 h 746"/>
                <a:gd name="T18" fmla="*/ 120 w 747"/>
                <a:gd name="T19" fmla="*/ 186 h 746"/>
                <a:gd name="T20" fmla="*/ 120 w 747"/>
                <a:gd name="T21" fmla="*/ 146 h 746"/>
                <a:gd name="T22" fmla="*/ 27 w 747"/>
                <a:gd name="T23" fmla="*/ 146 h 746"/>
                <a:gd name="T24" fmla="*/ 0 w 747"/>
                <a:gd name="T25" fmla="*/ 173 h 746"/>
                <a:gd name="T26" fmla="*/ 0 w 747"/>
                <a:gd name="T27" fmla="*/ 573 h 746"/>
                <a:gd name="T28" fmla="*/ 27 w 747"/>
                <a:gd name="T29" fmla="*/ 600 h 746"/>
                <a:gd name="T30" fmla="*/ 307 w 747"/>
                <a:gd name="T31" fmla="*/ 600 h 746"/>
                <a:gd name="T32" fmla="*/ 454 w 747"/>
                <a:gd name="T33" fmla="*/ 746 h 746"/>
                <a:gd name="T34" fmla="*/ 454 w 747"/>
                <a:gd name="T35" fmla="*/ 600 h 746"/>
                <a:gd name="T36" fmla="*/ 574 w 747"/>
                <a:gd name="T37" fmla="*/ 600 h 746"/>
                <a:gd name="T38" fmla="*/ 600 w 747"/>
                <a:gd name="T39" fmla="*/ 573 h 746"/>
                <a:gd name="T40" fmla="*/ 600 w 747"/>
                <a:gd name="T41" fmla="*/ 480 h 746"/>
                <a:gd name="T42" fmla="*/ 560 w 747"/>
                <a:gd name="T43" fmla="*/ 480 h 746"/>
                <a:gd name="T44" fmla="*/ 560 w 747"/>
                <a:gd name="T45" fmla="*/ 560 h 746"/>
                <a:gd name="T46" fmla="*/ 414 w 747"/>
                <a:gd name="T47" fmla="*/ 560 h 746"/>
                <a:gd name="T48" fmla="*/ 414 w 747"/>
                <a:gd name="T49" fmla="*/ 650 h 746"/>
                <a:gd name="T50" fmla="*/ 335 w 747"/>
                <a:gd name="T51" fmla="*/ 571 h 746"/>
                <a:gd name="T52" fmla="*/ 454 w 747"/>
                <a:gd name="T53" fmla="*/ 453 h 746"/>
                <a:gd name="T54" fmla="*/ 720 w 747"/>
                <a:gd name="T55" fmla="*/ 453 h 746"/>
                <a:gd name="T56" fmla="*/ 747 w 747"/>
                <a:gd name="T57" fmla="*/ 426 h 746"/>
                <a:gd name="T58" fmla="*/ 747 w 747"/>
                <a:gd name="T59" fmla="*/ 26 h 746"/>
                <a:gd name="T60" fmla="*/ 720 w 747"/>
                <a:gd name="T61" fmla="*/ 0 h 746"/>
                <a:gd name="T62" fmla="*/ 707 w 747"/>
                <a:gd name="T63" fmla="*/ 413 h 746"/>
                <a:gd name="T64" fmla="*/ 437 w 747"/>
                <a:gd name="T65" fmla="*/ 413 h 746"/>
                <a:gd name="T66" fmla="*/ 347 w 747"/>
                <a:gd name="T67" fmla="*/ 503 h 746"/>
                <a:gd name="T68" fmla="*/ 347 w 747"/>
                <a:gd name="T69" fmla="*/ 413 h 746"/>
                <a:gd name="T70" fmla="*/ 187 w 747"/>
                <a:gd name="T71" fmla="*/ 413 h 746"/>
                <a:gd name="T72" fmla="*/ 187 w 747"/>
                <a:gd name="T73" fmla="*/ 40 h 746"/>
                <a:gd name="T74" fmla="*/ 707 w 747"/>
                <a:gd name="T75" fmla="*/ 40 h 746"/>
                <a:gd name="T76" fmla="*/ 707 w 747"/>
                <a:gd name="T77" fmla="*/ 41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7" h="746">
                  <a:moveTo>
                    <a:pt x="720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59" y="0"/>
                    <a:pt x="147" y="12"/>
                    <a:pt x="147" y="26"/>
                  </a:cubicBezTo>
                  <a:cubicBezTo>
                    <a:pt x="147" y="426"/>
                    <a:pt x="147" y="426"/>
                    <a:pt x="147" y="426"/>
                  </a:cubicBezTo>
                  <a:cubicBezTo>
                    <a:pt x="147" y="441"/>
                    <a:pt x="159" y="453"/>
                    <a:pt x="174" y="453"/>
                  </a:cubicBezTo>
                  <a:cubicBezTo>
                    <a:pt x="307" y="453"/>
                    <a:pt x="307" y="453"/>
                    <a:pt x="307" y="453"/>
                  </a:cubicBezTo>
                  <a:cubicBezTo>
                    <a:pt x="307" y="560"/>
                    <a:pt x="307" y="560"/>
                    <a:pt x="307" y="560"/>
                  </a:cubicBezTo>
                  <a:cubicBezTo>
                    <a:pt x="40" y="560"/>
                    <a:pt x="40" y="560"/>
                    <a:pt x="40" y="560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2" y="146"/>
                    <a:pt x="0" y="158"/>
                    <a:pt x="0" y="1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588"/>
                    <a:pt x="12" y="600"/>
                    <a:pt x="27" y="600"/>
                  </a:cubicBezTo>
                  <a:cubicBezTo>
                    <a:pt x="307" y="600"/>
                    <a:pt x="307" y="600"/>
                    <a:pt x="307" y="600"/>
                  </a:cubicBezTo>
                  <a:cubicBezTo>
                    <a:pt x="454" y="746"/>
                    <a:pt x="454" y="746"/>
                    <a:pt x="454" y="746"/>
                  </a:cubicBezTo>
                  <a:cubicBezTo>
                    <a:pt x="454" y="600"/>
                    <a:pt x="454" y="600"/>
                    <a:pt x="454" y="600"/>
                  </a:cubicBezTo>
                  <a:cubicBezTo>
                    <a:pt x="574" y="600"/>
                    <a:pt x="574" y="600"/>
                    <a:pt x="574" y="600"/>
                  </a:cubicBezTo>
                  <a:cubicBezTo>
                    <a:pt x="588" y="600"/>
                    <a:pt x="600" y="588"/>
                    <a:pt x="600" y="573"/>
                  </a:cubicBezTo>
                  <a:cubicBezTo>
                    <a:pt x="600" y="480"/>
                    <a:pt x="600" y="480"/>
                    <a:pt x="600" y="480"/>
                  </a:cubicBezTo>
                  <a:cubicBezTo>
                    <a:pt x="560" y="480"/>
                    <a:pt x="560" y="480"/>
                    <a:pt x="560" y="480"/>
                  </a:cubicBezTo>
                  <a:cubicBezTo>
                    <a:pt x="560" y="560"/>
                    <a:pt x="560" y="560"/>
                    <a:pt x="560" y="560"/>
                  </a:cubicBezTo>
                  <a:cubicBezTo>
                    <a:pt x="414" y="560"/>
                    <a:pt x="414" y="560"/>
                    <a:pt x="414" y="560"/>
                  </a:cubicBezTo>
                  <a:cubicBezTo>
                    <a:pt x="414" y="650"/>
                    <a:pt x="414" y="650"/>
                    <a:pt x="414" y="650"/>
                  </a:cubicBezTo>
                  <a:cubicBezTo>
                    <a:pt x="335" y="571"/>
                    <a:pt x="335" y="571"/>
                    <a:pt x="335" y="571"/>
                  </a:cubicBezTo>
                  <a:cubicBezTo>
                    <a:pt x="454" y="453"/>
                    <a:pt x="454" y="453"/>
                    <a:pt x="454" y="453"/>
                  </a:cubicBezTo>
                  <a:cubicBezTo>
                    <a:pt x="720" y="453"/>
                    <a:pt x="720" y="453"/>
                    <a:pt x="720" y="453"/>
                  </a:cubicBezTo>
                  <a:cubicBezTo>
                    <a:pt x="735" y="453"/>
                    <a:pt x="747" y="441"/>
                    <a:pt x="747" y="426"/>
                  </a:cubicBezTo>
                  <a:cubicBezTo>
                    <a:pt x="747" y="26"/>
                    <a:pt x="747" y="26"/>
                    <a:pt x="747" y="26"/>
                  </a:cubicBezTo>
                  <a:cubicBezTo>
                    <a:pt x="747" y="12"/>
                    <a:pt x="735" y="0"/>
                    <a:pt x="720" y="0"/>
                  </a:cubicBezTo>
                  <a:close/>
                  <a:moveTo>
                    <a:pt x="707" y="413"/>
                  </a:moveTo>
                  <a:cubicBezTo>
                    <a:pt x="437" y="413"/>
                    <a:pt x="437" y="413"/>
                    <a:pt x="437" y="413"/>
                  </a:cubicBezTo>
                  <a:cubicBezTo>
                    <a:pt x="347" y="503"/>
                    <a:pt x="347" y="503"/>
                    <a:pt x="347" y="503"/>
                  </a:cubicBezTo>
                  <a:cubicBezTo>
                    <a:pt x="347" y="413"/>
                    <a:pt x="347" y="413"/>
                    <a:pt x="347" y="413"/>
                  </a:cubicBezTo>
                  <a:cubicBezTo>
                    <a:pt x="187" y="413"/>
                    <a:pt x="187" y="413"/>
                    <a:pt x="187" y="413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707" y="40"/>
                    <a:pt x="707" y="40"/>
                    <a:pt x="707" y="40"/>
                  </a:cubicBezTo>
                  <a:lnTo>
                    <a:pt x="707" y="4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"/>
            <p:cNvSpPr>
              <a:spLocks noEditPoints="1"/>
            </p:cNvSpPr>
            <p:nvPr/>
          </p:nvSpPr>
          <p:spPr bwMode="auto">
            <a:xfrm>
              <a:off x="7042344" y="4988250"/>
              <a:ext cx="645044" cy="574580"/>
            </a:xfrm>
            <a:custGeom>
              <a:avLst/>
              <a:gdLst>
                <a:gd name="T0" fmla="*/ 466 w 800"/>
                <a:gd name="T1" fmla="*/ 40 h 534"/>
                <a:gd name="T2" fmla="*/ 650 w 800"/>
                <a:gd name="T3" fmla="*/ 190 h 534"/>
                <a:gd name="T4" fmla="*/ 655 w 800"/>
                <a:gd name="T5" fmla="*/ 215 h 534"/>
                <a:gd name="T6" fmla="*/ 680 w 800"/>
                <a:gd name="T7" fmla="*/ 221 h 534"/>
                <a:gd name="T8" fmla="*/ 760 w 800"/>
                <a:gd name="T9" fmla="*/ 323 h 534"/>
                <a:gd name="T10" fmla="*/ 653 w 800"/>
                <a:gd name="T11" fmla="*/ 429 h 534"/>
                <a:gd name="T12" fmla="*/ 641 w 800"/>
                <a:gd name="T13" fmla="*/ 428 h 534"/>
                <a:gd name="T14" fmla="*/ 622 w 800"/>
                <a:gd name="T15" fmla="*/ 426 h 534"/>
                <a:gd name="T16" fmla="*/ 608 w 800"/>
                <a:gd name="T17" fmla="*/ 440 h 534"/>
                <a:gd name="T18" fmla="*/ 535 w 800"/>
                <a:gd name="T19" fmla="*/ 471 h 534"/>
                <a:gd name="T20" fmla="*/ 491 w 800"/>
                <a:gd name="T21" fmla="*/ 461 h 534"/>
                <a:gd name="T22" fmla="*/ 472 w 800"/>
                <a:gd name="T23" fmla="*/ 452 h 534"/>
                <a:gd name="T24" fmla="*/ 454 w 800"/>
                <a:gd name="T25" fmla="*/ 463 h 534"/>
                <a:gd name="T26" fmla="*/ 341 w 800"/>
                <a:gd name="T27" fmla="*/ 494 h 534"/>
                <a:gd name="T28" fmla="*/ 191 w 800"/>
                <a:gd name="T29" fmla="*/ 436 h 534"/>
                <a:gd name="T30" fmla="*/ 176 w 800"/>
                <a:gd name="T31" fmla="*/ 422 h 534"/>
                <a:gd name="T32" fmla="*/ 156 w 800"/>
                <a:gd name="T33" fmla="*/ 426 h 534"/>
                <a:gd name="T34" fmla="*/ 136 w 800"/>
                <a:gd name="T35" fmla="*/ 428 h 534"/>
                <a:gd name="T36" fmla="*/ 40 w 800"/>
                <a:gd name="T37" fmla="*/ 333 h 534"/>
                <a:gd name="T38" fmla="*/ 117 w 800"/>
                <a:gd name="T39" fmla="*/ 239 h 534"/>
                <a:gd name="T40" fmla="*/ 144 w 800"/>
                <a:gd name="T41" fmla="*/ 233 h 534"/>
                <a:gd name="T42" fmla="*/ 148 w 800"/>
                <a:gd name="T43" fmla="*/ 206 h 534"/>
                <a:gd name="T44" fmla="*/ 237 w 800"/>
                <a:gd name="T45" fmla="*/ 130 h 534"/>
                <a:gd name="T46" fmla="*/ 267 w 800"/>
                <a:gd name="T47" fmla="*/ 135 h 534"/>
                <a:gd name="T48" fmla="*/ 295 w 800"/>
                <a:gd name="T49" fmla="*/ 145 h 534"/>
                <a:gd name="T50" fmla="*/ 312 w 800"/>
                <a:gd name="T51" fmla="*/ 120 h 534"/>
                <a:gd name="T52" fmla="*/ 466 w 800"/>
                <a:gd name="T53" fmla="*/ 40 h 534"/>
                <a:gd name="T54" fmla="*/ 466 w 800"/>
                <a:gd name="T55" fmla="*/ 0 h 534"/>
                <a:gd name="T56" fmla="*/ 280 w 800"/>
                <a:gd name="T57" fmla="*/ 97 h 534"/>
                <a:gd name="T58" fmla="*/ 237 w 800"/>
                <a:gd name="T59" fmla="*/ 90 h 534"/>
                <a:gd name="T60" fmla="*/ 109 w 800"/>
                <a:gd name="T61" fmla="*/ 200 h 534"/>
                <a:gd name="T62" fmla="*/ 0 w 800"/>
                <a:gd name="T63" fmla="*/ 333 h 534"/>
                <a:gd name="T64" fmla="*/ 136 w 800"/>
                <a:gd name="T65" fmla="*/ 468 h 534"/>
                <a:gd name="T66" fmla="*/ 164 w 800"/>
                <a:gd name="T67" fmla="*/ 465 h 534"/>
                <a:gd name="T68" fmla="*/ 341 w 800"/>
                <a:gd name="T69" fmla="*/ 534 h 534"/>
                <a:gd name="T70" fmla="*/ 474 w 800"/>
                <a:gd name="T71" fmla="*/ 497 h 534"/>
                <a:gd name="T72" fmla="*/ 535 w 800"/>
                <a:gd name="T73" fmla="*/ 511 h 534"/>
                <a:gd name="T74" fmla="*/ 637 w 800"/>
                <a:gd name="T75" fmla="*/ 468 h 534"/>
                <a:gd name="T76" fmla="*/ 653 w 800"/>
                <a:gd name="T77" fmla="*/ 469 h 534"/>
                <a:gd name="T78" fmla="*/ 800 w 800"/>
                <a:gd name="T79" fmla="*/ 323 h 534"/>
                <a:gd name="T80" fmla="*/ 690 w 800"/>
                <a:gd name="T81" fmla="*/ 182 h 534"/>
                <a:gd name="T82" fmla="*/ 466 w 800"/>
                <a:gd name="T83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0" h="534">
                  <a:moveTo>
                    <a:pt x="466" y="40"/>
                  </a:moveTo>
                  <a:cubicBezTo>
                    <a:pt x="556" y="40"/>
                    <a:pt x="633" y="103"/>
                    <a:pt x="650" y="190"/>
                  </a:cubicBezTo>
                  <a:cubicBezTo>
                    <a:pt x="655" y="215"/>
                    <a:pt x="655" y="215"/>
                    <a:pt x="655" y="215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727" y="233"/>
                    <a:pt x="760" y="275"/>
                    <a:pt x="760" y="323"/>
                  </a:cubicBezTo>
                  <a:cubicBezTo>
                    <a:pt x="760" y="382"/>
                    <a:pt x="712" y="429"/>
                    <a:pt x="653" y="429"/>
                  </a:cubicBezTo>
                  <a:cubicBezTo>
                    <a:pt x="649" y="429"/>
                    <a:pt x="645" y="429"/>
                    <a:pt x="641" y="428"/>
                  </a:cubicBezTo>
                  <a:cubicBezTo>
                    <a:pt x="622" y="426"/>
                    <a:pt x="622" y="426"/>
                    <a:pt x="622" y="426"/>
                  </a:cubicBezTo>
                  <a:cubicBezTo>
                    <a:pt x="608" y="440"/>
                    <a:pt x="608" y="440"/>
                    <a:pt x="608" y="440"/>
                  </a:cubicBezTo>
                  <a:cubicBezTo>
                    <a:pt x="589" y="460"/>
                    <a:pt x="563" y="471"/>
                    <a:pt x="535" y="471"/>
                  </a:cubicBezTo>
                  <a:cubicBezTo>
                    <a:pt x="519" y="471"/>
                    <a:pt x="505" y="468"/>
                    <a:pt x="491" y="461"/>
                  </a:cubicBezTo>
                  <a:cubicBezTo>
                    <a:pt x="472" y="452"/>
                    <a:pt x="472" y="452"/>
                    <a:pt x="472" y="452"/>
                  </a:cubicBezTo>
                  <a:cubicBezTo>
                    <a:pt x="454" y="463"/>
                    <a:pt x="454" y="463"/>
                    <a:pt x="454" y="463"/>
                  </a:cubicBezTo>
                  <a:cubicBezTo>
                    <a:pt x="420" y="483"/>
                    <a:pt x="381" y="494"/>
                    <a:pt x="341" y="494"/>
                  </a:cubicBezTo>
                  <a:cubicBezTo>
                    <a:pt x="285" y="494"/>
                    <a:pt x="232" y="473"/>
                    <a:pt x="191" y="436"/>
                  </a:cubicBezTo>
                  <a:cubicBezTo>
                    <a:pt x="176" y="422"/>
                    <a:pt x="176" y="422"/>
                    <a:pt x="176" y="422"/>
                  </a:cubicBezTo>
                  <a:cubicBezTo>
                    <a:pt x="156" y="426"/>
                    <a:pt x="156" y="426"/>
                    <a:pt x="156" y="426"/>
                  </a:cubicBezTo>
                  <a:cubicBezTo>
                    <a:pt x="150" y="428"/>
                    <a:pt x="143" y="428"/>
                    <a:pt x="136" y="428"/>
                  </a:cubicBezTo>
                  <a:cubicBezTo>
                    <a:pt x="83" y="428"/>
                    <a:pt x="40" y="385"/>
                    <a:pt x="40" y="333"/>
                  </a:cubicBezTo>
                  <a:cubicBezTo>
                    <a:pt x="40" y="287"/>
                    <a:pt x="72" y="248"/>
                    <a:pt x="117" y="239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55" y="162"/>
                    <a:pt x="193" y="130"/>
                    <a:pt x="237" y="130"/>
                  </a:cubicBezTo>
                  <a:cubicBezTo>
                    <a:pt x="247" y="130"/>
                    <a:pt x="257" y="131"/>
                    <a:pt x="267" y="135"/>
                  </a:cubicBezTo>
                  <a:cubicBezTo>
                    <a:pt x="295" y="145"/>
                    <a:pt x="295" y="145"/>
                    <a:pt x="295" y="145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48" y="70"/>
                    <a:pt x="405" y="40"/>
                    <a:pt x="466" y="40"/>
                  </a:cubicBezTo>
                  <a:moveTo>
                    <a:pt x="466" y="0"/>
                  </a:moveTo>
                  <a:cubicBezTo>
                    <a:pt x="391" y="0"/>
                    <a:pt x="322" y="37"/>
                    <a:pt x="280" y="97"/>
                  </a:cubicBezTo>
                  <a:cubicBezTo>
                    <a:pt x="266" y="92"/>
                    <a:pt x="252" y="90"/>
                    <a:pt x="237" y="90"/>
                  </a:cubicBezTo>
                  <a:cubicBezTo>
                    <a:pt x="172" y="90"/>
                    <a:pt x="118" y="138"/>
                    <a:pt x="109" y="200"/>
                  </a:cubicBezTo>
                  <a:cubicBezTo>
                    <a:pt x="47" y="212"/>
                    <a:pt x="0" y="268"/>
                    <a:pt x="0" y="333"/>
                  </a:cubicBezTo>
                  <a:cubicBezTo>
                    <a:pt x="0" y="407"/>
                    <a:pt x="61" y="468"/>
                    <a:pt x="136" y="468"/>
                  </a:cubicBezTo>
                  <a:cubicBezTo>
                    <a:pt x="146" y="468"/>
                    <a:pt x="155" y="467"/>
                    <a:pt x="164" y="465"/>
                  </a:cubicBezTo>
                  <a:cubicBezTo>
                    <a:pt x="213" y="509"/>
                    <a:pt x="275" y="534"/>
                    <a:pt x="341" y="534"/>
                  </a:cubicBezTo>
                  <a:cubicBezTo>
                    <a:pt x="388" y="534"/>
                    <a:pt x="434" y="521"/>
                    <a:pt x="474" y="497"/>
                  </a:cubicBezTo>
                  <a:cubicBezTo>
                    <a:pt x="493" y="506"/>
                    <a:pt x="514" y="511"/>
                    <a:pt x="535" y="511"/>
                  </a:cubicBezTo>
                  <a:cubicBezTo>
                    <a:pt x="574" y="511"/>
                    <a:pt x="610" y="495"/>
                    <a:pt x="637" y="468"/>
                  </a:cubicBezTo>
                  <a:cubicBezTo>
                    <a:pt x="642" y="469"/>
                    <a:pt x="648" y="469"/>
                    <a:pt x="653" y="469"/>
                  </a:cubicBezTo>
                  <a:cubicBezTo>
                    <a:pt x="734" y="469"/>
                    <a:pt x="800" y="404"/>
                    <a:pt x="800" y="323"/>
                  </a:cubicBezTo>
                  <a:cubicBezTo>
                    <a:pt x="800" y="256"/>
                    <a:pt x="754" y="198"/>
                    <a:pt x="690" y="182"/>
                  </a:cubicBezTo>
                  <a:cubicBezTo>
                    <a:pt x="669" y="77"/>
                    <a:pt x="576" y="0"/>
                    <a:pt x="4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Háromszög 30"/>
          <p:cNvSpPr/>
          <p:nvPr/>
        </p:nvSpPr>
        <p:spPr>
          <a:xfrm rot="10800000">
            <a:off x="298714" y="5058003"/>
            <a:ext cx="8530962" cy="169090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grpSp>
        <p:nvGrpSpPr>
          <p:cNvPr id="5" name="Csoportba foglalás 45"/>
          <p:cNvGrpSpPr/>
          <p:nvPr/>
        </p:nvGrpSpPr>
        <p:grpSpPr>
          <a:xfrm>
            <a:off x="298716" y="5439771"/>
            <a:ext cx="8419434" cy="723524"/>
            <a:chOff x="298715" y="5439774"/>
            <a:chExt cx="10650921" cy="508320"/>
          </a:xfrm>
        </p:grpSpPr>
        <p:sp>
          <p:nvSpPr>
            <p:cNvPr id="41" name="Téglalap 40"/>
            <p:cNvSpPr/>
            <p:nvPr/>
          </p:nvSpPr>
          <p:spPr bwMode="gray">
            <a:xfrm>
              <a:off x="298715" y="5439774"/>
              <a:ext cx="1966813" cy="508317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hu-HU" sz="2000" b="1" dirty="0" smtClean="0">
                  <a:solidFill>
                    <a:schemeClr val="tx1"/>
                  </a:solidFill>
                  <a:cs typeface="Arial" charset="0"/>
                </a:rPr>
                <a:t>Bevétel</a:t>
              </a:r>
              <a:endParaRPr lang="en-US" sz="20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2" name="Téglalap 41"/>
            <p:cNvSpPr/>
            <p:nvPr/>
          </p:nvSpPr>
          <p:spPr bwMode="gray">
            <a:xfrm>
              <a:off x="2469743" y="5439777"/>
              <a:ext cx="1966812" cy="508317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hu-HU" sz="2000" b="1" dirty="0" smtClean="0">
                  <a:solidFill>
                    <a:schemeClr val="tx1"/>
                  </a:solidFill>
                  <a:cs typeface="Arial" charset="0"/>
                </a:rPr>
                <a:t>Lojalitás</a:t>
              </a:r>
              <a:endParaRPr lang="en-US" sz="20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gray">
            <a:xfrm>
              <a:off x="4640770" y="5439774"/>
              <a:ext cx="1966812" cy="508317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hu-HU" sz="2000" b="1" dirty="0" smtClean="0">
                  <a:solidFill>
                    <a:schemeClr val="tx1"/>
                  </a:solidFill>
                </a:rPr>
                <a:t>Költség hatékonyság</a:t>
              </a:r>
              <a:endParaRPr lang="en-US" sz="14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4" name="Téglalap 43"/>
            <p:cNvSpPr/>
            <p:nvPr/>
          </p:nvSpPr>
          <p:spPr bwMode="gray">
            <a:xfrm>
              <a:off x="6811798" y="5439774"/>
              <a:ext cx="1966812" cy="508317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hu-HU" sz="2000" b="1" dirty="0" smtClean="0">
                  <a:solidFill>
                    <a:schemeClr val="tx1"/>
                  </a:solidFill>
                  <a:cs typeface="Arial" charset="0"/>
                </a:rPr>
                <a:t>Rugalmasság</a:t>
              </a:r>
              <a:endParaRPr lang="en-US" sz="20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gray">
            <a:xfrm>
              <a:off x="8982824" y="5439774"/>
              <a:ext cx="1966812" cy="508317"/>
            </a:xfrm>
            <a:prstGeom prst="rect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lIns="72000" tIns="0" rIns="72000" bIns="0" rtlCol="0" anchor="ctr"/>
            <a:lstStyle/>
            <a:p>
              <a:pPr indent="3175" algn="ctr" defTabSz="457293" fontAlgn="base">
                <a:lnSpc>
                  <a:spcPct val="104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E20074"/>
                </a:buClr>
                <a:buSzPct val="75000"/>
              </a:pPr>
              <a:r>
                <a:rPr lang="hu-HU" sz="2000" b="1" dirty="0" smtClean="0">
                  <a:solidFill>
                    <a:schemeClr val="tx1"/>
                  </a:solidFill>
                  <a:cs typeface="Arial" charset="0"/>
                </a:rPr>
                <a:t>Új üzleti lehetőségek</a:t>
              </a:r>
              <a:endParaRPr lang="en-US" sz="2000" b="1" dirty="0" smtClean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1947545" y="4216698"/>
            <a:ext cx="46551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800" b="1" dirty="0" smtClean="0">
                <a:solidFill>
                  <a:schemeClr val="tx2"/>
                </a:solidFill>
              </a:rPr>
              <a:t>Az összes felhasználói közegre építve!</a:t>
            </a:r>
            <a:endParaRPr lang="en-US" sz="1800" b="1" dirty="0" smtClean="0">
              <a:solidFill>
                <a:schemeClr val="tx2"/>
              </a:solidFill>
            </a:endParaRPr>
          </a:p>
        </p:txBody>
      </p:sp>
      <p:sp>
        <p:nvSpPr>
          <p:cNvPr id="46" name="Dia számának hely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F043-C5C9-4543-B156-099DED57FF04}" type="slidenum">
              <a:rPr lang="de-DE" smtClean="0">
                <a:solidFill>
                  <a:srgbClr val="4B4B4B"/>
                </a:solidFill>
              </a:rPr>
              <a:pPr/>
              <a:t>2</a:t>
            </a:fld>
            <a:endParaRPr lang="de-DE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6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efelé nyíl 68"/>
          <p:cNvSpPr/>
          <p:nvPr/>
        </p:nvSpPr>
        <p:spPr>
          <a:xfrm rot="10800000">
            <a:off x="308696" y="1594032"/>
            <a:ext cx="806916" cy="4480196"/>
          </a:xfrm>
          <a:prstGeom prst="downArrow">
            <a:avLst>
              <a:gd name="adj1" fmla="val 75902"/>
              <a:gd name="adj2" fmla="val 50000"/>
            </a:avLst>
          </a:prstGeom>
          <a:gradFill flip="none" rotWithShape="1">
            <a:gsLst>
              <a:gs pos="0">
                <a:schemeClr val="tx2">
                  <a:alpha val="42000"/>
                </a:schemeClr>
              </a:gs>
              <a:gs pos="23000">
                <a:schemeClr val="tx2">
                  <a:alpha val="13000"/>
                </a:schemeClr>
              </a:gs>
              <a:gs pos="68000">
                <a:schemeClr val="tx2">
                  <a:alpha val="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5613">
              <a:defRPr/>
            </a:pPr>
            <a:endParaRPr lang="en-US" sz="120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2228141" y="1594034"/>
            <a:ext cx="6312610" cy="4480197"/>
          </a:xfrm>
          <a:prstGeom prst="rect">
            <a:avLst/>
          </a:prstGeom>
          <a:gradFill>
            <a:gsLst>
              <a:gs pos="0">
                <a:schemeClr val="tx2">
                  <a:alpha val="7000"/>
                </a:schemeClr>
              </a:gs>
              <a:gs pos="50000">
                <a:schemeClr val="tx2">
                  <a:alpha val="5000"/>
                </a:schemeClr>
              </a:gs>
              <a:gs pos="100000">
                <a:schemeClr val="tx2">
                  <a:alpha val="13000"/>
                </a:schemeClr>
              </a:gs>
            </a:gsLst>
            <a:lin ang="5400000" scaled="0"/>
          </a:gradFill>
          <a:ln w="3175">
            <a:solidFill>
              <a:schemeClr val="tx2">
                <a:alpha val="14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defTabSz="455613">
              <a:defRPr/>
            </a:pPr>
            <a:endParaRPr lang="en-US" sz="120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graphicFrame>
        <p:nvGraphicFramePr>
          <p:cNvPr id="38" name="Objekt 37" hidden="1"/>
          <p:cNvGraphicFramePr>
            <a:graphicFrameLocks noChangeAspect="1"/>
          </p:cNvGraphicFramePr>
          <p:nvPr/>
        </p:nvGraphicFramePr>
        <p:xfrm>
          <a:off x="1587" y="1591"/>
          <a:ext cx="1587" cy="1587"/>
        </p:xfrm>
        <a:graphic>
          <a:graphicData uri="http://schemas.openxmlformats.org/presentationml/2006/ole">
            <p:oleObj spid="_x0000_s2050" name="think-cell Slide" r:id="rId3" imgW="360" imgH="360" progId="">
              <p:embed/>
            </p:oleObj>
          </a:graphicData>
        </a:graphic>
      </p:graphicFrame>
      <p:grpSp>
        <p:nvGrpSpPr>
          <p:cNvPr id="2" name="Csoportba foglalás 83"/>
          <p:cNvGrpSpPr/>
          <p:nvPr/>
        </p:nvGrpSpPr>
        <p:grpSpPr>
          <a:xfrm>
            <a:off x="2345179" y="2625452"/>
            <a:ext cx="5331892" cy="2148030"/>
            <a:chOff x="2345178" y="2625452"/>
            <a:chExt cx="6803185" cy="2148030"/>
          </a:xfrm>
        </p:grpSpPr>
        <p:sp>
          <p:nvSpPr>
            <p:cNvPr id="18" name="Téglalap 17"/>
            <p:cNvSpPr/>
            <p:nvPr/>
          </p:nvSpPr>
          <p:spPr>
            <a:xfrm>
              <a:off x="2345178" y="2625452"/>
              <a:ext cx="1219199" cy="214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églalap 20"/>
            <p:cNvSpPr/>
            <p:nvPr/>
          </p:nvSpPr>
          <p:spPr>
            <a:xfrm>
              <a:off x="3741175" y="2625452"/>
              <a:ext cx="1219200" cy="214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>
            <a:xfrm>
              <a:off x="5137171" y="2625452"/>
              <a:ext cx="1219200" cy="214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>
            <a:xfrm>
              <a:off x="6533168" y="2625452"/>
              <a:ext cx="1219200" cy="214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Téglalap 84"/>
            <p:cNvSpPr/>
            <p:nvPr/>
          </p:nvSpPr>
          <p:spPr>
            <a:xfrm>
              <a:off x="7929163" y="2625452"/>
              <a:ext cx="1219200" cy="2148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613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Csoportba foglalás 142"/>
          <p:cNvGrpSpPr>
            <a:grpSpLocks/>
          </p:cNvGrpSpPr>
          <p:nvPr/>
        </p:nvGrpSpPr>
        <p:grpSpPr bwMode="auto">
          <a:xfrm>
            <a:off x="2596682" y="3324392"/>
            <a:ext cx="447675" cy="447675"/>
            <a:chOff x="6809713" y="5516562"/>
            <a:chExt cx="576000" cy="576000"/>
          </a:xfrm>
        </p:grpSpPr>
        <p:sp>
          <p:nvSpPr>
            <p:cNvPr id="26" name="Lekerekített téglalap 25"/>
            <p:cNvSpPr/>
            <p:nvPr/>
          </p:nvSpPr>
          <p:spPr>
            <a:xfrm>
              <a:off x="6809713" y="5516562"/>
              <a:ext cx="576000" cy="576000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7" name="Lekerekített téglalap 26"/>
            <p:cNvSpPr/>
            <p:nvPr/>
          </p:nvSpPr>
          <p:spPr>
            <a:xfrm>
              <a:off x="6883245" y="5608478"/>
              <a:ext cx="430978" cy="287999"/>
            </a:xfrm>
            <a:prstGeom prst="roundRect">
              <a:avLst>
                <a:gd name="adj" fmla="val 8462"/>
              </a:avLst>
            </a:prstGeom>
            <a:solidFill>
              <a:srgbClr val="FFFFFF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8" name="Lekerekített téglalap 27"/>
            <p:cNvSpPr/>
            <p:nvPr/>
          </p:nvSpPr>
          <p:spPr>
            <a:xfrm>
              <a:off x="6917968" y="5980222"/>
              <a:ext cx="359489" cy="20426"/>
            </a:xfrm>
            <a:prstGeom prst="roundRect">
              <a:avLst>
                <a:gd name="adj" fmla="val 8462"/>
              </a:avLst>
            </a:prstGeom>
            <a:solidFill>
              <a:srgbClr val="FFFFFF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29" name="Lekerekített téglalap 28"/>
            <p:cNvSpPr/>
            <p:nvPr/>
          </p:nvSpPr>
          <p:spPr>
            <a:xfrm>
              <a:off x="7062990" y="5904647"/>
              <a:ext cx="71489" cy="73532"/>
            </a:xfrm>
            <a:prstGeom prst="roundRect">
              <a:avLst>
                <a:gd name="adj" fmla="val 8462"/>
              </a:avLst>
            </a:prstGeom>
            <a:solidFill>
              <a:srgbClr val="FFFFFF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6883245" y="5608478"/>
              <a:ext cx="430978" cy="271659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31" name="Szövegdoboz 113"/>
            <p:cNvSpPr txBox="1">
              <a:spLocks noChangeArrowheads="1"/>
            </p:cNvSpPr>
            <p:nvPr/>
          </p:nvSpPr>
          <p:spPr bwMode="auto">
            <a:xfrm>
              <a:off x="6996645" y="5637907"/>
              <a:ext cx="202125" cy="21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E20074"/>
                </a:buClr>
                <a:defRPr/>
              </a:pPr>
              <a:r>
                <a:rPr lang="en-US" sz="1200" kern="0" smtClean="0">
                  <a:solidFill>
                    <a:srgbClr val="FFFFFF"/>
                  </a:solidFill>
                  <a:latin typeface="Tele-GroteskUlt" pitchFamily="2" charset="0"/>
                </a:rPr>
                <a:t>TV</a:t>
              </a:r>
            </a:p>
          </p:txBody>
        </p:sp>
        <p:sp>
          <p:nvSpPr>
            <p:cNvPr id="32" name="Folyamatábra: Késleltetés 31"/>
            <p:cNvSpPr/>
            <p:nvPr/>
          </p:nvSpPr>
          <p:spPr>
            <a:xfrm rot="5400000">
              <a:off x="6971713" y="5354562"/>
              <a:ext cx="252000" cy="576000"/>
            </a:xfrm>
            <a:prstGeom prst="flowChartDelay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FFFFFF"/>
                </a:solidFill>
                <a:latin typeface="Tele-GroteskNor"/>
              </a:endParaRPr>
            </a:p>
          </p:txBody>
        </p:sp>
      </p:grpSp>
      <p:grpSp>
        <p:nvGrpSpPr>
          <p:cNvPr id="4" name="Csoportba foglalás 143"/>
          <p:cNvGrpSpPr>
            <a:grpSpLocks/>
          </p:cNvGrpSpPr>
          <p:nvPr/>
        </p:nvGrpSpPr>
        <p:grpSpPr bwMode="auto">
          <a:xfrm>
            <a:off x="4805577" y="3361952"/>
            <a:ext cx="447675" cy="447675"/>
            <a:chOff x="7538113" y="5516562"/>
            <a:chExt cx="576000" cy="576000"/>
          </a:xfrm>
        </p:grpSpPr>
        <p:sp>
          <p:nvSpPr>
            <p:cNvPr id="34" name="Lekerekített téglalap 33"/>
            <p:cNvSpPr/>
            <p:nvPr/>
          </p:nvSpPr>
          <p:spPr>
            <a:xfrm>
              <a:off x="7538113" y="5516562"/>
              <a:ext cx="576000" cy="576000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grpSp>
          <p:nvGrpSpPr>
            <p:cNvPr id="5" name="Csoportba foglalás 126"/>
            <p:cNvGrpSpPr>
              <a:grpSpLocks/>
            </p:cNvGrpSpPr>
            <p:nvPr/>
          </p:nvGrpSpPr>
          <p:grpSpPr bwMode="auto">
            <a:xfrm>
              <a:off x="7700113" y="5588562"/>
              <a:ext cx="252000" cy="432000"/>
              <a:chOff x="6281550" y="5588562"/>
              <a:chExt cx="252000" cy="432000"/>
            </a:xfrm>
          </p:grpSpPr>
          <p:sp>
            <p:nvSpPr>
              <p:cNvPr id="39" name="Lekerekített téglalap 38"/>
              <p:cNvSpPr/>
              <p:nvPr/>
            </p:nvSpPr>
            <p:spPr>
              <a:xfrm>
                <a:off x="6282954" y="5588052"/>
                <a:ext cx="253276" cy="433022"/>
              </a:xfrm>
              <a:prstGeom prst="roundRect">
                <a:avLst>
                  <a:gd name="adj" fmla="val 8462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40" name="Lekerekített téglalap 39"/>
              <p:cNvSpPr/>
              <p:nvPr/>
            </p:nvSpPr>
            <p:spPr>
              <a:xfrm>
                <a:off x="6282954" y="5606435"/>
                <a:ext cx="253276" cy="377873"/>
              </a:xfrm>
              <a:prstGeom prst="roundRect">
                <a:avLst>
                  <a:gd name="adj" fmla="val 8462"/>
                </a:avLst>
              </a:prstGeom>
              <a:solidFill>
                <a:srgbClr val="E20074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41" name="Ellipszis 40"/>
              <p:cNvSpPr/>
              <p:nvPr/>
            </p:nvSpPr>
            <p:spPr>
              <a:xfrm>
                <a:off x="6391208" y="5984308"/>
                <a:ext cx="36766" cy="36766"/>
              </a:xfrm>
              <a:prstGeom prst="ellipse">
                <a:avLst/>
              </a:prstGeom>
              <a:solidFill>
                <a:srgbClr val="E2007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</p:grpSp>
        <p:sp>
          <p:nvSpPr>
            <p:cNvPr id="36" name="Szövegdoboz 130"/>
            <p:cNvSpPr txBox="1">
              <a:spLocks noChangeArrowheads="1"/>
            </p:cNvSpPr>
            <p:nvPr/>
          </p:nvSpPr>
          <p:spPr bwMode="auto">
            <a:xfrm>
              <a:off x="7735363" y="5670913"/>
              <a:ext cx="181501" cy="26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E20074"/>
                </a:buClr>
                <a:defRPr/>
              </a:pPr>
              <a:r>
                <a:rPr lang="en-US" sz="1500" kern="0" smtClean="0">
                  <a:solidFill>
                    <a:srgbClr val="FFFFFF"/>
                  </a:solidFill>
                  <a:latin typeface="Tele-GroteskUlt" pitchFamily="2" charset="0"/>
                </a:rPr>
                <a:t>@</a:t>
              </a:r>
            </a:p>
          </p:txBody>
        </p:sp>
        <p:sp>
          <p:nvSpPr>
            <p:cNvPr id="37" name="Folyamatábra: Késleltetés 36"/>
            <p:cNvSpPr/>
            <p:nvPr/>
          </p:nvSpPr>
          <p:spPr>
            <a:xfrm rot="5400000">
              <a:off x="7700113" y="5354562"/>
              <a:ext cx="252000" cy="576000"/>
            </a:xfrm>
            <a:prstGeom prst="flowChartDelay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</p:grpSp>
      <p:grpSp>
        <p:nvGrpSpPr>
          <p:cNvPr id="6" name="Csoportba foglalás 144"/>
          <p:cNvGrpSpPr>
            <a:grpSpLocks/>
          </p:cNvGrpSpPr>
          <p:nvPr/>
        </p:nvGrpSpPr>
        <p:grpSpPr bwMode="auto">
          <a:xfrm>
            <a:off x="3671408" y="3333969"/>
            <a:ext cx="449262" cy="449263"/>
            <a:chOff x="8270342" y="5515689"/>
            <a:chExt cx="576001" cy="577766"/>
          </a:xfrm>
        </p:grpSpPr>
        <p:sp>
          <p:nvSpPr>
            <p:cNvPr id="43" name="Lekerekített téglalap 42"/>
            <p:cNvSpPr/>
            <p:nvPr/>
          </p:nvSpPr>
          <p:spPr>
            <a:xfrm>
              <a:off x="8270342" y="5515689"/>
              <a:ext cx="576001" cy="577766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sp>
          <p:nvSpPr>
            <p:cNvPr id="44" name="Szövegdoboz 131"/>
            <p:cNvSpPr txBox="1">
              <a:spLocks noChangeArrowheads="1"/>
            </p:cNvSpPr>
            <p:nvPr/>
          </p:nvSpPr>
          <p:spPr bwMode="auto">
            <a:xfrm>
              <a:off x="8376455" y="5537406"/>
              <a:ext cx="363774" cy="53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E20074"/>
                </a:buClr>
                <a:defRPr/>
              </a:pPr>
              <a:r>
                <a:rPr lang="en-US" sz="3000" kern="0" smtClean="0">
                  <a:solidFill>
                    <a:srgbClr val="FFFFFF"/>
                  </a:solidFill>
                  <a:latin typeface="Tele-GroteskUlt" pitchFamily="2" charset="0"/>
                </a:rPr>
                <a:t>@</a:t>
              </a:r>
            </a:p>
          </p:txBody>
        </p:sp>
        <p:sp>
          <p:nvSpPr>
            <p:cNvPr id="45" name="Folyamatábra: Késleltetés 44"/>
            <p:cNvSpPr/>
            <p:nvPr/>
          </p:nvSpPr>
          <p:spPr>
            <a:xfrm rot="5400000">
              <a:off x="8432342" y="5354562"/>
              <a:ext cx="252000" cy="576000"/>
            </a:xfrm>
            <a:prstGeom prst="flowChartDelay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</p:grpSp>
      <p:grpSp>
        <p:nvGrpSpPr>
          <p:cNvPr id="7" name="Csoportba foglalás 140"/>
          <p:cNvGrpSpPr>
            <a:grpSpLocks/>
          </p:cNvGrpSpPr>
          <p:nvPr/>
        </p:nvGrpSpPr>
        <p:grpSpPr bwMode="auto">
          <a:xfrm>
            <a:off x="5896415" y="3333972"/>
            <a:ext cx="449261" cy="447675"/>
            <a:chOff x="5391149" y="5516562"/>
            <a:chExt cx="576001" cy="576000"/>
          </a:xfrm>
        </p:grpSpPr>
        <p:sp>
          <p:nvSpPr>
            <p:cNvPr id="47" name="Lekerekített téglalap 46"/>
            <p:cNvSpPr/>
            <p:nvPr/>
          </p:nvSpPr>
          <p:spPr>
            <a:xfrm>
              <a:off x="5391149" y="5516562"/>
              <a:ext cx="576001" cy="576000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grpSp>
          <p:nvGrpSpPr>
            <p:cNvPr id="8" name="Csoportba foglalás 98"/>
            <p:cNvGrpSpPr>
              <a:grpSpLocks/>
            </p:cNvGrpSpPr>
            <p:nvPr/>
          </p:nvGrpSpPr>
          <p:grpSpPr bwMode="auto">
            <a:xfrm rot="2700000">
              <a:off x="5409150" y="5729937"/>
              <a:ext cx="540000" cy="149250"/>
              <a:chOff x="4477188" y="5583234"/>
              <a:chExt cx="540000" cy="149250"/>
            </a:xfrm>
          </p:grpSpPr>
          <p:sp>
            <p:nvSpPr>
              <p:cNvPr id="50" name="Lekerekített téglalap 49"/>
              <p:cNvSpPr/>
              <p:nvPr/>
            </p:nvSpPr>
            <p:spPr>
              <a:xfrm>
                <a:off x="4473238" y="5583383"/>
                <a:ext cx="539234" cy="71236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51" name="Lekerekített téglalap 50"/>
              <p:cNvSpPr/>
              <p:nvPr/>
            </p:nvSpPr>
            <p:spPr>
              <a:xfrm>
                <a:off x="4869235" y="5679317"/>
                <a:ext cx="142979" cy="54954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52" name="Lekerekített téglalap 51"/>
              <p:cNvSpPr/>
              <p:nvPr/>
            </p:nvSpPr>
            <p:spPr>
              <a:xfrm>
                <a:off x="4476384" y="5682193"/>
                <a:ext cx="142979" cy="54955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</p:grpSp>
        <p:sp>
          <p:nvSpPr>
            <p:cNvPr id="49" name="Folyamatábra: Késleltetés 48"/>
            <p:cNvSpPr/>
            <p:nvPr/>
          </p:nvSpPr>
          <p:spPr>
            <a:xfrm rot="5400000">
              <a:off x="5553149" y="5354562"/>
              <a:ext cx="252000" cy="576000"/>
            </a:xfrm>
            <a:prstGeom prst="flowChartDelay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</p:grpSp>
      <p:sp>
        <p:nvSpPr>
          <p:cNvPr id="53" name="Téglalap 52"/>
          <p:cNvSpPr/>
          <p:nvPr/>
        </p:nvSpPr>
        <p:spPr bwMode="auto">
          <a:xfrm>
            <a:off x="1046125" y="3533420"/>
            <a:ext cx="1160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88" indent="-88888" algn="ct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SZOLGÁLTATÁS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2322871" y="1999288"/>
            <a:ext cx="2765507" cy="528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28650" algn="ctr" defTabSz="455613">
              <a:defRPr/>
            </a:pPr>
            <a:r>
              <a:rPr lang="hu-HU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SZÓRAKOZTATÁS</a:t>
            </a: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345180" y="2618652"/>
            <a:ext cx="5344883" cy="571213"/>
          </a:xfrm>
          <a:prstGeom prst="rect">
            <a:avLst/>
          </a:prstGeom>
          <a:solidFill>
            <a:schemeClr val="tx2">
              <a:alpha val="3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2159000" algn="ctr" defTabSz="455613">
              <a:buClr>
                <a:srgbClr val="E20074"/>
              </a:buClr>
              <a:defRPr/>
            </a:pPr>
            <a:endParaRPr lang="en-US" sz="120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sp>
        <p:nvSpPr>
          <p:cNvPr id="60" name="Téglalap 59"/>
          <p:cNvSpPr/>
          <p:nvPr/>
        </p:nvSpPr>
        <p:spPr bwMode="auto">
          <a:xfrm>
            <a:off x="934302" y="2160567"/>
            <a:ext cx="1272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888" indent="-88888" algn="ct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ÉRTÉK NÖVELT SZOLGÁLTATÁS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61" name="Picture 2" descr="http://www.themresort.com/specials/images/header-entertainment.jpg"/>
          <p:cNvPicPr>
            <a:picLocks noChangeAspect="1" noChangeArrowheads="1"/>
          </p:cNvPicPr>
          <p:nvPr/>
        </p:nvPicPr>
        <p:blipFill>
          <a:blip r:embed="rId4"/>
          <a:srcRect l="18060" r="20567"/>
          <a:stretch>
            <a:fillRect/>
          </a:stretch>
        </p:blipFill>
        <p:spPr bwMode="auto">
          <a:xfrm>
            <a:off x="2338715" y="2009262"/>
            <a:ext cx="645319" cy="511200"/>
          </a:xfrm>
          <a:prstGeom prst="rect">
            <a:avLst/>
          </a:prstGeom>
          <a:noFill/>
        </p:spPr>
      </p:pic>
      <p:sp>
        <p:nvSpPr>
          <p:cNvPr id="73" name="Téglalap 72"/>
          <p:cNvSpPr/>
          <p:nvPr/>
        </p:nvSpPr>
        <p:spPr>
          <a:xfrm>
            <a:off x="2335931" y="5553286"/>
            <a:ext cx="5953662" cy="491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763" algn="ctr" defTabSz="455613">
              <a:buClr>
                <a:srgbClr val="E20074"/>
              </a:buClr>
              <a:defRPr/>
            </a:pP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SUPERIOR </a:t>
            </a:r>
            <a:r>
              <a:rPr lang="hu-HU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hálózatok</a:t>
            </a: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 3 P</a:t>
            </a:r>
            <a:r>
              <a:rPr lang="hu-HU" sz="14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illéren</a:t>
            </a: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: Mobile, Fixed, </a:t>
            </a:r>
            <a:r>
              <a:rPr lang="en-US" sz="14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WiFi</a:t>
            </a: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sp>
        <p:nvSpPr>
          <p:cNvPr id="74" name="Téglalap 73"/>
          <p:cNvSpPr/>
          <p:nvPr/>
        </p:nvSpPr>
        <p:spPr bwMode="auto">
          <a:xfrm>
            <a:off x="1296355" y="5580313"/>
            <a:ext cx="753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88" indent="-88888" algn="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HÁLÓZAT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2228141" y="1598296"/>
            <a:ext cx="663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613">
              <a:defRPr/>
            </a:pPr>
            <a:r>
              <a:rPr lang="hu-HU" sz="1800" dirty="0" smtClean="0">
                <a:solidFill>
                  <a:srgbClr val="E20074"/>
                </a:solidFill>
                <a:latin typeface="Tele-GroteskFet" pitchFamily="2" charset="0"/>
              </a:rPr>
              <a:t>SZOLGÁLTATÁSI ÉLMÉNY</a:t>
            </a:r>
            <a:endParaRPr lang="en-US" sz="1800" dirty="0" smtClean="0">
              <a:solidFill>
                <a:srgbClr val="E20074"/>
              </a:solidFill>
              <a:latin typeface="Tele-GroteskFet" pitchFamily="2" charset="0"/>
            </a:endParaRPr>
          </a:p>
        </p:txBody>
      </p:sp>
      <p:sp>
        <p:nvSpPr>
          <p:cNvPr id="63" name="Téglalap 62"/>
          <p:cNvSpPr/>
          <p:nvPr/>
        </p:nvSpPr>
        <p:spPr bwMode="auto">
          <a:xfrm>
            <a:off x="285339" y="5567251"/>
            <a:ext cx="856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88" indent="-88888" algn="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ALACSONY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5" name="Téglalap 64"/>
          <p:cNvSpPr/>
          <p:nvPr/>
        </p:nvSpPr>
        <p:spPr bwMode="auto">
          <a:xfrm>
            <a:off x="394198" y="2160567"/>
            <a:ext cx="6342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88" indent="-88888" algn="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MAGAS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0" name="Téglalap 79"/>
          <p:cNvSpPr/>
          <p:nvPr/>
        </p:nvSpPr>
        <p:spPr>
          <a:xfrm>
            <a:off x="2345180" y="2731152"/>
            <a:ext cx="53448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5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ele-GroteskFet" pitchFamily="2" charset="0"/>
              </a:rPr>
              <a:t>SEAMLESS, INTEGRATED CUSTOMER EXPERIENCE</a:t>
            </a:r>
          </a:p>
        </p:txBody>
      </p:sp>
      <p:sp>
        <p:nvSpPr>
          <p:cNvPr id="66" name="Téglalap 65"/>
          <p:cNvSpPr/>
          <p:nvPr/>
        </p:nvSpPr>
        <p:spPr bwMode="auto">
          <a:xfrm>
            <a:off x="1115613" y="4866995"/>
            <a:ext cx="112889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88" indent="-88888" algn="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KÉSZÜLÉKEK &amp; </a:t>
            </a:r>
          </a:p>
          <a:p>
            <a:pPr marL="88888" indent="-88888" algn="r">
              <a:spcBef>
                <a:spcPts val="600"/>
              </a:spcBef>
              <a:spcAft>
                <a:spcPts val="600"/>
              </a:spcAft>
              <a:buClr>
                <a:srgbClr val="E20074"/>
              </a:buClr>
              <a:defRPr/>
            </a:pPr>
            <a:r>
              <a:rPr lang="hu-HU" sz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ESZKÖZÖK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2345178" y="4848015"/>
            <a:ext cx="2758116" cy="491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r>
              <a:rPr lang="hu-HU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TÖBBKÉPERNYŐS</a:t>
            </a: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 PORTFOLIO</a:t>
            </a:r>
          </a:p>
        </p:txBody>
      </p:sp>
      <p:sp>
        <p:nvSpPr>
          <p:cNvPr id="68" name="Téglalap 67"/>
          <p:cNvSpPr/>
          <p:nvPr/>
        </p:nvSpPr>
        <p:spPr>
          <a:xfrm>
            <a:off x="7803276" y="1999288"/>
            <a:ext cx="467269" cy="33403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Szövegdoboz 70"/>
          <p:cNvSpPr txBox="1"/>
          <p:nvPr/>
        </p:nvSpPr>
        <p:spPr>
          <a:xfrm rot="16200000">
            <a:off x="6493703" y="3452224"/>
            <a:ext cx="301420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</a:rPr>
              <a:t>New Innovative</a:t>
            </a:r>
          </a:p>
          <a:p>
            <a:pPr algn="ctr"/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</a:rPr>
              <a:t> Business Models</a:t>
            </a:r>
          </a:p>
        </p:txBody>
      </p:sp>
      <p:sp>
        <p:nvSpPr>
          <p:cNvPr id="72" name="Titel 1"/>
          <p:cNvSpPr txBox="1">
            <a:spLocks/>
          </p:cNvSpPr>
          <p:nvPr/>
        </p:nvSpPr>
        <p:spPr bwMode="gray">
          <a:xfrm>
            <a:off x="323850" y="330200"/>
            <a:ext cx="8629981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E20074"/>
              </a:buClr>
              <a:defRPr/>
            </a:pPr>
            <a:r>
              <a:rPr lang="en-US" sz="3000" smtClean="0">
                <a:solidFill>
                  <a:srgbClr val="E20074"/>
                </a:solidFill>
                <a:latin typeface="TeleGrotesk Headline Ultra" pitchFamily="2" charset="0"/>
                <a:cs typeface="TeleGrotesk Headline Ultra" pitchFamily="2" charset="0"/>
              </a:rPr>
              <a:t>Seamless, integrated Customer experience to be reached in case of every CORE SERVICES &amp; customer segments</a:t>
            </a:r>
          </a:p>
        </p:txBody>
      </p:sp>
      <p:sp>
        <p:nvSpPr>
          <p:cNvPr id="81" name="Téglalap 80"/>
          <p:cNvSpPr/>
          <p:nvPr/>
        </p:nvSpPr>
        <p:spPr>
          <a:xfrm>
            <a:off x="5286376" y="1999288"/>
            <a:ext cx="2403686" cy="528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47675" algn="ctr" defTabSz="455613">
              <a:defRPr/>
            </a:pP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IT S</a:t>
            </a:r>
            <a:r>
              <a:rPr lang="hu-HU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ZOLGÁLTATÁS</a:t>
            </a: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  <a:latin typeface="Tele-GroteskFet" pitchFamily="2" charset="0"/>
              <a:cs typeface="Arial" charset="0"/>
            </a:endParaRPr>
          </a:p>
        </p:txBody>
      </p:sp>
      <p:sp>
        <p:nvSpPr>
          <p:cNvPr id="82" name="Téglalap 81"/>
          <p:cNvSpPr/>
          <p:nvPr/>
        </p:nvSpPr>
        <p:spPr>
          <a:xfrm>
            <a:off x="5281615" y="4848015"/>
            <a:ext cx="2408449" cy="491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5613">
              <a:defRPr/>
            </a:pPr>
            <a:r>
              <a:rPr lang="en-US" sz="1400" smtClean="0">
                <a:solidFill>
                  <a:srgbClr val="000000">
                    <a:lumMod val="65000"/>
                    <a:lumOff val="35000"/>
                  </a:srgbClr>
                </a:solidFill>
                <a:latin typeface="Tele-GroteskFet" pitchFamily="2" charset="0"/>
                <a:cs typeface="Arial" charset="0"/>
              </a:rPr>
              <a:t>SERVERS, PBX</a:t>
            </a:r>
          </a:p>
        </p:txBody>
      </p:sp>
      <p:pic>
        <p:nvPicPr>
          <p:cNvPr id="79" name="Picture 95" descr="C:\Users\pocsaji1zol905\Pictures\free-vector-lan-party-pictogram-clip-art_116484_Lan_Party_Pictogram_clip_art_mediu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1197" y="1986681"/>
            <a:ext cx="541179" cy="54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Csoportba foglalás 143"/>
          <p:cNvGrpSpPr>
            <a:grpSpLocks/>
          </p:cNvGrpSpPr>
          <p:nvPr/>
        </p:nvGrpSpPr>
        <p:grpSpPr bwMode="auto">
          <a:xfrm>
            <a:off x="6998476" y="3361952"/>
            <a:ext cx="447675" cy="447675"/>
            <a:chOff x="7538113" y="5516562"/>
            <a:chExt cx="576000" cy="576000"/>
          </a:xfrm>
        </p:grpSpPr>
        <p:sp>
          <p:nvSpPr>
            <p:cNvPr id="103" name="Lekerekített téglalap 102"/>
            <p:cNvSpPr/>
            <p:nvPr/>
          </p:nvSpPr>
          <p:spPr>
            <a:xfrm>
              <a:off x="7538113" y="5516562"/>
              <a:ext cx="576000" cy="576000"/>
            </a:xfrm>
            <a:prstGeom prst="roundRect">
              <a:avLst>
                <a:gd name="adj" fmla="val 8462"/>
              </a:avLst>
            </a:prstGeom>
            <a:solidFill>
              <a:srgbClr val="E20074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  <p:grpSp>
          <p:nvGrpSpPr>
            <p:cNvPr id="10" name="Csoportba foglalás 126"/>
            <p:cNvGrpSpPr>
              <a:grpSpLocks/>
            </p:cNvGrpSpPr>
            <p:nvPr/>
          </p:nvGrpSpPr>
          <p:grpSpPr bwMode="auto">
            <a:xfrm>
              <a:off x="7700113" y="5588562"/>
              <a:ext cx="252000" cy="432000"/>
              <a:chOff x="6281550" y="5588562"/>
              <a:chExt cx="252000" cy="432000"/>
            </a:xfrm>
          </p:grpSpPr>
          <p:sp>
            <p:nvSpPr>
              <p:cNvPr id="108" name="Lekerekített téglalap 107"/>
              <p:cNvSpPr/>
              <p:nvPr/>
            </p:nvSpPr>
            <p:spPr>
              <a:xfrm>
                <a:off x="6282954" y="5588052"/>
                <a:ext cx="253276" cy="433022"/>
              </a:xfrm>
              <a:prstGeom prst="roundRect">
                <a:avLst>
                  <a:gd name="adj" fmla="val 8462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109" name="Lekerekített téglalap 108"/>
              <p:cNvSpPr/>
              <p:nvPr/>
            </p:nvSpPr>
            <p:spPr>
              <a:xfrm>
                <a:off x="6282954" y="5606435"/>
                <a:ext cx="253276" cy="377873"/>
              </a:xfrm>
              <a:prstGeom prst="roundRect">
                <a:avLst>
                  <a:gd name="adj" fmla="val 8462"/>
                </a:avLst>
              </a:prstGeom>
              <a:solidFill>
                <a:srgbClr val="E20074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  <p:sp>
            <p:nvSpPr>
              <p:cNvPr id="110" name="Ellipszis 109"/>
              <p:cNvSpPr/>
              <p:nvPr/>
            </p:nvSpPr>
            <p:spPr>
              <a:xfrm>
                <a:off x="6391208" y="5984308"/>
                <a:ext cx="36766" cy="36766"/>
              </a:xfrm>
              <a:prstGeom prst="ellipse">
                <a:avLst/>
              </a:prstGeom>
              <a:solidFill>
                <a:srgbClr val="E2007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ct val="2500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Tele-GroteskNor"/>
                </a:endParaRPr>
              </a:p>
            </p:txBody>
          </p:sp>
        </p:grpSp>
        <p:sp>
          <p:nvSpPr>
            <p:cNvPr id="107" name="Folyamatábra: Késleltetés 106"/>
            <p:cNvSpPr/>
            <p:nvPr/>
          </p:nvSpPr>
          <p:spPr>
            <a:xfrm rot="5400000">
              <a:off x="7700113" y="5354562"/>
              <a:ext cx="252000" cy="576000"/>
            </a:xfrm>
            <a:prstGeom prst="flowChartDelay">
              <a:avLst/>
            </a:prstGeom>
            <a:solidFill>
              <a:srgbClr val="FFFFFF">
                <a:alpha val="40000"/>
              </a:srgbClr>
            </a:solidFill>
            <a:ln w="9525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ct val="2500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latin typeface="Tele-GroteskNor"/>
              </a:endParaRPr>
            </a:p>
          </p:txBody>
        </p:sp>
      </p:grpSp>
      <p:sp>
        <p:nvSpPr>
          <p:cNvPr id="105" name="Szövegdoboz 104"/>
          <p:cNvSpPr txBox="1"/>
          <p:nvPr/>
        </p:nvSpPr>
        <p:spPr>
          <a:xfrm rot="16200000">
            <a:off x="-1330883" y="3890020"/>
            <a:ext cx="405598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hu-HU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ÉRZELMI KÖTŐDÉS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0" name="Dia számának helye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F043-C5C9-4543-B156-099DED57FF04}" type="slidenum">
              <a:rPr lang="de-DE" smtClean="0">
                <a:solidFill>
                  <a:srgbClr val="4B4B4B"/>
                </a:solidFill>
              </a:rPr>
              <a:pPr/>
              <a:t>3</a:t>
            </a:fld>
            <a:endParaRPr lang="de-DE">
              <a:solidFill>
                <a:srgbClr val="4B4B4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4" grpId="0" animBg="1"/>
      <p:bldP spid="55" grpId="0" animBg="1"/>
      <p:bldP spid="73" grpId="0" animBg="1"/>
      <p:bldP spid="59" grpId="0"/>
      <p:bldP spid="80" grpId="0"/>
      <p:bldP spid="67" grpId="0" animBg="1"/>
      <p:bldP spid="68" grpId="0" animBg="1"/>
      <p:bldP spid="71" grpId="0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>
                <a:ea typeface="TeleGrotesk Headline Ultra" pitchFamily="2" charset="0"/>
              </a:rPr>
              <a:t>Hogy lehet ezt elrontani?</a:t>
            </a:r>
            <a:br>
              <a:rPr lang="hu-HU" sz="2800" dirty="0" smtClean="0">
                <a:ea typeface="TeleGrotesk Headline Ultra" pitchFamily="2" charset="0"/>
              </a:rPr>
            </a:br>
            <a:endParaRPr lang="en-US" sz="2800" dirty="0">
              <a:ea typeface="TeleGrotesk Headline Ultra" pitchFamily="2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268697" y="3870809"/>
            <a:ext cx="23435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Gyors reakció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 bwMode="gray">
          <a:xfrm>
            <a:off x="1268697" y="4737042"/>
            <a:ext cx="6747544" cy="15385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72000" tIns="0" rIns="72000" bIns="36000" rtlCol="0" anchor="ctr"/>
          <a:lstStyle/>
          <a:p>
            <a:pPr indent="3175" defTabSz="457293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r>
              <a:rPr lang="hu-HU" sz="2800" dirty="0" smtClean="0">
                <a:solidFill>
                  <a:schemeClr val="tx1"/>
                </a:solidFill>
                <a:cs typeface="Arial" charset="0"/>
              </a:rPr>
              <a:t>Egy paramétert(sem) vizsgálunk térben, időben, átviteli technológiától és készülék típustól függetlenül!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3424128" y="1390768"/>
            <a:ext cx="255722" cy="11377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093724" y="1676398"/>
            <a:ext cx="255722" cy="8521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2767055" y="1981318"/>
            <a:ext cx="255722" cy="54719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2465660" y="2251192"/>
            <a:ext cx="255722" cy="277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6000571" y="1390769"/>
            <a:ext cx="255722" cy="11377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5670167" y="1676399"/>
            <a:ext cx="255722" cy="852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5343498" y="1981319"/>
            <a:ext cx="255722" cy="547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5042103" y="2251193"/>
            <a:ext cx="255722" cy="277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Lefelé nyíl 37"/>
          <p:cNvSpPr/>
          <p:nvPr/>
        </p:nvSpPr>
        <p:spPr>
          <a:xfrm rot="1608915">
            <a:off x="3092147" y="2903726"/>
            <a:ext cx="323168" cy="950184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39" name="Lefelé nyíl 38"/>
          <p:cNvSpPr/>
          <p:nvPr/>
        </p:nvSpPr>
        <p:spPr>
          <a:xfrm rot="20198031">
            <a:off x="5100878" y="2907044"/>
            <a:ext cx="323168" cy="950184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3093725" y="4395226"/>
            <a:ext cx="23435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Stabilitás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042104" y="3919213"/>
            <a:ext cx="23435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2000" dirty="0" smtClean="0">
                <a:solidFill>
                  <a:schemeClr val="tx1"/>
                </a:solidFill>
              </a:rPr>
              <a:t>Biztonság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Lefelé nyíl 41"/>
          <p:cNvSpPr/>
          <p:nvPr/>
        </p:nvSpPr>
        <p:spPr>
          <a:xfrm>
            <a:off x="4127000" y="3059444"/>
            <a:ext cx="323168" cy="950184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chemeClr val="tx1"/>
              </a:solidFill>
            </a:endParaRPr>
          </a:p>
        </p:txBody>
      </p:sp>
      <p:sp>
        <p:nvSpPr>
          <p:cNvPr id="19" name="Dia számának hely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hu-HU" noProof="0" smtClean="0"/>
              <a:pPr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="" xmlns:p14="http://schemas.microsoft.com/office/powerpoint/2010/main" val="3061344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691" y="1158335"/>
            <a:ext cx="8531983" cy="511546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144000" tIns="432000" rIns="144000" numCol="1"/>
          <a:lstStyle/>
          <a:p>
            <a:pPr marL="270000" lvl="0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1G – NMT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Analóg rendszer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Csak hang, CS adat</a:t>
            </a:r>
            <a:endParaRPr lang="en-US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270000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GSM (2G) 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Hang, CS adat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GPRS, EDGE</a:t>
            </a:r>
          </a:p>
          <a:p>
            <a:pPr marL="270000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UMTS/HSPA (3G): 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Hang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Videotelefon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R99, HSPA, </a:t>
            </a:r>
            <a:r>
              <a:rPr lang="hu-HU" dirty="0" err="1" smtClean="0">
                <a:solidFill>
                  <a:schemeClr val="tx1"/>
                </a:solidFill>
                <a:latin typeface="Tele-GroteskEENor" pitchFamily="2" charset="0"/>
              </a:rPr>
              <a:t>HSPA</a:t>
            </a: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+</a:t>
            </a:r>
          </a:p>
          <a:p>
            <a:pPr marL="270000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LTE (4G)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Csak adat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Hang (CSFB/VoLTE)</a:t>
            </a:r>
          </a:p>
          <a:p>
            <a:pPr marL="270000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5G</a:t>
            </a:r>
          </a:p>
          <a:p>
            <a:pPr marL="727200" lvl="1" indent="-27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dirty="0" smtClean="0">
                <a:solidFill>
                  <a:schemeClr val="tx1"/>
                </a:solidFill>
                <a:latin typeface="Tele-GroteskEENor" pitchFamily="2" charset="0"/>
              </a:rPr>
              <a:t>Szabványosítás alatt</a:t>
            </a:r>
          </a:p>
          <a:p>
            <a:pPr lvl="0" defTabSz="914400">
              <a:spcAft>
                <a:spcPts val="200"/>
              </a:spcAft>
              <a:buClr>
                <a:srgbClr val="E20074"/>
              </a:buClr>
              <a:buSzPct val="75000"/>
              <a:defRPr/>
            </a:pP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</p:txBody>
      </p:sp>
      <p:pic>
        <p:nvPicPr>
          <p:cNvPr id="18436" name="Picture 1038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799" y="1155700"/>
            <a:ext cx="8524875" cy="391628"/>
          </a:xfrm>
          <a:prstGeom prst="rect">
            <a:avLst/>
          </a:prstGeom>
          <a:solidFill>
            <a:schemeClr val="tx2"/>
          </a:solidFill>
          <a:ln w="38100" algn="ctr">
            <a:noFill/>
            <a:miter lim="800000"/>
            <a:headEnd/>
            <a:tailEnd/>
          </a:ln>
        </p:spPr>
        <p:txBody>
          <a:bodyPr wrap="square" lIns="36000" tIns="72000" rIns="36000" bIns="72000">
            <a:spAutoFit/>
          </a:bodyPr>
          <a:lstStyle/>
          <a:p>
            <a:pPr marL="88900" lvl="1" indent="-3175">
              <a:buClr>
                <a:schemeClr val="tx2"/>
              </a:buClr>
              <a:defRPr/>
            </a:pPr>
            <a:r>
              <a:rPr lang="hu-HU" sz="1600" dirty="0" smtClean="0">
                <a:cs typeface="TeleGrotesk Headline Ultra" pitchFamily="2" charset="0"/>
                <a:sym typeface="Wingdings" pitchFamily="2" charset="2"/>
              </a:rPr>
              <a:t>Folyamatosan növekvő átviteli sebesség </a:t>
            </a:r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3263820" y="1802138"/>
            <a:ext cx="5811995" cy="4290360"/>
            <a:chOff x="3771181" y="1679122"/>
            <a:chExt cx="5811995" cy="4290360"/>
          </a:xfrm>
        </p:grpSpPr>
        <p:sp>
          <p:nvSpPr>
            <p:cNvPr id="156" name="Rectangle 76"/>
            <p:cNvSpPr>
              <a:spLocks noChangeArrowheads="1"/>
            </p:cNvSpPr>
            <p:nvPr/>
          </p:nvSpPr>
          <p:spPr bwMode="auto">
            <a:xfrm>
              <a:off x="4992717" y="4565086"/>
              <a:ext cx="606846" cy="991759"/>
            </a:xfrm>
            <a:prstGeom prst="rect">
              <a:avLst/>
            </a:prstGeom>
            <a:solidFill>
              <a:srgbClr val="E20074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2" name="Text Box 87"/>
            <p:cNvSpPr txBox="1">
              <a:spLocks noChangeArrowheads="1"/>
            </p:cNvSpPr>
            <p:nvPr/>
          </p:nvSpPr>
          <p:spPr bwMode="auto">
            <a:xfrm>
              <a:off x="6562357" y="1679122"/>
              <a:ext cx="3020819" cy="2517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>
                  <a:srgbClr val="000000"/>
                </a:buClr>
                <a:buSzPct val="80000"/>
                <a:buFont typeface="Wingdings 2" pitchFamily="18" charset="2"/>
                <a:buNone/>
                <a:tabLst/>
                <a:defRPr/>
              </a:pPr>
              <a:r>
                <a:rPr kumimoji="0" lang="hu-HU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Névleges átviteli sebesség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</a:t>
              </a:r>
              <a:r>
                <a:rPr kumimoji="0" lang="hu-HU" sz="1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[bit/s]</a:t>
              </a:r>
              <a:endParaRPr kumimoji="0" lang="en-GB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3" name="Text Box 14"/>
            <p:cNvSpPr txBox="1">
              <a:spLocks noChangeArrowheads="1"/>
            </p:cNvSpPr>
            <p:nvPr/>
          </p:nvSpPr>
          <p:spPr bwMode="auto">
            <a:xfrm>
              <a:off x="8722653" y="2667708"/>
              <a:ext cx="568325" cy="246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hu-HU" sz="1000" b="1" dirty="0" smtClean="0">
                  <a:solidFill>
                    <a:schemeClr val="tx1"/>
                  </a:solidFill>
                  <a:cs typeface="Arial" charset="0"/>
                </a:rPr>
                <a:t>5</a:t>
              </a:r>
              <a:r>
                <a:rPr lang="en-GB" sz="1000" b="1" dirty="0" smtClean="0">
                  <a:solidFill>
                    <a:schemeClr val="tx1"/>
                  </a:solidFill>
                  <a:cs typeface="Arial" charset="0"/>
                </a:rPr>
                <a:t>00 </a:t>
              </a: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25" name="Line 5"/>
            <p:cNvSpPr>
              <a:spLocks noChangeShapeType="1"/>
            </p:cNvSpPr>
            <p:nvPr/>
          </p:nvSpPr>
          <p:spPr bwMode="auto">
            <a:xfrm>
              <a:off x="3805049" y="4134822"/>
              <a:ext cx="10001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>
              <a:off x="3793939" y="3514110"/>
              <a:ext cx="10001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Text Box 7"/>
            <p:cNvSpPr txBox="1">
              <a:spLocks noChangeArrowheads="1"/>
            </p:cNvSpPr>
            <p:nvPr/>
          </p:nvSpPr>
          <p:spPr bwMode="auto">
            <a:xfrm>
              <a:off x="8805188" y="3281115"/>
              <a:ext cx="568325" cy="248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10 M</a:t>
              </a:r>
            </a:p>
          </p:txBody>
        </p:sp>
        <p:sp>
          <p:nvSpPr>
            <p:cNvPr id="128" name="Line 8"/>
            <p:cNvSpPr>
              <a:spLocks noChangeShapeType="1"/>
            </p:cNvSpPr>
            <p:nvPr/>
          </p:nvSpPr>
          <p:spPr bwMode="auto">
            <a:xfrm>
              <a:off x="3777531" y="4755535"/>
              <a:ext cx="96837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Text Box 9"/>
            <p:cNvSpPr txBox="1">
              <a:spLocks noChangeArrowheads="1"/>
            </p:cNvSpPr>
            <p:nvPr/>
          </p:nvSpPr>
          <p:spPr bwMode="auto">
            <a:xfrm>
              <a:off x="8854493" y="3919187"/>
              <a:ext cx="403225" cy="248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1 M</a:t>
              </a:r>
            </a:p>
          </p:txBody>
        </p:sp>
        <p:sp>
          <p:nvSpPr>
            <p:cNvPr id="130" name="Text Box 10"/>
            <p:cNvSpPr txBox="1">
              <a:spLocks noChangeArrowheads="1"/>
            </p:cNvSpPr>
            <p:nvPr/>
          </p:nvSpPr>
          <p:spPr bwMode="auto">
            <a:xfrm>
              <a:off x="8767445" y="4518723"/>
              <a:ext cx="566737" cy="248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100 k</a:t>
              </a:r>
            </a:p>
          </p:txBody>
        </p:sp>
        <p:sp>
          <p:nvSpPr>
            <p:cNvPr id="131" name="Text Box 12"/>
            <p:cNvSpPr txBox="1">
              <a:spLocks noChangeArrowheads="1"/>
            </p:cNvSpPr>
            <p:nvPr/>
          </p:nvSpPr>
          <p:spPr bwMode="auto">
            <a:xfrm>
              <a:off x="8773795" y="5110499"/>
              <a:ext cx="560387" cy="248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10 k</a:t>
              </a:r>
            </a:p>
          </p:txBody>
        </p:sp>
        <p:sp>
          <p:nvSpPr>
            <p:cNvPr id="132" name="Line 13"/>
            <p:cNvSpPr>
              <a:spLocks noChangeShapeType="1"/>
            </p:cNvSpPr>
            <p:nvPr/>
          </p:nvSpPr>
          <p:spPr bwMode="auto">
            <a:xfrm>
              <a:off x="3798701" y="2899747"/>
              <a:ext cx="10001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17"/>
            <p:cNvSpPr>
              <a:spLocks noChangeArrowheads="1"/>
            </p:cNvSpPr>
            <p:nvPr/>
          </p:nvSpPr>
          <p:spPr bwMode="auto">
            <a:xfrm>
              <a:off x="6355516" y="5588595"/>
              <a:ext cx="461962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7" name="Rectangle 22"/>
            <p:cNvSpPr>
              <a:spLocks noChangeArrowheads="1"/>
            </p:cNvSpPr>
            <p:nvPr/>
          </p:nvSpPr>
          <p:spPr bwMode="auto">
            <a:xfrm>
              <a:off x="4042529" y="5588595"/>
              <a:ext cx="461962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9" name="Rectangle 27"/>
            <p:cNvSpPr>
              <a:spLocks noChangeArrowheads="1"/>
            </p:cNvSpPr>
            <p:nvPr/>
          </p:nvSpPr>
          <p:spPr bwMode="auto">
            <a:xfrm>
              <a:off x="4504491" y="5588595"/>
              <a:ext cx="463550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0" name="Rectangle 28"/>
            <p:cNvSpPr>
              <a:spLocks noChangeArrowheads="1"/>
            </p:cNvSpPr>
            <p:nvPr/>
          </p:nvSpPr>
          <p:spPr bwMode="auto">
            <a:xfrm>
              <a:off x="4968041" y="5588595"/>
              <a:ext cx="460375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1" name="Rectangle 31"/>
            <p:cNvSpPr>
              <a:spLocks noChangeArrowheads="1"/>
            </p:cNvSpPr>
            <p:nvPr/>
          </p:nvSpPr>
          <p:spPr bwMode="auto">
            <a:xfrm>
              <a:off x="5428416" y="5588595"/>
              <a:ext cx="461962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3" name="Rectangle 34"/>
            <p:cNvSpPr>
              <a:spLocks noChangeArrowheads="1"/>
            </p:cNvSpPr>
            <p:nvPr/>
          </p:nvSpPr>
          <p:spPr bwMode="auto">
            <a:xfrm>
              <a:off x="5891966" y="5588595"/>
              <a:ext cx="463550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6" name="Text Box 48"/>
            <p:cNvSpPr txBox="1">
              <a:spLocks noChangeArrowheads="1"/>
            </p:cNvSpPr>
            <p:nvPr/>
          </p:nvSpPr>
          <p:spPr bwMode="auto">
            <a:xfrm>
              <a:off x="3890129" y="5786919"/>
              <a:ext cx="527050" cy="182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200" dirty="0">
                  <a:solidFill>
                    <a:schemeClr val="tx1"/>
                  </a:solidFill>
                  <a:cs typeface="Arial" charset="0"/>
                </a:rPr>
                <a:t>GPRS</a:t>
              </a:r>
            </a:p>
          </p:txBody>
        </p:sp>
        <p:sp>
          <p:nvSpPr>
            <p:cNvPr id="147" name="Text Box 49"/>
            <p:cNvSpPr txBox="1">
              <a:spLocks noChangeArrowheads="1"/>
            </p:cNvSpPr>
            <p:nvPr/>
          </p:nvSpPr>
          <p:spPr bwMode="auto">
            <a:xfrm>
              <a:off x="4500522" y="5786919"/>
              <a:ext cx="527050" cy="182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200" dirty="0">
                  <a:solidFill>
                    <a:schemeClr val="tx1"/>
                  </a:solidFill>
                  <a:cs typeface="Arial" charset="0"/>
                </a:rPr>
                <a:t>EDGE</a:t>
              </a:r>
            </a:p>
          </p:txBody>
        </p:sp>
        <p:sp>
          <p:nvSpPr>
            <p:cNvPr id="149" name="Text Box 51"/>
            <p:cNvSpPr txBox="1">
              <a:spLocks noChangeArrowheads="1"/>
            </p:cNvSpPr>
            <p:nvPr/>
          </p:nvSpPr>
          <p:spPr bwMode="auto">
            <a:xfrm>
              <a:off x="5647500" y="5786919"/>
              <a:ext cx="446088" cy="182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200" dirty="0">
                  <a:solidFill>
                    <a:schemeClr val="tx1"/>
                  </a:solidFill>
                  <a:cs typeface="Arial" charset="0"/>
                </a:rPr>
                <a:t>HSPA</a:t>
              </a:r>
            </a:p>
          </p:txBody>
        </p:sp>
        <p:sp>
          <p:nvSpPr>
            <p:cNvPr id="150" name="Rectangle 55"/>
            <p:cNvSpPr>
              <a:spLocks noChangeArrowheads="1"/>
            </p:cNvSpPr>
            <p:nvPr/>
          </p:nvSpPr>
          <p:spPr bwMode="auto">
            <a:xfrm>
              <a:off x="4042529" y="4930526"/>
              <a:ext cx="472350" cy="626319"/>
            </a:xfrm>
            <a:prstGeom prst="rect">
              <a:avLst/>
            </a:prstGeom>
            <a:solidFill>
              <a:srgbClr val="FFFF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sz="22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51" name="Rectangle 56"/>
            <p:cNvSpPr>
              <a:spLocks noChangeArrowheads="1"/>
            </p:cNvSpPr>
            <p:nvPr/>
          </p:nvSpPr>
          <p:spPr bwMode="auto">
            <a:xfrm>
              <a:off x="4580691" y="4738933"/>
              <a:ext cx="512762" cy="817912"/>
            </a:xfrm>
            <a:prstGeom prst="rect">
              <a:avLst/>
            </a:prstGeom>
            <a:solidFill>
              <a:srgbClr val="FFFF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hu-HU" sz="22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4036441" y="4930526"/>
              <a:ext cx="494098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70k </a:t>
              </a:r>
            </a:p>
          </p:txBody>
        </p:sp>
        <p:sp>
          <p:nvSpPr>
            <p:cNvPr id="153" name="Text Box 64"/>
            <p:cNvSpPr txBox="1">
              <a:spLocks noChangeArrowheads="1"/>
            </p:cNvSpPr>
            <p:nvPr/>
          </p:nvSpPr>
          <p:spPr bwMode="auto">
            <a:xfrm>
              <a:off x="4492926" y="4666680"/>
              <a:ext cx="471759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230k </a:t>
              </a:r>
            </a:p>
          </p:txBody>
        </p:sp>
        <p:sp>
          <p:nvSpPr>
            <p:cNvPr id="154" name="Text Box 65"/>
            <p:cNvSpPr txBox="1">
              <a:spLocks noChangeArrowheads="1"/>
            </p:cNvSpPr>
            <p:nvPr/>
          </p:nvSpPr>
          <p:spPr bwMode="auto">
            <a:xfrm>
              <a:off x="5027572" y="4573917"/>
              <a:ext cx="547161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cs typeface="Arial" charset="0"/>
                </a:rPr>
                <a:t>384 k</a:t>
              </a:r>
            </a:p>
          </p:txBody>
        </p:sp>
        <p:sp>
          <p:nvSpPr>
            <p:cNvPr id="157" name="Line 82"/>
            <p:cNvSpPr>
              <a:spLocks noChangeShapeType="1"/>
            </p:cNvSpPr>
            <p:nvPr/>
          </p:nvSpPr>
          <p:spPr bwMode="auto">
            <a:xfrm>
              <a:off x="3800289" y="2374285"/>
              <a:ext cx="10001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83"/>
            <p:cNvSpPr txBox="1">
              <a:spLocks noChangeArrowheads="1"/>
            </p:cNvSpPr>
            <p:nvPr/>
          </p:nvSpPr>
          <p:spPr bwMode="auto">
            <a:xfrm>
              <a:off x="8772163" y="2142245"/>
              <a:ext cx="568325" cy="248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801688" eaLnBrk="0" hangingPunct="0">
                <a:buClrTx/>
                <a:buSzTx/>
                <a:buFontTx/>
                <a:buNone/>
              </a:pPr>
              <a:r>
                <a:rPr lang="en-GB" sz="1000" b="1" dirty="0" smtClean="0">
                  <a:solidFill>
                    <a:schemeClr val="tx1"/>
                  </a:solidFill>
                  <a:cs typeface="Arial" charset="0"/>
                </a:rPr>
                <a:t>1</a:t>
              </a:r>
              <a:r>
                <a:rPr lang="hu-HU" sz="1000" b="1" dirty="0" smtClean="0">
                  <a:solidFill>
                    <a:schemeClr val="tx1"/>
                  </a:solidFill>
                  <a:cs typeface="Arial" charset="0"/>
                </a:rPr>
                <a:t>0</a:t>
              </a:r>
              <a:r>
                <a:rPr lang="en-GB" sz="1000" b="1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GB" sz="1000" b="1" dirty="0">
                  <a:solidFill>
                    <a:schemeClr val="tx1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60" name="Rectangle 91"/>
            <p:cNvSpPr>
              <a:spLocks noChangeArrowheads="1"/>
            </p:cNvSpPr>
            <p:nvPr/>
          </p:nvSpPr>
          <p:spPr bwMode="auto">
            <a:xfrm>
              <a:off x="5591144" y="3777588"/>
              <a:ext cx="773330" cy="1779258"/>
            </a:xfrm>
            <a:prstGeom prst="rect">
              <a:avLst/>
            </a:prstGeom>
            <a:solidFill>
              <a:srgbClr val="E20074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1" name="Text Box 81"/>
            <p:cNvSpPr txBox="1">
              <a:spLocks noChangeArrowheads="1"/>
            </p:cNvSpPr>
            <p:nvPr/>
          </p:nvSpPr>
          <p:spPr bwMode="auto">
            <a:xfrm>
              <a:off x="5591144" y="4814257"/>
              <a:ext cx="528637" cy="2579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b="1" dirty="0">
                  <a:cs typeface="Arial" charset="0"/>
                </a:rPr>
                <a:t>3G</a:t>
              </a:r>
            </a:p>
          </p:txBody>
        </p:sp>
        <p:sp>
          <p:nvSpPr>
            <p:cNvPr id="162" name="Text Box 18"/>
            <p:cNvSpPr txBox="1">
              <a:spLocks noChangeArrowheads="1"/>
            </p:cNvSpPr>
            <p:nvPr/>
          </p:nvSpPr>
          <p:spPr bwMode="auto">
            <a:xfrm>
              <a:off x="6365041" y="5560020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 dirty="0">
                  <a:solidFill>
                    <a:schemeClr val="tx1"/>
                  </a:solidFill>
                  <a:cs typeface="Times New Roman" pitchFamily="18" charset="0"/>
                </a:rPr>
                <a:t>2010</a:t>
              </a:r>
              <a:endParaRPr lang="en-GB" sz="8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5" name="Text Box 26"/>
            <p:cNvSpPr txBox="1">
              <a:spLocks noChangeArrowheads="1"/>
            </p:cNvSpPr>
            <p:nvPr/>
          </p:nvSpPr>
          <p:spPr bwMode="auto">
            <a:xfrm>
              <a:off x="4042529" y="5564783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>
                  <a:solidFill>
                    <a:schemeClr val="tx1"/>
                  </a:solidFill>
                  <a:cs typeface="Times New Roman" pitchFamily="18" charset="0"/>
                </a:rPr>
                <a:t>2000</a:t>
              </a:r>
              <a:endParaRPr lang="en-GB" sz="8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6" name="Text Box 29"/>
            <p:cNvSpPr txBox="1">
              <a:spLocks noChangeArrowheads="1"/>
            </p:cNvSpPr>
            <p:nvPr/>
          </p:nvSpPr>
          <p:spPr bwMode="auto">
            <a:xfrm>
              <a:off x="4509254" y="5564783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>
                  <a:solidFill>
                    <a:schemeClr val="tx1"/>
                  </a:solidFill>
                  <a:cs typeface="Times New Roman" pitchFamily="18" charset="0"/>
                </a:rPr>
                <a:t>2002</a:t>
              </a:r>
              <a:endParaRPr lang="en-GB" sz="8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7" name="Text Box 32"/>
            <p:cNvSpPr txBox="1">
              <a:spLocks noChangeArrowheads="1"/>
            </p:cNvSpPr>
            <p:nvPr/>
          </p:nvSpPr>
          <p:spPr bwMode="auto">
            <a:xfrm>
              <a:off x="5444291" y="5564783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>
                  <a:solidFill>
                    <a:schemeClr val="tx1"/>
                  </a:solidFill>
                  <a:cs typeface="Times New Roman" pitchFamily="18" charset="0"/>
                </a:rPr>
                <a:t>2006</a:t>
              </a:r>
              <a:endParaRPr lang="en-GB" sz="8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8" name="Text Box 35"/>
            <p:cNvSpPr txBox="1">
              <a:spLocks noChangeArrowheads="1"/>
            </p:cNvSpPr>
            <p:nvPr/>
          </p:nvSpPr>
          <p:spPr bwMode="auto">
            <a:xfrm>
              <a:off x="5890379" y="5560020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>
                  <a:solidFill>
                    <a:schemeClr val="tx1"/>
                  </a:solidFill>
                  <a:cs typeface="Times New Roman" pitchFamily="18" charset="0"/>
                </a:rPr>
                <a:t>2008</a:t>
              </a:r>
              <a:endParaRPr lang="en-GB" sz="8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69" name="Text Box 30"/>
            <p:cNvSpPr txBox="1">
              <a:spLocks noChangeArrowheads="1"/>
            </p:cNvSpPr>
            <p:nvPr/>
          </p:nvSpPr>
          <p:spPr bwMode="auto">
            <a:xfrm>
              <a:off x="4974391" y="5564783"/>
              <a:ext cx="3746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>
                  <a:solidFill>
                    <a:schemeClr val="tx1"/>
                  </a:solidFill>
                  <a:cs typeface="Times New Roman" pitchFamily="18" charset="0"/>
                </a:rPr>
                <a:t>2004</a:t>
              </a:r>
              <a:endParaRPr lang="en-GB" sz="8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70" name="Line 8"/>
            <p:cNvSpPr>
              <a:spLocks noChangeShapeType="1"/>
            </p:cNvSpPr>
            <p:nvPr/>
          </p:nvSpPr>
          <p:spPr bwMode="auto">
            <a:xfrm>
              <a:off x="3771181" y="5341322"/>
              <a:ext cx="98425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91"/>
            <p:cNvSpPr>
              <a:spLocks noChangeArrowheads="1"/>
            </p:cNvSpPr>
            <p:nvPr/>
          </p:nvSpPr>
          <p:spPr bwMode="auto">
            <a:xfrm>
              <a:off x="6365995" y="3575650"/>
              <a:ext cx="369163" cy="1982872"/>
            </a:xfrm>
            <a:prstGeom prst="rect">
              <a:avLst/>
            </a:prstGeom>
            <a:solidFill>
              <a:srgbClr val="E20074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3" name="Text Box 67"/>
            <p:cNvSpPr txBox="1">
              <a:spLocks noChangeArrowheads="1"/>
            </p:cNvSpPr>
            <p:nvPr/>
          </p:nvSpPr>
          <p:spPr bwMode="auto">
            <a:xfrm>
              <a:off x="6211464" y="3336309"/>
              <a:ext cx="523694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hu-HU" sz="1400" dirty="0" smtClean="0">
                  <a:solidFill>
                    <a:schemeClr val="tx1"/>
                  </a:solidFill>
                  <a:cs typeface="Arial" charset="0"/>
                </a:rPr>
                <a:t>42</a:t>
              </a:r>
              <a:r>
                <a:rPr lang="en-GB" sz="1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74" name="Text Box 81"/>
            <p:cNvSpPr txBox="1">
              <a:spLocks noChangeArrowheads="1"/>
            </p:cNvSpPr>
            <p:nvPr/>
          </p:nvSpPr>
          <p:spPr bwMode="auto">
            <a:xfrm>
              <a:off x="4139435" y="5172117"/>
              <a:ext cx="528637" cy="2579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b="1" dirty="0" smtClean="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GB" b="1" dirty="0" smtClean="0">
                  <a:solidFill>
                    <a:schemeClr val="tx1"/>
                  </a:solidFill>
                  <a:cs typeface="Arial" charset="0"/>
                </a:rPr>
                <a:t>G</a:t>
              </a:r>
              <a:endParaRPr lang="en-GB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75" name="Rectangle 91"/>
            <p:cNvSpPr>
              <a:spLocks noChangeArrowheads="1"/>
            </p:cNvSpPr>
            <p:nvPr/>
          </p:nvSpPr>
          <p:spPr bwMode="auto">
            <a:xfrm>
              <a:off x="6735791" y="3265220"/>
              <a:ext cx="531088" cy="2291624"/>
            </a:xfrm>
            <a:prstGeom prst="rect">
              <a:avLst/>
            </a:prstGeom>
            <a:solidFill>
              <a:srgbClr val="00B05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8" name="Rectangle 91"/>
            <p:cNvSpPr>
              <a:spLocks noChangeArrowheads="1"/>
            </p:cNvSpPr>
            <p:nvPr/>
          </p:nvSpPr>
          <p:spPr bwMode="auto">
            <a:xfrm>
              <a:off x="7266879" y="2918765"/>
              <a:ext cx="369163" cy="2638079"/>
            </a:xfrm>
            <a:prstGeom prst="rect">
              <a:avLst/>
            </a:prstGeom>
            <a:solidFill>
              <a:srgbClr val="00B05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0" name="Rectangle 17"/>
            <p:cNvSpPr>
              <a:spLocks noChangeArrowheads="1"/>
            </p:cNvSpPr>
            <p:nvPr/>
          </p:nvSpPr>
          <p:spPr bwMode="auto">
            <a:xfrm>
              <a:off x="6817478" y="5588595"/>
              <a:ext cx="461962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1" name="Text Box 18"/>
            <p:cNvSpPr txBox="1">
              <a:spLocks noChangeArrowheads="1"/>
            </p:cNvSpPr>
            <p:nvPr/>
          </p:nvSpPr>
          <p:spPr bwMode="auto">
            <a:xfrm>
              <a:off x="6816377" y="5556845"/>
              <a:ext cx="3770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 dirty="0" smtClean="0">
                  <a:solidFill>
                    <a:schemeClr val="tx1"/>
                  </a:solidFill>
                  <a:cs typeface="Times New Roman" pitchFamily="18" charset="0"/>
                </a:rPr>
                <a:t>201</a:t>
              </a:r>
              <a:r>
                <a:rPr lang="hu-HU" sz="800" b="1" dirty="0" smtClean="0">
                  <a:solidFill>
                    <a:schemeClr val="tx1"/>
                  </a:solidFill>
                  <a:cs typeface="Times New Roman" pitchFamily="18" charset="0"/>
                </a:rPr>
                <a:t>2</a:t>
              </a:r>
              <a:endParaRPr lang="en-GB" sz="8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82" name="Rectangle 17"/>
            <p:cNvSpPr>
              <a:spLocks noChangeArrowheads="1"/>
            </p:cNvSpPr>
            <p:nvPr/>
          </p:nvSpPr>
          <p:spPr bwMode="auto">
            <a:xfrm>
              <a:off x="7280540" y="5588595"/>
              <a:ext cx="820313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3" name="Text Box 18"/>
            <p:cNvSpPr txBox="1">
              <a:spLocks noChangeArrowheads="1"/>
            </p:cNvSpPr>
            <p:nvPr/>
          </p:nvSpPr>
          <p:spPr bwMode="auto">
            <a:xfrm>
              <a:off x="7285159" y="5556844"/>
              <a:ext cx="8214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 dirty="0" smtClean="0">
                  <a:solidFill>
                    <a:schemeClr val="tx1"/>
                  </a:solidFill>
                  <a:cs typeface="Times New Roman" pitchFamily="18" charset="0"/>
                </a:rPr>
                <a:t>201</a:t>
              </a:r>
              <a:r>
                <a:rPr lang="hu-HU" sz="800" b="1" dirty="0" smtClean="0">
                  <a:solidFill>
                    <a:schemeClr val="tx1"/>
                  </a:solidFill>
                  <a:cs typeface="Times New Roman" pitchFamily="18" charset="0"/>
                </a:rPr>
                <a:t>6 </a:t>
              </a:r>
              <a:endParaRPr lang="en-GB" sz="8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84" name="Text Box 51"/>
            <p:cNvSpPr txBox="1">
              <a:spLocks noChangeArrowheads="1"/>
            </p:cNvSpPr>
            <p:nvPr/>
          </p:nvSpPr>
          <p:spPr bwMode="auto">
            <a:xfrm>
              <a:off x="7349744" y="5783858"/>
              <a:ext cx="425607" cy="1825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sz="1200" dirty="0" smtClean="0">
                  <a:solidFill>
                    <a:schemeClr val="tx1"/>
                  </a:solidFill>
                  <a:cs typeface="Arial" charset="0"/>
                </a:rPr>
                <a:t>LTE</a:t>
              </a:r>
              <a:endParaRPr lang="en-GB" sz="12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85" name="Text Box 67"/>
            <p:cNvSpPr txBox="1">
              <a:spLocks noChangeArrowheads="1"/>
            </p:cNvSpPr>
            <p:nvPr/>
          </p:nvSpPr>
          <p:spPr bwMode="auto">
            <a:xfrm>
              <a:off x="6735158" y="2969342"/>
              <a:ext cx="610053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hu-HU" sz="1400" dirty="0" smtClean="0">
                  <a:solidFill>
                    <a:schemeClr val="tx1"/>
                  </a:solidFill>
                  <a:cs typeface="Arial" charset="0"/>
                </a:rPr>
                <a:t>150</a:t>
              </a:r>
              <a:r>
                <a:rPr lang="en-GB" sz="1400" dirty="0" smtClean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95" name="Text Box 81"/>
            <p:cNvSpPr txBox="1">
              <a:spLocks noChangeArrowheads="1"/>
            </p:cNvSpPr>
            <p:nvPr/>
          </p:nvSpPr>
          <p:spPr bwMode="auto">
            <a:xfrm>
              <a:off x="6875849" y="4113244"/>
              <a:ext cx="528637" cy="2579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b="1" dirty="0" smtClean="0"/>
                <a:t>4</a:t>
              </a:r>
              <a:r>
                <a:rPr lang="en-GB" b="1" dirty="0" smtClean="0">
                  <a:cs typeface="Arial" charset="0"/>
                </a:rPr>
                <a:t>G</a:t>
              </a:r>
              <a:endParaRPr lang="en-GB" b="1" dirty="0">
                <a:cs typeface="Arial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5599563" y="3568882"/>
              <a:ext cx="696099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cs typeface="Arial" charset="0"/>
                </a:rPr>
                <a:t> 14.4 M</a:t>
              </a:r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H="1">
              <a:off x="3986501" y="2022315"/>
              <a:ext cx="6932" cy="37059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51"/>
            <p:cNvSpPr txBox="1">
              <a:spLocks noChangeArrowheads="1"/>
            </p:cNvSpPr>
            <p:nvPr/>
          </p:nvSpPr>
          <p:spPr bwMode="auto">
            <a:xfrm>
              <a:off x="8104713" y="5774333"/>
              <a:ext cx="449491" cy="1840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sz="1200" dirty="0" smtClean="0">
                  <a:solidFill>
                    <a:schemeClr val="tx1"/>
                  </a:solidFill>
                </a:rPr>
                <a:t>5G</a:t>
              </a:r>
              <a:endParaRPr lang="en-GB" sz="12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7630954" y="2708509"/>
              <a:ext cx="369163" cy="2848329"/>
            </a:xfrm>
            <a:prstGeom prst="rect">
              <a:avLst/>
            </a:prstGeom>
            <a:solidFill>
              <a:srgbClr val="00B05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0" name="Text Box 67"/>
            <p:cNvSpPr txBox="1">
              <a:spLocks noChangeArrowheads="1"/>
            </p:cNvSpPr>
            <p:nvPr/>
          </p:nvSpPr>
          <p:spPr bwMode="auto">
            <a:xfrm>
              <a:off x="7325927" y="2457953"/>
              <a:ext cx="610053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en-GB" sz="1400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hu-HU" sz="1400" dirty="0" smtClean="0">
                  <a:solidFill>
                    <a:schemeClr val="tx1"/>
                  </a:solidFill>
                  <a:cs typeface="Arial" charset="0"/>
                </a:rPr>
                <a:t>3 </a:t>
              </a:r>
              <a:r>
                <a:rPr lang="hu-HU" sz="1400" dirty="0" err="1" smtClean="0">
                  <a:solidFill>
                    <a:schemeClr val="tx1"/>
                  </a:solidFill>
                  <a:cs typeface="Arial" charset="0"/>
                </a:rPr>
                <a:t>Gbps</a:t>
              </a:r>
              <a:endParaRPr lang="en-GB" sz="14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75" name="Rectangle 91"/>
            <p:cNvSpPr>
              <a:spLocks noChangeArrowheads="1"/>
            </p:cNvSpPr>
            <p:nvPr/>
          </p:nvSpPr>
          <p:spPr bwMode="auto">
            <a:xfrm>
              <a:off x="7991704" y="2411044"/>
              <a:ext cx="369163" cy="3147720"/>
            </a:xfrm>
            <a:prstGeom prst="rect">
              <a:avLst/>
            </a:prstGeom>
            <a:solidFill>
              <a:srgbClr val="0070C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72000" tIns="3600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3" name="Text Box 67"/>
            <p:cNvSpPr txBox="1">
              <a:spLocks noChangeArrowheads="1"/>
            </p:cNvSpPr>
            <p:nvPr/>
          </p:nvSpPr>
          <p:spPr bwMode="auto">
            <a:xfrm>
              <a:off x="7822632" y="2202338"/>
              <a:ext cx="731572" cy="20870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sz="1400" dirty="0" smtClean="0">
                  <a:solidFill>
                    <a:schemeClr val="tx1"/>
                  </a:solidFill>
                  <a:cs typeface="Arial" charset="0"/>
                </a:rPr>
                <a:t>10 </a:t>
              </a:r>
              <a:r>
                <a:rPr lang="hu-HU" sz="1400" dirty="0" err="1" smtClean="0">
                  <a:solidFill>
                    <a:schemeClr val="tx1"/>
                  </a:solidFill>
                  <a:cs typeface="Arial" charset="0"/>
                </a:rPr>
                <a:t>Gbps</a:t>
              </a:r>
              <a:endParaRPr lang="en-GB" sz="1400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84" name="Rectangle 17"/>
            <p:cNvSpPr>
              <a:spLocks noChangeArrowheads="1"/>
            </p:cNvSpPr>
            <p:nvPr/>
          </p:nvSpPr>
          <p:spPr bwMode="auto">
            <a:xfrm>
              <a:off x="8098554" y="5587200"/>
              <a:ext cx="360000" cy="130175"/>
            </a:xfrm>
            <a:prstGeom prst="rect">
              <a:avLst/>
            </a:prstGeom>
            <a:solidFill>
              <a:srgbClr val="EAEAEA"/>
            </a:solidFill>
            <a:ln w="28575">
              <a:solidFill>
                <a:srgbClr val="CCCC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8073987" y="5528313"/>
              <a:ext cx="37702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v-SE" sz="800" b="1" dirty="0" smtClean="0">
                  <a:solidFill>
                    <a:schemeClr val="tx1"/>
                  </a:solidFill>
                  <a:cs typeface="Times New Roman" pitchFamily="18" charset="0"/>
                </a:rPr>
                <a:t>20</a:t>
              </a:r>
              <a:r>
                <a:rPr lang="hu-HU" sz="800" b="1" dirty="0" smtClean="0">
                  <a:solidFill>
                    <a:schemeClr val="tx1"/>
                  </a:solidFill>
                  <a:cs typeface="Times New Roman" pitchFamily="18" charset="0"/>
                </a:rPr>
                <a:t>20</a:t>
              </a:r>
              <a:endParaRPr lang="en-GB" sz="8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6" name="Text Box 81"/>
            <p:cNvSpPr txBox="1">
              <a:spLocks noChangeArrowheads="1"/>
            </p:cNvSpPr>
            <p:nvPr/>
          </p:nvSpPr>
          <p:spPr bwMode="auto">
            <a:xfrm>
              <a:off x="7942178" y="3241460"/>
              <a:ext cx="528637" cy="2579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72000" tIns="3600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buClr>
                  <a:schemeClr val="tx1"/>
                </a:buClr>
                <a:buSzPct val="80000"/>
                <a:buFont typeface="Wingdings 2" pitchFamily="18" charset="2"/>
                <a:buNone/>
              </a:pPr>
              <a:r>
                <a:rPr lang="hu-HU" b="1" dirty="0" smtClean="0"/>
                <a:t>5</a:t>
              </a:r>
              <a:r>
                <a:rPr lang="en-GB" b="1" dirty="0" smtClean="0">
                  <a:cs typeface="Arial" charset="0"/>
                </a:rPr>
                <a:t>G</a:t>
              </a:r>
              <a:endParaRPr lang="en-GB" b="1" dirty="0">
                <a:cs typeface="Arial" charset="0"/>
              </a:endParaRPr>
            </a:p>
          </p:txBody>
        </p:sp>
      </p:grpSp>
      <p:sp>
        <p:nvSpPr>
          <p:cNvPr id="89" name="Line 4"/>
          <p:cNvSpPr>
            <a:spLocks noChangeShapeType="1"/>
          </p:cNvSpPr>
          <p:nvPr/>
        </p:nvSpPr>
        <p:spPr bwMode="auto">
          <a:xfrm flipH="1">
            <a:off x="8039911" y="2119432"/>
            <a:ext cx="6932" cy="3705944"/>
          </a:xfrm>
          <a:prstGeom prst="line">
            <a:avLst/>
          </a:prstGeom>
          <a:noFill/>
          <a:ln w="76200">
            <a:solidFill>
              <a:schemeClr val="accent6"/>
            </a:solidFill>
            <a:round/>
            <a:headEnd type="triangle" w="med" len="med"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7" name="Szabadkézi sokszög 96"/>
          <p:cNvSpPr/>
          <p:nvPr/>
        </p:nvSpPr>
        <p:spPr>
          <a:xfrm>
            <a:off x="3546593" y="2580969"/>
            <a:ext cx="4311054" cy="3006516"/>
          </a:xfrm>
          <a:custGeom>
            <a:avLst/>
            <a:gdLst>
              <a:gd name="connsiteX0" fmla="*/ 0 w 4680488"/>
              <a:gd name="connsiteY0" fmla="*/ 0 h 2843939"/>
              <a:gd name="connsiteX1" fmla="*/ 705173 w 4680488"/>
              <a:gd name="connsiteY1" fmla="*/ 1115878 h 2843939"/>
              <a:gd name="connsiteX2" fmla="*/ 2146516 w 4680488"/>
              <a:gd name="connsiteY2" fmla="*/ 2007031 h 2843939"/>
              <a:gd name="connsiteX3" fmla="*/ 3696346 w 4680488"/>
              <a:gd name="connsiteY3" fmla="*/ 2665709 h 2843939"/>
              <a:gd name="connsiteX4" fmla="*/ 4680488 w 4680488"/>
              <a:gd name="connsiteY4" fmla="*/ 2843939 h 284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488" h="2843939">
                <a:moveTo>
                  <a:pt x="0" y="0"/>
                </a:moveTo>
                <a:cubicBezTo>
                  <a:pt x="173710" y="390686"/>
                  <a:pt x="347420" y="781373"/>
                  <a:pt x="705173" y="1115878"/>
                </a:cubicBezTo>
                <a:cubicBezTo>
                  <a:pt x="1062926" y="1450383"/>
                  <a:pt x="1647987" y="1748726"/>
                  <a:pt x="2146516" y="2007031"/>
                </a:cubicBezTo>
                <a:cubicBezTo>
                  <a:pt x="2645045" y="2265336"/>
                  <a:pt x="3274017" y="2526224"/>
                  <a:pt x="3696346" y="2665709"/>
                </a:cubicBezTo>
                <a:cubicBezTo>
                  <a:pt x="4118675" y="2805194"/>
                  <a:pt x="4399581" y="2824566"/>
                  <a:pt x="4680488" y="2843939"/>
                </a:cubicBezTo>
              </a:path>
            </a:pathLst>
          </a:custGeom>
          <a:ln w="22225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Text Box 83"/>
          <p:cNvSpPr txBox="1">
            <a:spLocks noChangeArrowheads="1"/>
          </p:cNvSpPr>
          <p:nvPr/>
        </p:nvSpPr>
        <p:spPr bwMode="auto">
          <a:xfrm>
            <a:off x="2992407" y="2373100"/>
            <a:ext cx="568325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  <a:cs typeface="Arial" charset="0"/>
              </a:rPr>
              <a:t>3-5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9" name="Text Box 87"/>
          <p:cNvSpPr txBox="1">
            <a:spLocks noChangeArrowheads="1"/>
          </p:cNvSpPr>
          <p:nvPr/>
        </p:nvSpPr>
        <p:spPr bwMode="auto">
          <a:xfrm>
            <a:off x="2819404" y="1928036"/>
            <a:ext cx="1253926" cy="2517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72000" tIns="36000" rIns="0" bIns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100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hu-HU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Késleltetés</a:t>
            </a:r>
            <a:r>
              <a:rPr kumimoji="0" lang="hu-HU" sz="14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[s]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0" name="Text Box 14"/>
          <p:cNvSpPr txBox="1">
            <a:spLocks noChangeArrowheads="1"/>
          </p:cNvSpPr>
          <p:nvPr/>
        </p:nvSpPr>
        <p:spPr bwMode="auto">
          <a:xfrm>
            <a:off x="2990870" y="2884429"/>
            <a:ext cx="5683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</a:rPr>
              <a:t>2 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8112509" y="4127252"/>
            <a:ext cx="1000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8114097" y="3506540"/>
            <a:ext cx="1000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2983217" y="3497836"/>
            <a:ext cx="568325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en-GB" sz="1000" b="1" dirty="0" smtClean="0">
                <a:solidFill>
                  <a:schemeClr val="tx1"/>
                </a:solidFill>
                <a:cs typeface="Arial" charset="0"/>
              </a:rPr>
              <a:t>1 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8112509" y="4747965"/>
            <a:ext cx="96837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5" name="Text Box 9"/>
          <p:cNvSpPr txBox="1">
            <a:spLocks noChangeArrowheads="1"/>
          </p:cNvSpPr>
          <p:nvPr/>
        </p:nvSpPr>
        <p:spPr bwMode="auto">
          <a:xfrm>
            <a:off x="2818465" y="4135908"/>
            <a:ext cx="532044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  <a:cs typeface="Arial" charset="0"/>
              </a:rPr>
              <a:t>500m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2790494" y="4735444"/>
            <a:ext cx="566737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en-GB" sz="1000" b="1" dirty="0">
                <a:solidFill>
                  <a:schemeClr val="tx1"/>
                </a:solidFill>
                <a:cs typeface="Arial" charset="0"/>
              </a:rPr>
              <a:t>100 </a:t>
            </a:r>
            <a:r>
              <a:rPr lang="hu-HU" sz="1000" b="1" dirty="0" smtClean="0">
                <a:solidFill>
                  <a:schemeClr val="tx1"/>
                </a:solidFill>
                <a:cs typeface="Arial" charset="0"/>
              </a:rPr>
              <a:t>m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7" name="Text Box 12"/>
          <p:cNvSpPr txBox="1">
            <a:spLocks noChangeArrowheads="1"/>
          </p:cNvSpPr>
          <p:nvPr/>
        </p:nvSpPr>
        <p:spPr bwMode="auto">
          <a:xfrm>
            <a:off x="2824362" y="5327220"/>
            <a:ext cx="560387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en-GB" sz="1000" b="1" dirty="0">
                <a:solidFill>
                  <a:schemeClr val="tx1"/>
                </a:solidFill>
                <a:cs typeface="Arial" charset="0"/>
              </a:rPr>
              <a:t>10 </a:t>
            </a:r>
            <a:r>
              <a:rPr lang="hu-HU" sz="1000" b="1" dirty="0" smtClean="0">
                <a:solidFill>
                  <a:schemeClr val="tx1"/>
                </a:solidFill>
                <a:cs typeface="Arial" charset="0"/>
              </a:rPr>
              <a:t>m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8" name="Line 13"/>
          <p:cNvSpPr>
            <a:spLocks noChangeShapeType="1"/>
          </p:cNvSpPr>
          <p:nvPr/>
        </p:nvSpPr>
        <p:spPr bwMode="auto">
          <a:xfrm>
            <a:off x="8118859" y="2892177"/>
            <a:ext cx="1000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9" name="Line 82"/>
          <p:cNvSpPr>
            <a:spLocks noChangeShapeType="1"/>
          </p:cNvSpPr>
          <p:nvPr/>
        </p:nvSpPr>
        <p:spPr bwMode="auto">
          <a:xfrm>
            <a:off x="8120447" y="2366715"/>
            <a:ext cx="100012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1" name="Line 8"/>
          <p:cNvSpPr>
            <a:spLocks noChangeShapeType="1"/>
          </p:cNvSpPr>
          <p:nvPr/>
        </p:nvSpPr>
        <p:spPr bwMode="auto">
          <a:xfrm>
            <a:off x="8106159" y="5333752"/>
            <a:ext cx="98425" cy="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3892355" y="3279930"/>
            <a:ext cx="568325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en-GB" sz="1000" b="1" dirty="0" smtClean="0">
                <a:solidFill>
                  <a:schemeClr val="tx1"/>
                </a:solidFill>
                <a:cs typeface="Arial" charset="0"/>
              </a:rPr>
              <a:t>1</a:t>
            </a:r>
            <a:r>
              <a:rPr lang="hu-HU" sz="1000" b="1" dirty="0" smtClean="0">
                <a:solidFill>
                  <a:schemeClr val="tx1"/>
                </a:solidFill>
                <a:cs typeface="Arial" charset="0"/>
              </a:rPr>
              <a:t>-2 sec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3" name="Text Box 7"/>
          <p:cNvSpPr txBox="1">
            <a:spLocks noChangeArrowheads="1"/>
          </p:cNvSpPr>
          <p:nvPr/>
        </p:nvSpPr>
        <p:spPr bwMode="auto">
          <a:xfrm>
            <a:off x="5219976" y="4370010"/>
            <a:ext cx="835020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</a:rPr>
              <a:t>100-300 </a:t>
            </a:r>
            <a:r>
              <a:rPr lang="hu-HU" sz="1000" b="1" dirty="0" err="1" smtClean="0">
                <a:solidFill>
                  <a:schemeClr val="tx1"/>
                </a:solidFill>
              </a:rPr>
              <a:t>ms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4" name="Text Box 7"/>
          <p:cNvSpPr txBox="1">
            <a:spLocks noChangeArrowheads="1"/>
          </p:cNvSpPr>
          <p:nvPr/>
        </p:nvSpPr>
        <p:spPr bwMode="auto">
          <a:xfrm>
            <a:off x="6368488" y="4985113"/>
            <a:ext cx="835020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</a:rPr>
              <a:t>20-50 </a:t>
            </a:r>
            <a:r>
              <a:rPr lang="hu-HU" sz="1000" b="1" dirty="0" err="1" smtClean="0">
                <a:solidFill>
                  <a:schemeClr val="tx1"/>
                </a:solidFill>
              </a:rPr>
              <a:t>ms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7384389" y="5339083"/>
            <a:ext cx="579065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801688" eaLnBrk="0" hangingPunct="0">
              <a:buClrTx/>
              <a:buSzTx/>
              <a:buFontTx/>
              <a:buNone/>
            </a:pPr>
            <a:r>
              <a:rPr lang="hu-HU" sz="1000" b="1" dirty="0" smtClean="0">
                <a:solidFill>
                  <a:schemeClr val="tx1"/>
                </a:solidFill>
              </a:rPr>
              <a:t>5-10 </a:t>
            </a:r>
            <a:r>
              <a:rPr lang="hu-HU" sz="1000" b="1" dirty="0" err="1" smtClean="0">
                <a:solidFill>
                  <a:schemeClr val="tx1"/>
                </a:solidFill>
              </a:rPr>
              <a:t>ms</a:t>
            </a:r>
            <a:endParaRPr lang="en-GB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7" name="Dia számának helye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FE8A-399E-4587-BFE4-C976C97CB3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1" name="Cím 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3GPP – TS 21-34 mobil evolúció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585161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FAF631-55FF-4DFA-B9C1-F3FB3C6786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7241" y="1970517"/>
            <a:ext cx="5079018" cy="36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7691" y="1158335"/>
            <a:ext cx="8531983" cy="511546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144000" tIns="432000" rIns="144000" numCol="1"/>
          <a:lstStyle/>
          <a:p>
            <a:pPr marL="270000" lvl="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802.11</a:t>
            </a: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20 MHz, 1-2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Mbps</a:t>
            </a: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 2,4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GHz</a:t>
            </a:r>
            <a:endParaRPr lang="en-US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.11b </a:t>
            </a: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11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Mbps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.11ag </a:t>
            </a: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54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Mbps</a:t>
            </a: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, 5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GHz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.11n</a:t>
            </a: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40 MHz, 300-600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Mbps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Multi-radio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.11ac</a:t>
            </a: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80-160 MHz, 6,9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Gbps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marL="727200" lvl="1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Multi-MIMO</a:t>
            </a:r>
            <a:r>
              <a:rPr lang="hu-HU" sz="2000" dirty="0" smtClean="0">
                <a:solidFill>
                  <a:schemeClr val="tx1"/>
                </a:solidFill>
                <a:latin typeface="Tele-GroteskEENor" pitchFamily="2" charset="0"/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  <a:latin typeface="Tele-GroteskEENor" pitchFamily="2" charset="0"/>
              </a:rPr>
              <a:t>Radio</a:t>
            </a:r>
            <a:endParaRPr lang="hu-HU" sz="2000" dirty="0" smtClean="0">
              <a:solidFill>
                <a:schemeClr val="tx1"/>
              </a:solidFill>
              <a:latin typeface="Tele-GroteskEENor" pitchFamily="2" charset="0"/>
            </a:endParaRPr>
          </a:p>
          <a:p>
            <a:pPr lvl="0" defTabSz="914400">
              <a:buClr>
                <a:srgbClr val="E20074"/>
              </a:buClr>
              <a:buSzPct val="75000"/>
              <a:defRPr/>
            </a:pPr>
            <a:endParaRPr lang="hu-HU" sz="2400" dirty="0" smtClean="0">
              <a:solidFill>
                <a:schemeClr val="tx1"/>
              </a:solidFill>
              <a:latin typeface="Tele-GroteskEENor" pitchFamily="2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799" y="1155700"/>
            <a:ext cx="8524875" cy="391628"/>
          </a:xfrm>
          <a:prstGeom prst="rect">
            <a:avLst/>
          </a:prstGeom>
          <a:solidFill>
            <a:schemeClr val="tx2"/>
          </a:solidFill>
          <a:ln w="38100" algn="ctr">
            <a:noFill/>
            <a:miter lim="800000"/>
            <a:headEnd/>
            <a:tailEnd/>
          </a:ln>
        </p:spPr>
        <p:txBody>
          <a:bodyPr wrap="square" lIns="36000" tIns="72000" rIns="36000" bIns="72000">
            <a:spAutoFit/>
          </a:bodyPr>
          <a:lstStyle/>
          <a:p>
            <a:pPr marL="88900" lvl="1" indent="-3175">
              <a:buClr>
                <a:schemeClr val="tx2"/>
              </a:buClr>
              <a:defRPr/>
            </a:pPr>
            <a:r>
              <a:rPr lang="hu-HU" sz="1600" dirty="0" smtClean="0">
                <a:cs typeface="TeleGrotesk Headline Ultra" pitchFamily="2" charset="0"/>
                <a:sym typeface="Wingdings" pitchFamily="2" charset="2"/>
              </a:rPr>
              <a:t>Folyamatosan növekvő átviteli sebesség </a:t>
            </a:r>
          </a:p>
        </p:txBody>
      </p:sp>
      <p:sp>
        <p:nvSpPr>
          <p:cNvPr id="8" name="Cím 90"/>
          <p:cNvSpPr>
            <a:spLocks noGrp="1"/>
          </p:cNvSpPr>
          <p:nvPr>
            <p:ph type="title"/>
          </p:nvPr>
        </p:nvSpPr>
        <p:spPr>
          <a:xfrm>
            <a:off x="304800" y="333375"/>
            <a:ext cx="8496300" cy="460375"/>
          </a:xfrm>
        </p:spPr>
        <p:txBody>
          <a:bodyPr/>
          <a:lstStyle/>
          <a:p>
            <a:r>
              <a:rPr lang="hu-HU" dirty="0" smtClean="0"/>
              <a:t>IEEE 802.11 – </a:t>
            </a:r>
            <a:r>
              <a:rPr lang="hu-HU" dirty="0" err="1" smtClean="0"/>
              <a:t>WiFi</a:t>
            </a:r>
            <a:r>
              <a:rPr lang="hu-HU" dirty="0" smtClean="0"/>
              <a:t> evolúció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1038" y="6585161"/>
            <a:ext cx="539750" cy="1444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2FAF631-55FF-4DFA-B9C1-F3FB3C67865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Rectangle 1031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174652" y="485775"/>
            <a:ext cx="121685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WiFi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-GroteskNor" pitchFamily="2" charset="0"/>
              <a:ea typeface="TeleGrotesk Headline Ultra" pitchFamily="2" charset="0"/>
              <a:cs typeface="TeleGrotesk Headline Ultra" pitchFamily="2" charset="0"/>
            </a:endParaRPr>
          </a:p>
        </p:txBody>
      </p:sp>
      <p:sp>
        <p:nvSpPr>
          <p:cNvPr id="7" name="Rectangle 103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7011232" y="485775"/>
            <a:ext cx="182955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Mobil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-GroteskNor" pitchFamily="2" charset="0"/>
              <a:ea typeface="TeleGrotesk Headline Ultra" pitchFamily="2" charset="0"/>
              <a:cs typeface="TeleGrotesk Headline Ultra" pitchFamily="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95428" y="1059859"/>
            <a:ext cx="2546242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6,9 </a:t>
            </a:r>
            <a:r>
              <a:rPr lang="hu-HU" dirty="0" err="1" smtClean="0">
                <a:solidFill>
                  <a:schemeClr val="tx1"/>
                </a:solidFill>
              </a:rPr>
              <a:t>Gbps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ISM sáv, védtelen, több adó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„törhető” zavarható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Nincs garancia, </a:t>
            </a:r>
            <a:r>
              <a:rPr lang="hu-HU" dirty="0" err="1" smtClean="0">
                <a:solidFill>
                  <a:schemeClr val="tx1"/>
                </a:solidFill>
              </a:rPr>
              <a:t>best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effort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.11r,  </a:t>
            </a:r>
            <a:r>
              <a:rPr lang="hu-HU" dirty="0" err="1" smtClean="0">
                <a:solidFill>
                  <a:schemeClr val="tx1"/>
                </a:solidFill>
              </a:rPr>
              <a:t>best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effort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Néhány 100m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TPC, .11h, </a:t>
            </a:r>
            <a:r>
              <a:rPr lang="hu-HU" dirty="0" err="1" smtClean="0">
                <a:solidFill>
                  <a:schemeClr val="tx1"/>
                </a:solidFill>
              </a:rPr>
              <a:t>best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effort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824024" y="1059859"/>
            <a:ext cx="3073036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22 </a:t>
            </a:r>
            <a:r>
              <a:rPr lang="hu-HU" dirty="0" err="1" smtClean="0">
                <a:solidFill>
                  <a:schemeClr val="tx1"/>
                </a:solidFill>
              </a:rPr>
              <a:t>Gbps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Védett, hatósági limit és szabály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SIM alapú, EEA - védettebb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Biztosítható e2e, DSCP támogatás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 smtClean="0">
                <a:solidFill>
                  <a:schemeClr val="tx1"/>
                </a:solidFill>
              </a:rPr>
              <a:t>Full-handover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Akár 100km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 smtClean="0">
                <a:solidFill>
                  <a:schemeClr val="tx1"/>
                </a:solidFill>
              </a:rPr>
              <a:t>Full</a:t>
            </a:r>
            <a:r>
              <a:rPr lang="hu-HU" dirty="0" smtClean="0">
                <a:solidFill>
                  <a:schemeClr val="tx1"/>
                </a:solidFill>
              </a:rPr>
              <a:t> kontroll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249630" y="1059859"/>
            <a:ext cx="2335237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Max Sebesség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Frekvencia sáv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Biztonság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QoS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err="1" smtClean="0">
                <a:solidFill>
                  <a:schemeClr val="tx1"/>
                </a:solidFill>
              </a:rPr>
              <a:t>Handover</a:t>
            </a:r>
            <a:endParaRPr lang="hu-HU" dirty="0" smtClean="0">
              <a:solidFill>
                <a:schemeClr val="tx1"/>
              </a:solidFill>
            </a:endParaRP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Lefedő terület</a:t>
            </a:r>
          </a:p>
          <a:p>
            <a:pPr marL="270000" indent="-270000"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dirty="0" smtClean="0">
                <a:solidFill>
                  <a:schemeClr val="tx1"/>
                </a:solidFill>
              </a:rPr>
              <a:t>Teljesítmény </a:t>
            </a:r>
            <a:r>
              <a:rPr lang="hu-HU" dirty="0" err="1" smtClean="0">
                <a:solidFill>
                  <a:schemeClr val="tx1"/>
                </a:solidFill>
              </a:rPr>
              <a:t>limitáció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460652" y="6400800"/>
            <a:ext cx="519097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000" dirty="0" err="1" smtClean="0">
                <a:solidFill>
                  <a:schemeClr val="tx1"/>
                </a:solidFill>
              </a:rPr>
              <a:t>Source</a:t>
            </a:r>
            <a:r>
              <a:rPr lang="hu-HU" sz="1000" dirty="0" smtClean="0">
                <a:solidFill>
                  <a:schemeClr val="tx1"/>
                </a:solidFill>
              </a:rPr>
              <a:t> of </a:t>
            </a:r>
            <a:r>
              <a:rPr lang="hu-HU" sz="1000" dirty="0" err="1" smtClean="0">
                <a:solidFill>
                  <a:schemeClr val="tx1"/>
                </a:solidFill>
              </a:rPr>
              <a:t>pictures</a:t>
            </a:r>
            <a:r>
              <a:rPr lang="hu-HU" sz="1000" dirty="0" smtClean="0">
                <a:solidFill>
                  <a:schemeClr val="tx1"/>
                </a:solidFill>
              </a:rPr>
              <a:t>: </a:t>
            </a:r>
            <a:r>
              <a:rPr lang="hu-HU" sz="1000" dirty="0" err="1" smtClean="0">
                <a:solidFill>
                  <a:schemeClr val="tx1"/>
                </a:solidFill>
              </a:rPr>
              <a:t>Flickr.com</a:t>
            </a:r>
            <a:r>
              <a:rPr lang="hu-HU" sz="1000" dirty="0" smtClean="0">
                <a:solidFill>
                  <a:schemeClr val="tx1"/>
                </a:solidFill>
              </a:rPr>
              <a:t>, Game of </a:t>
            </a:r>
            <a:r>
              <a:rPr lang="hu-HU" sz="1000" dirty="0" err="1" smtClean="0">
                <a:solidFill>
                  <a:schemeClr val="tx1"/>
                </a:solidFill>
              </a:rPr>
              <a:t>Thrones</a:t>
            </a:r>
            <a:endParaRPr lang="hu-HU" sz="1000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4" descr="C:\Users\soos1gabor130\Documents\Munka\eloadasok\HWSW\dragon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9984" y="3987199"/>
            <a:ext cx="3630804" cy="2042327"/>
          </a:xfrm>
          <a:prstGeom prst="rect">
            <a:avLst/>
          </a:prstGeom>
          <a:noFill/>
        </p:spPr>
      </p:pic>
      <p:pic>
        <p:nvPicPr>
          <p:cNvPr id="16389" name="Picture 5" descr="C:\Users\soos1gabor130\Documents\Munka\eloadasok\HWSW\GameOfThronesNew_314237900_PMRS1663-SR._V343562135_RI_SX940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6621" y="3987199"/>
            <a:ext cx="2954202" cy="2030228"/>
          </a:xfrm>
          <a:prstGeom prst="rect">
            <a:avLst/>
          </a:prstGeom>
          <a:noFill/>
        </p:spPr>
      </p:pic>
      <p:sp>
        <p:nvSpPr>
          <p:cNvPr id="18" name="Rectangle 1031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3690823" y="177800"/>
            <a:ext cx="168521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ele-GroteskUlt" pitchFamily="2" charset="0"/>
                <a:ea typeface="TeleGrotesk Headline Ultra" pitchFamily="2" charset="0"/>
                <a:cs typeface="TeleGrotesk Headline Ultra" pitchFamily="2" charset="0"/>
              </a:rPr>
              <a:t>Funkciók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ele-GroteskNor" pitchFamily="2" charset="0"/>
              <a:ea typeface="TeleGrotesk Headline Ultra" pitchFamily="2" charset="0"/>
              <a:cs typeface="TeleGrotesk Headline Ult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62" name="Picture 22" descr="http://phjoan5.technion.ac.il/~amihai/final_sample_icon.pn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4832935" y="3542322"/>
            <a:ext cx="991909" cy="90808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553" y="266694"/>
            <a:ext cx="8490331" cy="938078"/>
          </a:xfrm>
        </p:spPr>
        <p:txBody>
          <a:bodyPr/>
          <a:lstStyle/>
          <a:p>
            <a:r>
              <a:rPr lang="hu-HU" sz="2800" dirty="0" smtClean="0">
                <a:latin typeface="TeleGrotesk Headline Ultra" pitchFamily="2" charset="0"/>
                <a:ea typeface="TeleGrotesk Headline Ultra" pitchFamily="2" charset="0"/>
                <a:cs typeface="TeleGrotesk Headline Ultra" pitchFamily="2" charset="0"/>
              </a:rPr>
              <a:t>Gyorsabb letöltés \= jobb felhasználói élmény</a:t>
            </a:r>
            <a:endParaRPr lang="en-GB" sz="2800" dirty="0">
              <a:latin typeface="TeleGrotesk Headline Ultra" pitchFamily="2" charset="0"/>
              <a:ea typeface="TeleGrotesk Headline Ultra" pitchFamily="2" charset="0"/>
              <a:cs typeface="TeleGrotesk Headline Ultra" pitchFamily="2" charset="0"/>
            </a:endParaRPr>
          </a:p>
        </p:txBody>
      </p:sp>
      <p:pic>
        <p:nvPicPr>
          <p:cNvPr id="701444" name="Picture 4" descr="http://megabitmeter.de/wp-content/uploads/2010/12/megabitmeter-new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024365" y="2633741"/>
            <a:ext cx="1801942" cy="182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Gerade Verbindung 7"/>
          <p:cNvCxnSpPr/>
          <p:nvPr/>
        </p:nvCxnSpPr>
        <p:spPr>
          <a:xfrm>
            <a:off x="396929" y="1634650"/>
            <a:ext cx="3312000" cy="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721172" y="1634650"/>
            <a:ext cx="3902499" cy="0"/>
          </a:xfrm>
          <a:prstGeom prst="line">
            <a:avLst/>
          </a:prstGeom>
          <a:ln w="19050">
            <a:solidFill>
              <a:schemeClr val="tx2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35281" y="982981"/>
            <a:ext cx="3682465" cy="7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000" dirty="0" smtClean="0">
                <a:solidFill>
                  <a:schemeClr val="tx1"/>
                </a:solidFill>
                <a:latin typeface="Tele-GroteskFet" pitchFamily="2" charset="0"/>
                <a:ea typeface="Swagger" pitchFamily="2" charset="0"/>
              </a:rPr>
              <a:t>Jelenleg: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000" dirty="0" smtClean="0">
                <a:solidFill>
                  <a:schemeClr val="tx1"/>
                </a:solidFill>
                <a:latin typeface="Tele-GroteskFet" pitchFamily="2" charset="0"/>
                <a:ea typeface="Swagger" pitchFamily="2" charset="0"/>
              </a:rPr>
              <a:t>Az élmény főként a sebességtől függ</a:t>
            </a:r>
            <a:endParaRPr lang="en-GB" sz="2000" dirty="0">
              <a:solidFill>
                <a:schemeClr val="tx1"/>
              </a:solidFill>
              <a:latin typeface="Tele-GroteskFet" pitchFamily="2" charset="0"/>
              <a:ea typeface="Swagger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30252" y="982981"/>
            <a:ext cx="4275063" cy="7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000" dirty="0" smtClean="0">
                <a:solidFill>
                  <a:schemeClr val="tx2"/>
                </a:solidFill>
                <a:latin typeface="Tele-GroteskFet" pitchFamily="2" charset="0"/>
                <a:ea typeface="Swagger" pitchFamily="2" charset="0"/>
              </a:rPr>
              <a:t>A jövőben:</a:t>
            </a:r>
          </a:p>
          <a:p>
            <a:pPr defTabSz="457322" fontAlgn="base">
              <a:lnSpc>
                <a:spcPct val="104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hu-HU" sz="2000" dirty="0" smtClean="0">
                <a:solidFill>
                  <a:schemeClr val="tx2"/>
                </a:solidFill>
                <a:latin typeface="Tele-GroteskFet" pitchFamily="2" charset="0"/>
                <a:ea typeface="Swagger" pitchFamily="2" charset="0"/>
              </a:rPr>
              <a:t>Minőségben eltérő hálózatok</a:t>
            </a:r>
            <a:endParaRPr lang="en-GB" sz="2000" dirty="0">
              <a:solidFill>
                <a:schemeClr val="tx2"/>
              </a:solidFill>
              <a:latin typeface="Tele-GroteskFet" pitchFamily="2" charset="0"/>
              <a:ea typeface="Swagger" pitchFamily="2" charset="0"/>
            </a:endParaRPr>
          </a:p>
        </p:txBody>
      </p:sp>
      <p:pic>
        <p:nvPicPr>
          <p:cNvPr id="701446" name="Picture 6" descr="http://www.mstarlabs.com/graphics/daq/latency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49525" y="2350567"/>
            <a:ext cx="685800" cy="60960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 bwMode="gray">
          <a:xfrm>
            <a:off x="4741016" y="1924558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Késleltetés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Rechteck 13"/>
          <p:cNvSpPr/>
          <p:nvPr/>
        </p:nvSpPr>
        <p:spPr bwMode="gray">
          <a:xfrm>
            <a:off x="6063474" y="1924558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Elérhetőség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48649" y="2444087"/>
            <a:ext cx="1251478" cy="3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36000" rIns="72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57322" fontAlgn="base">
              <a:lnSpc>
                <a:spcPct val="85000"/>
              </a:lnSpc>
              <a:spcAft>
                <a:spcPct val="0"/>
              </a:spcAft>
              <a:buClr>
                <a:schemeClr val="tx1"/>
              </a:buClr>
              <a:buSzPct val="70000"/>
            </a:pPr>
            <a:r>
              <a:rPr lang="en-GB" sz="2400" dirty="0">
                <a:solidFill>
                  <a:schemeClr val="tx1"/>
                </a:solidFill>
                <a:latin typeface="Tele-GroteskUlt" pitchFamily="2" charset="0"/>
                <a:ea typeface="Swagger" pitchFamily="2" charset="0"/>
              </a:rPr>
              <a:t>99,999%</a:t>
            </a:r>
          </a:p>
        </p:txBody>
      </p:sp>
      <p:sp>
        <p:nvSpPr>
          <p:cNvPr id="16" name="Rechteck 15"/>
          <p:cNvSpPr/>
          <p:nvPr/>
        </p:nvSpPr>
        <p:spPr bwMode="gray">
          <a:xfrm>
            <a:off x="7385927" y="1924558"/>
            <a:ext cx="1237743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Lefedettség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701448" name="Picture 8" descr="http://www.tomtommicrosite.com/generic/images/largeicon-europe-trans.png"/>
          <p:cNvPicPr>
            <a:picLocks noChangeAspect="1" noChangeArrowheads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 bwMode="auto">
          <a:xfrm>
            <a:off x="7635317" y="2324963"/>
            <a:ext cx="720000" cy="720000"/>
          </a:xfrm>
          <a:prstGeom prst="rect">
            <a:avLst/>
          </a:prstGeom>
          <a:noFill/>
        </p:spPr>
      </p:pic>
      <p:sp>
        <p:nvSpPr>
          <p:cNvPr id="18" name="Rechteck 17"/>
          <p:cNvSpPr/>
          <p:nvPr/>
        </p:nvSpPr>
        <p:spPr bwMode="gray">
          <a:xfrm>
            <a:off x="7397571" y="4603051"/>
            <a:ext cx="12261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Átjárhatóság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701452" name="Picture 12" descr="convergence_hand"/>
          <p:cNvPicPr>
            <a:picLocks noChangeAspect="1" noChangeArrowheads="1"/>
          </p:cNvPicPr>
          <p:nvPr/>
        </p:nvPicPr>
        <p:blipFill>
          <a:blip r:embed="rId7" cstate="screen">
            <a:grayscl/>
          </a:blip>
          <a:srcRect/>
          <a:stretch>
            <a:fillRect/>
          </a:stretch>
        </p:blipFill>
        <p:spPr bwMode="auto">
          <a:xfrm>
            <a:off x="7633184" y="4954229"/>
            <a:ext cx="732673" cy="809112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/>
        </p:nvSpPr>
        <p:spPr bwMode="gray">
          <a:xfrm>
            <a:off x="6063471" y="3262406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Mobilitás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3" name="Rechteck 22"/>
          <p:cNvSpPr/>
          <p:nvPr/>
        </p:nvSpPr>
        <p:spPr bwMode="gray">
          <a:xfrm>
            <a:off x="4741016" y="3262406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Sűrűség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26" name="Rechteck 25"/>
          <p:cNvSpPr/>
          <p:nvPr/>
        </p:nvSpPr>
        <p:spPr bwMode="gray">
          <a:xfrm>
            <a:off x="6063474" y="4603051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Ár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701454" name="Picture 14" descr="http://free-icon-rainbow.com/i/icon_03855/icon_038550_25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6151518" y="3793454"/>
            <a:ext cx="1026876" cy="639037"/>
          </a:xfrm>
          <a:prstGeom prst="rect">
            <a:avLst/>
          </a:prstGeom>
          <a:noFill/>
        </p:spPr>
      </p:pic>
      <p:pic>
        <p:nvPicPr>
          <p:cNvPr id="701456" name="Picture 16" descr="http://yeastar.it/wp-content/uploads/saving-icon.png"/>
          <p:cNvPicPr>
            <a:picLocks noChangeAspect="1" noChangeArrowheads="1"/>
          </p:cNvPicPr>
          <p:nvPr/>
        </p:nvPicPr>
        <p:blipFill>
          <a:blip r:embed="rId9" cstate="screen">
            <a:grayscl/>
          </a:blip>
          <a:srcRect/>
          <a:stretch>
            <a:fillRect/>
          </a:stretch>
        </p:blipFill>
        <p:spPr bwMode="auto">
          <a:xfrm>
            <a:off x="6257441" y="4922826"/>
            <a:ext cx="792000" cy="792000"/>
          </a:xfrm>
          <a:prstGeom prst="rect">
            <a:avLst/>
          </a:prstGeom>
          <a:noFill/>
        </p:spPr>
      </p:pic>
      <p:sp>
        <p:nvSpPr>
          <p:cNvPr id="29" name="Rechteck 28"/>
          <p:cNvSpPr/>
          <p:nvPr/>
        </p:nvSpPr>
        <p:spPr bwMode="gray">
          <a:xfrm>
            <a:off x="7388047" y="3264958"/>
            <a:ext cx="1235624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Sávszélesség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701458" name="Picture 18" descr="http://a5.mzstatic.com/us/r30/Purple7/v4/3a/71/c8/3a71c827-8a1c-4c43-7f78-d0122ee0d751/icon320x320.png"/>
          <p:cNvPicPr>
            <a:picLocks noChangeAspect="1" noChangeArrowheads="1"/>
          </p:cNvPicPr>
          <p:nvPr/>
        </p:nvPicPr>
        <p:blipFill>
          <a:blip r:embed="rId10" cstate="screen">
            <a:grayscl/>
          </a:blip>
          <a:srcRect/>
          <a:stretch>
            <a:fillRect/>
          </a:stretch>
        </p:blipFill>
        <p:spPr bwMode="auto">
          <a:xfrm>
            <a:off x="7579031" y="3582181"/>
            <a:ext cx="756000" cy="756000"/>
          </a:xfrm>
          <a:prstGeom prst="rect">
            <a:avLst/>
          </a:prstGeom>
          <a:noFill/>
        </p:spPr>
      </p:pic>
      <p:sp>
        <p:nvSpPr>
          <p:cNvPr id="31" name="Rechteck 30"/>
          <p:cNvSpPr/>
          <p:nvPr/>
        </p:nvSpPr>
        <p:spPr bwMode="gray">
          <a:xfrm>
            <a:off x="4741016" y="4603051"/>
            <a:ext cx="1188000" cy="1188000"/>
          </a:xfrm>
          <a:prstGeom prst="rect">
            <a:avLst/>
          </a:prstGeom>
          <a:noFill/>
          <a:ln w="19050" algn="ctr">
            <a:solidFill>
              <a:schemeClr val="tx2">
                <a:alpha val="60000"/>
              </a:schemeClr>
            </a:solidFill>
            <a:miter lim="800000"/>
            <a:headEnd/>
            <a:tailEnd/>
          </a:ln>
          <a:effectLst/>
        </p:spPr>
        <p:txBody>
          <a:bodyPr wrap="square" lIns="72000" tIns="36000" rIns="36000" bIns="36000" rtlCol="0" anchor="t" anchorCtr="0">
            <a:noAutofit/>
          </a:bodyPr>
          <a:lstStyle/>
          <a:p>
            <a:pPr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r>
              <a:rPr lang="hu-HU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Azonnali reakció</a:t>
            </a:r>
            <a:r>
              <a:rPr lang="en-GB" sz="1800" dirty="0" smtClean="0">
                <a:solidFill>
                  <a:schemeClr val="tx1"/>
                </a:solidFill>
                <a:latin typeface="Tele-GroteskNor" pitchFamily="2" charset="0"/>
                <a:cs typeface="Arial Unicode MS" panose="020B0604020202020204" pitchFamily="34" charset="-128"/>
              </a:rPr>
              <a:t> </a:t>
            </a:r>
            <a:endParaRPr lang="en-GB" sz="1800" dirty="0">
              <a:solidFill>
                <a:schemeClr val="tx1"/>
              </a:solidFill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701460" name="Picture 20" descr="https://data.motor-talk.de/data/galleries/0/1/9541/70487101/sanduhr-d76117218-392005748961592048-2722816146923433499.png"/>
          <p:cNvPicPr>
            <a:picLocks noChangeAspect="1" noChangeArrowheads="1"/>
          </p:cNvPicPr>
          <p:nvPr/>
        </p:nvPicPr>
        <p:blipFill>
          <a:blip r:embed="rId11" cstate="screen">
            <a:grayscl/>
          </a:blip>
          <a:srcRect/>
          <a:stretch>
            <a:fillRect/>
          </a:stretch>
        </p:blipFill>
        <p:spPr bwMode="auto">
          <a:xfrm>
            <a:off x="5058883" y="5178312"/>
            <a:ext cx="540000" cy="540000"/>
          </a:xfrm>
          <a:prstGeom prst="rect">
            <a:avLst/>
          </a:prstGeom>
          <a:noFill/>
        </p:spPr>
      </p:pic>
      <p:sp>
        <p:nvSpPr>
          <p:cNvPr id="34" name="Gleichschenkliges Dreieck 33"/>
          <p:cNvSpPr/>
          <p:nvPr/>
        </p:nvSpPr>
        <p:spPr bwMode="gray">
          <a:xfrm rot="5400000">
            <a:off x="2755789" y="3154173"/>
            <a:ext cx="2880000" cy="928488"/>
          </a:xfrm>
          <a:prstGeom prst="triangle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 defTabSz="457293" fontAlgn="base">
              <a:lnSpc>
                <a:spcPct val="90000"/>
              </a:lnSpc>
              <a:buClr>
                <a:srgbClr val="E20074"/>
              </a:buClr>
              <a:buSzPct val="75000"/>
            </a:pPr>
            <a:endParaRPr lang="en-GB" sz="1800">
              <a:latin typeface="Tele-GroteskNor" pitchFamily="2" charset="0"/>
              <a:cs typeface="Arial Unicode MS" panose="020B0604020202020204" pitchFamily="34" charset="-128"/>
            </a:endParaRPr>
          </a:p>
        </p:txBody>
      </p:sp>
      <p:sp>
        <p:nvSpPr>
          <p:cNvPr id="30" name="Szövegdoboz 2"/>
          <p:cNvSpPr txBox="1"/>
          <p:nvPr/>
        </p:nvSpPr>
        <p:spPr>
          <a:xfrm>
            <a:off x="8086490" y="5949164"/>
            <a:ext cx="6142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70000" indent="-270000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hu-HU" sz="1200" dirty="0" err="1">
                <a:solidFill>
                  <a:schemeClr val="tx1"/>
                </a:solidFill>
                <a:latin typeface="Tele-GroteskEENor" pitchFamily="2" charset="0"/>
              </a:rPr>
              <a:t>Source</a:t>
            </a:r>
            <a:r>
              <a:rPr lang="hu-HU" sz="1200" dirty="0">
                <a:solidFill>
                  <a:schemeClr val="tx1"/>
                </a:solidFill>
                <a:latin typeface="Tele-GroteskEENor" pitchFamily="2" charset="0"/>
              </a:rPr>
              <a:t>: DT</a:t>
            </a:r>
          </a:p>
        </p:txBody>
      </p:sp>
      <p:sp>
        <p:nvSpPr>
          <p:cNvPr id="32" name="Dia számának helye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068DA-D53D-462E-BFC0-FE45A468E8E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623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287" y="225418"/>
            <a:ext cx="8490330" cy="533385"/>
          </a:xfrm>
        </p:spPr>
        <p:txBody>
          <a:bodyPr/>
          <a:lstStyle/>
          <a:p>
            <a:r>
              <a:rPr lang="hu-HU" dirty="0" smtClean="0"/>
              <a:t>Példák - Ajánlások</a:t>
            </a:r>
            <a:br>
              <a:rPr lang="hu-HU" dirty="0" smtClean="0"/>
            </a:b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31889" y="855754"/>
            <a:ext cx="8912111" cy="5131282"/>
          </a:xfrm>
          <a:prstGeom prst="rect">
            <a:avLst/>
          </a:prstGeom>
        </p:spPr>
        <p:txBody>
          <a:bodyPr wrap="square" lIns="82936" tIns="41468" rIns="82936" bIns="41468">
            <a:spAutoFit/>
          </a:bodyPr>
          <a:lstStyle/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400" b="1" dirty="0" smtClean="0">
                <a:solidFill>
                  <a:schemeClr val="tx1"/>
                </a:solidFill>
              </a:rPr>
              <a:t>Hozzáférési technológia alapú igények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2G hálózaton ne induljon el a kép letöltés, a 2G </a:t>
            </a:r>
            <a:r>
              <a:rPr lang="hu-HU" sz="2000" dirty="0" err="1" smtClean="0">
                <a:solidFill>
                  <a:schemeClr val="tx1"/>
                </a:solidFill>
              </a:rPr>
              <a:t>IP-voice-ra</a:t>
            </a:r>
            <a:r>
              <a:rPr lang="hu-HU" sz="2000" dirty="0" smtClean="0">
                <a:solidFill>
                  <a:schemeClr val="tx1"/>
                </a:solidFill>
              </a:rPr>
              <a:t> „szinte” alkalmatlan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IoT eszköz ne feltétlen csatlakozzon 3G-re vagy 4G-re</a:t>
            </a: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833508" lvl="1" indent="-311010">
              <a:buClr>
                <a:srgbClr val="E20074"/>
              </a:buClr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tx1"/>
              </a:solidFill>
            </a:endParaRPr>
          </a:p>
          <a:p>
            <a:pPr marL="414680" indent="-414680">
              <a:buClr>
                <a:schemeClr val="tx1"/>
              </a:buClr>
              <a:buFont typeface="+mj-lt"/>
              <a:buAutoNum type="arabicPeriod"/>
            </a:pPr>
            <a:r>
              <a:rPr lang="hu-HU" sz="2400" b="1" dirty="0" smtClean="0">
                <a:solidFill>
                  <a:schemeClr val="tx1"/>
                </a:solidFill>
              </a:rPr>
              <a:t>Akció, reakció, rugalmasság, </a:t>
            </a:r>
            <a:r>
              <a:rPr lang="hu-HU" sz="2400" b="1" dirty="0" err="1" smtClean="0">
                <a:solidFill>
                  <a:schemeClr val="tx1"/>
                </a:solidFill>
              </a:rPr>
              <a:t>fallback</a:t>
            </a:r>
            <a:endParaRPr lang="hu-HU" sz="2400" b="1" dirty="0" smtClean="0">
              <a:solidFill>
                <a:schemeClr val="tx1"/>
              </a:solidFill>
            </a:endParaRP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Jelerősség nem egyenlő jó adatátvitellel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Gyors letöltés nem egyenlő jó reakcióval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tx1"/>
                </a:solidFill>
              </a:rPr>
              <a:t>Uplink</a:t>
            </a:r>
            <a:r>
              <a:rPr lang="hu-HU" sz="2000" dirty="0" smtClean="0">
                <a:solidFill>
                  <a:schemeClr val="tx1"/>
                </a:solidFill>
              </a:rPr>
              <a:t> általában gyengébb mint a </a:t>
            </a:r>
            <a:r>
              <a:rPr lang="hu-HU" sz="2000" dirty="0" err="1" smtClean="0">
                <a:solidFill>
                  <a:schemeClr val="tx1"/>
                </a:solidFill>
              </a:rPr>
              <a:t>downlink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WiFi</a:t>
            </a:r>
            <a:r>
              <a:rPr lang="hu-HU" sz="2000" dirty="0" smtClean="0">
                <a:solidFill>
                  <a:schemeClr val="tx1"/>
                </a:solidFill>
              </a:rPr>
              <a:t> is lehet nagyon gyenge</a:t>
            </a:r>
          </a:p>
          <a:p>
            <a:pPr marL="937178" lvl="1" indent="-41468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Ha nincs GPS, lehet </a:t>
            </a:r>
            <a:r>
              <a:rPr lang="hu-HU" sz="2000" dirty="0" err="1" smtClean="0">
                <a:solidFill>
                  <a:schemeClr val="tx1"/>
                </a:solidFill>
              </a:rPr>
              <a:t>WiFi</a:t>
            </a:r>
            <a:r>
              <a:rPr lang="hu-HU" sz="2000" dirty="0" smtClean="0">
                <a:solidFill>
                  <a:schemeClr val="tx1"/>
                </a:solidFill>
              </a:rPr>
              <a:t>, vagy cella információ, vagy iránytű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68DA-D53D-462E-BFC0-FE45A468E8EF}" type="slidenum">
              <a:rPr lang="hu-HU" noProof="0" smtClean="0"/>
              <a:pPr/>
              <a:t>9</a:t>
            </a:fld>
            <a:endParaRPr lang="hu-HU" noProof="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269" y="1905665"/>
            <a:ext cx="5108028" cy="233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24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TCON_GUIDELINES" val="FALSE"/>
  <p:tag name="THINKCELLUNDODONOTDELETE" val="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rchWB7NUmAPBjhxDRfh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zO2scRlUm3uM.dwHaX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U4Q01OJkGemmIuPTYK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x66lVvEk6BiL.0XmGC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U4Q01OJkGemmIuPTYK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x66lVvEk6BiL.0XmGCq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jBzsR6wkO3_WKRStDQO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lnxbAye0yidQm86ZWHr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vFrwgrAUaqJhVHB8363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AqeKXq0EiXQBQiV27b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vFrwgrAUaqJhVHB8363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AqeKXq0EiXQBQiV27b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zIo5BaZkCE_Hl0cXfOk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zIo5BaZkCE_Hl0cXfOk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zIo5BaZkCE_Hl0cXfO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D3YlSUFEe2Gobitp6k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jY1jHCzEy0NsubUvGn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kjFVkPdUCea44fKmEz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LB7UDZCkSwldG5.7i1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iOiX8V1EujpSZz_Eeu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KOM_Master_DE_RC6 Kopie">
  <a:themeElements>
    <a:clrScheme name="TELEKOM_Master_DE_RC6 Kopie 3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70000" indent="-270000">
          <a:spcBef>
            <a:spcPts val="0"/>
          </a:spcBef>
          <a:spcAft>
            <a:spcPts val="450"/>
          </a:spcAft>
          <a:buClr>
            <a:schemeClr val="tx2"/>
          </a:buClr>
          <a:buFont typeface="Wingdings" pitchFamily="2" charset="2"/>
          <a:buChar char="§"/>
          <a:defRPr dirty="0" smtClean="0"/>
        </a:defPPr>
      </a:lstStyle>
    </a:txDef>
  </a:objectDefaults>
  <a:extraClrSchemeLst>
    <a:extraClrScheme>
      <a:clrScheme name="TELEKOM_Master_DE_RC6 Kopie 1">
        <a:dk1>
          <a:srgbClr val="646464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545454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2">
        <a:dk1>
          <a:srgbClr val="000000"/>
        </a:dk1>
        <a:lt1>
          <a:srgbClr val="FFFFFF"/>
        </a:lt1>
        <a:dk2>
          <a:srgbClr val="E20074"/>
        </a:dk2>
        <a:lt2>
          <a:srgbClr val="FFFFFF"/>
        </a:lt2>
        <a:accent1>
          <a:srgbClr val="427BAB"/>
        </a:accent1>
        <a:accent2>
          <a:srgbClr val="FDD167"/>
        </a:accent2>
        <a:accent3>
          <a:srgbClr val="FFFFFF"/>
        </a:accent3>
        <a:accent4>
          <a:srgbClr val="000000"/>
        </a:accent4>
        <a:accent5>
          <a:srgbClr val="B0BFD2"/>
        </a:accent5>
        <a:accent6>
          <a:srgbClr val="E5BD5D"/>
        </a:accent6>
        <a:hlink>
          <a:srgbClr val="646464"/>
        </a:hlink>
        <a:folHlink>
          <a:srgbClr val="9D9D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EKOM_Master_DE_RC6 Kopie 3">
        <a:dk1>
          <a:srgbClr val="000000"/>
        </a:dk1>
        <a:lt1>
          <a:srgbClr val="FFFFFF"/>
        </a:lt1>
        <a:dk2>
          <a:srgbClr val="E20074"/>
        </a:dk2>
        <a:lt2>
          <a:srgbClr val="A4A4A4"/>
        </a:lt2>
        <a:accent1>
          <a:srgbClr val="EDEDED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4F4F4"/>
        </a:accent5>
        <a:accent6>
          <a:srgbClr val="BCBCBC"/>
        </a:accent6>
        <a:hlink>
          <a:srgbClr val="7C7C7C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E20074"/>
      </a:dk2>
      <a:lt2>
        <a:srgbClr val="A4A4A4"/>
      </a:lt2>
      <a:accent1>
        <a:srgbClr val="EDEDED"/>
      </a:accent1>
      <a:accent2>
        <a:srgbClr val="D0D0D0"/>
      </a:accent2>
      <a:accent3>
        <a:srgbClr val="FFFFFF"/>
      </a:accent3>
      <a:accent4>
        <a:srgbClr val="000000"/>
      </a:accent4>
      <a:accent5>
        <a:srgbClr val="F4F4F4"/>
      </a:accent5>
      <a:accent6>
        <a:srgbClr val="BCBCBC"/>
      </a:accent6>
      <a:hlink>
        <a:srgbClr val="7C7C7C"/>
      </a:hlink>
      <a:folHlink>
        <a:srgbClr val="6C6C6C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T Farben">
      <a:dk1>
        <a:srgbClr val="646464"/>
      </a:dk1>
      <a:lt1>
        <a:srgbClr val="FFFFFF"/>
      </a:lt1>
      <a:dk2>
        <a:srgbClr val="E20074"/>
      </a:dk2>
      <a:lt2>
        <a:srgbClr val="FFFFFF"/>
      </a:lt2>
      <a:accent1>
        <a:srgbClr val="427BAB"/>
      </a:accent1>
      <a:accent2>
        <a:srgbClr val="FDD167"/>
      </a:accent2>
      <a:accent3>
        <a:srgbClr val="646464"/>
      </a:accent3>
      <a:accent4>
        <a:srgbClr val="64B9E4"/>
      </a:accent4>
      <a:accent5>
        <a:srgbClr val="9D9D9D"/>
      </a:accent5>
      <a:accent6>
        <a:srgbClr val="DADADA"/>
      </a:accent6>
      <a:hlink>
        <a:srgbClr val="646464"/>
      </a:hlink>
      <a:folHlink>
        <a:srgbClr val="9D9D9D"/>
      </a:folHlink>
    </a:clrScheme>
    <a:fontScheme name="DT Fonts">
      <a:majorFont>
        <a:latin typeface="Tele-GroteskUlt"/>
        <a:ea typeface=""/>
        <a:cs typeface=""/>
      </a:majorFont>
      <a:minorFont>
        <a:latin typeface="Tele-GroteskNo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14766</TotalTime>
  <Words>784</Words>
  <Application>Microsoft Office PowerPoint</Application>
  <PresentationFormat>Diavetítés a képernyőre (4:3 oldalarány)</PresentationFormat>
  <Paragraphs>239</Paragraphs>
  <Slides>13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5" baseType="lpstr">
      <vt:lpstr>TELEKOM_Master_DE_RC6 Kopie</vt:lpstr>
      <vt:lpstr>think-cell Slide</vt:lpstr>
      <vt:lpstr>Mi történik a mobilhálózatban?    Soós Gábor Magyar Telekom 2017.11.29  </vt:lpstr>
      <vt:lpstr>2. dia</vt:lpstr>
      <vt:lpstr>3. dia</vt:lpstr>
      <vt:lpstr>Hogy lehet ezt elrontani? </vt:lpstr>
      <vt:lpstr>3GPP – TS 21-34 mobil evolúció</vt:lpstr>
      <vt:lpstr>IEEE 802.11 – WiFi evolúció</vt:lpstr>
      <vt:lpstr>7. dia</vt:lpstr>
      <vt:lpstr>Gyorsabb letöltés \= jobb felhasználói élmény</vt:lpstr>
      <vt:lpstr>Példák - Ajánlások </vt:lpstr>
      <vt:lpstr>Meglévő szabványok használata </vt:lpstr>
      <vt:lpstr>Több eszköz – több gond főbb biztonsági kihívások</vt:lpstr>
      <vt:lpstr>Magyar Telekom, Mobil és Vezetékes piacvezető</vt:lpstr>
      <vt:lpstr>Kérdések?    soos@tmit.bme.hu</vt:lpstr>
    </vt:vector>
  </TitlesOfParts>
  <Company>Interbrand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Gabor Soos</dc:creator>
  <cp:lastModifiedBy>soos1gabor130</cp:lastModifiedBy>
  <cp:revision>1717</cp:revision>
  <cp:lastPrinted>2012-09-04T09:22:48Z</cp:lastPrinted>
  <dcterms:created xsi:type="dcterms:W3CDTF">2011-07-07T11:12:14Z</dcterms:created>
  <dcterms:modified xsi:type="dcterms:W3CDTF">2017-11-22T16:58:40Z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000800bc140000000000010250600207f980073804f000</vt:lpwstr>
  </property>
</Properties>
</file>