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68" r:id="rId6"/>
    <p:sldId id="272" r:id="rId7"/>
    <p:sldId id="273" r:id="rId8"/>
    <p:sldId id="274" r:id="rId9"/>
    <p:sldId id="275" r:id="rId10"/>
    <p:sldId id="276" r:id="rId11"/>
    <p:sldId id="280" r:id="rId12"/>
    <p:sldId id="282" r:id="rId13"/>
    <p:sldId id="278" r:id="rId14"/>
    <p:sldId id="281" r:id="rId15"/>
    <p:sldId id="279" r:id="rId16"/>
    <p:sldId id="286" r:id="rId17"/>
    <p:sldId id="277" r:id="rId18"/>
    <p:sldId id="283" r:id="rId19"/>
    <p:sldId id="285" r:id="rId20"/>
    <p:sldId id="271" r:id="rId21"/>
  </p:sldIdLst>
  <p:sldSz cx="12188825" cy="6858000"/>
  <p:notesSz cx="6858000" cy="9144000"/>
  <p:defaultTextStyle>
    <a:defPPr rtl="0">
      <a:defRPr lang="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>
      <p:cViewPr varScale="1">
        <p:scale>
          <a:sx n="87" d="100"/>
          <a:sy n="87" d="100"/>
        </p:scale>
        <p:origin x="96" y="73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átlók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Egyenes összekötő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alsó sorok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Szabadkézi sokszög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0" name="Szabadkézi sokszög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  <p:sp>
          <p:nvSpPr>
            <p:cNvPr id="11" name="Szabadkézi sokszög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/>
            </a:p>
          </p:txBody>
        </p: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smtClean="0"/>
              <a:t>Alcím mintájának szerkesztése</a:t>
            </a:r>
            <a:endParaRPr/>
          </a:p>
        </p:txBody>
      </p:sp>
      <p:sp>
        <p:nvSpPr>
          <p:cNvPr id="22" name="Dátum helye 2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4" name="Dia számának helye 2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átlók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Egyenes összekötő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Egyenes összekötő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 rtlCol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rtlCol="0"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hu-HU" smtClean="0"/>
              <a:t>Kép beszúrásához kattintson az ikonra</a:t>
            </a:r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bal oldali sorok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Szabadkézi sokszög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1" name="Szabadkézi sokszög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4" name="Szabadkézi sokszög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</p:grp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2016. 08. 01.</a:t>
            </a:r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01924" y="332656"/>
            <a:ext cx="8735325" cy="2000251"/>
          </a:xfrm>
        </p:spPr>
        <p:txBody>
          <a:bodyPr rtlCol="0"/>
          <a:lstStyle/>
          <a:p>
            <a:pPr algn="ctr" rtl="0"/>
            <a:r>
              <a:rPr lang="en-US" dirty="0" smtClean="0"/>
              <a:t>Application</a:t>
            </a:r>
            <a:r>
              <a:rPr lang="hu-HU" dirty="0" smtClean="0"/>
              <a:t> </a:t>
            </a:r>
            <a:r>
              <a:rPr lang="hu-HU" dirty="0" err="1" smtClean="0"/>
              <a:t>protection</a:t>
            </a:r>
            <a:endParaRPr lang="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7606580" y="3330826"/>
            <a:ext cx="2525020" cy="576064"/>
          </a:xfrm>
        </p:spPr>
        <p:txBody>
          <a:bodyPr rtlCol="0">
            <a:normAutofit/>
          </a:bodyPr>
          <a:lstStyle/>
          <a:p>
            <a:pPr rtl="0"/>
            <a:r>
              <a:rPr lang="hu" sz="3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Háló Zsolt</a:t>
            </a:r>
            <a:endParaRPr lang="hu" sz="3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Alcím 4"/>
          <p:cNvSpPr txBox="1">
            <a:spLocks/>
          </p:cNvSpPr>
          <p:nvPr/>
        </p:nvSpPr>
        <p:spPr>
          <a:xfrm>
            <a:off x="1341884" y="3330826"/>
            <a:ext cx="5616624" cy="132231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2800" kern="1200" cap="all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Why should we?</a:t>
            </a:r>
          </a:p>
          <a:p>
            <a:r>
              <a:rPr lang="en-US" dirty="0" smtClean="0"/>
              <a:t>What to protect [against]?</a:t>
            </a:r>
          </a:p>
          <a:p>
            <a:r>
              <a:rPr lang="en-US" dirty="0" smtClean="0"/>
              <a:t>How to do it?</a:t>
            </a:r>
            <a:endParaRPr lang="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7678588" y="3906890"/>
            <a:ext cx="20055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 err="1" smtClean="0"/>
              <a:t>iOS</a:t>
            </a:r>
            <a:r>
              <a:rPr lang="hu-HU" sz="1800" dirty="0" smtClean="0"/>
              <a:t> </a:t>
            </a:r>
            <a:r>
              <a:rPr lang="hu-HU" sz="1800" dirty="0" err="1" smtClean="0"/>
              <a:t>Dev</a:t>
            </a:r>
            <a:endParaRPr lang="hu-HU" sz="1800" dirty="0" smtClean="0"/>
          </a:p>
          <a:p>
            <a:r>
              <a:rPr lang="hu-HU" sz="1800" dirty="0" err="1" smtClean="0"/>
              <a:t>Security</a:t>
            </a:r>
            <a:r>
              <a:rPr lang="hu-HU" sz="1800" dirty="0" smtClean="0"/>
              <a:t> </a:t>
            </a:r>
            <a:r>
              <a:rPr lang="hu-HU" sz="1800" dirty="0" err="1" smtClean="0"/>
              <a:t>Consultant</a:t>
            </a:r>
            <a:endParaRPr lang="hu-HU" sz="1800" dirty="0" smtClean="0"/>
          </a:p>
          <a:p>
            <a:r>
              <a:rPr lang="hu-HU" sz="1800" dirty="0" err="1" smtClean="0"/>
              <a:t>Pentester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028" y="1988840"/>
            <a:ext cx="6494512" cy="4059070"/>
          </a:xfrm>
          <a:prstGeom prst="rect">
            <a:avLst/>
          </a:prstGeom>
        </p:spPr>
      </p:pic>
      <p:sp>
        <p:nvSpPr>
          <p:cNvPr id="4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Type Obfuscation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6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1268760"/>
            <a:ext cx="9200169" cy="40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012" y="980728"/>
            <a:ext cx="7119689" cy="468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980728"/>
            <a:ext cx="9576292" cy="464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 rot="20419773">
            <a:off x="834546" y="1070558"/>
            <a:ext cx="5698112" cy="1396183"/>
          </a:xfrm>
        </p:spPr>
        <p:txBody>
          <a:bodyPr rtlCol="0" anchor="ctr"/>
          <a:lstStyle/>
          <a:p>
            <a:pPr algn="ctr" rtl="0"/>
            <a:r>
              <a:rPr lang="en-US" dirty="0" smtClean="0"/>
              <a:t>Certificate Pinning</a:t>
            </a:r>
            <a:endParaRPr lang="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1917948" y="3403267"/>
            <a:ext cx="7878378" cy="1728192"/>
          </a:xfrm>
        </p:spPr>
        <p:txBody>
          <a:bodyPr rtlCol="0" anchor="ctr">
            <a:normAutofit/>
          </a:bodyPr>
          <a:lstStyle/>
          <a:p>
            <a:pPr algn="ctr" rtl="0"/>
            <a:r>
              <a:rPr lang="en-US" sz="5400" dirty="0" smtClean="0"/>
              <a:t>THE DIRTY CHAIN</a:t>
            </a:r>
            <a:endParaRPr lang="en-US" sz="5400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266">
            <a:off x="7174990" y="527025"/>
            <a:ext cx="4584632" cy="25788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4653136"/>
            <a:ext cx="158417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9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The Dirty Chain Problem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83" y="1772816"/>
            <a:ext cx="4901680" cy="212692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544" y="3212976"/>
            <a:ext cx="5412964" cy="326173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6351604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www.synopsys.com/blogs/software-security/ineffective-certificate-pinning-implementations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The Dirty Chain Problem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633" y="1772816"/>
            <a:ext cx="5688632" cy="175500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24" y="4005064"/>
            <a:ext cx="8020050" cy="1914525"/>
          </a:xfrm>
          <a:prstGeom prst="rect">
            <a:avLst/>
          </a:prstGeom>
        </p:spPr>
      </p:pic>
      <p:cxnSp>
        <p:nvCxnSpPr>
          <p:cNvPr id="8" name="Egyenes összekötő nyíllal 7"/>
          <p:cNvCxnSpPr/>
          <p:nvPr/>
        </p:nvCxnSpPr>
        <p:spPr>
          <a:xfrm flipH="1" flipV="1">
            <a:off x="8830716" y="2650317"/>
            <a:ext cx="360040" cy="106671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 9"/>
          <p:cNvSpPr/>
          <p:nvPr/>
        </p:nvSpPr>
        <p:spPr>
          <a:xfrm>
            <a:off x="0" y="6351604"/>
            <a:ext cx="52565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www.synopsys.com/blogs/software-security/ineffective-certificate-pinning-implementations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8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932" y="1124744"/>
            <a:ext cx="9069350" cy="441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400" dirty="0" smtClean="0"/>
              <a:t>TOC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Basics – why?</a:t>
            </a:r>
            <a:endParaRPr lang="hu" dirty="0"/>
          </a:p>
          <a:p>
            <a:pPr rtl="0"/>
            <a:r>
              <a:rPr lang="en-US" dirty="0" smtClean="0"/>
              <a:t>What to protect?</a:t>
            </a:r>
            <a:endParaRPr lang="hu" dirty="0"/>
          </a:p>
          <a:p>
            <a:pPr rtl="0"/>
            <a:r>
              <a:rPr lang="en-US" dirty="0" smtClean="0"/>
              <a:t>Potential attack vectors</a:t>
            </a:r>
          </a:p>
          <a:p>
            <a:pPr rtl="0"/>
            <a:r>
              <a:rPr lang="en-US" dirty="0" smtClean="0"/>
              <a:t>Tools &amp; Advices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5307577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Why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218883" y="1701797"/>
            <a:ext cx="8547937" cy="1295155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en-US" dirty="0" smtClean="0"/>
              <a:t>We have 0 control* over the environment</a:t>
            </a:r>
            <a:endParaRPr lang="en-US" dirty="0"/>
          </a:p>
          <a:p>
            <a:pPr rtl="0"/>
            <a:r>
              <a:rPr lang="en-US" dirty="0" smtClean="0"/>
              <a:t>Can’t be sure who / why downloads our product [Tesla / OnStar]</a:t>
            </a:r>
          </a:p>
        </p:txBody>
      </p:sp>
      <p:sp>
        <p:nvSpPr>
          <p:cNvPr id="4" name="Cím 12"/>
          <p:cNvSpPr txBox="1">
            <a:spLocks/>
          </p:cNvSpPr>
          <p:nvPr/>
        </p:nvSpPr>
        <p:spPr>
          <a:xfrm>
            <a:off x="1198347" y="3429000"/>
            <a:ext cx="6336225" cy="734744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/>
              <a:t>What</a:t>
            </a:r>
            <a:r>
              <a:rPr lang="en-US" dirty="0" smtClean="0"/>
              <a:t> impact might it have?</a:t>
            </a:r>
            <a:endParaRPr lang="en-US" dirty="0"/>
          </a:p>
        </p:txBody>
      </p:sp>
      <p:sp>
        <p:nvSpPr>
          <p:cNvPr id="5" name="Tartalom helye 13"/>
          <p:cNvSpPr txBox="1">
            <a:spLocks/>
          </p:cNvSpPr>
          <p:nvPr/>
        </p:nvSpPr>
        <p:spPr>
          <a:xfrm>
            <a:off x="1198347" y="4163744"/>
            <a:ext cx="7755849" cy="228959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CIA – Confidentiality – Integrity </a:t>
            </a:r>
            <a:r>
              <a:rPr lang="en-US" dirty="0"/>
              <a:t>–</a:t>
            </a:r>
            <a:r>
              <a:rPr lang="en-US" dirty="0" smtClean="0"/>
              <a:t> Availability</a:t>
            </a:r>
          </a:p>
          <a:p>
            <a:r>
              <a:rPr lang="en-US" dirty="0" smtClean="0"/>
              <a:t>Brand damage</a:t>
            </a:r>
          </a:p>
          <a:p>
            <a:r>
              <a:rPr lang="en-US" dirty="0" smtClean="0"/>
              <a:t>Loss of revenue / users / anything the service interacts with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58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400" dirty="0" smtClean="0"/>
              <a:t>What to protect?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Depends on:</a:t>
            </a:r>
          </a:p>
          <a:p>
            <a:pPr lvl="1"/>
            <a:r>
              <a:rPr lang="en-US" dirty="0" smtClean="0"/>
              <a:t>What data are we operating with?</a:t>
            </a:r>
          </a:p>
          <a:p>
            <a:pPr lvl="1"/>
            <a:r>
              <a:rPr lang="en-US" dirty="0" smtClean="0"/>
              <a:t>What attackers could do with it if they obtain it (always assume they will)</a:t>
            </a:r>
          </a:p>
          <a:p>
            <a:pPr lvl="1"/>
            <a:r>
              <a:rPr lang="en-US" dirty="0" smtClean="0"/>
              <a:t>How much does it worth for you/company to stay out of headlines?</a:t>
            </a:r>
            <a:endParaRPr lang="en-US" dirty="0"/>
          </a:p>
          <a:p>
            <a:r>
              <a:rPr lang="en-US" dirty="0" smtClean="0"/>
              <a:t>Personal data ( [user]name, birth, mail, PASSWORD etc. )</a:t>
            </a:r>
            <a:endParaRPr lang="hu" dirty="0"/>
          </a:p>
          <a:p>
            <a:pPr rtl="0"/>
            <a:r>
              <a:rPr lang="en-US" dirty="0" smtClean="0"/>
              <a:t>Financial information ( cards, account numbers, statements etc. )</a:t>
            </a:r>
          </a:p>
          <a:p>
            <a:pPr rtl="0"/>
            <a:r>
              <a:rPr lang="en-US" dirty="0" smtClean="0"/>
              <a:t>Technical information ( API-keys, URLs, hardcoded credentials etc. )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287741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400" dirty="0" smtClean="0"/>
              <a:t>What to protect against? (attack vectors)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Network sniffing</a:t>
            </a:r>
            <a:endParaRPr lang="en-US" dirty="0" smtClean="0"/>
          </a:p>
          <a:p>
            <a:pPr rtl="0"/>
            <a:r>
              <a:rPr lang="en-US" dirty="0" smtClean="0"/>
              <a:t>Data </a:t>
            </a:r>
            <a:r>
              <a:rPr lang="en-US" dirty="0" smtClean="0"/>
              <a:t>theft</a:t>
            </a:r>
            <a:endParaRPr lang="hu" dirty="0"/>
          </a:p>
          <a:p>
            <a:pPr rtl="0"/>
            <a:r>
              <a:rPr lang="en-US" dirty="0" smtClean="0"/>
              <a:t>User impersonation</a:t>
            </a:r>
            <a:endParaRPr lang="hu" dirty="0"/>
          </a:p>
          <a:p>
            <a:pPr rtl="0"/>
            <a:r>
              <a:rPr lang="en-US" dirty="0" smtClean="0"/>
              <a:t>Unauthorized usage of intellectual property</a:t>
            </a:r>
          </a:p>
          <a:p>
            <a:pPr rtl="0"/>
            <a:r>
              <a:rPr lang="en-US" dirty="0" smtClean="0"/>
              <a:t>Analytics flood</a:t>
            </a:r>
          </a:p>
          <a:p>
            <a:pPr rtl="0"/>
            <a:r>
              <a:rPr lang="en-US" dirty="0" smtClean="0"/>
              <a:t>Reversing</a:t>
            </a:r>
          </a:p>
          <a:p>
            <a:pPr rtl="0"/>
            <a:r>
              <a:rPr lang="en-US" dirty="0" smtClean="0"/>
              <a:t>Application impersonation (tampering)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112890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400" dirty="0" smtClean="0"/>
              <a:t>How to protect?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Proper usage of platform tools ( Touch ID – keychain, face </a:t>
            </a:r>
            <a:r>
              <a:rPr lang="en-US" dirty="0" err="1" smtClean="0"/>
              <a:t>auth</a:t>
            </a:r>
            <a:r>
              <a:rPr lang="en-US" dirty="0" smtClean="0"/>
              <a:t>^^ )</a:t>
            </a:r>
          </a:p>
          <a:p>
            <a:pPr rtl="0"/>
            <a:r>
              <a:rPr lang="en-US" dirty="0"/>
              <a:t>U</a:t>
            </a:r>
            <a:r>
              <a:rPr lang="en-US" dirty="0" smtClean="0"/>
              <a:t>nbroken(yet) crypto</a:t>
            </a:r>
            <a:endParaRPr lang="hu" dirty="0"/>
          </a:p>
          <a:p>
            <a:pPr rtl="0"/>
            <a:r>
              <a:rPr lang="en-US" dirty="0" smtClean="0"/>
              <a:t>Hashing + salting</a:t>
            </a:r>
          </a:p>
          <a:p>
            <a:pPr rtl="0"/>
            <a:r>
              <a:rPr lang="en-US" dirty="0" smtClean="0"/>
              <a:t>Device enrollment</a:t>
            </a:r>
          </a:p>
          <a:p>
            <a:pPr rtl="0"/>
            <a:r>
              <a:rPr lang="en-US" dirty="0" smtClean="0"/>
              <a:t>Proper root / jail detection</a:t>
            </a:r>
          </a:p>
          <a:p>
            <a:pPr rtl="0"/>
            <a:r>
              <a:rPr lang="en-US" dirty="0" smtClean="0"/>
              <a:t>Certificate pinning</a:t>
            </a:r>
          </a:p>
          <a:p>
            <a:pPr rtl="0"/>
            <a:r>
              <a:rPr lang="en-US" dirty="0" smtClean="0"/>
              <a:t>? THIRD PARTY SOLUTIONS ?</a:t>
            </a:r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58169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sz="4400" dirty="0" smtClean="0"/>
              <a:t>Third Party Tools</a:t>
            </a:r>
            <a:endParaRPr lang="en-US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dirty="0" smtClean="0"/>
              <a:t>Debug protection</a:t>
            </a:r>
          </a:p>
          <a:p>
            <a:pPr rtl="0"/>
            <a:r>
              <a:rPr lang="en-US" dirty="0" smtClean="0"/>
              <a:t>Tamper detection</a:t>
            </a:r>
          </a:p>
          <a:p>
            <a:pPr rtl="0"/>
            <a:r>
              <a:rPr lang="en-US" dirty="0" smtClean="0"/>
              <a:t>Root / Jail detection</a:t>
            </a:r>
          </a:p>
          <a:p>
            <a:pPr rtl="0"/>
            <a:r>
              <a:rPr lang="en-US" dirty="0" smtClean="0"/>
              <a:t>String encryption</a:t>
            </a:r>
          </a:p>
          <a:p>
            <a:pPr rtl="0"/>
            <a:r>
              <a:rPr lang="en-US" dirty="0" smtClean="0"/>
              <a:t>Obfuscation</a:t>
            </a:r>
          </a:p>
          <a:p>
            <a:pPr lvl="1"/>
            <a:r>
              <a:rPr lang="en-US" dirty="0" smtClean="0"/>
              <a:t>Control flow</a:t>
            </a:r>
          </a:p>
          <a:p>
            <a:pPr lvl="1"/>
            <a:r>
              <a:rPr lang="en-US" dirty="0" smtClean="0"/>
              <a:t>Arithmetic</a:t>
            </a:r>
          </a:p>
          <a:p>
            <a:pPr lvl="1"/>
            <a:r>
              <a:rPr lang="en-US" dirty="0" smtClean="0"/>
              <a:t>Types</a:t>
            </a:r>
          </a:p>
          <a:p>
            <a:pPr rtl="0"/>
            <a:endParaRPr lang="en-US" dirty="0" smtClean="0"/>
          </a:p>
          <a:p>
            <a:pPr rtl="0"/>
            <a:endParaRPr lang="hu" dirty="0"/>
          </a:p>
        </p:txBody>
      </p:sp>
    </p:spTree>
    <p:extLst>
      <p:ext uri="{BB962C8B-B14F-4D97-AF65-F5344CB8AC3E}">
        <p14:creationId xmlns:p14="http://schemas.microsoft.com/office/powerpoint/2010/main" val="1699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262" y="2492896"/>
            <a:ext cx="6266796" cy="16135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4221088"/>
            <a:ext cx="6269005" cy="1396278"/>
          </a:xfrm>
          <a:prstGeom prst="rect">
            <a:avLst/>
          </a:prstGeom>
        </p:spPr>
      </p:pic>
      <p:sp>
        <p:nvSpPr>
          <p:cNvPr id="5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String Encryption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</p:spPr>
        <p:txBody>
          <a:bodyPr rtlCol="0"/>
          <a:lstStyle/>
          <a:p>
            <a:pPr rtl="0"/>
            <a:r>
              <a:rPr lang="en-US" sz="4400" dirty="0" smtClean="0"/>
              <a:t>Control </a:t>
            </a:r>
            <a:r>
              <a:rPr lang="en-US" sz="4400" dirty="0"/>
              <a:t>F</a:t>
            </a:r>
            <a:r>
              <a:rPr lang="en-US" sz="4400" dirty="0" smtClean="0"/>
              <a:t>low </a:t>
            </a:r>
            <a:r>
              <a:rPr lang="en-US" sz="4400" dirty="0"/>
              <a:t>O</a:t>
            </a:r>
            <a:r>
              <a:rPr lang="en-US" sz="4400" dirty="0" smtClean="0"/>
              <a:t>bfuscation</a:t>
            </a:r>
            <a:endParaRPr lang="en-US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r="13926"/>
          <a:stretch/>
        </p:blipFill>
        <p:spPr>
          <a:xfrm>
            <a:off x="2998068" y="1700808"/>
            <a:ext cx="5844618" cy="455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4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ógia (16x9)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-té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Hármas áramkört ábrázoló bemutató (szélesvásznú)</Template>
  <TotalTime>1078</TotalTime>
  <Words>277</Words>
  <Application>Microsoft Office PowerPoint</Application>
  <PresentationFormat>Egyéni</PresentationFormat>
  <Paragraphs>62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0" baseType="lpstr">
      <vt:lpstr>Arial</vt:lpstr>
      <vt:lpstr>Calibri</vt:lpstr>
      <vt:lpstr>Technológia (16x9)</vt:lpstr>
      <vt:lpstr>Application protection</vt:lpstr>
      <vt:lpstr>TOC</vt:lpstr>
      <vt:lpstr>Why?</vt:lpstr>
      <vt:lpstr>What to protect?</vt:lpstr>
      <vt:lpstr>What to protect against? (attack vectors)</vt:lpstr>
      <vt:lpstr>How to protect?</vt:lpstr>
      <vt:lpstr>Third Party Tools</vt:lpstr>
      <vt:lpstr>String Encryption</vt:lpstr>
      <vt:lpstr>Control Flow Obfuscation</vt:lpstr>
      <vt:lpstr>Type Obfuscation</vt:lpstr>
      <vt:lpstr>PowerPoint bemutató</vt:lpstr>
      <vt:lpstr>PowerPoint bemutató</vt:lpstr>
      <vt:lpstr>PowerPoint bemutató</vt:lpstr>
      <vt:lpstr>Certificate Pinning</vt:lpstr>
      <vt:lpstr>The Dirty Chain Problem</vt:lpstr>
      <vt:lpstr>The Dirty Chain Problem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protection</dc:title>
  <dc:creator>Halo Zsolt</dc:creator>
  <cp:lastModifiedBy>Halo Zsolt</cp:lastModifiedBy>
  <cp:revision>30</cp:revision>
  <dcterms:created xsi:type="dcterms:W3CDTF">2017-11-27T09:53:07Z</dcterms:created>
  <dcterms:modified xsi:type="dcterms:W3CDTF">2017-11-28T16:55:42Z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