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7" r:id="rId3"/>
    <p:sldId id="256" r:id="rId4"/>
    <p:sldId id="278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4" r:id="rId16"/>
    <p:sldId id="270" r:id="rId17"/>
    <p:sldId id="271" r:id="rId18"/>
    <p:sldId id="272" r:id="rId19"/>
    <p:sldId id="273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4343"/>
    <a:srgbClr val="0F1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4660"/>
  </p:normalViewPr>
  <p:slideViewPr>
    <p:cSldViewPr snapToGrid="0">
      <p:cViewPr>
        <p:scale>
          <a:sx n="60" d="100"/>
          <a:sy n="60" d="100"/>
        </p:scale>
        <p:origin x="1420" y="3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D4DF8-1E96-4439-8A1A-0B9191B421C4}" type="datetimeFigureOut">
              <a:rPr lang="hu-HU" smtClean="0"/>
              <a:t>2016.11.22.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86A2A-A73E-4EFE-9ED4-D629FC9EA9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9917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06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Justin</a:t>
            </a:r>
            <a:r>
              <a:rPr lang="hu-HU" dirty="0" smtClean="0"/>
              <a:t> Thomas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86A2A-A73E-4EFE-9ED4-D629FC9EA90F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3591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1814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A4FF-C1A8-48B5-A8C4-19D903809778}" type="datetimeFigureOut">
              <a:rPr lang="hu-HU" smtClean="0"/>
              <a:t>2016.11.22.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44C9-F606-472F-BFA7-4960F1506F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3292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A4FF-C1A8-48B5-A8C4-19D903809778}" type="datetimeFigureOut">
              <a:rPr lang="hu-HU" smtClean="0"/>
              <a:t>2016.11.22.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44C9-F606-472F-BFA7-4960F1506F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6358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A4FF-C1A8-48B5-A8C4-19D903809778}" type="datetimeFigureOut">
              <a:rPr lang="hu-HU" smtClean="0"/>
              <a:t>2016.11.22.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44C9-F606-472F-BFA7-4960F1506F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7834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048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380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285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53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083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353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492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976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A4FF-C1A8-48B5-A8C4-19D903809778}" type="datetimeFigureOut">
              <a:rPr lang="hu-HU" smtClean="0"/>
              <a:t>2016.11.22.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44C9-F606-472F-BFA7-4960F1506F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8082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751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880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A4FF-C1A8-48B5-A8C4-19D903809778}" type="datetimeFigureOut">
              <a:rPr lang="hu-HU" smtClean="0"/>
              <a:t>2016.11.22.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44C9-F606-472F-BFA7-4960F1506F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336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A4FF-C1A8-48B5-A8C4-19D903809778}" type="datetimeFigureOut">
              <a:rPr lang="hu-HU" smtClean="0"/>
              <a:t>2016.11.22.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44C9-F606-472F-BFA7-4960F1506F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535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A4FF-C1A8-48B5-A8C4-19D903809778}" type="datetimeFigureOut">
              <a:rPr lang="hu-HU" smtClean="0"/>
              <a:t>2016.11.22.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44C9-F606-472F-BFA7-4960F1506F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1585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A4FF-C1A8-48B5-A8C4-19D903809778}" type="datetimeFigureOut">
              <a:rPr lang="hu-HU" smtClean="0"/>
              <a:t>2016.11.22.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44C9-F606-472F-BFA7-4960F1506F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545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A4FF-C1A8-48B5-A8C4-19D903809778}" type="datetimeFigureOut">
              <a:rPr lang="hu-HU" smtClean="0"/>
              <a:t>2016.11.22.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44C9-F606-472F-BFA7-4960F1506F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4605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A4FF-C1A8-48B5-A8C4-19D903809778}" type="datetimeFigureOut">
              <a:rPr lang="hu-HU" smtClean="0"/>
              <a:t>2016.11.22.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44C9-F606-472F-BFA7-4960F1506F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2367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3A4FF-C1A8-48B5-A8C4-19D903809778}" type="datetimeFigureOut">
              <a:rPr lang="hu-HU" smtClean="0"/>
              <a:t>2016.11.22.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44C9-F606-472F-BFA7-4960F1506F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550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3A4FF-C1A8-48B5-A8C4-19D903809778}" type="datetimeFigureOut">
              <a:rPr lang="hu-HU" smtClean="0"/>
              <a:t>2016.11.22.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C44C9-F606-472F-BFA7-4960F1506F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427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-GB" sz="1000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en-GB" sz="1000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15028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56" descr="photo_overlay_v2.png"/>
          <p:cNvPicPr preferRelativeResize="0"/>
          <p:nvPr/>
        </p:nvPicPr>
        <p:blipFill rotWithShape="1">
          <a:blip r:embed="rId3">
            <a:alphaModFix/>
          </a:blip>
          <a:srcRect l="12228" t="644" r="12526" b="-397"/>
          <a:stretch/>
        </p:blipFill>
        <p:spPr>
          <a:xfrm>
            <a:off x="0" y="0"/>
            <a:ext cx="9144000" cy="692200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/>
        </p:nvSpPr>
        <p:spPr>
          <a:xfrm>
            <a:off x="-186434" y="1156156"/>
            <a:ext cx="9144000" cy="31889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hu-HU" sz="7200" b="1" dirty="0" smtClea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DIGITÁLIS</a:t>
            </a:r>
          </a:p>
          <a:p>
            <a:pPr algn="ctr"/>
            <a:r>
              <a:rPr lang="hu-HU" sz="8200" b="1" dirty="0" smtClea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TERMÉK</a:t>
            </a:r>
            <a:endParaRPr lang="en-GB" sz="8200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hu-HU" sz="5600" b="1" cap="small" dirty="0" smtClea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amit imádnak</a:t>
            </a:r>
            <a:endParaRPr lang="en-GB" sz="5600" b="1" cap="small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3835217" y="5156432"/>
            <a:ext cx="1100700" cy="62400"/>
          </a:xfrm>
          <a:prstGeom prst="rect">
            <a:avLst/>
          </a:prstGeom>
          <a:solidFill>
            <a:srgbClr val="6DC1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Shape 59" descr="uxstudio logo final white on gree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7562" y="5578675"/>
            <a:ext cx="1810030" cy="433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11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3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3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4" b="16389"/>
          <a:stretch/>
        </p:blipFill>
        <p:spPr>
          <a:xfrm>
            <a:off x="-34247" y="0"/>
            <a:ext cx="9246741" cy="6858000"/>
          </a:xfrm>
          <a:prstGeom prst="rect">
            <a:avLst/>
          </a:prstGeom>
        </p:spPr>
      </p:pic>
      <p:sp>
        <p:nvSpPr>
          <p:cNvPr id="3" name="Shape 160"/>
          <p:cNvSpPr/>
          <p:nvPr/>
        </p:nvSpPr>
        <p:spPr>
          <a:xfrm flipH="1">
            <a:off x="7103194" y="6313500"/>
            <a:ext cx="2109300" cy="544500"/>
          </a:xfrm>
          <a:prstGeom prst="rtTriangle">
            <a:avLst/>
          </a:prstGeom>
          <a:solidFill>
            <a:srgbClr val="6DC1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163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94" y="-1"/>
            <a:ext cx="8763906" cy="6858001"/>
          </a:xfrm>
          <a:prstGeom prst="rect">
            <a:avLst/>
          </a:prstGeom>
        </p:spPr>
      </p:pic>
      <p:sp>
        <p:nvSpPr>
          <p:cNvPr id="3" name="Shape 160"/>
          <p:cNvSpPr/>
          <p:nvPr/>
        </p:nvSpPr>
        <p:spPr>
          <a:xfrm flipH="1">
            <a:off x="7034700" y="6313500"/>
            <a:ext cx="2109300" cy="544500"/>
          </a:xfrm>
          <a:prstGeom prst="rtTriangle">
            <a:avLst/>
          </a:prstGeom>
          <a:solidFill>
            <a:srgbClr val="6DC1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146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484287" y="2508065"/>
            <a:ext cx="8293953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3000"/>
              </a:spcAft>
              <a:buFont typeface="Proxima Nova" panose="020B0604020202020204" charset="0"/>
              <a:buChar char="‒"/>
            </a:pPr>
            <a:r>
              <a:rPr lang="hu-HU" sz="2800" dirty="0" smtClean="0">
                <a:latin typeface="Proxima Nova" panose="020B0604020202020204" charset="0"/>
              </a:rPr>
              <a:t>Mindenki egy nyelvet beszéljen</a:t>
            </a:r>
          </a:p>
          <a:p>
            <a:pPr marL="457200" indent="-457200">
              <a:spcAft>
                <a:spcPts val="3000"/>
              </a:spcAft>
              <a:buFont typeface="Proxima Nova" panose="020B0604020202020204" charset="0"/>
              <a:buChar char="‒"/>
            </a:pPr>
            <a:r>
              <a:rPr lang="hu-HU" sz="2800" dirty="0" err="1" smtClean="0">
                <a:latin typeface="Proxima Nova" panose="020B0604020202020204" charset="0"/>
              </a:rPr>
              <a:t>Customer</a:t>
            </a:r>
            <a:r>
              <a:rPr lang="hu-HU" sz="2800" dirty="0" smtClean="0">
                <a:latin typeface="Proxima Nova" panose="020B0604020202020204" charset="0"/>
              </a:rPr>
              <a:t> </a:t>
            </a:r>
            <a:r>
              <a:rPr lang="hu-HU" sz="2800" dirty="0" err="1" smtClean="0">
                <a:latin typeface="Proxima Nova" panose="020B0604020202020204" charset="0"/>
              </a:rPr>
              <a:t>jurney</a:t>
            </a:r>
            <a:r>
              <a:rPr lang="hu-HU" sz="2800" dirty="0" smtClean="0">
                <a:latin typeface="Proxima Nova" panose="020B0604020202020204" charset="0"/>
              </a:rPr>
              <a:t>, persona, JTBD, termék stratégia…</a:t>
            </a:r>
          </a:p>
          <a:p>
            <a:pPr marL="457200" indent="-457200">
              <a:spcAft>
                <a:spcPts val="3000"/>
              </a:spcAft>
              <a:buFont typeface="Proxima Nova" panose="020B0604020202020204" charset="0"/>
              <a:buChar char="‒"/>
            </a:pPr>
            <a:r>
              <a:rPr lang="hu-HU" sz="2800" dirty="0" smtClean="0">
                <a:latin typeface="Proxima Nova" panose="020B0604020202020204" charset="0"/>
              </a:rPr>
              <a:t>Tervezés elején, nagyobb mérföldköveknél</a:t>
            </a:r>
          </a:p>
          <a:p>
            <a:pPr marL="571500" indent="-571500">
              <a:buFont typeface="Proxima Nova" panose="020B0604020202020204" charset="0"/>
              <a:buChar char="‒"/>
            </a:pPr>
            <a:endParaRPr lang="hu-HU" sz="2800" dirty="0">
              <a:latin typeface="Proxima Nova" panose="020B0604020202020204" charset="0"/>
            </a:endParaRPr>
          </a:p>
        </p:txBody>
      </p:sp>
      <p:sp>
        <p:nvSpPr>
          <p:cNvPr id="4" name="Shape 160"/>
          <p:cNvSpPr/>
          <p:nvPr/>
        </p:nvSpPr>
        <p:spPr>
          <a:xfrm flipH="1">
            <a:off x="7034700" y="6313500"/>
            <a:ext cx="2109300" cy="544500"/>
          </a:xfrm>
          <a:prstGeom prst="rtTriangle">
            <a:avLst/>
          </a:prstGeom>
          <a:solidFill>
            <a:srgbClr val="6DC1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" name="Szövegdoboz 4"/>
          <p:cNvSpPr txBox="1"/>
          <p:nvPr/>
        </p:nvSpPr>
        <p:spPr>
          <a:xfrm>
            <a:off x="398781" y="846673"/>
            <a:ext cx="7780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rgbClr val="434343"/>
                </a:solidFill>
                <a:latin typeface="Proxima Nova" panose="020B0604020202020204" charset="0"/>
              </a:rPr>
              <a:t>Design </a:t>
            </a:r>
            <a:r>
              <a:rPr lang="hu-HU" sz="4400" b="1" dirty="0" err="1" smtClean="0">
                <a:solidFill>
                  <a:srgbClr val="434343"/>
                </a:solidFill>
                <a:latin typeface="Proxima Nova" panose="020B0604020202020204" charset="0"/>
              </a:rPr>
              <a:t>workshopok</a:t>
            </a:r>
            <a:endParaRPr lang="hu-HU" sz="4400" b="1" dirty="0">
              <a:solidFill>
                <a:srgbClr val="434343"/>
              </a:solidFill>
              <a:latin typeface="Proxima Nova" panose="020B0604020202020204" charset="0"/>
            </a:endParaRPr>
          </a:p>
        </p:txBody>
      </p:sp>
      <p:sp>
        <p:nvSpPr>
          <p:cNvPr id="6" name="Shape 159"/>
          <p:cNvSpPr/>
          <p:nvPr/>
        </p:nvSpPr>
        <p:spPr>
          <a:xfrm>
            <a:off x="484287" y="589408"/>
            <a:ext cx="1332000" cy="62400"/>
          </a:xfrm>
          <a:prstGeom prst="rect">
            <a:avLst/>
          </a:prstGeom>
          <a:solidFill>
            <a:srgbClr val="6DC1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097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E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mir-s3-cdn-cf.behance.net/project_modules/1400/29d05835398241.5704e725abf9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300"/>
            <a:ext cx="9144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63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160"/>
          <p:cNvSpPr/>
          <p:nvPr/>
        </p:nvSpPr>
        <p:spPr>
          <a:xfrm flipH="1">
            <a:off x="7034700" y="6313500"/>
            <a:ext cx="2109300" cy="544500"/>
          </a:xfrm>
          <a:prstGeom prst="rtTriangle">
            <a:avLst/>
          </a:prstGeom>
          <a:solidFill>
            <a:srgbClr val="6DC1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508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uring_tr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80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E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uring trip V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803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16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E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ring tri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11981"/>
            <a:ext cx="9144000" cy="571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4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98780" y="2628392"/>
            <a:ext cx="7780019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3000"/>
              </a:spcAft>
              <a:buFont typeface="Proxima Nova" panose="020B0604020202020204" charset="0"/>
              <a:buChar char="‒"/>
            </a:pPr>
            <a:r>
              <a:rPr lang="hu-HU" sz="2800" dirty="0" smtClean="0">
                <a:latin typeface="Proxima Nova" panose="020B0604020202020204" charset="0"/>
              </a:rPr>
              <a:t>Prototípus és drótváz (</a:t>
            </a:r>
            <a:r>
              <a:rPr lang="hu-HU" sz="2800" dirty="0" err="1" smtClean="0">
                <a:latin typeface="Proxima Nova" panose="020B0604020202020204" charset="0"/>
              </a:rPr>
              <a:t>uxpin</a:t>
            </a:r>
            <a:r>
              <a:rPr lang="hu-HU" sz="2800" dirty="0" smtClean="0">
                <a:latin typeface="Proxima Nova" panose="020B0604020202020204" charset="0"/>
              </a:rPr>
              <a:t>, </a:t>
            </a:r>
            <a:r>
              <a:rPr lang="hu-HU" sz="2800" dirty="0" err="1" smtClean="0">
                <a:latin typeface="Proxima Nova" panose="020B0604020202020204" charset="0"/>
              </a:rPr>
              <a:t>axure</a:t>
            </a:r>
            <a:r>
              <a:rPr lang="hu-HU" sz="2800" dirty="0" smtClean="0">
                <a:latin typeface="Proxima Nova" panose="020B0604020202020204" charset="0"/>
              </a:rPr>
              <a:t>, </a:t>
            </a:r>
            <a:r>
              <a:rPr lang="hu-HU" sz="2800" dirty="0" err="1" smtClean="0">
                <a:latin typeface="Proxima Nova" panose="020B0604020202020204" charset="0"/>
              </a:rPr>
              <a:t>stb</a:t>
            </a:r>
            <a:r>
              <a:rPr lang="hu-HU" sz="2800" dirty="0" smtClean="0">
                <a:latin typeface="Proxima Nova" panose="020B0604020202020204" charset="0"/>
              </a:rPr>
              <a:t>)</a:t>
            </a:r>
          </a:p>
          <a:p>
            <a:pPr marL="457200" indent="-457200">
              <a:spcAft>
                <a:spcPts val="3000"/>
              </a:spcAft>
              <a:buFont typeface="Proxima Nova" panose="020B0604020202020204" charset="0"/>
              <a:buChar char="‒"/>
            </a:pPr>
            <a:r>
              <a:rPr lang="hu-HU" sz="2800" dirty="0" smtClean="0">
                <a:latin typeface="Proxima Nova" panose="020B0604020202020204" charset="0"/>
              </a:rPr>
              <a:t>Célcsoportba illő felhasználókkal teszteljük</a:t>
            </a:r>
          </a:p>
          <a:p>
            <a:pPr marL="457200" indent="-457200">
              <a:spcAft>
                <a:spcPts val="3000"/>
              </a:spcAft>
              <a:buFont typeface="Proxima Nova" panose="020B0604020202020204" charset="0"/>
              <a:buChar char="‒"/>
            </a:pPr>
            <a:r>
              <a:rPr lang="hu-HU" sz="2800" dirty="0" smtClean="0">
                <a:latin typeface="Proxima Nova" panose="020B0604020202020204" charset="0"/>
              </a:rPr>
              <a:t>Iterálás</a:t>
            </a:r>
          </a:p>
          <a:p>
            <a:pPr marL="571500" indent="-571500">
              <a:buFontTx/>
              <a:buChar char="-"/>
            </a:pPr>
            <a:endParaRPr lang="hu-HU" sz="2800" dirty="0">
              <a:latin typeface="Proxima Nova" panose="020B0604020202020204" charset="0"/>
            </a:endParaRPr>
          </a:p>
        </p:txBody>
      </p:sp>
      <p:sp>
        <p:nvSpPr>
          <p:cNvPr id="4" name="Shape 160"/>
          <p:cNvSpPr/>
          <p:nvPr/>
        </p:nvSpPr>
        <p:spPr>
          <a:xfrm flipH="1">
            <a:off x="7034700" y="6313500"/>
            <a:ext cx="2109300" cy="544500"/>
          </a:xfrm>
          <a:prstGeom prst="rtTriangle">
            <a:avLst/>
          </a:prstGeom>
          <a:solidFill>
            <a:srgbClr val="6DC1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" name="Szövegdoboz 4"/>
          <p:cNvSpPr txBox="1"/>
          <p:nvPr/>
        </p:nvSpPr>
        <p:spPr>
          <a:xfrm>
            <a:off x="398781" y="846673"/>
            <a:ext cx="7780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rgbClr val="434343"/>
                </a:solidFill>
                <a:latin typeface="Proxima Nova" panose="020B0604020202020204" charset="0"/>
              </a:rPr>
              <a:t>Prototípus és tesztelés</a:t>
            </a:r>
            <a:endParaRPr lang="hu-HU" sz="4400" b="1" dirty="0">
              <a:solidFill>
                <a:srgbClr val="434343"/>
              </a:solidFill>
              <a:latin typeface="Proxima Nova" panose="020B0604020202020204" charset="0"/>
            </a:endParaRPr>
          </a:p>
        </p:txBody>
      </p:sp>
      <p:sp>
        <p:nvSpPr>
          <p:cNvPr id="6" name="Shape 159"/>
          <p:cNvSpPr/>
          <p:nvPr/>
        </p:nvSpPr>
        <p:spPr>
          <a:xfrm>
            <a:off x="484287" y="589408"/>
            <a:ext cx="1332000" cy="62400"/>
          </a:xfrm>
          <a:prstGeom prst="rect">
            <a:avLst/>
          </a:prstGeom>
          <a:solidFill>
            <a:srgbClr val="6DC1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333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ages-na.ssl-images-amazon.com/images/I/81P2%2BblC3nL._SL15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3" y="234512"/>
            <a:ext cx="8321041" cy="673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160"/>
          <p:cNvSpPr/>
          <p:nvPr/>
        </p:nvSpPr>
        <p:spPr>
          <a:xfrm flipH="1">
            <a:off x="7034700" y="6313500"/>
            <a:ext cx="2109300" cy="544500"/>
          </a:xfrm>
          <a:prstGeom prst="rtTriangle">
            <a:avLst/>
          </a:prstGeom>
          <a:solidFill>
            <a:srgbClr val="6DC1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141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8781" y="846673"/>
            <a:ext cx="7780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rgbClr val="434343"/>
                </a:solidFill>
                <a:latin typeface="Proxima Nova" panose="020B0604020202020204" charset="0"/>
              </a:rPr>
              <a:t>UX Minimum</a:t>
            </a:r>
            <a:endParaRPr lang="hu-HU" sz="4400" b="1" dirty="0">
              <a:solidFill>
                <a:srgbClr val="434343"/>
              </a:solidFill>
              <a:latin typeface="Proxima Nova" panose="020B060402020202020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84287" y="2301453"/>
            <a:ext cx="856402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600"/>
              </a:spcAft>
              <a:buClr>
                <a:srgbClr val="6DC100"/>
              </a:buClr>
              <a:buSzPct val="170000"/>
              <a:buFont typeface="Proxima Nova" panose="020B0604020202020204" charset="0"/>
              <a:buChar char="□"/>
            </a:pPr>
            <a:r>
              <a:rPr lang="hu-HU" sz="2800" dirty="0" smtClean="0">
                <a:latin typeface="Proxima Nova" panose="020B0604020202020204" charset="0"/>
              </a:rPr>
              <a:t>Heti egy </a:t>
            </a:r>
            <a:r>
              <a:rPr lang="hu-HU" sz="2800" dirty="0" err="1" smtClean="0">
                <a:latin typeface="Proxima Nova" panose="020B0604020202020204" charset="0"/>
              </a:rPr>
              <a:t>user</a:t>
            </a:r>
            <a:r>
              <a:rPr lang="hu-HU" sz="2800" dirty="0" smtClean="0">
                <a:latin typeface="Proxima Nova" panose="020B0604020202020204" charset="0"/>
              </a:rPr>
              <a:t> teszt</a:t>
            </a:r>
          </a:p>
          <a:p>
            <a:pPr marL="742950" indent="-742950">
              <a:spcAft>
                <a:spcPts val="600"/>
              </a:spcAft>
              <a:buClr>
                <a:srgbClr val="6DC100"/>
              </a:buClr>
              <a:buSzPct val="170000"/>
              <a:buFont typeface="Proxima Nova" panose="020B0604020202020204" charset="0"/>
              <a:buChar char="□"/>
            </a:pPr>
            <a:r>
              <a:rPr lang="hu-HU" sz="2800" dirty="0" smtClean="0">
                <a:latin typeface="Proxima Nova" panose="020B0604020202020204" charset="0"/>
              </a:rPr>
              <a:t>Rendszeres </a:t>
            </a:r>
            <a:r>
              <a:rPr lang="hu-HU" sz="2800" dirty="0" err="1" smtClean="0">
                <a:latin typeface="Proxima Nova" panose="020B0604020202020204" charset="0"/>
              </a:rPr>
              <a:t>product</a:t>
            </a:r>
            <a:r>
              <a:rPr lang="hu-HU" sz="2800" dirty="0" smtClean="0">
                <a:latin typeface="Proxima Nova" panose="020B0604020202020204" charset="0"/>
              </a:rPr>
              <a:t> </a:t>
            </a:r>
            <a:r>
              <a:rPr lang="hu-HU" sz="2800" dirty="0" err="1" smtClean="0">
                <a:latin typeface="Proxima Nova" panose="020B0604020202020204" charset="0"/>
              </a:rPr>
              <a:t>discovery</a:t>
            </a:r>
            <a:endParaRPr lang="hu-HU" sz="2800" dirty="0" smtClean="0">
              <a:latin typeface="Proxima Nova" panose="020B0604020202020204" charset="0"/>
            </a:endParaRPr>
          </a:p>
          <a:p>
            <a:pPr marL="742950" indent="-742950">
              <a:spcAft>
                <a:spcPts val="600"/>
              </a:spcAft>
              <a:buClr>
                <a:srgbClr val="6DC100"/>
              </a:buClr>
              <a:buSzPct val="170000"/>
              <a:buFont typeface="Proxima Nova" panose="020B0604020202020204" charset="0"/>
              <a:buChar char="□"/>
            </a:pPr>
            <a:r>
              <a:rPr lang="hu-HU" sz="2800" dirty="0" smtClean="0">
                <a:latin typeface="Proxima Nova" panose="020B0604020202020204" charset="0"/>
              </a:rPr>
              <a:t>Mindig prototípussal kezdünk</a:t>
            </a:r>
          </a:p>
          <a:p>
            <a:pPr marL="742950" indent="-742950">
              <a:spcAft>
                <a:spcPts val="600"/>
              </a:spcAft>
              <a:buClr>
                <a:srgbClr val="6DC100"/>
              </a:buClr>
              <a:buSzPct val="170000"/>
              <a:buFont typeface="Proxima Nova" panose="020B0604020202020204" charset="0"/>
              <a:buChar char="□"/>
            </a:pPr>
            <a:r>
              <a:rPr lang="hu-HU" sz="2800" dirty="0" smtClean="0">
                <a:latin typeface="Proxima Nova" panose="020B0604020202020204" charset="0"/>
              </a:rPr>
              <a:t>Mérni (mérő eszközök bekötve)</a:t>
            </a:r>
          </a:p>
          <a:p>
            <a:pPr marL="742950" indent="-742950">
              <a:spcAft>
                <a:spcPts val="600"/>
              </a:spcAft>
              <a:buClr>
                <a:srgbClr val="6DC100"/>
              </a:buClr>
              <a:buSzPct val="170000"/>
              <a:buFont typeface="Proxima Nova" panose="020B0604020202020204" charset="0"/>
              <a:buChar char="□"/>
            </a:pPr>
            <a:r>
              <a:rPr lang="hu-HU" sz="2800" dirty="0" smtClean="0">
                <a:latin typeface="Proxima Nova" panose="020B0604020202020204" charset="0"/>
              </a:rPr>
              <a:t>Rendszeres design meeting (fejlesztőkkel és üzleti vezetőkkel)</a:t>
            </a:r>
          </a:p>
          <a:p>
            <a:pPr marL="742950" indent="-742950">
              <a:spcAft>
                <a:spcPts val="600"/>
              </a:spcAft>
              <a:buClr>
                <a:srgbClr val="6DC100"/>
              </a:buClr>
              <a:buSzPct val="170000"/>
              <a:buFont typeface="Proxima Nova" panose="020B0604020202020204" charset="0"/>
              <a:buChar char="□"/>
            </a:pPr>
            <a:r>
              <a:rPr lang="hu-HU" sz="2800" dirty="0" smtClean="0">
                <a:latin typeface="Proxima Nova" panose="020B0604020202020204" charset="0"/>
              </a:rPr>
              <a:t>Design </a:t>
            </a:r>
            <a:r>
              <a:rPr lang="hu-HU" sz="2800" dirty="0" err="1" smtClean="0">
                <a:latin typeface="Proxima Nova" panose="020B0604020202020204" charset="0"/>
              </a:rPr>
              <a:t>workshopok</a:t>
            </a:r>
            <a:endParaRPr lang="hu-HU" sz="2800" dirty="0" smtClean="0">
              <a:latin typeface="Proxima Nova" panose="020B0604020202020204" charset="0"/>
            </a:endParaRPr>
          </a:p>
          <a:p>
            <a:pPr marL="571500" indent="-571500">
              <a:buFontTx/>
              <a:buChar char="-"/>
            </a:pPr>
            <a:endParaRPr lang="hu-HU" sz="3600" dirty="0" smtClean="0">
              <a:latin typeface="Proxima Nova" panose="020B0604020202020204" charset="0"/>
            </a:endParaRPr>
          </a:p>
          <a:p>
            <a:pPr marL="571500" indent="-571500">
              <a:buFontTx/>
              <a:buChar char="-"/>
            </a:pPr>
            <a:endParaRPr lang="hu-HU" sz="3600" dirty="0">
              <a:latin typeface="Proxima Nova" panose="020B0604020202020204" charset="0"/>
            </a:endParaRPr>
          </a:p>
        </p:txBody>
      </p:sp>
      <p:sp>
        <p:nvSpPr>
          <p:cNvPr id="4" name="Shape 159"/>
          <p:cNvSpPr/>
          <p:nvPr/>
        </p:nvSpPr>
        <p:spPr>
          <a:xfrm>
            <a:off x="484287" y="589408"/>
            <a:ext cx="1332000" cy="62400"/>
          </a:xfrm>
          <a:prstGeom prst="rect">
            <a:avLst/>
          </a:prstGeom>
          <a:solidFill>
            <a:srgbClr val="6DC1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" name="Shape 160"/>
          <p:cNvSpPr/>
          <p:nvPr/>
        </p:nvSpPr>
        <p:spPr>
          <a:xfrm flipH="1">
            <a:off x="7034700" y="6313500"/>
            <a:ext cx="2109300" cy="544500"/>
          </a:xfrm>
          <a:prstGeom prst="rtTriangle">
            <a:avLst/>
          </a:prstGeom>
          <a:solidFill>
            <a:srgbClr val="6DC1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908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/>
        </p:nvSpPr>
        <p:spPr>
          <a:xfrm>
            <a:off x="2264024" y="1961964"/>
            <a:ext cx="4562100" cy="21103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Aft>
                <a:spcPts val="3600"/>
              </a:spcAft>
            </a:pPr>
            <a:r>
              <a:rPr lang="hu-HU" sz="3600" b="1" kern="0" dirty="0" smtClea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Köszi</a:t>
            </a:r>
            <a:endParaRPr lang="hu-HU" sz="3600" b="1" kern="0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hu-HU" sz="2400" kern="0" spc="600" dirty="0" err="1" smtClean="0">
                <a:solidFill>
                  <a:srgbClr val="FFFFF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Proxima Nova"/>
              </a:rPr>
              <a:t>UxStudioTeam.com</a:t>
            </a:r>
            <a:endParaRPr lang="en-GB" sz="2400" kern="0" spc="600" dirty="0">
              <a:solidFill>
                <a:srgbClr val="FFFFFF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Proxima Nova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3879074" y="4659685"/>
            <a:ext cx="1332000" cy="62400"/>
          </a:xfrm>
          <a:prstGeom prst="rect">
            <a:avLst/>
          </a:prstGeom>
          <a:solidFill>
            <a:srgbClr val="6DC1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90" name="Shape 190" descr="uxstudio logo final white on gree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6569" y="5508352"/>
            <a:ext cx="1797010" cy="4300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452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4" t="141" r="10431" b="8899"/>
          <a:stretch/>
        </p:blipFill>
        <p:spPr>
          <a:xfrm>
            <a:off x="0" y="-6854"/>
            <a:ext cx="9144000" cy="6854221"/>
          </a:xfrm>
          <a:prstGeom prst="rect">
            <a:avLst/>
          </a:prstGeom>
        </p:spPr>
      </p:pic>
      <p:sp>
        <p:nvSpPr>
          <p:cNvPr id="5" name="Shape 160"/>
          <p:cNvSpPr/>
          <p:nvPr/>
        </p:nvSpPr>
        <p:spPr>
          <a:xfrm flipH="1">
            <a:off x="7034700" y="6313500"/>
            <a:ext cx="2109300" cy="544500"/>
          </a:xfrm>
          <a:prstGeom prst="rtTriangle">
            <a:avLst/>
          </a:prstGeom>
          <a:solidFill>
            <a:srgbClr val="6DC1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Téglalap 8"/>
          <p:cNvSpPr/>
          <p:nvPr/>
        </p:nvSpPr>
        <p:spPr>
          <a:xfrm>
            <a:off x="0" y="-10453"/>
            <a:ext cx="9144000" cy="2498472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398781" y="846673"/>
            <a:ext cx="7780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chemeClr val="bg1"/>
                </a:solidFill>
                <a:latin typeface="Proxima Nova" panose="020B0604020202020204" charset="0"/>
              </a:rPr>
              <a:t>UX </a:t>
            </a:r>
            <a:r>
              <a:rPr lang="hu-HU" sz="4400" b="1" dirty="0" err="1" smtClean="0">
                <a:solidFill>
                  <a:schemeClr val="bg1"/>
                </a:solidFill>
                <a:latin typeface="Proxima Nova" panose="020B0604020202020204" charset="0"/>
              </a:rPr>
              <a:t>studio</a:t>
            </a:r>
            <a:endParaRPr lang="hu-HU" sz="4400" b="1" dirty="0">
              <a:solidFill>
                <a:schemeClr val="bg1"/>
              </a:solidFill>
              <a:latin typeface="Proxima Nova" panose="020B0604020202020204" charset="0"/>
            </a:endParaRPr>
          </a:p>
        </p:txBody>
      </p:sp>
      <p:sp>
        <p:nvSpPr>
          <p:cNvPr id="11" name="Shape 159"/>
          <p:cNvSpPr/>
          <p:nvPr/>
        </p:nvSpPr>
        <p:spPr>
          <a:xfrm>
            <a:off x="484287" y="589408"/>
            <a:ext cx="1332000" cy="62400"/>
          </a:xfrm>
          <a:prstGeom prst="rect">
            <a:avLst/>
          </a:prstGeom>
          <a:solidFill>
            <a:srgbClr val="6DC1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599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vosizneias.com/wp-content/uploads/2015/01/Oil-Plunge-Traders-Pe_sha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6790"/>
          <a:stretch/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hape 160"/>
          <p:cNvSpPr/>
          <p:nvPr/>
        </p:nvSpPr>
        <p:spPr>
          <a:xfrm flipH="1">
            <a:off x="7034700" y="6313500"/>
            <a:ext cx="2109300" cy="544500"/>
          </a:xfrm>
          <a:prstGeom prst="rtTriangle">
            <a:avLst/>
          </a:prstGeom>
          <a:solidFill>
            <a:srgbClr val="6DC1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185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15"/>
          <a:stretch/>
        </p:blipFill>
        <p:spPr>
          <a:xfrm>
            <a:off x="0" y="0"/>
            <a:ext cx="9207500" cy="6858000"/>
          </a:xfrm>
          <a:prstGeom prst="rect">
            <a:avLst/>
          </a:prstGeom>
        </p:spPr>
      </p:pic>
      <p:sp>
        <p:nvSpPr>
          <p:cNvPr id="3" name="Shape 160"/>
          <p:cNvSpPr/>
          <p:nvPr/>
        </p:nvSpPr>
        <p:spPr>
          <a:xfrm flipH="1">
            <a:off x="7034700" y="6313500"/>
            <a:ext cx="2109300" cy="544500"/>
          </a:xfrm>
          <a:prstGeom prst="rtTriangle">
            <a:avLst/>
          </a:prstGeom>
          <a:solidFill>
            <a:srgbClr val="6DC1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09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484287" y="2484023"/>
            <a:ext cx="8339673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3000"/>
              </a:spcAft>
              <a:buFont typeface="Proxima Nova" panose="020B0604020202020204" charset="0"/>
              <a:buChar char="‒"/>
            </a:pPr>
            <a:r>
              <a:rPr lang="hu-HU" sz="2800" dirty="0" smtClean="0">
                <a:latin typeface="Proxima Nova" panose="020B0604020202020204" charset="0"/>
              </a:rPr>
              <a:t>Interjúzás (terepkutatás, </a:t>
            </a:r>
            <a:r>
              <a:rPr lang="hu-HU" sz="2800" dirty="0" err="1" smtClean="0">
                <a:latin typeface="Proxima Nova" panose="020B0604020202020204" charset="0"/>
              </a:rPr>
              <a:t>diary</a:t>
            </a:r>
            <a:r>
              <a:rPr lang="hu-HU" sz="2800" dirty="0" smtClean="0">
                <a:latin typeface="Proxima Nova" panose="020B0604020202020204" charset="0"/>
              </a:rPr>
              <a:t> </a:t>
            </a:r>
            <a:r>
              <a:rPr lang="hu-HU" sz="2800" dirty="0" err="1" smtClean="0">
                <a:latin typeface="Proxima Nova" panose="020B0604020202020204" charset="0"/>
              </a:rPr>
              <a:t>study</a:t>
            </a:r>
            <a:r>
              <a:rPr lang="hu-HU" sz="2800" dirty="0" smtClean="0">
                <a:latin typeface="Proxima Nova" panose="020B0604020202020204" charset="0"/>
              </a:rPr>
              <a:t>, </a:t>
            </a:r>
            <a:r>
              <a:rPr lang="hu-HU" sz="2800" dirty="0" err="1" smtClean="0">
                <a:latin typeface="Proxima Nova" panose="020B0604020202020204" charset="0"/>
              </a:rPr>
              <a:t>expereince</a:t>
            </a:r>
            <a:r>
              <a:rPr lang="hu-HU" sz="2800" dirty="0" smtClean="0">
                <a:latin typeface="Proxima Nova" panose="020B0604020202020204" charset="0"/>
              </a:rPr>
              <a:t> </a:t>
            </a:r>
            <a:r>
              <a:rPr lang="hu-HU" sz="2800" dirty="0" err="1" smtClean="0">
                <a:latin typeface="Proxima Nova" panose="020B0604020202020204" charset="0"/>
              </a:rPr>
              <a:t>sampling</a:t>
            </a:r>
            <a:r>
              <a:rPr lang="hu-HU" sz="2800" dirty="0" smtClean="0">
                <a:latin typeface="Proxima Nova" panose="020B0604020202020204" charset="0"/>
              </a:rPr>
              <a:t>)</a:t>
            </a:r>
          </a:p>
          <a:p>
            <a:pPr marL="457200" indent="-457200">
              <a:spcAft>
                <a:spcPts val="3000"/>
              </a:spcAft>
              <a:buFont typeface="Proxima Nova" panose="020B0604020202020204" charset="0"/>
              <a:buChar char="‒"/>
            </a:pPr>
            <a:r>
              <a:rPr lang="hu-HU" sz="2800" dirty="0" smtClean="0">
                <a:latin typeface="Proxima Nova" panose="020B0604020202020204" charset="0"/>
              </a:rPr>
              <a:t>Fájdalom pontok megtalálása</a:t>
            </a:r>
          </a:p>
          <a:p>
            <a:pPr marL="457200" indent="-457200">
              <a:spcAft>
                <a:spcPts val="3000"/>
              </a:spcAft>
              <a:buFont typeface="Proxima Nova" panose="020B0604020202020204" charset="0"/>
              <a:buChar char="‒"/>
            </a:pPr>
            <a:r>
              <a:rPr lang="hu-HU" sz="2800" dirty="0" smtClean="0">
                <a:latin typeface="Proxima Nova" panose="020B0604020202020204" charset="0"/>
              </a:rPr>
              <a:t>2-3 havonta</a:t>
            </a:r>
          </a:p>
          <a:p>
            <a:pPr>
              <a:spcAft>
                <a:spcPts val="3000"/>
              </a:spcAft>
            </a:pPr>
            <a:endParaRPr lang="hu-HU" sz="2400" dirty="0">
              <a:latin typeface="Proxima Nova" panose="020B0604020202020204" charset="0"/>
            </a:endParaRPr>
          </a:p>
        </p:txBody>
      </p:sp>
      <p:sp>
        <p:nvSpPr>
          <p:cNvPr id="4" name="Shape 160"/>
          <p:cNvSpPr/>
          <p:nvPr/>
        </p:nvSpPr>
        <p:spPr>
          <a:xfrm flipH="1">
            <a:off x="7034700" y="6313500"/>
            <a:ext cx="2109300" cy="544500"/>
          </a:xfrm>
          <a:prstGeom prst="rtTriangle">
            <a:avLst/>
          </a:prstGeom>
          <a:solidFill>
            <a:srgbClr val="6DC1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" name="Szövegdoboz 4"/>
          <p:cNvSpPr txBox="1"/>
          <p:nvPr/>
        </p:nvSpPr>
        <p:spPr>
          <a:xfrm>
            <a:off x="398781" y="846673"/>
            <a:ext cx="7780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err="1" smtClean="0">
                <a:solidFill>
                  <a:srgbClr val="434343"/>
                </a:solidFill>
                <a:latin typeface="Proxima Nova" panose="020B0604020202020204" charset="0"/>
              </a:rPr>
              <a:t>Product</a:t>
            </a:r>
            <a:r>
              <a:rPr lang="hu-HU" sz="4400" b="1" dirty="0" smtClean="0">
                <a:solidFill>
                  <a:srgbClr val="434343"/>
                </a:solidFill>
                <a:latin typeface="Proxima Nova" panose="020B0604020202020204" charset="0"/>
              </a:rPr>
              <a:t> </a:t>
            </a:r>
            <a:r>
              <a:rPr lang="hu-HU" sz="4400" b="1" dirty="0" err="1" smtClean="0">
                <a:solidFill>
                  <a:srgbClr val="434343"/>
                </a:solidFill>
                <a:latin typeface="Proxima Nova" panose="020B0604020202020204" charset="0"/>
              </a:rPr>
              <a:t>discovery</a:t>
            </a:r>
            <a:endParaRPr lang="hu-HU" sz="4400" b="1" dirty="0">
              <a:solidFill>
                <a:srgbClr val="434343"/>
              </a:solidFill>
              <a:latin typeface="Proxima Nova" panose="020B0604020202020204" charset="0"/>
            </a:endParaRPr>
          </a:p>
        </p:txBody>
      </p:sp>
      <p:sp>
        <p:nvSpPr>
          <p:cNvPr id="6" name="Shape 159"/>
          <p:cNvSpPr/>
          <p:nvPr/>
        </p:nvSpPr>
        <p:spPr>
          <a:xfrm>
            <a:off x="484287" y="589408"/>
            <a:ext cx="1332000" cy="62400"/>
          </a:xfrm>
          <a:prstGeom prst="rect">
            <a:avLst/>
          </a:prstGeom>
          <a:solidFill>
            <a:srgbClr val="6DC1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14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.cdn.blog.hu/me/megicaleurope/1_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r="4691"/>
          <a:stretch/>
        </p:blipFill>
        <p:spPr bwMode="auto">
          <a:xfrm>
            <a:off x="-1" y="0"/>
            <a:ext cx="9207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hape 160"/>
          <p:cNvSpPr/>
          <p:nvPr/>
        </p:nvSpPr>
        <p:spPr>
          <a:xfrm flipH="1">
            <a:off x="7098200" y="6313500"/>
            <a:ext cx="2109300" cy="544500"/>
          </a:xfrm>
          <a:prstGeom prst="rtTriangle">
            <a:avLst/>
          </a:prstGeom>
          <a:solidFill>
            <a:srgbClr val="6DC1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285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hape 160"/>
          <p:cNvSpPr/>
          <p:nvPr/>
        </p:nvSpPr>
        <p:spPr>
          <a:xfrm flipH="1">
            <a:off x="7034700" y="6313500"/>
            <a:ext cx="2109300" cy="544500"/>
          </a:xfrm>
          <a:prstGeom prst="rtTriangle">
            <a:avLst/>
          </a:prstGeom>
          <a:solidFill>
            <a:srgbClr val="6DC1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644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9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5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959</TotalTime>
  <Words>96</Words>
  <Application>Microsoft Office PowerPoint</Application>
  <PresentationFormat>Diavetítés a képernyőre (4:3 oldalarány)</PresentationFormat>
  <Paragraphs>27</Paragraphs>
  <Slides>21</Slides>
  <Notes>3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Open Sans Light</vt:lpstr>
      <vt:lpstr>Proxima Nova</vt:lpstr>
      <vt:lpstr>Office-téma</vt:lpstr>
      <vt:lpstr>simple-light-2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David</dc:creator>
  <cp:lastModifiedBy>David</cp:lastModifiedBy>
  <cp:revision>29</cp:revision>
  <dcterms:created xsi:type="dcterms:W3CDTF">2016-11-22T10:49:46Z</dcterms:created>
  <dcterms:modified xsi:type="dcterms:W3CDTF">2016-11-23T02:49:08Z</dcterms:modified>
</cp:coreProperties>
</file>