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5" r:id="rId14"/>
    <p:sldId id="276" r:id="rId15"/>
    <p:sldId id="272" r:id="rId16"/>
    <p:sldId id="273" r:id="rId17"/>
    <p:sldId id="274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BC4"/>
    <a:srgbClr val="3A559F"/>
    <a:srgbClr val="4C84B4"/>
    <a:srgbClr val="4686B1"/>
    <a:srgbClr val="70CEE7"/>
    <a:srgbClr val="5390C1"/>
    <a:srgbClr val="417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85"/>
    <p:restoredTop sz="94643"/>
  </p:normalViewPr>
  <p:slideViewPr>
    <p:cSldViewPr snapToGrid="0" snapToObjects="1">
      <p:cViewPr>
        <p:scale>
          <a:sx n="100" d="100"/>
          <a:sy n="100" d="100"/>
        </p:scale>
        <p:origin x="-36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66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2624E-64AD-4AB3-A751-163760A67C17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C8F3861-9F6F-4899-9639-2AB09590FE38}">
      <dgm:prSet phldrT="[Text]" custT="1"/>
      <dgm:spPr>
        <a:solidFill>
          <a:schemeClr val="accent5">
            <a:lumMod val="75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hu-HU" sz="1800" b="1" dirty="0"/>
            <a:t>Mobil</a:t>
          </a:r>
        </a:p>
        <a:p>
          <a:r>
            <a:rPr lang="hu-HU" sz="1400" dirty="0"/>
            <a:t/>
          </a:r>
          <a:br>
            <a:rPr lang="hu-HU" sz="1400" dirty="0"/>
          </a:br>
          <a:r>
            <a:rPr lang="hu-HU" sz="1400" dirty="0"/>
            <a:t>Az ügyfelek </a:t>
          </a:r>
          <a:br>
            <a:rPr lang="hu-HU" sz="1400" dirty="0"/>
          </a:br>
          <a:r>
            <a:rPr lang="hu-HU" sz="1400" dirty="0"/>
            <a:t>0 méterre</a:t>
          </a:r>
        </a:p>
      </dgm:t>
    </dgm:pt>
    <dgm:pt modelId="{E119AF0B-4B53-42C6-9206-AE3C69C74F47}" type="parTrans" cxnId="{9CF26671-AC2E-4456-80F0-18F648EFEA4F}">
      <dgm:prSet/>
      <dgm:spPr/>
      <dgm:t>
        <a:bodyPr/>
        <a:lstStyle/>
        <a:p>
          <a:endParaRPr lang="hu-HU"/>
        </a:p>
      </dgm:t>
    </dgm:pt>
    <dgm:pt modelId="{92A31C9F-8530-46F4-88D6-84E222848F3A}" type="sibTrans" cxnId="{9CF26671-AC2E-4456-80F0-18F648EFEA4F}">
      <dgm:prSet/>
      <dgm:spPr/>
      <dgm:t>
        <a:bodyPr/>
        <a:lstStyle/>
        <a:p>
          <a:endParaRPr lang="hu-HU"/>
        </a:p>
      </dgm:t>
    </dgm:pt>
    <dgm:pt modelId="{CF9962E2-CF7D-41D1-B89B-AAF3387F2186}">
      <dgm:prSet phldrT="[Text]" custT="1"/>
      <dgm:spPr>
        <a:solidFill>
          <a:schemeClr val="accent5">
            <a:lumMod val="75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hu-HU" sz="1800" b="1" dirty="0"/>
            <a:t>Közösség</a:t>
          </a:r>
          <a:endParaRPr lang="hu-HU" sz="1800" dirty="0"/>
        </a:p>
        <a:p>
          <a:r>
            <a:rPr lang="hu-HU" sz="1600" dirty="0"/>
            <a:t/>
          </a:r>
          <a:br>
            <a:rPr lang="hu-HU" sz="1600" dirty="0"/>
          </a:br>
          <a:r>
            <a:rPr lang="hu-HU" sz="1600" dirty="0"/>
            <a:t>A hálózat mindig győz</a:t>
          </a:r>
        </a:p>
      </dgm:t>
    </dgm:pt>
    <dgm:pt modelId="{8FE74CA0-49F8-45BA-B8C4-F7BCAFBEBE24}" type="parTrans" cxnId="{9C3CF1A8-32E1-464D-AAAF-F409BDC20013}">
      <dgm:prSet/>
      <dgm:spPr/>
      <dgm:t>
        <a:bodyPr/>
        <a:lstStyle/>
        <a:p>
          <a:endParaRPr lang="hu-HU"/>
        </a:p>
      </dgm:t>
    </dgm:pt>
    <dgm:pt modelId="{978E9DE5-F6A9-413D-8C2A-5E044DD56401}" type="sibTrans" cxnId="{9C3CF1A8-32E1-464D-AAAF-F409BDC20013}">
      <dgm:prSet/>
      <dgm:spPr/>
      <dgm:t>
        <a:bodyPr/>
        <a:lstStyle/>
        <a:p>
          <a:endParaRPr lang="hu-HU"/>
        </a:p>
      </dgm:t>
    </dgm:pt>
    <dgm:pt modelId="{DB6C19E3-6EF4-456F-A89E-07DEFEC88B9E}">
      <dgm:prSet phldrT="[Text]" custT="1"/>
      <dgm:spPr>
        <a:solidFill>
          <a:schemeClr val="accent3">
            <a:lumMod val="75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hu-HU" sz="1800" b="1" dirty="0"/>
            <a:t>Dolgok internete </a:t>
          </a:r>
        </a:p>
        <a:p>
          <a:r>
            <a:rPr lang="hu-HU" sz="1400" dirty="0"/>
            <a:t>Intelligencia a végponton</a:t>
          </a:r>
        </a:p>
      </dgm:t>
    </dgm:pt>
    <dgm:pt modelId="{9925C250-8561-439B-B7C0-C1C704BC4F1A}" type="parTrans" cxnId="{2CC4848D-F651-4860-8C31-EC60C9EB51A5}">
      <dgm:prSet/>
      <dgm:spPr/>
      <dgm:t>
        <a:bodyPr/>
        <a:lstStyle/>
        <a:p>
          <a:endParaRPr lang="hu-HU"/>
        </a:p>
      </dgm:t>
    </dgm:pt>
    <dgm:pt modelId="{5EBD461B-A3C8-4D85-A2E0-2339512CDCD1}" type="sibTrans" cxnId="{2CC4848D-F651-4860-8C31-EC60C9EB51A5}">
      <dgm:prSet/>
      <dgm:spPr/>
      <dgm:t>
        <a:bodyPr/>
        <a:lstStyle/>
        <a:p>
          <a:endParaRPr lang="hu-HU"/>
        </a:p>
      </dgm:t>
    </dgm:pt>
    <dgm:pt modelId="{C949E26C-9E97-4913-BE44-D37377536974}">
      <dgm:prSet phldrT="[Text]" custT="1"/>
      <dgm:spPr>
        <a:solidFill>
          <a:schemeClr val="accent3">
            <a:lumMod val="75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hu-HU" sz="1800" b="1" dirty="0"/>
            <a:t>Big Data</a:t>
          </a:r>
          <a:br>
            <a:rPr lang="hu-HU" sz="1800" b="1" dirty="0"/>
          </a:br>
          <a:endParaRPr lang="hu-HU" sz="1800" dirty="0"/>
        </a:p>
        <a:p>
          <a:r>
            <a:rPr lang="hu-HU" sz="1400" dirty="0"/>
            <a:t>Tények v hipotézisek</a:t>
          </a:r>
        </a:p>
      </dgm:t>
    </dgm:pt>
    <dgm:pt modelId="{735D5CC9-B30C-4067-A76D-2CE8B6CEEC13}" type="parTrans" cxnId="{C3795A48-CC79-4EE1-A4E1-A969415737BA}">
      <dgm:prSet/>
      <dgm:spPr/>
      <dgm:t>
        <a:bodyPr/>
        <a:lstStyle/>
        <a:p>
          <a:endParaRPr lang="hu-HU"/>
        </a:p>
      </dgm:t>
    </dgm:pt>
    <dgm:pt modelId="{3FFE7A76-399A-4D24-8063-FF59AED8C82C}" type="sibTrans" cxnId="{C3795A48-CC79-4EE1-A4E1-A969415737BA}">
      <dgm:prSet/>
      <dgm:spPr/>
      <dgm:t>
        <a:bodyPr/>
        <a:lstStyle/>
        <a:p>
          <a:endParaRPr lang="hu-HU"/>
        </a:p>
      </dgm:t>
    </dgm:pt>
    <dgm:pt modelId="{619E8353-91D5-4254-8C30-CF3A273F6AE3}" type="pres">
      <dgm:prSet presAssocID="{7AE2624E-64AD-4AB3-A751-163760A67C1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A3116-ACFE-4A7B-96DD-DF47045A7DC7}" type="pres">
      <dgm:prSet presAssocID="{7AE2624E-64AD-4AB3-A751-163760A67C17}" presName="axisShape" presStyleLbl="bgShp" presStyleIdx="0" presStyleCnt="1"/>
      <dgm:spPr/>
    </dgm:pt>
    <dgm:pt modelId="{E3D5EEB4-8F2A-4296-BD04-4857E7122778}" type="pres">
      <dgm:prSet presAssocID="{7AE2624E-64AD-4AB3-A751-163760A67C1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E6B09-5108-4763-A6D5-F1DBB5E04C2E}" type="pres">
      <dgm:prSet presAssocID="{7AE2624E-64AD-4AB3-A751-163760A67C1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D9048-AE53-45D4-966C-B0DBF86665A5}" type="pres">
      <dgm:prSet presAssocID="{7AE2624E-64AD-4AB3-A751-163760A67C1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837A7-8A59-4E16-B3E7-7D535351AC31}" type="pres">
      <dgm:prSet presAssocID="{7AE2624E-64AD-4AB3-A751-163760A67C1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699620-1E75-174F-81FA-6B0A6DB6F457}" type="presOf" srcId="{BC8F3861-9F6F-4899-9639-2AB09590FE38}" destId="{E3D5EEB4-8F2A-4296-BD04-4857E7122778}" srcOrd="0" destOrd="0" presId="urn:microsoft.com/office/officeart/2005/8/layout/matrix2"/>
    <dgm:cxn modelId="{B78FC77A-525D-3940-9F3E-E9036E1451A3}" type="presOf" srcId="{7AE2624E-64AD-4AB3-A751-163760A67C17}" destId="{619E8353-91D5-4254-8C30-CF3A273F6AE3}" srcOrd="0" destOrd="0" presId="urn:microsoft.com/office/officeart/2005/8/layout/matrix2"/>
    <dgm:cxn modelId="{2CC4848D-F651-4860-8C31-EC60C9EB51A5}" srcId="{7AE2624E-64AD-4AB3-A751-163760A67C17}" destId="{DB6C19E3-6EF4-456F-A89E-07DEFEC88B9E}" srcOrd="2" destOrd="0" parTransId="{9925C250-8561-439B-B7C0-C1C704BC4F1A}" sibTransId="{5EBD461B-A3C8-4D85-A2E0-2339512CDCD1}"/>
    <dgm:cxn modelId="{9CF26671-AC2E-4456-80F0-18F648EFEA4F}" srcId="{7AE2624E-64AD-4AB3-A751-163760A67C17}" destId="{BC8F3861-9F6F-4899-9639-2AB09590FE38}" srcOrd="0" destOrd="0" parTransId="{E119AF0B-4B53-42C6-9206-AE3C69C74F47}" sibTransId="{92A31C9F-8530-46F4-88D6-84E222848F3A}"/>
    <dgm:cxn modelId="{9C3CF1A8-32E1-464D-AAAF-F409BDC20013}" srcId="{7AE2624E-64AD-4AB3-A751-163760A67C17}" destId="{CF9962E2-CF7D-41D1-B89B-AAF3387F2186}" srcOrd="1" destOrd="0" parTransId="{8FE74CA0-49F8-45BA-B8C4-F7BCAFBEBE24}" sibTransId="{978E9DE5-F6A9-413D-8C2A-5E044DD56401}"/>
    <dgm:cxn modelId="{F0AB8D73-15A7-1745-B909-40285E221C36}" type="presOf" srcId="{DB6C19E3-6EF4-456F-A89E-07DEFEC88B9E}" destId="{96ED9048-AE53-45D4-966C-B0DBF86665A5}" srcOrd="0" destOrd="0" presId="urn:microsoft.com/office/officeart/2005/8/layout/matrix2"/>
    <dgm:cxn modelId="{C3795A48-CC79-4EE1-A4E1-A969415737BA}" srcId="{7AE2624E-64AD-4AB3-A751-163760A67C17}" destId="{C949E26C-9E97-4913-BE44-D37377536974}" srcOrd="3" destOrd="0" parTransId="{735D5CC9-B30C-4067-A76D-2CE8B6CEEC13}" sibTransId="{3FFE7A76-399A-4D24-8063-FF59AED8C82C}"/>
    <dgm:cxn modelId="{2597D90E-02FA-8543-BB3E-2245B3671685}" type="presOf" srcId="{CF9962E2-CF7D-41D1-B89B-AAF3387F2186}" destId="{190E6B09-5108-4763-A6D5-F1DBB5E04C2E}" srcOrd="0" destOrd="0" presId="urn:microsoft.com/office/officeart/2005/8/layout/matrix2"/>
    <dgm:cxn modelId="{8AEA8F69-F3FE-D64A-990D-F162255D6CDF}" type="presOf" srcId="{C949E26C-9E97-4913-BE44-D37377536974}" destId="{216837A7-8A59-4E16-B3E7-7D535351AC31}" srcOrd="0" destOrd="0" presId="urn:microsoft.com/office/officeart/2005/8/layout/matrix2"/>
    <dgm:cxn modelId="{4C197A36-A852-EF41-8B1B-402A31BC6ECF}" type="presParOf" srcId="{619E8353-91D5-4254-8C30-CF3A273F6AE3}" destId="{DA2A3116-ACFE-4A7B-96DD-DF47045A7DC7}" srcOrd="0" destOrd="0" presId="urn:microsoft.com/office/officeart/2005/8/layout/matrix2"/>
    <dgm:cxn modelId="{7F9BE31D-87B4-E343-BF42-D042D9503A41}" type="presParOf" srcId="{619E8353-91D5-4254-8C30-CF3A273F6AE3}" destId="{E3D5EEB4-8F2A-4296-BD04-4857E7122778}" srcOrd="1" destOrd="0" presId="urn:microsoft.com/office/officeart/2005/8/layout/matrix2"/>
    <dgm:cxn modelId="{7B53715C-C392-114B-A13D-19B092390F3C}" type="presParOf" srcId="{619E8353-91D5-4254-8C30-CF3A273F6AE3}" destId="{190E6B09-5108-4763-A6D5-F1DBB5E04C2E}" srcOrd="2" destOrd="0" presId="urn:microsoft.com/office/officeart/2005/8/layout/matrix2"/>
    <dgm:cxn modelId="{B6964F3E-2A67-734A-97D5-AA7D24E5ADE2}" type="presParOf" srcId="{619E8353-91D5-4254-8C30-CF3A273F6AE3}" destId="{96ED9048-AE53-45D4-966C-B0DBF86665A5}" srcOrd="3" destOrd="0" presId="urn:microsoft.com/office/officeart/2005/8/layout/matrix2"/>
    <dgm:cxn modelId="{9619F555-D17E-0745-A324-8AB36BE5609D}" type="presParOf" srcId="{619E8353-91D5-4254-8C30-CF3A273F6AE3}" destId="{216837A7-8A59-4E16-B3E7-7D535351AC3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A9DB4D-8936-4A67-A7BD-189EAD9BD52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8CD0727-A61D-424C-8617-41F22E887D7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hu-HU" sz="1400" b="1" dirty="0"/>
            <a:t>Szakemberek</a:t>
          </a:r>
          <a:endParaRPr lang="hu-HU" sz="1600" b="1" dirty="0"/>
        </a:p>
      </dgm:t>
    </dgm:pt>
    <dgm:pt modelId="{B968EB54-FBC9-461E-8C2E-BFE3B2364E3A}" type="parTrans" cxnId="{ABF0A870-288E-4FCA-8C9D-5024AC078A02}">
      <dgm:prSet/>
      <dgm:spPr/>
      <dgm:t>
        <a:bodyPr/>
        <a:lstStyle/>
        <a:p>
          <a:endParaRPr lang="hu-HU"/>
        </a:p>
      </dgm:t>
    </dgm:pt>
    <dgm:pt modelId="{AD42BC92-31E5-4451-9851-BBC8CF358B9B}" type="sibTrans" cxnId="{ABF0A870-288E-4FCA-8C9D-5024AC078A02}">
      <dgm:prSet/>
      <dgm:spPr/>
      <dgm:t>
        <a:bodyPr/>
        <a:lstStyle/>
        <a:p>
          <a:endParaRPr lang="hu-HU"/>
        </a:p>
      </dgm:t>
    </dgm:pt>
    <dgm:pt modelId="{41F3F763-C0D6-4FFC-B346-0464D9EF51DE}">
      <dgm:prSet phldrT="[Text]" custT="1"/>
      <dgm:spPr>
        <a:solidFill>
          <a:srgbClr val="00B050"/>
        </a:solidFill>
      </dgm:spPr>
      <dgm:t>
        <a:bodyPr/>
        <a:lstStyle/>
        <a:p>
          <a:r>
            <a:rPr lang="hu-HU" sz="1400" b="1" dirty="0"/>
            <a:t>Digitális nomádok</a:t>
          </a:r>
        </a:p>
      </dgm:t>
    </dgm:pt>
    <dgm:pt modelId="{C085AD4C-3FAA-4E21-9AE6-BEAC550F4842}" type="parTrans" cxnId="{F6A49234-A233-4A7F-8D4A-425B2128F5A9}">
      <dgm:prSet/>
      <dgm:spPr/>
      <dgm:t>
        <a:bodyPr/>
        <a:lstStyle/>
        <a:p>
          <a:endParaRPr lang="hu-HU"/>
        </a:p>
      </dgm:t>
    </dgm:pt>
    <dgm:pt modelId="{B254E898-9A55-40DB-AEFF-E8073EA7A39A}" type="sibTrans" cxnId="{F6A49234-A233-4A7F-8D4A-425B2128F5A9}">
      <dgm:prSet/>
      <dgm:spPr/>
      <dgm:t>
        <a:bodyPr/>
        <a:lstStyle/>
        <a:p>
          <a:endParaRPr lang="hu-HU"/>
        </a:p>
      </dgm:t>
    </dgm:pt>
    <dgm:pt modelId="{51102277-99E0-4ADB-8C61-6779A00CA04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hu-HU" sz="1400" b="1" dirty="0"/>
            <a:t>Megújító vezetők</a:t>
          </a:r>
        </a:p>
      </dgm:t>
    </dgm:pt>
    <dgm:pt modelId="{9FBC746A-D074-48F5-B0D7-E03B34CD5C6A}" type="parTrans" cxnId="{4FE0FF21-CC5F-4AC3-A5D8-16AB5B67B569}">
      <dgm:prSet/>
      <dgm:spPr/>
      <dgm:t>
        <a:bodyPr/>
        <a:lstStyle/>
        <a:p>
          <a:endParaRPr lang="hu-HU"/>
        </a:p>
      </dgm:t>
    </dgm:pt>
    <dgm:pt modelId="{2F9680BA-A3A1-415E-BCE5-90B83497AE9B}" type="sibTrans" cxnId="{4FE0FF21-CC5F-4AC3-A5D8-16AB5B67B569}">
      <dgm:prSet/>
      <dgm:spPr/>
      <dgm:t>
        <a:bodyPr/>
        <a:lstStyle/>
        <a:p>
          <a:endParaRPr lang="hu-HU"/>
        </a:p>
      </dgm:t>
    </dgm:pt>
    <dgm:pt modelId="{00643C1D-1D8D-4D15-A71A-E72C27D65E0C}" type="pres">
      <dgm:prSet presAssocID="{E1A9DB4D-8936-4A67-A7BD-189EAD9BD52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EB0D0A3-1E49-4BF3-B64D-91AF1DE370DB}" type="pres">
      <dgm:prSet presAssocID="{18CD0727-A61D-424C-8617-41F22E887D7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6694E-5260-475F-9F98-86E8A82B8F0D}" type="pres">
      <dgm:prSet presAssocID="{18CD0727-A61D-424C-8617-41F22E887D77}" presName="gear1srcNode" presStyleLbl="node1" presStyleIdx="0" presStyleCnt="3"/>
      <dgm:spPr/>
      <dgm:t>
        <a:bodyPr/>
        <a:lstStyle/>
        <a:p>
          <a:endParaRPr lang="en-US"/>
        </a:p>
      </dgm:t>
    </dgm:pt>
    <dgm:pt modelId="{7DB4BDDF-DE7D-4FD6-B8D5-310E2AD037B9}" type="pres">
      <dgm:prSet presAssocID="{18CD0727-A61D-424C-8617-41F22E887D77}" presName="gear1dstNode" presStyleLbl="node1" presStyleIdx="0" presStyleCnt="3"/>
      <dgm:spPr/>
      <dgm:t>
        <a:bodyPr/>
        <a:lstStyle/>
        <a:p>
          <a:endParaRPr lang="en-US"/>
        </a:p>
      </dgm:t>
    </dgm:pt>
    <dgm:pt modelId="{B228A8D0-8B1E-4D02-915A-C5912F0EB449}" type="pres">
      <dgm:prSet presAssocID="{41F3F763-C0D6-4FFC-B346-0464D9EF51D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B9859-C430-4912-AB52-53BB7D276BB2}" type="pres">
      <dgm:prSet presAssocID="{41F3F763-C0D6-4FFC-B346-0464D9EF51DE}" presName="gear2srcNode" presStyleLbl="node1" presStyleIdx="1" presStyleCnt="3"/>
      <dgm:spPr/>
      <dgm:t>
        <a:bodyPr/>
        <a:lstStyle/>
        <a:p>
          <a:endParaRPr lang="en-US"/>
        </a:p>
      </dgm:t>
    </dgm:pt>
    <dgm:pt modelId="{6D8794A2-6343-485D-8ED1-58172E39F17C}" type="pres">
      <dgm:prSet presAssocID="{41F3F763-C0D6-4FFC-B346-0464D9EF51DE}" presName="gear2dstNode" presStyleLbl="node1" presStyleIdx="1" presStyleCnt="3"/>
      <dgm:spPr/>
      <dgm:t>
        <a:bodyPr/>
        <a:lstStyle/>
        <a:p>
          <a:endParaRPr lang="en-US"/>
        </a:p>
      </dgm:t>
    </dgm:pt>
    <dgm:pt modelId="{94412F12-AE55-4385-A8FC-141CEE26F04C}" type="pres">
      <dgm:prSet presAssocID="{51102277-99E0-4ADB-8C61-6779A00CA045}" presName="gear3" presStyleLbl="node1" presStyleIdx="2" presStyleCnt="3"/>
      <dgm:spPr/>
      <dgm:t>
        <a:bodyPr/>
        <a:lstStyle/>
        <a:p>
          <a:endParaRPr lang="en-US"/>
        </a:p>
      </dgm:t>
    </dgm:pt>
    <dgm:pt modelId="{A54C3026-C690-43F7-A3BA-B940FF084A9D}" type="pres">
      <dgm:prSet presAssocID="{51102277-99E0-4ADB-8C61-6779A00CA04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9C361-D259-4938-BE54-513760397F2D}" type="pres">
      <dgm:prSet presAssocID="{51102277-99E0-4ADB-8C61-6779A00CA045}" presName="gear3srcNode" presStyleLbl="node1" presStyleIdx="2" presStyleCnt="3"/>
      <dgm:spPr/>
      <dgm:t>
        <a:bodyPr/>
        <a:lstStyle/>
        <a:p>
          <a:endParaRPr lang="en-US"/>
        </a:p>
      </dgm:t>
    </dgm:pt>
    <dgm:pt modelId="{C77C58ED-D6F8-4D61-B9FE-DC1026856605}" type="pres">
      <dgm:prSet presAssocID="{51102277-99E0-4ADB-8C61-6779A00CA045}" presName="gear3dstNode" presStyleLbl="node1" presStyleIdx="2" presStyleCnt="3"/>
      <dgm:spPr/>
      <dgm:t>
        <a:bodyPr/>
        <a:lstStyle/>
        <a:p>
          <a:endParaRPr lang="en-US"/>
        </a:p>
      </dgm:t>
    </dgm:pt>
    <dgm:pt modelId="{DCB11D32-A581-480E-B00B-0EA4057709AC}" type="pres">
      <dgm:prSet presAssocID="{AD42BC92-31E5-4451-9851-BBC8CF358B9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BB28ACD-17E3-4A78-BEE4-242279ACBD60}" type="pres">
      <dgm:prSet presAssocID="{B254E898-9A55-40DB-AEFF-E8073EA7A39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5BF2DFB-CD5F-4B99-A4E8-D75C5E36E2F3}" type="pres">
      <dgm:prSet presAssocID="{2F9680BA-A3A1-415E-BCE5-90B83497AE9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3293CC2-8336-F848-B6F9-067CCC5593E4}" type="presOf" srcId="{51102277-99E0-4ADB-8C61-6779A00CA045}" destId="{94412F12-AE55-4385-A8FC-141CEE26F04C}" srcOrd="0" destOrd="0" presId="urn:microsoft.com/office/officeart/2005/8/layout/gear1"/>
    <dgm:cxn modelId="{FEED76CC-2844-0D4A-A51D-9A5D5F0E2F9F}" type="presOf" srcId="{18CD0727-A61D-424C-8617-41F22E887D77}" destId="{8EB0D0A3-1E49-4BF3-B64D-91AF1DE370DB}" srcOrd="0" destOrd="0" presId="urn:microsoft.com/office/officeart/2005/8/layout/gear1"/>
    <dgm:cxn modelId="{8A38B6AB-6349-1544-A703-BD771B09F60F}" type="presOf" srcId="{18CD0727-A61D-424C-8617-41F22E887D77}" destId="{ACB6694E-5260-475F-9F98-86E8A82B8F0D}" srcOrd="1" destOrd="0" presId="urn:microsoft.com/office/officeart/2005/8/layout/gear1"/>
    <dgm:cxn modelId="{4FE0FF21-CC5F-4AC3-A5D8-16AB5B67B569}" srcId="{E1A9DB4D-8936-4A67-A7BD-189EAD9BD520}" destId="{51102277-99E0-4ADB-8C61-6779A00CA045}" srcOrd="2" destOrd="0" parTransId="{9FBC746A-D074-48F5-B0D7-E03B34CD5C6A}" sibTransId="{2F9680BA-A3A1-415E-BCE5-90B83497AE9B}"/>
    <dgm:cxn modelId="{D4BB1F42-015C-3B43-A62C-66DFB835E94F}" type="presOf" srcId="{18CD0727-A61D-424C-8617-41F22E887D77}" destId="{7DB4BDDF-DE7D-4FD6-B8D5-310E2AD037B9}" srcOrd="2" destOrd="0" presId="urn:microsoft.com/office/officeart/2005/8/layout/gear1"/>
    <dgm:cxn modelId="{8ED82530-0E09-EB46-A3E9-1F55FDAB86D6}" type="presOf" srcId="{AD42BC92-31E5-4451-9851-BBC8CF358B9B}" destId="{DCB11D32-A581-480E-B00B-0EA4057709AC}" srcOrd="0" destOrd="0" presId="urn:microsoft.com/office/officeart/2005/8/layout/gear1"/>
    <dgm:cxn modelId="{ABF0A870-288E-4FCA-8C9D-5024AC078A02}" srcId="{E1A9DB4D-8936-4A67-A7BD-189EAD9BD520}" destId="{18CD0727-A61D-424C-8617-41F22E887D77}" srcOrd="0" destOrd="0" parTransId="{B968EB54-FBC9-461E-8C2E-BFE3B2364E3A}" sibTransId="{AD42BC92-31E5-4451-9851-BBC8CF358B9B}"/>
    <dgm:cxn modelId="{561232D6-68F5-5F4D-B03C-43D4669C79CE}" type="presOf" srcId="{51102277-99E0-4ADB-8C61-6779A00CA045}" destId="{F1F9C361-D259-4938-BE54-513760397F2D}" srcOrd="2" destOrd="0" presId="urn:microsoft.com/office/officeart/2005/8/layout/gear1"/>
    <dgm:cxn modelId="{D28FE349-BA22-2642-9C0E-26AA734BE1B3}" type="presOf" srcId="{51102277-99E0-4ADB-8C61-6779A00CA045}" destId="{A54C3026-C690-43F7-A3BA-B940FF084A9D}" srcOrd="1" destOrd="0" presId="urn:microsoft.com/office/officeart/2005/8/layout/gear1"/>
    <dgm:cxn modelId="{C3BA3DB5-4912-C742-90D3-D99580BC3BB4}" type="presOf" srcId="{E1A9DB4D-8936-4A67-A7BD-189EAD9BD520}" destId="{00643C1D-1D8D-4D15-A71A-E72C27D65E0C}" srcOrd="0" destOrd="0" presId="urn:microsoft.com/office/officeart/2005/8/layout/gear1"/>
    <dgm:cxn modelId="{73378E0D-1A0E-B041-9B56-12E35CB7BCEB}" type="presOf" srcId="{B254E898-9A55-40DB-AEFF-E8073EA7A39A}" destId="{2BB28ACD-17E3-4A78-BEE4-242279ACBD60}" srcOrd="0" destOrd="0" presId="urn:microsoft.com/office/officeart/2005/8/layout/gear1"/>
    <dgm:cxn modelId="{EA893C5F-3D93-104B-8023-5DAC6020C7E0}" type="presOf" srcId="{41F3F763-C0D6-4FFC-B346-0464D9EF51DE}" destId="{344B9859-C430-4912-AB52-53BB7D276BB2}" srcOrd="1" destOrd="0" presId="urn:microsoft.com/office/officeart/2005/8/layout/gear1"/>
    <dgm:cxn modelId="{489A38E6-B793-C74A-AE18-75A8FD810767}" type="presOf" srcId="{51102277-99E0-4ADB-8C61-6779A00CA045}" destId="{C77C58ED-D6F8-4D61-B9FE-DC1026856605}" srcOrd="3" destOrd="0" presId="urn:microsoft.com/office/officeart/2005/8/layout/gear1"/>
    <dgm:cxn modelId="{394C15E0-DBD2-F649-AC87-1D2764414592}" type="presOf" srcId="{41F3F763-C0D6-4FFC-B346-0464D9EF51DE}" destId="{B228A8D0-8B1E-4D02-915A-C5912F0EB449}" srcOrd="0" destOrd="0" presId="urn:microsoft.com/office/officeart/2005/8/layout/gear1"/>
    <dgm:cxn modelId="{A5BED84D-6AE4-8346-8766-9507358BB52A}" type="presOf" srcId="{2F9680BA-A3A1-415E-BCE5-90B83497AE9B}" destId="{35BF2DFB-CD5F-4B99-A4E8-D75C5E36E2F3}" srcOrd="0" destOrd="0" presId="urn:microsoft.com/office/officeart/2005/8/layout/gear1"/>
    <dgm:cxn modelId="{BBA2D28F-0144-1947-A4E4-D67F5862FCA4}" type="presOf" srcId="{41F3F763-C0D6-4FFC-B346-0464D9EF51DE}" destId="{6D8794A2-6343-485D-8ED1-58172E39F17C}" srcOrd="2" destOrd="0" presId="urn:microsoft.com/office/officeart/2005/8/layout/gear1"/>
    <dgm:cxn modelId="{F6A49234-A233-4A7F-8D4A-425B2128F5A9}" srcId="{E1A9DB4D-8936-4A67-A7BD-189EAD9BD520}" destId="{41F3F763-C0D6-4FFC-B346-0464D9EF51DE}" srcOrd="1" destOrd="0" parTransId="{C085AD4C-3FAA-4E21-9AE6-BEAC550F4842}" sibTransId="{B254E898-9A55-40DB-AEFF-E8073EA7A39A}"/>
    <dgm:cxn modelId="{9CE68855-8878-E445-8873-AED933E24317}" type="presParOf" srcId="{00643C1D-1D8D-4D15-A71A-E72C27D65E0C}" destId="{8EB0D0A3-1E49-4BF3-B64D-91AF1DE370DB}" srcOrd="0" destOrd="0" presId="urn:microsoft.com/office/officeart/2005/8/layout/gear1"/>
    <dgm:cxn modelId="{5F87702B-9EC1-5C45-A39F-FEECDBEB20A7}" type="presParOf" srcId="{00643C1D-1D8D-4D15-A71A-E72C27D65E0C}" destId="{ACB6694E-5260-475F-9F98-86E8A82B8F0D}" srcOrd="1" destOrd="0" presId="urn:microsoft.com/office/officeart/2005/8/layout/gear1"/>
    <dgm:cxn modelId="{FF6AE349-D2E6-EA41-9A3B-B513266E5C38}" type="presParOf" srcId="{00643C1D-1D8D-4D15-A71A-E72C27D65E0C}" destId="{7DB4BDDF-DE7D-4FD6-B8D5-310E2AD037B9}" srcOrd="2" destOrd="0" presId="urn:microsoft.com/office/officeart/2005/8/layout/gear1"/>
    <dgm:cxn modelId="{24D08447-3733-3144-9442-6E07FF8F5AFC}" type="presParOf" srcId="{00643C1D-1D8D-4D15-A71A-E72C27D65E0C}" destId="{B228A8D0-8B1E-4D02-915A-C5912F0EB449}" srcOrd="3" destOrd="0" presId="urn:microsoft.com/office/officeart/2005/8/layout/gear1"/>
    <dgm:cxn modelId="{BAE0F408-4EEC-654B-8CF8-65B72D32AD1B}" type="presParOf" srcId="{00643C1D-1D8D-4D15-A71A-E72C27D65E0C}" destId="{344B9859-C430-4912-AB52-53BB7D276BB2}" srcOrd="4" destOrd="0" presId="urn:microsoft.com/office/officeart/2005/8/layout/gear1"/>
    <dgm:cxn modelId="{9CA44CF9-B6B3-344D-A98E-656B8F90196E}" type="presParOf" srcId="{00643C1D-1D8D-4D15-A71A-E72C27D65E0C}" destId="{6D8794A2-6343-485D-8ED1-58172E39F17C}" srcOrd="5" destOrd="0" presId="urn:microsoft.com/office/officeart/2005/8/layout/gear1"/>
    <dgm:cxn modelId="{FB5D999B-C676-3545-9866-F0186E2920E2}" type="presParOf" srcId="{00643C1D-1D8D-4D15-A71A-E72C27D65E0C}" destId="{94412F12-AE55-4385-A8FC-141CEE26F04C}" srcOrd="6" destOrd="0" presId="urn:microsoft.com/office/officeart/2005/8/layout/gear1"/>
    <dgm:cxn modelId="{4A369C12-4756-254D-9D15-12AC91C9C606}" type="presParOf" srcId="{00643C1D-1D8D-4D15-A71A-E72C27D65E0C}" destId="{A54C3026-C690-43F7-A3BA-B940FF084A9D}" srcOrd="7" destOrd="0" presId="urn:microsoft.com/office/officeart/2005/8/layout/gear1"/>
    <dgm:cxn modelId="{3E94E146-514E-6B43-9AF1-C609B0933B48}" type="presParOf" srcId="{00643C1D-1D8D-4D15-A71A-E72C27D65E0C}" destId="{F1F9C361-D259-4938-BE54-513760397F2D}" srcOrd="8" destOrd="0" presId="urn:microsoft.com/office/officeart/2005/8/layout/gear1"/>
    <dgm:cxn modelId="{FFC2AE20-1523-F547-9A21-627ECD8A3A33}" type="presParOf" srcId="{00643C1D-1D8D-4D15-A71A-E72C27D65E0C}" destId="{C77C58ED-D6F8-4D61-B9FE-DC1026856605}" srcOrd="9" destOrd="0" presId="urn:microsoft.com/office/officeart/2005/8/layout/gear1"/>
    <dgm:cxn modelId="{00E734DC-AF94-A148-9AF1-A3BEE12D49B4}" type="presParOf" srcId="{00643C1D-1D8D-4D15-A71A-E72C27D65E0C}" destId="{DCB11D32-A581-480E-B00B-0EA4057709AC}" srcOrd="10" destOrd="0" presId="urn:microsoft.com/office/officeart/2005/8/layout/gear1"/>
    <dgm:cxn modelId="{0FA9469C-C47B-EC4D-92AD-F39C1A15A533}" type="presParOf" srcId="{00643C1D-1D8D-4D15-A71A-E72C27D65E0C}" destId="{2BB28ACD-17E3-4A78-BEE4-242279ACBD60}" srcOrd="11" destOrd="0" presId="urn:microsoft.com/office/officeart/2005/8/layout/gear1"/>
    <dgm:cxn modelId="{12F1FBBA-F577-C64B-AC81-6190E34A7EF3}" type="presParOf" srcId="{00643C1D-1D8D-4D15-A71A-E72C27D65E0C}" destId="{35BF2DFB-CD5F-4B99-A4E8-D75C5E36E2F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DB4268-05D9-4406-A95F-F5D3F4EF362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B2DD59CE-154D-458F-8E74-6BE491240053}">
      <dgm:prSet phldrT="[Text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hu-HU" sz="1600" b="1" dirty="0"/>
            <a:t>Stratégiai alapozó befektetés:</a:t>
          </a:r>
        </a:p>
        <a:p>
          <a:r>
            <a:rPr lang="hu-HU" sz="1400" dirty="0"/>
            <a:t/>
          </a:r>
          <a:br>
            <a:rPr lang="hu-HU" sz="1400" dirty="0"/>
          </a:br>
          <a:r>
            <a:rPr lang="hu-HU" sz="1400" dirty="0"/>
            <a:t>Tanulási célú projektek a szervezeti képességek kiépítésére</a:t>
          </a:r>
        </a:p>
        <a:p>
          <a:endParaRPr lang="hu-HU" sz="1100" dirty="0"/>
        </a:p>
      </dgm:t>
    </dgm:pt>
    <dgm:pt modelId="{C422621D-064F-4A7B-B7BD-434F8791AB8B}" type="parTrans" cxnId="{D591CEEE-838F-451D-B2CA-A8EFF4447548}">
      <dgm:prSet/>
      <dgm:spPr/>
      <dgm:t>
        <a:bodyPr/>
        <a:lstStyle/>
        <a:p>
          <a:endParaRPr lang="hu-HU"/>
        </a:p>
      </dgm:t>
    </dgm:pt>
    <dgm:pt modelId="{6F3CB077-AF29-465C-8541-705D770A03A8}" type="sibTrans" cxnId="{D591CEEE-838F-451D-B2CA-A8EFF4447548}">
      <dgm:prSet/>
      <dgm:spPr/>
      <dgm:t>
        <a:bodyPr/>
        <a:lstStyle/>
        <a:p>
          <a:endParaRPr lang="hu-HU"/>
        </a:p>
      </dgm:t>
    </dgm:pt>
    <dgm:pt modelId="{D4AE0E74-1F0A-49D3-AD24-3839F70461ED}">
      <dgm:prSet phldrT="[Text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hu-HU" sz="1600" b="1" dirty="0"/>
            <a:t>Válság menedzsment:</a:t>
          </a:r>
        </a:p>
        <a:p>
          <a:endParaRPr lang="hu-HU" sz="1100" dirty="0"/>
        </a:p>
        <a:p>
          <a:r>
            <a:rPr lang="hu-HU" sz="1400" dirty="0"/>
            <a:t>A gyorsan csökkenő eredményekre válaszul mindent egy lapra feltevő befektetés</a:t>
          </a:r>
        </a:p>
      </dgm:t>
    </dgm:pt>
    <dgm:pt modelId="{22B5D5A3-E63E-4192-9E19-99E1DBF5F82D}" type="parTrans" cxnId="{100C1707-9E14-4E4F-80F8-2E4EDEEDEB58}">
      <dgm:prSet/>
      <dgm:spPr/>
      <dgm:t>
        <a:bodyPr/>
        <a:lstStyle/>
        <a:p>
          <a:endParaRPr lang="hu-HU"/>
        </a:p>
      </dgm:t>
    </dgm:pt>
    <dgm:pt modelId="{3687153E-E0E6-45D7-B7AD-3F14C8D0B3E2}" type="sibTrans" cxnId="{100C1707-9E14-4E4F-80F8-2E4EDEEDEB58}">
      <dgm:prSet/>
      <dgm:spPr/>
      <dgm:t>
        <a:bodyPr/>
        <a:lstStyle/>
        <a:p>
          <a:endParaRPr lang="hu-HU"/>
        </a:p>
      </dgm:t>
    </dgm:pt>
    <dgm:pt modelId="{029C1BDC-2F9A-4D5A-9BC7-299D550110E3}">
      <dgm:prSet phldrT="[Text]" custT="1"/>
      <dgm:spPr>
        <a:solidFill>
          <a:srgbClr val="7030A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hu-HU" sz="1600" b="1" dirty="0"/>
            <a:t>Gazdaságos:</a:t>
          </a:r>
        </a:p>
        <a:p>
          <a:endParaRPr lang="hu-HU" sz="1100" dirty="0"/>
        </a:p>
        <a:p>
          <a:r>
            <a:rPr lang="hu-HU" sz="1400" dirty="0"/>
            <a:t>Hagyományos pénzügyi tervezés, </a:t>
          </a:r>
          <a:br>
            <a:rPr lang="hu-HU" sz="1400" dirty="0"/>
          </a:br>
          <a:r>
            <a:rPr lang="hu-HU" sz="1400" dirty="0"/>
            <a:t>költség és bevétel figyelés</a:t>
          </a:r>
        </a:p>
        <a:p>
          <a:endParaRPr lang="hu-HU" sz="1100" dirty="0"/>
        </a:p>
      </dgm:t>
    </dgm:pt>
    <dgm:pt modelId="{02BAE4E4-8529-4BBB-8FAB-18FD086E4638}" type="parTrans" cxnId="{8B72A14B-B682-4647-84E6-811FAAB45C5F}">
      <dgm:prSet/>
      <dgm:spPr/>
      <dgm:t>
        <a:bodyPr/>
        <a:lstStyle/>
        <a:p>
          <a:endParaRPr lang="hu-HU"/>
        </a:p>
      </dgm:t>
    </dgm:pt>
    <dgm:pt modelId="{E6302653-7EE4-46C2-BE49-26009230236A}" type="sibTrans" cxnId="{8B72A14B-B682-4647-84E6-811FAAB45C5F}">
      <dgm:prSet/>
      <dgm:spPr/>
      <dgm:t>
        <a:bodyPr/>
        <a:lstStyle/>
        <a:p>
          <a:endParaRPr lang="hu-HU"/>
        </a:p>
      </dgm:t>
    </dgm:pt>
    <dgm:pt modelId="{C9E3616B-F14D-4C64-9A82-7066A7469B51}">
      <dgm:prSet phldrT="[Text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hu-HU" sz="1600" b="1" dirty="0"/>
            <a:t>Alacsony rizikójú kipróbálás:</a:t>
          </a:r>
        </a:p>
        <a:p>
          <a:endParaRPr lang="hu-HU" sz="1200" dirty="0"/>
        </a:p>
        <a:p>
          <a:r>
            <a:rPr lang="hu-HU" sz="1400" dirty="0"/>
            <a:t>Alacsony költségű és rizikójú projektek a technológia, az ügyfél reakciók tanulmányozására</a:t>
          </a:r>
        </a:p>
      </dgm:t>
    </dgm:pt>
    <dgm:pt modelId="{A3FAF7B5-D72E-4CB0-9756-2442C9737636}" type="parTrans" cxnId="{5500659E-B7F0-4298-9E12-A8F14E1826D6}">
      <dgm:prSet/>
      <dgm:spPr/>
      <dgm:t>
        <a:bodyPr/>
        <a:lstStyle/>
        <a:p>
          <a:endParaRPr lang="hu-HU"/>
        </a:p>
      </dgm:t>
    </dgm:pt>
    <dgm:pt modelId="{FC899F9B-B5C6-4855-876F-78C3E71BA6FE}" type="sibTrans" cxnId="{5500659E-B7F0-4298-9E12-A8F14E1826D6}">
      <dgm:prSet/>
      <dgm:spPr/>
      <dgm:t>
        <a:bodyPr/>
        <a:lstStyle/>
        <a:p>
          <a:endParaRPr lang="hu-HU"/>
        </a:p>
      </dgm:t>
    </dgm:pt>
    <dgm:pt modelId="{5722BB99-D1D6-4EA4-9C30-EB14526FC52B}" type="pres">
      <dgm:prSet presAssocID="{2ADB4268-05D9-4406-A95F-F5D3F4EF362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84CC01-B998-4CF7-8A2D-B40D9B79C8A8}" type="pres">
      <dgm:prSet presAssocID="{2ADB4268-05D9-4406-A95F-F5D3F4EF362B}" presName="diamond" presStyleLbl="bgShp" presStyleIdx="0" presStyleCnt="1" custAng="18912271" custLinFactNeighborX="-6462" custLinFactNeighborY="-22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642DE472-EE11-408F-9E19-20EC285B00E7}" type="pres">
      <dgm:prSet presAssocID="{2ADB4268-05D9-4406-A95F-F5D3F4EF362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10706-B1EA-44D1-90A1-9278D10ECC90}" type="pres">
      <dgm:prSet presAssocID="{2ADB4268-05D9-4406-A95F-F5D3F4EF362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7659D-A2DD-4EB6-8CB1-A418A81F947E}" type="pres">
      <dgm:prSet presAssocID="{2ADB4268-05D9-4406-A95F-F5D3F4EF362B}" presName="quad3" presStyleLbl="node1" presStyleIdx="2" presStyleCnt="4" custLinFactNeighborX="614" custLinFactNeighborY="-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1E287-09CE-40AA-8C87-92AB2E314CE2}" type="pres">
      <dgm:prSet presAssocID="{2ADB4268-05D9-4406-A95F-F5D3F4EF362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1CEEE-838F-451D-B2CA-A8EFF4447548}" srcId="{2ADB4268-05D9-4406-A95F-F5D3F4EF362B}" destId="{B2DD59CE-154D-458F-8E74-6BE491240053}" srcOrd="0" destOrd="0" parTransId="{C422621D-064F-4A7B-B7BD-434F8791AB8B}" sibTransId="{6F3CB077-AF29-465C-8541-705D770A03A8}"/>
    <dgm:cxn modelId="{5500659E-B7F0-4298-9E12-A8F14E1826D6}" srcId="{2ADB4268-05D9-4406-A95F-F5D3F4EF362B}" destId="{C9E3616B-F14D-4C64-9A82-7066A7469B51}" srcOrd="3" destOrd="0" parTransId="{A3FAF7B5-D72E-4CB0-9756-2442C9737636}" sibTransId="{FC899F9B-B5C6-4855-876F-78C3E71BA6FE}"/>
    <dgm:cxn modelId="{100C1707-9E14-4E4F-80F8-2E4EDEEDEB58}" srcId="{2ADB4268-05D9-4406-A95F-F5D3F4EF362B}" destId="{D4AE0E74-1F0A-49D3-AD24-3839F70461ED}" srcOrd="1" destOrd="0" parTransId="{22B5D5A3-E63E-4192-9E19-99E1DBF5F82D}" sibTransId="{3687153E-E0E6-45D7-B7AD-3F14C8D0B3E2}"/>
    <dgm:cxn modelId="{E95982FC-1225-F541-8B27-42E9FE22F427}" type="presOf" srcId="{C9E3616B-F14D-4C64-9A82-7066A7469B51}" destId="{60B1E287-09CE-40AA-8C87-92AB2E314CE2}" srcOrd="0" destOrd="0" presId="urn:microsoft.com/office/officeart/2005/8/layout/matrix3"/>
    <dgm:cxn modelId="{ECC4A771-B5DB-4F4E-8F85-720BF40FDD3D}" type="presOf" srcId="{029C1BDC-2F9A-4D5A-9BC7-299D550110E3}" destId="{5477659D-A2DD-4EB6-8CB1-A418A81F947E}" srcOrd="0" destOrd="0" presId="urn:microsoft.com/office/officeart/2005/8/layout/matrix3"/>
    <dgm:cxn modelId="{7D3695E2-D78B-6647-956C-4BF30FA3E0D1}" type="presOf" srcId="{B2DD59CE-154D-458F-8E74-6BE491240053}" destId="{642DE472-EE11-408F-9E19-20EC285B00E7}" srcOrd="0" destOrd="0" presId="urn:microsoft.com/office/officeart/2005/8/layout/matrix3"/>
    <dgm:cxn modelId="{58809E04-7121-B84B-8527-E61447A155DD}" type="presOf" srcId="{2ADB4268-05D9-4406-A95F-F5D3F4EF362B}" destId="{5722BB99-D1D6-4EA4-9C30-EB14526FC52B}" srcOrd="0" destOrd="0" presId="urn:microsoft.com/office/officeart/2005/8/layout/matrix3"/>
    <dgm:cxn modelId="{C0BAC918-D04E-9744-B019-04F88F375E2D}" type="presOf" srcId="{D4AE0E74-1F0A-49D3-AD24-3839F70461ED}" destId="{1C810706-B1EA-44D1-90A1-9278D10ECC90}" srcOrd="0" destOrd="0" presId="urn:microsoft.com/office/officeart/2005/8/layout/matrix3"/>
    <dgm:cxn modelId="{8B72A14B-B682-4647-84E6-811FAAB45C5F}" srcId="{2ADB4268-05D9-4406-A95F-F5D3F4EF362B}" destId="{029C1BDC-2F9A-4D5A-9BC7-299D550110E3}" srcOrd="2" destOrd="0" parTransId="{02BAE4E4-8529-4BBB-8FAB-18FD086E4638}" sibTransId="{E6302653-7EE4-46C2-BE49-26009230236A}"/>
    <dgm:cxn modelId="{52AB4AB3-E314-1B4E-9213-59B14BE7EC56}" type="presParOf" srcId="{5722BB99-D1D6-4EA4-9C30-EB14526FC52B}" destId="{7984CC01-B998-4CF7-8A2D-B40D9B79C8A8}" srcOrd="0" destOrd="0" presId="urn:microsoft.com/office/officeart/2005/8/layout/matrix3"/>
    <dgm:cxn modelId="{9B524B25-1C05-DF4A-BECB-E918220C6B6C}" type="presParOf" srcId="{5722BB99-D1D6-4EA4-9C30-EB14526FC52B}" destId="{642DE472-EE11-408F-9E19-20EC285B00E7}" srcOrd="1" destOrd="0" presId="urn:microsoft.com/office/officeart/2005/8/layout/matrix3"/>
    <dgm:cxn modelId="{A3B6F461-EABE-714A-AE0A-D7EE834D7236}" type="presParOf" srcId="{5722BB99-D1D6-4EA4-9C30-EB14526FC52B}" destId="{1C810706-B1EA-44D1-90A1-9278D10ECC90}" srcOrd="2" destOrd="0" presId="urn:microsoft.com/office/officeart/2005/8/layout/matrix3"/>
    <dgm:cxn modelId="{83D5B75B-8E32-3A46-944F-5D653D25FA94}" type="presParOf" srcId="{5722BB99-D1D6-4EA4-9C30-EB14526FC52B}" destId="{5477659D-A2DD-4EB6-8CB1-A418A81F947E}" srcOrd="3" destOrd="0" presId="urn:microsoft.com/office/officeart/2005/8/layout/matrix3"/>
    <dgm:cxn modelId="{9C8DCCA0-6C24-AD47-B518-D813EBBC4AA3}" type="presParOf" srcId="{5722BB99-D1D6-4EA4-9C30-EB14526FC52B}" destId="{60B1E287-09CE-40AA-8C87-92AB2E314CE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FA5B9C-91FD-4871-B0D3-66EFD9F3ABB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E697714-8E3F-42BF-807F-434568D2E5AD}">
      <dgm:prSet phldrT="[Text]"/>
      <dgm:spPr/>
      <dgm:t>
        <a:bodyPr/>
        <a:lstStyle/>
        <a:p>
          <a:r>
            <a:rPr lang="hu-HU" dirty="0"/>
            <a:t>Bányászat</a:t>
          </a:r>
        </a:p>
      </dgm:t>
    </dgm:pt>
    <dgm:pt modelId="{519FD25D-EC4F-4FB1-8343-1880F3191EF4}" type="parTrans" cxnId="{27BE65F7-E043-41D4-B3C7-B78740AF4E5A}">
      <dgm:prSet/>
      <dgm:spPr/>
      <dgm:t>
        <a:bodyPr/>
        <a:lstStyle/>
        <a:p>
          <a:endParaRPr lang="hu-HU"/>
        </a:p>
      </dgm:t>
    </dgm:pt>
    <dgm:pt modelId="{DA62056A-300A-4174-9A10-0FC5D013B704}" type="sibTrans" cxnId="{27BE65F7-E043-41D4-B3C7-B78740AF4E5A}">
      <dgm:prSet/>
      <dgm:spPr/>
      <dgm:t>
        <a:bodyPr/>
        <a:lstStyle/>
        <a:p>
          <a:endParaRPr lang="hu-HU"/>
        </a:p>
      </dgm:t>
    </dgm:pt>
    <dgm:pt modelId="{720434D8-1629-4C6A-9E21-8C8C4703A012}">
      <dgm:prSet phldrT="[Text]"/>
      <dgm:spPr/>
      <dgm:t>
        <a:bodyPr/>
        <a:lstStyle/>
        <a:p>
          <a:r>
            <a:rPr lang="hu-HU" dirty="0"/>
            <a:t>Szállítás</a:t>
          </a:r>
        </a:p>
      </dgm:t>
    </dgm:pt>
    <dgm:pt modelId="{CFCD9654-CDB0-435C-89AF-DB45FACBE72C}" type="parTrans" cxnId="{D895F93B-3359-45E9-8639-8DE74D962C7A}">
      <dgm:prSet/>
      <dgm:spPr/>
      <dgm:t>
        <a:bodyPr/>
        <a:lstStyle/>
        <a:p>
          <a:endParaRPr lang="hu-HU"/>
        </a:p>
      </dgm:t>
    </dgm:pt>
    <dgm:pt modelId="{C9A8B543-9EFB-4AE4-8C39-2111EEE6111F}" type="sibTrans" cxnId="{D895F93B-3359-45E9-8639-8DE74D962C7A}">
      <dgm:prSet/>
      <dgm:spPr/>
      <dgm:t>
        <a:bodyPr/>
        <a:lstStyle/>
        <a:p>
          <a:endParaRPr lang="hu-HU"/>
        </a:p>
      </dgm:t>
    </dgm:pt>
    <dgm:pt modelId="{6E1D13D4-A084-4D03-9075-40B542D1ECEF}">
      <dgm:prSet phldrT="[Text]"/>
      <dgm:spPr/>
      <dgm:t>
        <a:bodyPr/>
        <a:lstStyle/>
        <a:p>
          <a:r>
            <a:rPr lang="hu-HU" dirty="0"/>
            <a:t>Finomítás</a:t>
          </a:r>
        </a:p>
      </dgm:t>
    </dgm:pt>
    <dgm:pt modelId="{5DD655EA-467D-498A-9B50-23170EB964D1}" type="parTrans" cxnId="{532F09DD-94C3-40B8-BAC9-EA92C6D530D1}">
      <dgm:prSet/>
      <dgm:spPr/>
      <dgm:t>
        <a:bodyPr/>
        <a:lstStyle/>
        <a:p>
          <a:endParaRPr lang="hu-HU"/>
        </a:p>
      </dgm:t>
    </dgm:pt>
    <dgm:pt modelId="{413AF2DD-27EE-4375-BF6F-37F0AF0987D2}" type="sibTrans" cxnId="{532F09DD-94C3-40B8-BAC9-EA92C6D530D1}">
      <dgm:prSet/>
      <dgm:spPr/>
      <dgm:t>
        <a:bodyPr/>
        <a:lstStyle/>
        <a:p>
          <a:endParaRPr lang="hu-HU"/>
        </a:p>
      </dgm:t>
    </dgm:pt>
    <dgm:pt modelId="{DBDD74D4-8775-40CF-B79F-B14AC99C687D}">
      <dgm:prSet phldrT="[Text]"/>
      <dgm:spPr/>
      <dgm:t>
        <a:bodyPr/>
        <a:lstStyle/>
        <a:p>
          <a:r>
            <a:rPr lang="hu-HU" dirty="0"/>
            <a:t>Szállítás</a:t>
          </a:r>
        </a:p>
      </dgm:t>
    </dgm:pt>
    <dgm:pt modelId="{C2B214C3-75B1-41DB-8B6D-258AD5C4622A}" type="parTrans" cxnId="{E4CC3327-D588-490E-97D1-C4F711F6FC33}">
      <dgm:prSet/>
      <dgm:spPr/>
      <dgm:t>
        <a:bodyPr/>
        <a:lstStyle/>
        <a:p>
          <a:endParaRPr lang="hu-HU"/>
        </a:p>
      </dgm:t>
    </dgm:pt>
    <dgm:pt modelId="{B0A57B5B-4EBA-41DA-9176-A9F99B4C6141}" type="sibTrans" cxnId="{E4CC3327-D588-490E-97D1-C4F711F6FC33}">
      <dgm:prSet/>
      <dgm:spPr/>
      <dgm:t>
        <a:bodyPr/>
        <a:lstStyle/>
        <a:p>
          <a:endParaRPr lang="hu-HU"/>
        </a:p>
      </dgm:t>
    </dgm:pt>
    <dgm:pt modelId="{BA11A6BA-7298-4976-AD01-749CBF728C74}">
      <dgm:prSet phldrT="[Text]"/>
      <dgm:spPr/>
      <dgm:t>
        <a:bodyPr/>
        <a:lstStyle/>
        <a:p>
          <a:r>
            <a:rPr lang="hu-HU" dirty="0"/>
            <a:t>Disztribúció</a:t>
          </a:r>
        </a:p>
      </dgm:t>
    </dgm:pt>
    <dgm:pt modelId="{2DAAF7D6-4BBF-45A9-BADD-127D20D2B4F7}" type="parTrans" cxnId="{66AA0F8A-E5C7-4DDF-960E-27C680973EC5}">
      <dgm:prSet/>
      <dgm:spPr/>
      <dgm:t>
        <a:bodyPr/>
        <a:lstStyle/>
        <a:p>
          <a:endParaRPr lang="hu-HU"/>
        </a:p>
      </dgm:t>
    </dgm:pt>
    <dgm:pt modelId="{9C0EE1FA-5582-4488-BE4B-3FB9B07BA939}" type="sibTrans" cxnId="{66AA0F8A-E5C7-4DDF-960E-27C680973EC5}">
      <dgm:prSet/>
      <dgm:spPr/>
      <dgm:t>
        <a:bodyPr/>
        <a:lstStyle/>
        <a:p>
          <a:endParaRPr lang="hu-HU"/>
        </a:p>
      </dgm:t>
    </dgm:pt>
    <dgm:pt modelId="{88BB6FDD-D0BB-475B-8B21-E45A258719BA}">
      <dgm:prSet phldrT="[Text]"/>
      <dgm:spPr/>
      <dgm:t>
        <a:bodyPr/>
        <a:lstStyle/>
        <a:p>
          <a:r>
            <a:rPr lang="hu-HU" dirty="0"/>
            <a:t>Benzinkút</a:t>
          </a:r>
        </a:p>
      </dgm:t>
    </dgm:pt>
    <dgm:pt modelId="{272A44F8-CA62-40DE-B13B-5BD7352B9677}" type="parTrans" cxnId="{56D67D01-CEA5-4F5E-93A6-E76AC9D26744}">
      <dgm:prSet/>
      <dgm:spPr/>
      <dgm:t>
        <a:bodyPr/>
        <a:lstStyle/>
        <a:p>
          <a:endParaRPr lang="hu-HU"/>
        </a:p>
      </dgm:t>
    </dgm:pt>
    <dgm:pt modelId="{AF3A09DE-10AC-493B-A3E0-ECA0FB0F9713}" type="sibTrans" cxnId="{56D67D01-CEA5-4F5E-93A6-E76AC9D26744}">
      <dgm:prSet/>
      <dgm:spPr/>
      <dgm:t>
        <a:bodyPr/>
        <a:lstStyle/>
        <a:p>
          <a:endParaRPr lang="hu-HU"/>
        </a:p>
      </dgm:t>
    </dgm:pt>
    <dgm:pt modelId="{8411AF25-4EDA-4B82-A48F-DFD3DC7097E0}">
      <dgm:prSet phldrT="[Text]"/>
      <dgm:spPr/>
      <dgm:t>
        <a:bodyPr/>
        <a:lstStyle/>
        <a:p>
          <a:r>
            <a:rPr lang="hu-HU" dirty="0" err="1"/>
            <a:t>Auto</a:t>
          </a:r>
          <a:endParaRPr lang="hu-HU" dirty="0"/>
        </a:p>
      </dgm:t>
    </dgm:pt>
    <dgm:pt modelId="{21CE8B24-1A91-4A37-9919-8DF74E5255F8}" type="parTrans" cxnId="{AAD0F8A2-1101-4FBA-B2EB-F3991409E60F}">
      <dgm:prSet/>
      <dgm:spPr/>
      <dgm:t>
        <a:bodyPr/>
        <a:lstStyle/>
        <a:p>
          <a:endParaRPr lang="hu-HU"/>
        </a:p>
      </dgm:t>
    </dgm:pt>
    <dgm:pt modelId="{DC73673D-B74C-46E7-9C3F-02F8DA5C2F4F}" type="sibTrans" cxnId="{AAD0F8A2-1101-4FBA-B2EB-F3991409E60F}">
      <dgm:prSet/>
      <dgm:spPr/>
      <dgm:t>
        <a:bodyPr/>
        <a:lstStyle/>
        <a:p>
          <a:endParaRPr lang="hu-HU"/>
        </a:p>
      </dgm:t>
    </dgm:pt>
    <dgm:pt modelId="{F31AE740-7B18-4572-A74F-D1562DE1E4BC}">
      <dgm:prSet phldrT="[Text]"/>
      <dgm:spPr/>
      <dgm:t>
        <a:bodyPr/>
        <a:lstStyle/>
        <a:p>
          <a:r>
            <a:rPr lang="hu-HU" dirty="0"/>
            <a:t>Fogyasztó</a:t>
          </a:r>
        </a:p>
      </dgm:t>
    </dgm:pt>
    <dgm:pt modelId="{17026313-F4CF-4407-B6D8-98BB2C183F92}" type="parTrans" cxnId="{953E6547-B969-44DB-ACC1-AC2BA234C972}">
      <dgm:prSet/>
      <dgm:spPr/>
      <dgm:t>
        <a:bodyPr/>
        <a:lstStyle/>
        <a:p>
          <a:endParaRPr lang="hu-HU"/>
        </a:p>
      </dgm:t>
    </dgm:pt>
    <dgm:pt modelId="{A49242B0-CFF3-452F-BE87-762803D1263E}" type="sibTrans" cxnId="{953E6547-B969-44DB-ACC1-AC2BA234C972}">
      <dgm:prSet/>
      <dgm:spPr/>
      <dgm:t>
        <a:bodyPr/>
        <a:lstStyle/>
        <a:p>
          <a:endParaRPr lang="hu-HU"/>
        </a:p>
      </dgm:t>
    </dgm:pt>
    <dgm:pt modelId="{DD24A164-1D87-4EDE-9319-C6F0429F73B3}" type="pres">
      <dgm:prSet presAssocID="{51FA5B9C-91FD-4871-B0D3-66EFD9F3ABBC}" presName="CompostProcess" presStyleCnt="0">
        <dgm:presLayoutVars>
          <dgm:dir/>
          <dgm:resizeHandles val="exact"/>
        </dgm:presLayoutVars>
      </dgm:prSet>
      <dgm:spPr/>
    </dgm:pt>
    <dgm:pt modelId="{1E18F0CE-E89A-4A7D-8DD3-7A52D704F846}" type="pres">
      <dgm:prSet presAssocID="{51FA5B9C-91FD-4871-B0D3-66EFD9F3ABBC}" presName="arrow" presStyleLbl="bgShp" presStyleIdx="0" presStyleCnt="1" custScaleX="117647"/>
      <dgm:spPr/>
    </dgm:pt>
    <dgm:pt modelId="{FBFA74B7-2D61-4E3D-AB45-11255064A11A}" type="pres">
      <dgm:prSet presAssocID="{51FA5B9C-91FD-4871-B0D3-66EFD9F3ABBC}" presName="linearProcess" presStyleCnt="0"/>
      <dgm:spPr/>
    </dgm:pt>
    <dgm:pt modelId="{4A0BCB0E-7093-40E4-A7ED-AC882DE2C65A}" type="pres">
      <dgm:prSet presAssocID="{CE697714-8E3F-42BF-807F-434568D2E5AD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0282C-6810-4EA2-A9E6-5B28C3687D24}" type="pres">
      <dgm:prSet presAssocID="{DA62056A-300A-4174-9A10-0FC5D013B704}" presName="sibTrans" presStyleCnt="0"/>
      <dgm:spPr/>
    </dgm:pt>
    <dgm:pt modelId="{71D252F4-E48A-42FE-978F-58A2548A0213}" type="pres">
      <dgm:prSet presAssocID="{720434D8-1629-4C6A-9E21-8C8C4703A012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A8DC3-4BFC-4792-BFD5-72CCF21448A5}" type="pres">
      <dgm:prSet presAssocID="{C9A8B543-9EFB-4AE4-8C39-2111EEE6111F}" presName="sibTrans" presStyleCnt="0"/>
      <dgm:spPr/>
    </dgm:pt>
    <dgm:pt modelId="{90B96E91-B24A-4A69-9278-6B8048B772BD}" type="pres">
      <dgm:prSet presAssocID="{6E1D13D4-A084-4D03-9075-40B542D1ECEF}" presName="textNode" presStyleLbl="node1" presStyleIdx="2" presStyleCnt="8" custLinFactNeighborX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C51BC-7E33-4DD2-9A71-A4DD160E8CC0}" type="pres">
      <dgm:prSet presAssocID="{413AF2DD-27EE-4375-BF6F-37F0AF0987D2}" presName="sibTrans" presStyleCnt="0"/>
      <dgm:spPr/>
    </dgm:pt>
    <dgm:pt modelId="{294E7BD4-1E82-46D1-90A1-60C3C3F1120B}" type="pres">
      <dgm:prSet presAssocID="{DBDD74D4-8775-40CF-B79F-B14AC99C687D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5B310-5772-4DCE-A2A2-F4C8CA25C118}" type="pres">
      <dgm:prSet presAssocID="{B0A57B5B-4EBA-41DA-9176-A9F99B4C6141}" presName="sibTrans" presStyleCnt="0"/>
      <dgm:spPr/>
    </dgm:pt>
    <dgm:pt modelId="{B5FE4356-2956-4DF2-8B11-491354626E01}" type="pres">
      <dgm:prSet presAssocID="{BA11A6BA-7298-4976-AD01-749CBF728C74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BCA18-4E49-4AD2-B017-B255BCFD164B}" type="pres">
      <dgm:prSet presAssocID="{9C0EE1FA-5582-4488-BE4B-3FB9B07BA939}" presName="sibTrans" presStyleCnt="0"/>
      <dgm:spPr/>
    </dgm:pt>
    <dgm:pt modelId="{0F7B3771-DA1A-4F05-B137-8D01F00ECA7D}" type="pres">
      <dgm:prSet presAssocID="{88BB6FDD-D0BB-475B-8B21-E45A258719BA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C6D59-6BF1-4747-9151-01B669B1E293}" type="pres">
      <dgm:prSet presAssocID="{AF3A09DE-10AC-493B-A3E0-ECA0FB0F9713}" presName="sibTrans" presStyleCnt="0"/>
      <dgm:spPr/>
    </dgm:pt>
    <dgm:pt modelId="{A3FE4C0A-0F97-4F47-B840-BA075B5EA64F}" type="pres">
      <dgm:prSet presAssocID="{8411AF25-4EDA-4B82-A48F-DFD3DC7097E0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82D8F-7AE9-46FA-85BD-53278AE5FEF1}" type="pres">
      <dgm:prSet presAssocID="{DC73673D-B74C-46E7-9C3F-02F8DA5C2F4F}" presName="sibTrans" presStyleCnt="0"/>
      <dgm:spPr/>
    </dgm:pt>
    <dgm:pt modelId="{72891A00-2DD9-407A-8639-80AC11E2B49C}" type="pres">
      <dgm:prSet presAssocID="{F31AE740-7B18-4572-A74F-D1562DE1E4BC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3E6547-B969-44DB-ACC1-AC2BA234C972}" srcId="{51FA5B9C-91FD-4871-B0D3-66EFD9F3ABBC}" destId="{F31AE740-7B18-4572-A74F-D1562DE1E4BC}" srcOrd="7" destOrd="0" parTransId="{17026313-F4CF-4407-B6D8-98BB2C183F92}" sibTransId="{A49242B0-CFF3-452F-BE87-762803D1263E}"/>
    <dgm:cxn modelId="{E4CC3327-D588-490E-97D1-C4F711F6FC33}" srcId="{51FA5B9C-91FD-4871-B0D3-66EFD9F3ABBC}" destId="{DBDD74D4-8775-40CF-B79F-B14AC99C687D}" srcOrd="3" destOrd="0" parTransId="{C2B214C3-75B1-41DB-8B6D-258AD5C4622A}" sibTransId="{B0A57B5B-4EBA-41DA-9176-A9F99B4C6141}"/>
    <dgm:cxn modelId="{56D67D01-CEA5-4F5E-93A6-E76AC9D26744}" srcId="{51FA5B9C-91FD-4871-B0D3-66EFD9F3ABBC}" destId="{88BB6FDD-D0BB-475B-8B21-E45A258719BA}" srcOrd="5" destOrd="0" parTransId="{272A44F8-CA62-40DE-B13B-5BD7352B9677}" sibTransId="{AF3A09DE-10AC-493B-A3E0-ECA0FB0F9713}"/>
    <dgm:cxn modelId="{F6E8617E-1247-CB41-A1E7-34F458AE8D0A}" type="presOf" srcId="{88BB6FDD-D0BB-475B-8B21-E45A258719BA}" destId="{0F7B3771-DA1A-4F05-B137-8D01F00ECA7D}" srcOrd="0" destOrd="0" presId="urn:microsoft.com/office/officeart/2005/8/layout/hProcess9"/>
    <dgm:cxn modelId="{ED800F32-96C7-7146-8ED3-D39DAE638D6F}" type="presOf" srcId="{DBDD74D4-8775-40CF-B79F-B14AC99C687D}" destId="{294E7BD4-1E82-46D1-90A1-60C3C3F1120B}" srcOrd="0" destOrd="0" presId="urn:microsoft.com/office/officeart/2005/8/layout/hProcess9"/>
    <dgm:cxn modelId="{66AA0F8A-E5C7-4DDF-960E-27C680973EC5}" srcId="{51FA5B9C-91FD-4871-B0D3-66EFD9F3ABBC}" destId="{BA11A6BA-7298-4976-AD01-749CBF728C74}" srcOrd="4" destOrd="0" parTransId="{2DAAF7D6-4BBF-45A9-BADD-127D20D2B4F7}" sibTransId="{9C0EE1FA-5582-4488-BE4B-3FB9B07BA939}"/>
    <dgm:cxn modelId="{D895F93B-3359-45E9-8639-8DE74D962C7A}" srcId="{51FA5B9C-91FD-4871-B0D3-66EFD9F3ABBC}" destId="{720434D8-1629-4C6A-9E21-8C8C4703A012}" srcOrd="1" destOrd="0" parTransId="{CFCD9654-CDB0-435C-89AF-DB45FACBE72C}" sibTransId="{C9A8B543-9EFB-4AE4-8C39-2111EEE6111F}"/>
    <dgm:cxn modelId="{27BE65F7-E043-41D4-B3C7-B78740AF4E5A}" srcId="{51FA5B9C-91FD-4871-B0D3-66EFD9F3ABBC}" destId="{CE697714-8E3F-42BF-807F-434568D2E5AD}" srcOrd="0" destOrd="0" parTransId="{519FD25D-EC4F-4FB1-8343-1880F3191EF4}" sibTransId="{DA62056A-300A-4174-9A10-0FC5D013B704}"/>
    <dgm:cxn modelId="{18B23784-BDB8-A14A-9697-50A3C0F722E6}" type="presOf" srcId="{CE697714-8E3F-42BF-807F-434568D2E5AD}" destId="{4A0BCB0E-7093-40E4-A7ED-AC882DE2C65A}" srcOrd="0" destOrd="0" presId="urn:microsoft.com/office/officeart/2005/8/layout/hProcess9"/>
    <dgm:cxn modelId="{F29A7372-EDC0-0C46-B8A5-96334D25D903}" type="presOf" srcId="{720434D8-1629-4C6A-9E21-8C8C4703A012}" destId="{71D252F4-E48A-42FE-978F-58A2548A0213}" srcOrd="0" destOrd="0" presId="urn:microsoft.com/office/officeart/2005/8/layout/hProcess9"/>
    <dgm:cxn modelId="{532F09DD-94C3-40B8-BAC9-EA92C6D530D1}" srcId="{51FA5B9C-91FD-4871-B0D3-66EFD9F3ABBC}" destId="{6E1D13D4-A084-4D03-9075-40B542D1ECEF}" srcOrd="2" destOrd="0" parTransId="{5DD655EA-467D-498A-9B50-23170EB964D1}" sibTransId="{413AF2DD-27EE-4375-BF6F-37F0AF0987D2}"/>
    <dgm:cxn modelId="{0C0F5873-456C-D946-97B1-316700C3403E}" type="presOf" srcId="{6E1D13D4-A084-4D03-9075-40B542D1ECEF}" destId="{90B96E91-B24A-4A69-9278-6B8048B772BD}" srcOrd="0" destOrd="0" presId="urn:microsoft.com/office/officeart/2005/8/layout/hProcess9"/>
    <dgm:cxn modelId="{D510A978-F539-6B41-883C-B18E5BE66534}" type="presOf" srcId="{8411AF25-4EDA-4B82-A48F-DFD3DC7097E0}" destId="{A3FE4C0A-0F97-4F47-B840-BA075B5EA64F}" srcOrd="0" destOrd="0" presId="urn:microsoft.com/office/officeart/2005/8/layout/hProcess9"/>
    <dgm:cxn modelId="{92891635-5AAD-7B4E-B2BD-C8934CB4E010}" type="presOf" srcId="{51FA5B9C-91FD-4871-B0D3-66EFD9F3ABBC}" destId="{DD24A164-1D87-4EDE-9319-C6F0429F73B3}" srcOrd="0" destOrd="0" presId="urn:microsoft.com/office/officeart/2005/8/layout/hProcess9"/>
    <dgm:cxn modelId="{AA1E1775-50C1-D743-8599-FB95CC3829DE}" type="presOf" srcId="{BA11A6BA-7298-4976-AD01-749CBF728C74}" destId="{B5FE4356-2956-4DF2-8B11-491354626E01}" srcOrd="0" destOrd="0" presId="urn:microsoft.com/office/officeart/2005/8/layout/hProcess9"/>
    <dgm:cxn modelId="{F43F08A5-E787-2249-B2CE-5439D1F121FB}" type="presOf" srcId="{F31AE740-7B18-4572-A74F-D1562DE1E4BC}" destId="{72891A00-2DD9-407A-8639-80AC11E2B49C}" srcOrd="0" destOrd="0" presId="urn:microsoft.com/office/officeart/2005/8/layout/hProcess9"/>
    <dgm:cxn modelId="{AAD0F8A2-1101-4FBA-B2EB-F3991409E60F}" srcId="{51FA5B9C-91FD-4871-B0D3-66EFD9F3ABBC}" destId="{8411AF25-4EDA-4B82-A48F-DFD3DC7097E0}" srcOrd="6" destOrd="0" parTransId="{21CE8B24-1A91-4A37-9919-8DF74E5255F8}" sibTransId="{DC73673D-B74C-46E7-9C3F-02F8DA5C2F4F}"/>
    <dgm:cxn modelId="{5FEA864B-F4B1-E744-BDCE-3A53E0C08443}" type="presParOf" srcId="{DD24A164-1D87-4EDE-9319-C6F0429F73B3}" destId="{1E18F0CE-E89A-4A7D-8DD3-7A52D704F846}" srcOrd="0" destOrd="0" presId="urn:microsoft.com/office/officeart/2005/8/layout/hProcess9"/>
    <dgm:cxn modelId="{6F8758B9-BA7E-6F40-9C4F-175ADAE0C54B}" type="presParOf" srcId="{DD24A164-1D87-4EDE-9319-C6F0429F73B3}" destId="{FBFA74B7-2D61-4E3D-AB45-11255064A11A}" srcOrd="1" destOrd="0" presId="urn:microsoft.com/office/officeart/2005/8/layout/hProcess9"/>
    <dgm:cxn modelId="{FC546F36-F205-FA4B-89A3-D2BA2CA68CFF}" type="presParOf" srcId="{FBFA74B7-2D61-4E3D-AB45-11255064A11A}" destId="{4A0BCB0E-7093-40E4-A7ED-AC882DE2C65A}" srcOrd="0" destOrd="0" presId="urn:microsoft.com/office/officeart/2005/8/layout/hProcess9"/>
    <dgm:cxn modelId="{153E268A-202E-0B4C-87F9-C9653940AEFD}" type="presParOf" srcId="{FBFA74B7-2D61-4E3D-AB45-11255064A11A}" destId="{A3A0282C-6810-4EA2-A9E6-5B28C3687D24}" srcOrd="1" destOrd="0" presId="urn:microsoft.com/office/officeart/2005/8/layout/hProcess9"/>
    <dgm:cxn modelId="{89ECE161-86AC-374B-A283-137756A93195}" type="presParOf" srcId="{FBFA74B7-2D61-4E3D-AB45-11255064A11A}" destId="{71D252F4-E48A-42FE-978F-58A2548A0213}" srcOrd="2" destOrd="0" presId="urn:microsoft.com/office/officeart/2005/8/layout/hProcess9"/>
    <dgm:cxn modelId="{5588B9E5-39B5-5C4D-A1F4-87B267851145}" type="presParOf" srcId="{FBFA74B7-2D61-4E3D-AB45-11255064A11A}" destId="{457A8DC3-4BFC-4792-BFD5-72CCF21448A5}" srcOrd="3" destOrd="0" presId="urn:microsoft.com/office/officeart/2005/8/layout/hProcess9"/>
    <dgm:cxn modelId="{0E1E1DF9-43ED-D045-969F-B70916DBE71D}" type="presParOf" srcId="{FBFA74B7-2D61-4E3D-AB45-11255064A11A}" destId="{90B96E91-B24A-4A69-9278-6B8048B772BD}" srcOrd="4" destOrd="0" presId="urn:microsoft.com/office/officeart/2005/8/layout/hProcess9"/>
    <dgm:cxn modelId="{D33EF15F-D5FC-494B-B20B-D465D1177FF1}" type="presParOf" srcId="{FBFA74B7-2D61-4E3D-AB45-11255064A11A}" destId="{744C51BC-7E33-4DD2-9A71-A4DD160E8CC0}" srcOrd="5" destOrd="0" presId="urn:microsoft.com/office/officeart/2005/8/layout/hProcess9"/>
    <dgm:cxn modelId="{54CA2381-4F25-B64E-984E-EEB773C21D49}" type="presParOf" srcId="{FBFA74B7-2D61-4E3D-AB45-11255064A11A}" destId="{294E7BD4-1E82-46D1-90A1-60C3C3F1120B}" srcOrd="6" destOrd="0" presId="urn:microsoft.com/office/officeart/2005/8/layout/hProcess9"/>
    <dgm:cxn modelId="{DF7794C8-072F-CD4F-AABB-4991310E83E4}" type="presParOf" srcId="{FBFA74B7-2D61-4E3D-AB45-11255064A11A}" destId="{B525B310-5772-4DCE-A2A2-F4C8CA25C118}" srcOrd="7" destOrd="0" presId="urn:microsoft.com/office/officeart/2005/8/layout/hProcess9"/>
    <dgm:cxn modelId="{611465C0-F7CD-8C4F-85F1-FE557F6B4058}" type="presParOf" srcId="{FBFA74B7-2D61-4E3D-AB45-11255064A11A}" destId="{B5FE4356-2956-4DF2-8B11-491354626E01}" srcOrd="8" destOrd="0" presId="urn:microsoft.com/office/officeart/2005/8/layout/hProcess9"/>
    <dgm:cxn modelId="{2BA665C8-9863-234E-A2C0-E0C52DF82461}" type="presParOf" srcId="{FBFA74B7-2D61-4E3D-AB45-11255064A11A}" destId="{3D1BCA18-4E49-4AD2-B017-B255BCFD164B}" srcOrd="9" destOrd="0" presId="urn:microsoft.com/office/officeart/2005/8/layout/hProcess9"/>
    <dgm:cxn modelId="{CC1D38C1-D36E-284A-A658-AE3FAE00A2FC}" type="presParOf" srcId="{FBFA74B7-2D61-4E3D-AB45-11255064A11A}" destId="{0F7B3771-DA1A-4F05-B137-8D01F00ECA7D}" srcOrd="10" destOrd="0" presId="urn:microsoft.com/office/officeart/2005/8/layout/hProcess9"/>
    <dgm:cxn modelId="{86F58A2E-A485-4D48-8578-8A8568A43809}" type="presParOf" srcId="{FBFA74B7-2D61-4E3D-AB45-11255064A11A}" destId="{59CC6D59-6BF1-4747-9151-01B669B1E293}" srcOrd="11" destOrd="0" presId="urn:microsoft.com/office/officeart/2005/8/layout/hProcess9"/>
    <dgm:cxn modelId="{60A450A1-2EF4-A74F-9C91-4DB4F081A85B}" type="presParOf" srcId="{FBFA74B7-2D61-4E3D-AB45-11255064A11A}" destId="{A3FE4C0A-0F97-4F47-B840-BA075B5EA64F}" srcOrd="12" destOrd="0" presId="urn:microsoft.com/office/officeart/2005/8/layout/hProcess9"/>
    <dgm:cxn modelId="{8F40316A-1581-4A40-A4F8-FB682956A4E9}" type="presParOf" srcId="{FBFA74B7-2D61-4E3D-AB45-11255064A11A}" destId="{5EE82D8F-7AE9-46FA-85BD-53278AE5FEF1}" srcOrd="13" destOrd="0" presId="urn:microsoft.com/office/officeart/2005/8/layout/hProcess9"/>
    <dgm:cxn modelId="{0133CA1E-3D78-2048-BD5E-2D1979E626B9}" type="presParOf" srcId="{FBFA74B7-2D61-4E3D-AB45-11255064A11A}" destId="{72891A00-2DD9-407A-8639-80AC11E2B49C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F92E74-D830-47EB-B0C9-BD3AAE6E4E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B45A962-43F7-4998-AE79-BBCA07A4E16E}">
      <dgm:prSet phldrT="[Text]"/>
      <dgm:spPr/>
      <dgm:t>
        <a:bodyPr/>
        <a:lstStyle/>
        <a:p>
          <a:r>
            <a:rPr lang="hu-HU" dirty="0" err="1"/>
            <a:t>Alternativ</a:t>
          </a:r>
          <a:r>
            <a:rPr lang="hu-HU" dirty="0"/>
            <a:t> energia</a:t>
          </a:r>
        </a:p>
      </dgm:t>
    </dgm:pt>
    <dgm:pt modelId="{E431D3AC-4F7F-4AD2-BBC1-BA5C35AC17C6}" type="parTrans" cxnId="{41350056-1BC7-4712-8B6D-3056D46A1297}">
      <dgm:prSet/>
      <dgm:spPr/>
      <dgm:t>
        <a:bodyPr/>
        <a:lstStyle/>
        <a:p>
          <a:endParaRPr lang="hu-HU"/>
        </a:p>
      </dgm:t>
    </dgm:pt>
    <dgm:pt modelId="{A191EA6D-079F-4D07-8EA2-97BFDFDF2EBE}" type="sibTrans" cxnId="{41350056-1BC7-4712-8B6D-3056D46A1297}">
      <dgm:prSet/>
      <dgm:spPr/>
      <dgm:t>
        <a:bodyPr/>
        <a:lstStyle/>
        <a:p>
          <a:endParaRPr lang="hu-HU"/>
        </a:p>
      </dgm:t>
    </dgm:pt>
    <dgm:pt modelId="{9E1F2869-F082-4635-BE5A-993ADFF78032}">
      <dgm:prSet phldrT="[Text]"/>
      <dgm:spPr/>
      <dgm:t>
        <a:bodyPr/>
        <a:lstStyle/>
        <a:p>
          <a:r>
            <a:rPr lang="hu-HU" dirty="0" err="1"/>
            <a:t>Áramelőállítás</a:t>
          </a:r>
          <a:endParaRPr lang="hu-HU" dirty="0"/>
        </a:p>
      </dgm:t>
    </dgm:pt>
    <dgm:pt modelId="{A0431F7D-636B-4F22-A551-9CE66BE769B4}" type="parTrans" cxnId="{E6FBB22C-7B44-489F-8DC8-65808C331C56}">
      <dgm:prSet/>
      <dgm:spPr/>
      <dgm:t>
        <a:bodyPr/>
        <a:lstStyle/>
        <a:p>
          <a:endParaRPr lang="hu-HU"/>
        </a:p>
      </dgm:t>
    </dgm:pt>
    <dgm:pt modelId="{31C16A21-C971-4509-AACE-14F6A03BC069}" type="sibTrans" cxnId="{E6FBB22C-7B44-489F-8DC8-65808C331C56}">
      <dgm:prSet/>
      <dgm:spPr/>
      <dgm:t>
        <a:bodyPr/>
        <a:lstStyle/>
        <a:p>
          <a:endParaRPr lang="hu-HU"/>
        </a:p>
      </dgm:t>
    </dgm:pt>
    <dgm:pt modelId="{D7D955C0-FD1B-46BB-865B-0863F44FA25F}" type="pres">
      <dgm:prSet presAssocID="{3CF92E74-D830-47EB-B0C9-BD3AAE6E4ECB}" presName="CompostProcess" presStyleCnt="0">
        <dgm:presLayoutVars>
          <dgm:dir/>
          <dgm:resizeHandles val="exact"/>
        </dgm:presLayoutVars>
      </dgm:prSet>
      <dgm:spPr/>
    </dgm:pt>
    <dgm:pt modelId="{D9C4D704-D046-43FF-AC42-346EB49C7021}" type="pres">
      <dgm:prSet presAssocID="{3CF92E74-D830-47EB-B0C9-BD3AAE6E4ECB}" presName="arrow" presStyleLbl="bgShp" presStyleIdx="0" presStyleCnt="1" custScaleX="117647" custLinFactNeighborY="1163"/>
      <dgm:spPr/>
    </dgm:pt>
    <dgm:pt modelId="{6B3FA106-C5A9-4E31-8B5D-81E5DDF65420}" type="pres">
      <dgm:prSet presAssocID="{3CF92E74-D830-47EB-B0C9-BD3AAE6E4ECB}" presName="linearProcess" presStyleCnt="0"/>
      <dgm:spPr/>
    </dgm:pt>
    <dgm:pt modelId="{C8F49925-6E55-4A5A-83A0-D4A5B594A9B3}" type="pres">
      <dgm:prSet presAssocID="{EB45A962-43F7-4998-AE79-BBCA07A4E16E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A8473-4D0C-4DF0-A9C9-6466FB21F6CB}" type="pres">
      <dgm:prSet presAssocID="{A191EA6D-079F-4D07-8EA2-97BFDFDF2EBE}" presName="sibTrans" presStyleCnt="0"/>
      <dgm:spPr/>
    </dgm:pt>
    <dgm:pt modelId="{ABA8B04F-1F8E-4161-ABBF-5EB783E3B1DE}" type="pres">
      <dgm:prSet presAssocID="{9E1F2869-F082-4635-BE5A-993ADFF78032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45417D-1602-3345-AA7F-94B152368A51}" type="presOf" srcId="{EB45A962-43F7-4998-AE79-BBCA07A4E16E}" destId="{C8F49925-6E55-4A5A-83A0-D4A5B594A9B3}" srcOrd="0" destOrd="0" presId="urn:microsoft.com/office/officeart/2005/8/layout/hProcess9"/>
    <dgm:cxn modelId="{CAE374F8-B231-A14C-93C7-DB7C9B97FC0E}" type="presOf" srcId="{9E1F2869-F082-4635-BE5A-993ADFF78032}" destId="{ABA8B04F-1F8E-4161-ABBF-5EB783E3B1DE}" srcOrd="0" destOrd="0" presId="urn:microsoft.com/office/officeart/2005/8/layout/hProcess9"/>
    <dgm:cxn modelId="{E6FBB22C-7B44-489F-8DC8-65808C331C56}" srcId="{3CF92E74-D830-47EB-B0C9-BD3AAE6E4ECB}" destId="{9E1F2869-F082-4635-BE5A-993ADFF78032}" srcOrd="1" destOrd="0" parTransId="{A0431F7D-636B-4F22-A551-9CE66BE769B4}" sibTransId="{31C16A21-C971-4509-AACE-14F6A03BC069}"/>
    <dgm:cxn modelId="{41350056-1BC7-4712-8B6D-3056D46A1297}" srcId="{3CF92E74-D830-47EB-B0C9-BD3AAE6E4ECB}" destId="{EB45A962-43F7-4998-AE79-BBCA07A4E16E}" srcOrd="0" destOrd="0" parTransId="{E431D3AC-4F7F-4AD2-BBC1-BA5C35AC17C6}" sibTransId="{A191EA6D-079F-4D07-8EA2-97BFDFDF2EBE}"/>
    <dgm:cxn modelId="{EFE35D2E-72B0-C94D-8D0C-CC77825AE83D}" type="presOf" srcId="{3CF92E74-D830-47EB-B0C9-BD3AAE6E4ECB}" destId="{D7D955C0-FD1B-46BB-865B-0863F44FA25F}" srcOrd="0" destOrd="0" presId="urn:microsoft.com/office/officeart/2005/8/layout/hProcess9"/>
    <dgm:cxn modelId="{2BCCC3B3-074D-054F-BA4D-A5EE0F87FC60}" type="presParOf" srcId="{D7D955C0-FD1B-46BB-865B-0863F44FA25F}" destId="{D9C4D704-D046-43FF-AC42-346EB49C7021}" srcOrd="0" destOrd="0" presId="urn:microsoft.com/office/officeart/2005/8/layout/hProcess9"/>
    <dgm:cxn modelId="{65EACEED-3583-B243-B85F-BFEA65E89AB0}" type="presParOf" srcId="{D7D955C0-FD1B-46BB-865B-0863F44FA25F}" destId="{6B3FA106-C5A9-4E31-8B5D-81E5DDF65420}" srcOrd="1" destOrd="0" presId="urn:microsoft.com/office/officeart/2005/8/layout/hProcess9"/>
    <dgm:cxn modelId="{EBBCA698-4DD3-3C40-BD48-C198C6EF13D6}" type="presParOf" srcId="{6B3FA106-C5A9-4E31-8B5D-81E5DDF65420}" destId="{C8F49925-6E55-4A5A-83A0-D4A5B594A9B3}" srcOrd="0" destOrd="0" presId="urn:microsoft.com/office/officeart/2005/8/layout/hProcess9"/>
    <dgm:cxn modelId="{BAFE9426-1D14-2E47-9C98-BEE2DB33DE86}" type="presParOf" srcId="{6B3FA106-C5A9-4E31-8B5D-81E5DDF65420}" destId="{14BA8473-4D0C-4DF0-A9C9-6466FB21F6CB}" srcOrd="1" destOrd="0" presId="urn:microsoft.com/office/officeart/2005/8/layout/hProcess9"/>
    <dgm:cxn modelId="{63F7C02E-C3C5-AE41-914A-2E948CD47FBD}" type="presParOf" srcId="{6B3FA106-C5A9-4E31-8B5D-81E5DDF65420}" destId="{ABA8B04F-1F8E-4161-ABBF-5EB783E3B1D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F92E74-D830-47EB-B0C9-BD3AAE6E4E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B45A962-43F7-4998-AE79-BBCA07A4E16E}">
      <dgm:prSet phldrT="[Text]" custT="1"/>
      <dgm:spPr/>
      <dgm:t>
        <a:bodyPr/>
        <a:lstStyle/>
        <a:p>
          <a:r>
            <a:rPr lang="hu-HU" sz="1600" dirty="0"/>
            <a:t>Töltőállomás</a:t>
          </a:r>
        </a:p>
      </dgm:t>
    </dgm:pt>
    <dgm:pt modelId="{E431D3AC-4F7F-4AD2-BBC1-BA5C35AC17C6}" type="parTrans" cxnId="{41350056-1BC7-4712-8B6D-3056D46A1297}">
      <dgm:prSet/>
      <dgm:spPr/>
      <dgm:t>
        <a:bodyPr/>
        <a:lstStyle/>
        <a:p>
          <a:endParaRPr lang="hu-HU"/>
        </a:p>
      </dgm:t>
    </dgm:pt>
    <dgm:pt modelId="{A191EA6D-079F-4D07-8EA2-97BFDFDF2EBE}" type="sibTrans" cxnId="{41350056-1BC7-4712-8B6D-3056D46A1297}">
      <dgm:prSet/>
      <dgm:spPr/>
      <dgm:t>
        <a:bodyPr/>
        <a:lstStyle/>
        <a:p>
          <a:endParaRPr lang="hu-HU"/>
        </a:p>
      </dgm:t>
    </dgm:pt>
    <dgm:pt modelId="{9E1F2869-F082-4635-BE5A-993ADFF78032}">
      <dgm:prSet phldrT="[Text]" custT="1"/>
      <dgm:spPr/>
      <dgm:t>
        <a:bodyPr/>
        <a:lstStyle/>
        <a:p>
          <a:r>
            <a:rPr lang="hu-HU" sz="1600" dirty="0"/>
            <a:t>Elektromos autó</a:t>
          </a:r>
        </a:p>
      </dgm:t>
    </dgm:pt>
    <dgm:pt modelId="{A0431F7D-636B-4F22-A551-9CE66BE769B4}" type="parTrans" cxnId="{E6FBB22C-7B44-489F-8DC8-65808C331C56}">
      <dgm:prSet/>
      <dgm:spPr/>
      <dgm:t>
        <a:bodyPr/>
        <a:lstStyle/>
        <a:p>
          <a:endParaRPr lang="hu-HU"/>
        </a:p>
      </dgm:t>
    </dgm:pt>
    <dgm:pt modelId="{31C16A21-C971-4509-AACE-14F6A03BC069}" type="sibTrans" cxnId="{E6FBB22C-7B44-489F-8DC8-65808C331C56}">
      <dgm:prSet/>
      <dgm:spPr/>
      <dgm:t>
        <a:bodyPr/>
        <a:lstStyle/>
        <a:p>
          <a:endParaRPr lang="hu-HU"/>
        </a:p>
      </dgm:t>
    </dgm:pt>
    <dgm:pt modelId="{D7D955C0-FD1B-46BB-865B-0863F44FA25F}" type="pres">
      <dgm:prSet presAssocID="{3CF92E74-D830-47EB-B0C9-BD3AAE6E4ECB}" presName="CompostProcess" presStyleCnt="0">
        <dgm:presLayoutVars>
          <dgm:dir/>
          <dgm:resizeHandles val="exact"/>
        </dgm:presLayoutVars>
      </dgm:prSet>
      <dgm:spPr/>
    </dgm:pt>
    <dgm:pt modelId="{D9C4D704-D046-43FF-AC42-346EB49C7021}" type="pres">
      <dgm:prSet presAssocID="{3CF92E74-D830-47EB-B0C9-BD3AAE6E4ECB}" presName="arrow" presStyleLbl="bgShp" presStyleIdx="0" presStyleCnt="1"/>
      <dgm:spPr/>
    </dgm:pt>
    <dgm:pt modelId="{6B3FA106-C5A9-4E31-8B5D-81E5DDF65420}" type="pres">
      <dgm:prSet presAssocID="{3CF92E74-D830-47EB-B0C9-BD3AAE6E4ECB}" presName="linearProcess" presStyleCnt="0"/>
      <dgm:spPr/>
    </dgm:pt>
    <dgm:pt modelId="{C8F49925-6E55-4A5A-83A0-D4A5B594A9B3}" type="pres">
      <dgm:prSet presAssocID="{EB45A962-43F7-4998-AE79-BBCA07A4E16E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A8473-4D0C-4DF0-A9C9-6466FB21F6CB}" type="pres">
      <dgm:prSet presAssocID="{A191EA6D-079F-4D07-8EA2-97BFDFDF2EBE}" presName="sibTrans" presStyleCnt="0"/>
      <dgm:spPr/>
    </dgm:pt>
    <dgm:pt modelId="{ABA8B04F-1F8E-4161-ABBF-5EB783E3B1DE}" type="pres">
      <dgm:prSet presAssocID="{9E1F2869-F082-4635-BE5A-993ADFF78032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31851A-D42E-7E4D-9FD4-4ABE5A60F23B}" type="presOf" srcId="{EB45A962-43F7-4998-AE79-BBCA07A4E16E}" destId="{C8F49925-6E55-4A5A-83A0-D4A5B594A9B3}" srcOrd="0" destOrd="0" presId="urn:microsoft.com/office/officeart/2005/8/layout/hProcess9"/>
    <dgm:cxn modelId="{513D0ABF-3508-9949-8E43-57B2329FB187}" type="presOf" srcId="{3CF92E74-D830-47EB-B0C9-BD3AAE6E4ECB}" destId="{D7D955C0-FD1B-46BB-865B-0863F44FA25F}" srcOrd="0" destOrd="0" presId="urn:microsoft.com/office/officeart/2005/8/layout/hProcess9"/>
    <dgm:cxn modelId="{E6FBB22C-7B44-489F-8DC8-65808C331C56}" srcId="{3CF92E74-D830-47EB-B0C9-BD3AAE6E4ECB}" destId="{9E1F2869-F082-4635-BE5A-993ADFF78032}" srcOrd="1" destOrd="0" parTransId="{A0431F7D-636B-4F22-A551-9CE66BE769B4}" sibTransId="{31C16A21-C971-4509-AACE-14F6A03BC069}"/>
    <dgm:cxn modelId="{02C8EFD6-DB2A-6D4C-A4DC-8CF2F2E4CF8C}" type="presOf" srcId="{9E1F2869-F082-4635-BE5A-993ADFF78032}" destId="{ABA8B04F-1F8E-4161-ABBF-5EB783E3B1DE}" srcOrd="0" destOrd="0" presId="urn:microsoft.com/office/officeart/2005/8/layout/hProcess9"/>
    <dgm:cxn modelId="{41350056-1BC7-4712-8B6D-3056D46A1297}" srcId="{3CF92E74-D830-47EB-B0C9-BD3AAE6E4ECB}" destId="{EB45A962-43F7-4998-AE79-BBCA07A4E16E}" srcOrd="0" destOrd="0" parTransId="{E431D3AC-4F7F-4AD2-BBC1-BA5C35AC17C6}" sibTransId="{A191EA6D-079F-4D07-8EA2-97BFDFDF2EBE}"/>
    <dgm:cxn modelId="{0C1EB66B-D5AB-3E44-BF8A-11F4CECCFD5E}" type="presParOf" srcId="{D7D955C0-FD1B-46BB-865B-0863F44FA25F}" destId="{D9C4D704-D046-43FF-AC42-346EB49C7021}" srcOrd="0" destOrd="0" presId="urn:microsoft.com/office/officeart/2005/8/layout/hProcess9"/>
    <dgm:cxn modelId="{D8F8820F-7EE9-A246-BC92-233BEC268BE1}" type="presParOf" srcId="{D7D955C0-FD1B-46BB-865B-0863F44FA25F}" destId="{6B3FA106-C5A9-4E31-8B5D-81E5DDF65420}" srcOrd="1" destOrd="0" presId="urn:microsoft.com/office/officeart/2005/8/layout/hProcess9"/>
    <dgm:cxn modelId="{8CDA2740-9E0F-1245-ABEF-B45455608AE6}" type="presParOf" srcId="{6B3FA106-C5A9-4E31-8B5D-81E5DDF65420}" destId="{C8F49925-6E55-4A5A-83A0-D4A5B594A9B3}" srcOrd="0" destOrd="0" presId="urn:microsoft.com/office/officeart/2005/8/layout/hProcess9"/>
    <dgm:cxn modelId="{D608E230-CE09-9946-9EA3-D3E5A8F75174}" type="presParOf" srcId="{6B3FA106-C5A9-4E31-8B5D-81E5DDF65420}" destId="{14BA8473-4D0C-4DF0-A9C9-6466FB21F6CB}" srcOrd="1" destOrd="0" presId="urn:microsoft.com/office/officeart/2005/8/layout/hProcess9"/>
    <dgm:cxn modelId="{99067D7E-EA0F-E048-9E04-59C33BF7103A}" type="presParOf" srcId="{6B3FA106-C5A9-4E31-8B5D-81E5DDF65420}" destId="{ABA8B04F-1F8E-4161-ABBF-5EB783E3B1D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FA5B9C-91FD-4871-B0D3-66EFD9F3ABB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E697714-8E3F-42BF-807F-434568D2E5AD}">
      <dgm:prSet phldrT="[Text]"/>
      <dgm:spPr/>
      <dgm:t>
        <a:bodyPr/>
        <a:lstStyle/>
        <a:p>
          <a:r>
            <a:rPr lang="hu-HU" dirty="0"/>
            <a:t>Energiahordozó Bányászat</a:t>
          </a:r>
        </a:p>
      </dgm:t>
    </dgm:pt>
    <dgm:pt modelId="{519FD25D-EC4F-4FB1-8343-1880F3191EF4}" type="parTrans" cxnId="{27BE65F7-E043-41D4-B3C7-B78740AF4E5A}">
      <dgm:prSet/>
      <dgm:spPr/>
      <dgm:t>
        <a:bodyPr/>
        <a:lstStyle/>
        <a:p>
          <a:endParaRPr lang="hu-HU"/>
        </a:p>
      </dgm:t>
    </dgm:pt>
    <dgm:pt modelId="{DA62056A-300A-4174-9A10-0FC5D013B704}" type="sibTrans" cxnId="{27BE65F7-E043-41D4-B3C7-B78740AF4E5A}">
      <dgm:prSet/>
      <dgm:spPr/>
      <dgm:t>
        <a:bodyPr/>
        <a:lstStyle/>
        <a:p>
          <a:endParaRPr lang="hu-HU"/>
        </a:p>
      </dgm:t>
    </dgm:pt>
    <dgm:pt modelId="{720434D8-1629-4C6A-9E21-8C8C4703A012}">
      <dgm:prSet phldrT="[Text]"/>
      <dgm:spPr/>
      <dgm:t>
        <a:bodyPr/>
        <a:lstStyle/>
        <a:p>
          <a:r>
            <a:rPr lang="hu-HU" dirty="0" err="1"/>
            <a:t>Áramelőállítás</a:t>
          </a:r>
          <a:endParaRPr lang="hu-HU" dirty="0"/>
        </a:p>
      </dgm:t>
    </dgm:pt>
    <dgm:pt modelId="{CFCD9654-CDB0-435C-89AF-DB45FACBE72C}" type="parTrans" cxnId="{D895F93B-3359-45E9-8639-8DE74D962C7A}">
      <dgm:prSet/>
      <dgm:spPr/>
      <dgm:t>
        <a:bodyPr/>
        <a:lstStyle/>
        <a:p>
          <a:endParaRPr lang="hu-HU"/>
        </a:p>
      </dgm:t>
    </dgm:pt>
    <dgm:pt modelId="{C9A8B543-9EFB-4AE4-8C39-2111EEE6111F}" type="sibTrans" cxnId="{D895F93B-3359-45E9-8639-8DE74D962C7A}">
      <dgm:prSet/>
      <dgm:spPr/>
      <dgm:t>
        <a:bodyPr/>
        <a:lstStyle/>
        <a:p>
          <a:endParaRPr lang="hu-HU"/>
        </a:p>
      </dgm:t>
    </dgm:pt>
    <dgm:pt modelId="{6E1D13D4-A084-4D03-9075-40B542D1ECEF}">
      <dgm:prSet phldrT="[Text]"/>
      <dgm:spPr/>
      <dgm:t>
        <a:bodyPr/>
        <a:lstStyle/>
        <a:p>
          <a:r>
            <a:rPr lang="hu-HU" dirty="0" err="1"/>
            <a:t>Szállitás</a:t>
          </a:r>
          <a:endParaRPr lang="hu-HU" dirty="0"/>
        </a:p>
      </dgm:t>
    </dgm:pt>
    <dgm:pt modelId="{5DD655EA-467D-498A-9B50-23170EB964D1}" type="parTrans" cxnId="{532F09DD-94C3-40B8-BAC9-EA92C6D530D1}">
      <dgm:prSet/>
      <dgm:spPr/>
      <dgm:t>
        <a:bodyPr/>
        <a:lstStyle/>
        <a:p>
          <a:endParaRPr lang="hu-HU"/>
        </a:p>
      </dgm:t>
    </dgm:pt>
    <dgm:pt modelId="{413AF2DD-27EE-4375-BF6F-37F0AF0987D2}" type="sibTrans" cxnId="{532F09DD-94C3-40B8-BAC9-EA92C6D530D1}">
      <dgm:prSet/>
      <dgm:spPr/>
      <dgm:t>
        <a:bodyPr/>
        <a:lstStyle/>
        <a:p>
          <a:endParaRPr lang="hu-HU"/>
        </a:p>
      </dgm:t>
    </dgm:pt>
    <dgm:pt modelId="{DBDD74D4-8775-40CF-B79F-B14AC99C687D}">
      <dgm:prSet phldrT="[Text]"/>
      <dgm:spPr/>
      <dgm:t>
        <a:bodyPr/>
        <a:lstStyle/>
        <a:p>
          <a:r>
            <a:rPr lang="hu-HU" dirty="0"/>
            <a:t>Fogyasztó</a:t>
          </a:r>
        </a:p>
      </dgm:t>
    </dgm:pt>
    <dgm:pt modelId="{C2B214C3-75B1-41DB-8B6D-258AD5C4622A}" type="parTrans" cxnId="{E4CC3327-D588-490E-97D1-C4F711F6FC33}">
      <dgm:prSet/>
      <dgm:spPr/>
      <dgm:t>
        <a:bodyPr/>
        <a:lstStyle/>
        <a:p>
          <a:endParaRPr lang="hu-HU"/>
        </a:p>
      </dgm:t>
    </dgm:pt>
    <dgm:pt modelId="{B0A57B5B-4EBA-41DA-9176-A9F99B4C6141}" type="sibTrans" cxnId="{E4CC3327-D588-490E-97D1-C4F711F6FC33}">
      <dgm:prSet/>
      <dgm:spPr/>
      <dgm:t>
        <a:bodyPr/>
        <a:lstStyle/>
        <a:p>
          <a:endParaRPr lang="hu-HU"/>
        </a:p>
      </dgm:t>
    </dgm:pt>
    <dgm:pt modelId="{013467BC-3C5D-4030-9993-635735D70498}">
      <dgm:prSet phldrT="[Text]"/>
      <dgm:spPr/>
      <dgm:t>
        <a:bodyPr/>
        <a:lstStyle/>
        <a:p>
          <a:r>
            <a:rPr lang="hu-HU" dirty="0"/>
            <a:t>Transzformálás</a:t>
          </a:r>
        </a:p>
      </dgm:t>
    </dgm:pt>
    <dgm:pt modelId="{7A330443-FBBD-4EBD-BA9E-E049E9DE092D}" type="parTrans" cxnId="{2EF921CC-A4BD-4965-BE1C-0B14CC6026B2}">
      <dgm:prSet/>
      <dgm:spPr/>
      <dgm:t>
        <a:bodyPr/>
        <a:lstStyle/>
        <a:p>
          <a:endParaRPr lang="hu-HU"/>
        </a:p>
      </dgm:t>
    </dgm:pt>
    <dgm:pt modelId="{A736BCD9-74D1-4BAB-8A52-E44412E65EED}" type="sibTrans" cxnId="{2EF921CC-A4BD-4965-BE1C-0B14CC6026B2}">
      <dgm:prSet/>
      <dgm:spPr/>
      <dgm:t>
        <a:bodyPr/>
        <a:lstStyle/>
        <a:p>
          <a:endParaRPr lang="hu-HU"/>
        </a:p>
      </dgm:t>
    </dgm:pt>
    <dgm:pt modelId="{9ED91B95-158A-4DF7-A27E-980E2B5A564A}">
      <dgm:prSet phldrT="[Text]"/>
      <dgm:spPr/>
      <dgm:t>
        <a:bodyPr/>
        <a:lstStyle/>
        <a:p>
          <a:r>
            <a:rPr lang="hu-HU" dirty="0"/>
            <a:t>Disztribúció</a:t>
          </a:r>
        </a:p>
      </dgm:t>
    </dgm:pt>
    <dgm:pt modelId="{6E7987F6-4F38-4D46-87F7-8109335C39B9}" type="parTrans" cxnId="{C7CE6043-2FE9-4815-AD6E-00D826031C08}">
      <dgm:prSet/>
      <dgm:spPr/>
      <dgm:t>
        <a:bodyPr/>
        <a:lstStyle/>
        <a:p>
          <a:endParaRPr lang="hu-HU"/>
        </a:p>
      </dgm:t>
    </dgm:pt>
    <dgm:pt modelId="{3E20D882-6225-4C89-93C7-707208CE4F65}" type="sibTrans" cxnId="{C7CE6043-2FE9-4815-AD6E-00D826031C08}">
      <dgm:prSet/>
      <dgm:spPr/>
      <dgm:t>
        <a:bodyPr/>
        <a:lstStyle/>
        <a:p>
          <a:endParaRPr lang="hu-HU"/>
        </a:p>
      </dgm:t>
    </dgm:pt>
    <dgm:pt modelId="{FDD95044-AADB-4395-A616-6584B0DD30AB}">
      <dgm:prSet phldrT="[Text]"/>
      <dgm:spPr/>
      <dgm:t>
        <a:bodyPr/>
        <a:lstStyle/>
        <a:p>
          <a:r>
            <a:rPr lang="hu-HU" dirty="0"/>
            <a:t>Elektromos gép</a:t>
          </a:r>
        </a:p>
      </dgm:t>
    </dgm:pt>
    <dgm:pt modelId="{E6044B20-BEC6-4B6A-9F93-A0582220651D}" type="parTrans" cxnId="{82044401-0E89-420D-B1CC-6FC04CC9AD6C}">
      <dgm:prSet/>
      <dgm:spPr/>
      <dgm:t>
        <a:bodyPr/>
        <a:lstStyle/>
        <a:p>
          <a:endParaRPr lang="hu-HU"/>
        </a:p>
      </dgm:t>
    </dgm:pt>
    <dgm:pt modelId="{AAE2B2DA-6F95-4459-A6F8-022F6220CD03}" type="sibTrans" cxnId="{82044401-0E89-420D-B1CC-6FC04CC9AD6C}">
      <dgm:prSet/>
      <dgm:spPr/>
      <dgm:t>
        <a:bodyPr/>
        <a:lstStyle/>
        <a:p>
          <a:endParaRPr lang="hu-HU"/>
        </a:p>
      </dgm:t>
    </dgm:pt>
    <dgm:pt modelId="{5FCA630D-54D8-4668-8770-10E0D44488AA}">
      <dgm:prSet phldrT="[Text]"/>
      <dgm:spPr/>
      <dgm:t>
        <a:bodyPr/>
        <a:lstStyle/>
        <a:p>
          <a:r>
            <a:rPr lang="hu-HU" dirty="0"/>
            <a:t>Szállítás</a:t>
          </a:r>
        </a:p>
      </dgm:t>
    </dgm:pt>
    <dgm:pt modelId="{102FB464-93F7-4E3B-BEF0-00447AE5816B}" type="parTrans" cxnId="{B667EBAD-A120-401D-ACE5-27897742CBF3}">
      <dgm:prSet/>
      <dgm:spPr/>
      <dgm:t>
        <a:bodyPr/>
        <a:lstStyle/>
        <a:p>
          <a:endParaRPr lang="hu-HU"/>
        </a:p>
      </dgm:t>
    </dgm:pt>
    <dgm:pt modelId="{FB920EDF-A9A4-4A90-85DF-0EDD2F84F549}" type="sibTrans" cxnId="{B667EBAD-A120-401D-ACE5-27897742CBF3}">
      <dgm:prSet/>
      <dgm:spPr/>
      <dgm:t>
        <a:bodyPr/>
        <a:lstStyle/>
        <a:p>
          <a:endParaRPr lang="hu-HU"/>
        </a:p>
      </dgm:t>
    </dgm:pt>
    <dgm:pt modelId="{DD24A164-1D87-4EDE-9319-C6F0429F73B3}" type="pres">
      <dgm:prSet presAssocID="{51FA5B9C-91FD-4871-B0D3-66EFD9F3ABBC}" presName="CompostProcess" presStyleCnt="0">
        <dgm:presLayoutVars>
          <dgm:dir/>
          <dgm:resizeHandles val="exact"/>
        </dgm:presLayoutVars>
      </dgm:prSet>
      <dgm:spPr/>
    </dgm:pt>
    <dgm:pt modelId="{1E18F0CE-E89A-4A7D-8DD3-7A52D704F846}" type="pres">
      <dgm:prSet presAssocID="{51FA5B9C-91FD-4871-B0D3-66EFD9F3ABBC}" presName="arrow" presStyleLbl="bgShp" presStyleIdx="0" presStyleCnt="1" custScaleX="117125" custLinFactNeighborX="261" custLinFactNeighborY="1317"/>
      <dgm:spPr/>
      <dgm:t>
        <a:bodyPr/>
        <a:lstStyle/>
        <a:p>
          <a:endParaRPr lang="en-US"/>
        </a:p>
      </dgm:t>
    </dgm:pt>
    <dgm:pt modelId="{FBFA74B7-2D61-4E3D-AB45-11255064A11A}" type="pres">
      <dgm:prSet presAssocID="{51FA5B9C-91FD-4871-B0D3-66EFD9F3ABBC}" presName="linearProcess" presStyleCnt="0"/>
      <dgm:spPr/>
    </dgm:pt>
    <dgm:pt modelId="{4A0BCB0E-7093-40E4-A7ED-AC882DE2C65A}" type="pres">
      <dgm:prSet presAssocID="{CE697714-8E3F-42BF-807F-434568D2E5AD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0282C-6810-4EA2-A9E6-5B28C3687D24}" type="pres">
      <dgm:prSet presAssocID="{DA62056A-300A-4174-9A10-0FC5D013B704}" presName="sibTrans" presStyleCnt="0"/>
      <dgm:spPr/>
    </dgm:pt>
    <dgm:pt modelId="{F251C047-47CE-459F-99F0-1C7C50F596B0}" type="pres">
      <dgm:prSet presAssocID="{5FCA630D-54D8-4668-8770-10E0D44488AA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032E5-0D3B-4258-9561-0FE6C0D0203E}" type="pres">
      <dgm:prSet presAssocID="{FB920EDF-A9A4-4A90-85DF-0EDD2F84F549}" presName="sibTrans" presStyleCnt="0"/>
      <dgm:spPr/>
    </dgm:pt>
    <dgm:pt modelId="{71D252F4-E48A-42FE-978F-58A2548A0213}" type="pres">
      <dgm:prSet presAssocID="{720434D8-1629-4C6A-9E21-8C8C4703A012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A8DC3-4BFC-4792-BFD5-72CCF21448A5}" type="pres">
      <dgm:prSet presAssocID="{C9A8B543-9EFB-4AE4-8C39-2111EEE6111F}" presName="sibTrans" presStyleCnt="0"/>
      <dgm:spPr/>
    </dgm:pt>
    <dgm:pt modelId="{90B96E91-B24A-4A69-9278-6B8048B772BD}" type="pres">
      <dgm:prSet presAssocID="{6E1D13D4-A084-4D03-9075-40B542D1ECEF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C51BC-7E33-4DD2-9A71-A4DD160E8CC0}" type="pres">
      <dgm:prSet presAssocID="{413AF2DD-27EE-4375-BF6F-37F0AF0987D2}" presName="sibTrans" presStyleCnt="0"/>
      <dgm:spPr/>
    </dgm:pt>
    <dgm:pt modelId="{CF90AC0E-2182-4B0C-82A1-9F75B48DE8F8}" type="pres">
      <dgm:prSet presAssocID="{013467BC-3C5D-4030-9993-635735D70498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0A05B-7319-4D35-A595-3DF81268DBBE}" type="pres">
      <dgm:prSet presAssocID="{A736BCD9-74D1-4BAB-8A52-E44412E65EED}" presName="sibTrans" presStyleCnt="0"/>
      <dgm:spPr/>
    </dgm:pt>
    <dgm:pt modelId="{C2A18A42-01A8-422D-B27B-239629A1B339}" type="pres">
      <dgm:prSet presAssocID="{9ED91B95-158A-4DF7-A27E-980E2B5A564A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33337-C223-456C-8B1A-238CC86D77DA}" type="pres">
      <dgm:prSet presAssocID="{3E20D882-6225-4C89-93C7-707208CE4F65}" presName="sibTrans" presStyleCnt="0"/>
      <dgm:spPr/>
    </dgm:pt>
    <dgm:pt modelId="{E1671010-7ABD-4B7D-BAB3-E5171ECBD32C}" type="pres">
      <dgm:prSet presAssocID="{FDD95044-AADB-4395-A616-6584B0DD30AB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FDD29-E061-4D4E-984B-2BC4BEB00A19}" type="pres">
      <dgm:prSet presAssocID="{AAE2B2DA-6F95-4459-A6F8-022F6220CD03}" presName="sibTrans" presStyleCnt="0"/>
      <dgm:spPr/>
    </dgm:pt>
    <dgm:pt modelId="{294E7BD4-1E82-46D1-90A1-60C3C3F1120B}" type="pres">
      <dgm:prSet presAssocID="{DBDD74D4-8775-40CF-B79F-B14AC99C687D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6BEAB-2998-7144-BB0D-217129A72B03}" type="presOf" srcId="{CE697714-8E3F-42BF-807F-434568D2E5AD}" destId="{4A0BCB0E-7093-40E4-A7ED-AC882DE2C65A}" srcOrd="0" destOrd="0" presId="urn:microsoft.com/office/officeart/2005/8/layout/hProcess9"/>
    <dgm:cxn modelId="{82044401-0E89-420D-B1CC-6FC04CC9AD6C}" srcId="{51FA5B9C-91FD-4871-B0D3-66EFD9F3ABBC}" destId="{FDD95044-AADB-4395-A616-6584B0DD30AB}" srcOrd="6" destOrd="0" parTransId="{E6044B20-BEC6-4B6A-9F93-A0582220651D}" sibTransId="{AAE2B2DA-6F95-4459-A6F8-022F6220CD03}"/>
    <dgm:cxn modelId="{E4CC3327-D588-490E-97D1-C4F711F6FC33}" srcId="{51FA5B9C-91FD-4871-B0D3-66EFD9F3ABBC}" destId="{DBDD74D4-8775-40CF-B79F-B14AC99C687D}" srcOrd="7" destOrd="0" parTransId="{C2B214C3-75B1-41DB-8B6D-258AD5C4622A}" sibTransId="{B0A57B5B-4EBA-41DA-9176-A9F99B4C6141}"/>
    <dgm:cxn modelId="{26CE4083-9C10-564A-AC59-F0BD8F7808F0}" type="presOf" srcId="{5FCA630D-54D8-4668-8770-10E0D44488AA}" destId="{F251C047-47CE-459F-99F0-1C7C50F596B0}" srcOrd="0" destOrd="0" presId="urn:microsoft.com/office/officeart/2005/8/layout/hProcess9"/>
    <dgm:cxn modelId="{C7CE6043-2FE9-4815-AD6E-00D826031C08}" srcId="{51FA5B9C-91FD-4871-B0D3-66EFD9F3ABBC}" destId="{9ED91B95-158A-4DF7-A27E-980E2B5A564A}" srcOrd="5" destOrd="0" parTransId="{6E7987F6-4F38-4D46-87F7-8109335C39B9}" sibTransId="{3E20D882-6225-4C89-93C7-707208CE4F65}"/>
    <dgm:cxn modelId="{D895F93B-3359-45E9-8639-8DE74D962C7A}" srcId="{51FA5B9C-91FD-4871-B0D3-66EFD9F3ABBC}" destId="{720434D8-1629-4C6A-9E21-8C8C4703A012}" srcOrd="2" destOrd="0" parTransId="{CFCD9654-CDB0-435C-89AF-DB45FACBE72C}" sibTransId="{C9A8B543-9EFB-4AE4-8C39-2111EEE6111F}"/>
    <dgm:cxn modelId="{27BE65F7-E043-41D4-B3C7-B78740AF4E5A}" srcId="{51FA5B9C-91FD-4871-B0D3-66EFD9F3ABBC}" destId="{CE697714-8E3F-42BF-807F-434568D2E5AD}" srcOrd="0" destOrd="0" parTransId="{519FD25D-EC4F-4FB1-8343-1880F3191EF4}" sibTransId="{DA62056A-300A-4174-9A10-0FC5D013B704}"/>
    <dgm:cxn modelId="{F2D54D62-2738-5244-985B-9D3880FF08A8}" type="presOf" srcId="{FDD95044-AADB-4395-A616-6584B0DD30AB}" destId="{E1671010-7ABD-4B7D-BAB3-E5171ECBD32C}" srcOrd="0" destOrd="0" presId="urn:microsoft.com/office/officeart/2005/8/layout/hProcess9"/>
    <dgm:cxn modelId="{02FA1AFE-3AF9-AF4D-A9DE-0D4DBBD528FE}" type="presOf" srcId="{51FA5B9C-91FD-4871-B0D3-66EFD9F3ABBC}" destId="{DD24A164-1D87-4EDE-9319-C6F0429F73B3}" srcOrd="0" destOrd="0" presId="urn:microsoft.com/office/officeart/2005/8/layout/hProcess9"/>
    <dgm:cxn modelId="{532F09DD-94C3-40B8-BAC9-EA92C6D530D1}" srcId="{51FA5B9C-91FD-4871-B0D3-66EFD9F3ABBC}" destId="{6E1D13D4-A084-4D03-9075-40B542D1ECEF}" srcOrd="3" destOrd="0" parTransId="{5DD655EA-467D-498A-9B50-23170EB964D1}" sibTransId="{413AF2DD-27EE-4375-BF6F-37F0AF0987D2}"/>
    <dgm:cxn modelId="{4C7991E4-30C7-FC46-8204-AB25F648CAAC}" type="presOf" srcId="{720434D8-1629-4C6A-9E21-8C8C4703A012}" destId="{71D252F4-E48A-42FE-978F-58A2548A0213}" srcOrd="0" destOrd="0" presId="urn:microsoft.com/office/officeart/2005/8/layout/hProcess9"/>
    <dgm:cxn modelId="{2DFE4575-500A-5840-9988-71332BB696E9}" type="presOf" srcId="{9ED91B95-158A-4DF7-A27E-980E2B5A564A}" destId="{C2A18A42-01A8-422D-B27B-239629A1B339}" srcOrd="0" destOrd="0" presId="urn:microsoft.com/office/officeart/2005/8/layout/hProcess9"/>
    <dgm:cxn modelId="{2EF921CC-A4BD-4965-BE1C-0B14CC6026B2}" srcId="{51FA5B9C-91FD-4871-B0D3-66EFD9F3ABBC}" destId="{013467BC-3C5D-4030-9993-635735D70498}" srcOrd="4" destOrd="0" parTransId="{7A330443-FBBD-4EBD-BA9E-E049E9DE092D}" sibTransId="{A736BCD9-74D1-4BAB-8A52-E44412E65EED}"/>
    <dgm:cxn modelId="{B667EBAD-A120-401D-ACE5-27897742CBF3}" srcId="{51FA5B9C-91FD-4871-B0D3-66EFD9F3ABBC}" destId="{5FCA630D-54D8-4668-8770-10E0D44488AA}" srcOrd="1" destOrd="0" parTransId="{102FB464-93F7-4E3B-BEF0-00447AE5816B}" sibTransId="{FB920EDF-A9A4-4A90-85DF-0EDD2F84F549}"/>
    <dgm:cxn modelId="{9A67EFAD-BA5C-094F-93B2-BE95506AE1B7}" type="presOf" srcId="{013467BC-3C5D-4030-9993-635735D70498}" destId="{CF90AC0E-2182-4B0C-82A1-9F75B48DE8F8}" srcOrd="0" destOrd="0" presId="urn:microsoft.com/office/officeart/2005/8/layout/hProcess9"/>
    <dgm:cxn modelId="{6525190F-8619-F44D-9911-56D56A4DF8CF}" type="presOf" srcId="{6E1D13D4-A084-4D03-9075-40B542D1ECEF}" destId="{90B96E91-B24A-4A69-9278-6B8048B772BD}" srcOrd="0" destOrd="0" presId="urn:microsoft.com/office/officeart/2005/8/layout/hProcess9"/>
    <dgm:cxn modelId="{4394A9EC-ECF8-BB4D-98CC-73E45B619745}" type="presOf" srcId="{DBDD74D4-8775-40CF-B79F-B14AC99C687D}" destId="{294E7BD4-1E82-46D1-90A1-60C3C3F1120B}" srcOrd="0" destOrd="0" presId="urn:microsoft.com/office/officeart/2005/8/layout/hProcess9"/>
    <dgm:cxn modelId="{4E6A24D0-9477-8943-BCAE-6FB746931792}" type="presParOf" srcId="{DD24A164-1D87-4EDE-9319-C6F0429F73B3}" destId="{1E18F0CE-E89A-4A7D-8DD3-7A52D704F846}" srcOrd="0" destOrd="0" presId="urn:microsoft.com/office/officeart/2005/8/layout/hProcess9"/>
    <dgm:cxn modelId="{615BCB5F-C93F-6840-90E6-B4BF35533A22}" type="presParOf" srcId="{DD24A164-1D87-4EDE-9319-C6F0429F73B3}" destId="{FBFA74B7-2D61-4E3D-AB45-11255064A11A}" srcOrd="1" destOrd="0" presId="urn:microsoft.com/office/officeart/2005/8/layout/hProcess9"/>
    <dgm:cxn modelId="{A89837D2-0780-0546-B90E-625680B6D00C}" type="presParOf" srcId="{FBFA74B7-2D61-4E3D-AB45-11255064A11A}" destId="{4A0BCB0E-7093-40E4-A7ED-AC882DE2C65A}" srcOrd="0" destOrd="0" presId="urn:microsoft.com/office/officeart/2005/8/layout/hProcess9"/>
    <dgm:cxn modelId="{91684080-C215-B845-B013-6534FEC39A7A}" type="presParOf" srcId="{FBFA74B7-2D61-4E3D-AB45-11255064A11A}" destId="{A3A0282C-6810-4EA2-A9E6-5B28C3687D24}" srcOrd="1" destOrd="0" presId="urn:microsoft.com/office/officeart/2005/8/layout/hProcess9"/>
    <dgm:cxn modelId="{CD9E7684-12CF-7241-AB39-A1427A71268D}" type="presParOf" srcId="{FBFA74B7-2D61-4E3D-AB45-11255064A11A}" destId="{F251C047-47CE-459F-99F0-1C7C50F596B0}" srcOrd="2" destOrd="0" presId="urn:microsoft.com/office/officeart/2005/8/layout/hProcess9"/>
    <dgm:cxn modelId="{3B70C939-24E5-064A-8D77-677A18E3BD34}" type="presParOf" srcId="{FBFA74B7-2D61-4E3D-AB45-11255064A11A}" destId="{AE3032E5-0D3B-4258-9561-0FE6C0D0203E}" srcOrd="3" destOrd="0" presId="urn:microsoft.com/office/officeart/2005/8/layout/hProcess9"/>
    <dgm:cxn modelId="{74DD282F-3B9E-9A4B-9618-70A1B9B3B3B3}" type="presParOf" srcId="{FBFA74B7-2D61-4E3D-AB45-11255064A11A}" destId="{71D252F4-E48A-42FE-978F-58A2548A0213}" srcOrd="4" destOrd="0" presId="urn:microsoft.com/office/officeart/2005/8/layout/hProcess9"/>
    <dgm:cxn modelId="{AC5A373E-D67B-684E-95DF-DB761CA2529A}" type="presParOf" srcId="{FBFA74B7-2D61-4E3D-AB45-11255064A11A}" destId="{457A8DC3-4BFC-4792-BFD5-72CCF21448A5}" srcOrd="5" destOrd="0" presId="urn:microsoft.com/office/officeart/2005/8/layout/hProcess9"/>
    <dgm:cxn modelId="{AAB16AF7-ED53-C54E-A40F-6035823D2478}" type="presParOf" srcId="{FBFA74B7-2D61-4E3D-AB45-11255064A11A}" destId="{90B96E91-B24A-4A69-9278-6B8048B772BD}" srcOrd="6" destOrd="0" presId="urn:microsoft.com/office/officeart/2005/8/layout/hProcess9"/>
    <dgm:cxn modelId="{37863D00-CE88-AA47-B627-622A916C738A}" type="presParOf" srcId="{FBFA74B7-2D61-4E3D-AB45-11255064A11A}" destId="{744C51BC-7E33-4DD2-9A71-A4DD160E8CC0}" srcOrd="7" destOrd="0" presId="urn:microsoft.com/office/officeart/2005/8/layout/hProcess9"/>
    <dgm:cxn modelId="{BF6A8ACD-19A1-1E4E-8822-97DB661ACA17}" type="presParOf" srcId="{FBFA74B7-2D61-4E3D-AB45-11255064A11A}" destId="{CF90AC0E-2182-4B0C-82A1-9F75B48DE8F8}" srcOrd="8" destOrd="0" presId="urn:microsoft.com/office/officeart/2005/8/layout/hProcess9"/>
    <dgm:cxn modelId="{39D3753A-34E4-A642-99E6-634C9DE6F518}" type="presParOf" srcId="{FBFA74B7-2D61-4E3D-AB45-11255064A11A}" destId="{5550A05B-7319-4D35-A595-3DF81268DBBE}" srcOrd="9" destOrd="0" presId="urn:microsoft.com/office/officeart/2005/8/layout/hProcess9"/>
    <dgm:cxn modelId="{83A9288C-E228-404A-A98B-42580DB09E52}" type="presParOf" srcId="{FBFA74B7-2D61-4E3D-AB45-11255064A11A}" destId="{C2A18A42-01A8-422D-B27B-239629A1B339}" srcOrd="10" destOrd="0" presId="urn:microsoft.com/office/officeart/2005/8/layout/hProcess9"/>
    <dgm:cxn modelId="{82ACA564-6A30-BE4D-B54C-75AA9C8A6A95}" type="presParOf" srcId="{FBFA74B7-2D61-4E3D-AB45-11255064A11A}" destId="{88233337-C223-456C-8B1A-238CC86D77DA}" srcOrd="11" destOrd="0" presId="urn:microsoft.com/office/officeart/2005/8/layout/hProcess9"/>
    <dgm:cxn modelId="{C9DC821A-960A-BC43-9185-F7249D9EB1AF}" type="presParOf" srcId="{FBFA74B7-2D61-4E3D-AB45-11255064A11A}" destId="{E1671010-7ABD-4B7D-BAB3-E5171ECBD32C}" srcOrd="12" destOrd="0" presId="urn:microsoft.com/office/officeart/2005/8/layout/hProcess9"/>
    <dgm:cxn modelId="{476B1B35-9A29-C942-B4F6-CCBBCD23FFA2}" type="presParOf" srcId="{FBFA74B7-2D61-4E3D-AB45-11255064A11A}" destId="{324FDD29-E061-4D4E-984B-2BC4BEB00A19}" srcOrd="13" destOrd="0" presId="urn:microsoft.com/office/officeart/2005/8/layout/hProcess9"/>
    <dgm:cxn modelId="{4EEC75E4-CA1E-B747-9FBC-B9E77C6C3D86}" type="presParOf" srcId="{FBFA74B7-2D61-4E3D-AB45-11255064A11A}" destId="{294E7BD4-1E82-46D1-90A1-60C3C3F1120B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A3116-ACFE-4A7B-96DD-DF47045A7DC7}">
      <dsp:nvSpPr>
        <dsp:cNvPr id="0" name=""/>
        <dsp:cNvSpPr/>
      </dsp:nvSpPr>
      <dsp:spPr>
        <a:xfrm>
          <a:off x="815428" y="0"/>
          <a:ext cx="5060384" cy="506038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5EEB4-8F2A-4296-BD04-4857E7122778}">
      <dsp:nvSpPr>
        <dsp:cNvPr id="0" name=""/>
        <dsp:cNvSpPr/>
      </dsp:nvSpPr>
      <dsp:spPr>
        <a:xfrm>
          <a:off x="1144353" y="328924"/>
          <a:ext cx="2024153" cy="2024153"/>
        </a:xfrm>
        <a:prstGeom prst="round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/>
            <a:t>Mobil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/>
          </a:r>
          <a:br>
            <a:rPr lang="hu-HU" sz="1400" kern="1200" dirty="0"/>
          </a:br>
          <a:r>
            <a:rPr lang="hu-HU" sz="1400" kern="1200" dirty="0"/>
            <a:t>Az ügyfelek </a:t>
          </a:r>
          <a:br>
            <a:rPr lang="hu-HU" sz="1400" kern="1200" dirty="0"/>
          </a:br>
          <a:r>
            <a:rPr lang="hu-HU" sz="1400" kern="1200" dirty="0"/>
            <a:t>0 méterre</a:t>
          </a:r>
        </a:p>
      </dsp:txBody>
      <dsp:txXfrm>
        <a:off x="1243164" y="427735"/>
        <a:ext cx="1826531" cy="1826531"/>
      </dsp:txXfrm>
    </dsp:sp>
    <dsp:sp modelId="{190E6B09-5108-4763-A6D5-F1DBB5E04C2E}">
      <dsp:nvSpPr>
        <dsp:cNvPr id="0" name=""/>
        <dsp:cNvSpPr/>
      </dsp:nvSpPr>
      <dsp:spPr>
        <a:xfrm>
          <a:off x="3522733" y="328924"/>
          <a:ext cx="2024153" cy="2024153"/>
        </a:xfrm>
        <a:prstGeom prst="round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/>
            <a:t>Közösség</a:t>
          </a:r>
          <a:endParaRPr lang="hu-H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/>
          </a:r>
          <a:br>
            <a:rPr lang="hu-HU" sz="1600" kern="1200" dirty="0"/>
          </a:br>
          <a:r>
            <a:rPr lang="hu-HU" sz="1600" kern="1200" dirty="0"/>
            <a:t>A hálózat mindig győz</a:t>
          </a:r>
        </a:p>
      </dsp:txBody>
      <dsp:txXfrm>
        <a:off x="3621544" y="427735"/>
        <a:ext cx="1826531" cy="1826531"/>
      </dsp:txXfrm>
    </dsp:sp>
    <dsp:sp modelId="{96ED9048-AE53-45D4-966C-B0DBF86665A5}">
      <dsp:nvSpPr>
        <dsp:cNvPr id="0" name=""/>
        <dsp:cNvSpPr/>
      </dsp:nvSpPr>
      <dsp:spPr>
        <a:xfrm>
          <a:off x="1144353" y="2707305"/>
          <a:ext cx="2024153" cy="2024153"/>
        </a:xfrm>
        <a:prstGeom prst="round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/>
            <a:t>Dolgok internete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Intelligencia a végponton</a:t>
          </a:r>
        </a:p>
      </dsp:txBody>
      <dsp:txXfrm>
        <a:off x="1243164" y="2806116"/>
        <a:ext cx="1826531" cy="1826531"/>
      </dsp:txXfrm>
    </dsp:sp>
    <dsp:sp modelId="{216837A7-8A59-4E16-B3E7-7D535351AC31}">
      <dsp:nvSpPr>
        <dsp:cNvPr id="0" name=""/>
        <dsp:cNvSpPr/>
      </dsp:nvSpPr>
      <dsp:spPr>
        <a:xfrm>
          <a:off x="3522733" y="2707305"/>
          <a:ext cx="2024153" cy="2024153"/>
        </a:xfrm>
        <a:prstGeom prst="round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/>
            <a:t>Big Data</a:t>
          </a:r>
          <a:br>
            <a:rPr lang="hu-HU" sz="1800" b="1" kern="1200" dirty="0"/>
          </a:br>
          <a:endParaRPr lang="hu-H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Tények v hipotézisek</a:t>
          </a:r>
        </a:p>
      </dsp:txBody>
      <dsp:txXfrm>
        <a:off x="3621544" y="2806116"/>
        <a:ext cx="1826531" cy="1826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D0A3-1E49-4BF3-B64D-91AF1DE370DB}">
      <dsp:nvSpPr>
        <dsp:cNvPr id="0" name=""/>
        <dsp:cNvSpPr/>
      </dsp:nvSpPr>
      <dsp:spPr>
        <a:xfrm>
          <a:off x="3186055" y="2048178"/>
          <a:ext cx="2503328" cy="2503328"/>
        </a:xfrm>
        <a:prstGeom prst="gear9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Szakemberek</a:t>
          </a:r>
          <a:endParaRPr lang="hu-HU" sz="1600" b="1" kern="1200" dirty="0"/>
        </a:p>
      </dsp:txBody>
      <dsp:txXfrm>
        <a:off x="3689335" y="2634571"/>
        <a:ext cx="1496768" cy="1286762"/>
      </dsp:txXfrm>
    </dsp:sp>
    <dsp:sp modelId="{B228A8D0-8B1E-4D02-915A-C5912F0EB449}">
      <dsp:nvSpPr>
        <dsp:cNvPr id="0" name=""/>
        <dsp:cNvSpPr/>
      </dsp:nvSpPr>
      <dsp:spPr>
        <a:xfrm>
          <a:off x="1729572" y="1456482"/>
          <a:ext cx="1820602" cy="1820602"/>
        </a:xfrm>
        <a:prstGeom prst="gear6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Digitális nomádok</a:t>
          </a:r>
        </a:p>
      </dsp:txBody>
      <dsp:txXfrm>
        <a:off x="2187914" y="1917594"/>
        <a:ext cx="903918" cy="898378"/>
      </dsp:txXfrm>
    </dsp:sp>
    <dsp:sp modelId="{94412F12-AE55-4385-A8FC-141CEE26F04C}">
      <dsp:nvSpPr>
        <dsp:cNvPr id="0" name=""/>
        <dsp:cNvSpPr/>
      </dsp:nvSpPr>
      <dsp:spPr>
        <a:xfrm rot="20700000">
          <a:off x="2749296" y="200452"/>
          <a:ext cx="1783819" cy="1783819"/>
        </a:xfrm>
        <a:prstGeom prst="gear6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Megújító vezetők</a:t>
          </a:r>
        </a:p>
      </dsp:txBody>
      <dsp:txXfrm rot="-20700000">
        <a:off x="3140540" y="591695"/>
        <a:ext cx="1001331" cy="1001331"/>
      </dsp:txXfrm>
    </dsp:sp>
    <dsp:sp modelId="{DCB11D32-A581-480E-B00B-0EA4057709AC}">
      <dsp:nvSpPr>
        <dsp:cNvPr id="0" name=""/>
        <dsp:cNvSpPr/>
      </dsp:nvSpPr>
      <dsp:spPr>
        <a:xfrm>
          <a:off x="2997503" y="1668187"/>
          <a:ext cx="3204260" cy="3204260"/>
        </a:xfrm>
        <a:prstGeom prst="circularArrow">
          <a:avLst>
            <a:gd name="adj1" fmla="val 4687"/>
            <a:gd name="adj2" fmla="val 299029"/>
            <a:gd name="adj3" fmla="val 2524098"/>
            <a:gd name="adj4" fmla="val 1584429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28ACD-17E3-4A78-BEE4-242279ACBD60}">
      <dsp:nvSpPr>
        <dsp:cNvPr id="0" name=""/>
        <dsp:cNvSpPr/>
      </dsp:nvSpPr>
      <dsp:spPr>
        <a:xfrm>
          <a:off x="1407147" y="1052118"/>
          <a:ext cx="2328095" cy="232809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F2DFB-CD5F-4B99-A4E8-D75C5E36E2F3}">
      <dsp:nvSpPr>
        <dsp:cNvPr id="0" name=""/>
        <dsp:cNvSpPr/>
      </dsp:nvSpPr>
      <dsp:spPr>
        <a:xfrm>
          <a:off x="2336680" y="-191804"/>
          <a:ext cx="2510156" cy="25101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4CC01-B998-4CF7-8A2D-B40D9B79C8A8}">
      <dsp:nvSpPr>
        <dsp:cNvPr id="0" name=""/>
        <dsp:cNvSpPr/>
      </dsp:nvSpPr>
      <dsp:spPr>
        <a:xfrm rot="18912271">
          <a:off x="1106947" y="-1357"/>
          <a:ext cx="6168325" cy="6168325"/>
        </a:xfrm>
        <a:prstGeom prst="diamond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DE472-EE11-408F-9E19-20EC285B00E7}">
      <dsp:nvSpPr>
        <dsp:cNvPr id="0" name=""/>
        <dsp:cNvSpPr/>
      </dsp:nvSpPr>
      <dsp:spPr>
        <a:xfrm>
          <a:off x="1692937" y="585990"/>
          <a:ext cx="2405646" cy="24056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Stratégiai alapozó befektetés: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/>
          </a:r>
          <a:br>
            <a:rPr lang="hu-HU" sz="1400" kern="1200" dirty="0"/>
          </a:br>
          <a:r>
            <a:rPr lang="hu-HU" sz="1400" kern="1200" dirty="0"/>
            <a:t>Tanulási célú projektek a szervezeti képességek kiépítésére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/>
        </a:p>
      </dsp:txBody>
      <dsp:txXfrm>
        <a:off x="1810371" y="703424"/>
        <a:ext cx="2170778" cy="2170778"/>
      </dsp:txXfrm>
    </dsp:sp>
    <dsp:sp modelId="{1C810706-B1EA-44D1-90A1-9278D10ECC90}">
      <dsp:nvSpPr>
        <dsp:cNvPr id="0" name=""/>
        <dsp:cNvSpPr/>
      </dsp:nvSpPr>
      <dsp:spPr>
        <a:xfrm>
          <a:off x="4283634" y="585990"/>
          <a:ext cx="2405646" cy="24056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Válság menedzsment: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A gyorsan csökkenő eredményekre válaszul mindent egy lapra feltevő befektetés</a:t>
          </a:r>
        </a:p>
      </dsp:txBody>
      <dsp:txXfrm>
        <a:off x="4401068" y="703424"/>
        <a:ext cx="2170778" cy="2170778"/>
      </dsp:txXfrm>
    </dsp:sp>
    <dsp:sp modelId="{5477659D-A2DD-4EB6-8CB1-A418A81F947E}">
      <dsp:nvSpPr>
        <dsp:cNvPr id="0" name=""/>
        <dsp:cNvSpPr/>
      </dsp:nvSpPr>
      <dsp:spPr>
        <a:xfrm>
          <a:off x="1707708" y="3176061"/>
          <a:ext cx="2405646" cy="2405646"/>
        </a:xfrm>
        <a:prstGeom prst="roundRect">
          <a:avLst/>
        </a:prstGeom>
        <a:solidFill>
          <a:srgbClr val="7030A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Gazdaságos: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Hagyományos pénzügyi tervezés, </a:t>
          </a:r>
          <a:br>
            <a:rPr lang="hu-HU" sz="1400" kern="1200" dirty="0"/>
          </a:br>
          <a:r>
            <a:rPr lang="hu-HU" sz="1400" kern="1200" dirty="0"/>
            <a:t>költség és bevétel figyelés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/>
        </a:p>
      </dsp:txBody>
      <dsp:txXfrm>
        <a:off x="1825142" y="3293495"/>
        <a:ext cx="2170778" cy="2170778"/>
      </dsp:txXfrm>
    </dsp:sp>
    <dsp:sp modelId="{60B1E287-09CE-40AA-8C87-92AB2E314CE2}">
      <dsp:nvSpPr>
        <dsp:cNvPr id="0" name=""/>
        <dsp:cNvSpPr/>
      </dsp:nvSpPr>
      <dsp:spPr>
        <a:xfrm>
          <a:off x="4283634" y="3176687"/>
          <a:ext cx="2405646" cy="24056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/>
            <a:t>Alacsony rizikójú kipróbálás: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Alacsony költségű és rizikójú projektek a technológia, az ügyfél reakciók tanulmányozására</a:t>
          </a:r>
        </a:p>
      </dsp:txBody>
      <dsp:txXfrm>
        <a:off x="4401068" y="3294121"/>
        <a:ext cx="2170778" cy="2170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8F0CE-E89A-4A7D-8DD3-7A52D704F846}">
      <dsp:nvSpPr>
        <dsp:cNvPr id="0" name=""/>
        <dsp:cNvSpPr/>
      </dsp:nvSpPr>
      <dsp:spPr>
        <a:xfrm>
          <a:off x="2" y="0"/>
          <a:ext cx="10921994" cy="176172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BCB0E-7093-40E4-A7ED-AC882DE2C65A}">
      <dsp:nvSpPr>
        <dsp:cNvPr id="0" name=""/>
        <dsp:cNvSpPr/>
      </dsp:nvSpPr>
      <dsp:spPr>
        <a:xfrm>
          <a:off x="9332" y="528516"/>
          <a:ext cx="1231324" cy="7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Bányászat</a:t>
          </a:r>
        </a:p>
      </dsp:txBody>
      <dsp:txXfrm>
        <a:off x="43732" y="562916"/>
        <a:ext cx="1162524" cy="635889"/>
      </dsp:txXfrm>
    </dsp:sp>
    <dsp:sp modelId="{71D252F4-E48A-42FE-978F-58A2548A0213}">
      <dsp:nvSpPr>
        <dsp:cNvPr id="0" name=""/>
        <dsp:cNvSpPr/>
      </dsp:nvSpPr>
      <dsp:spPr>
        <a:xfrm>
          <a:off x="1391048" y="528516"/>
          <a:ext cx="1231324" cy="7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Szállítás</a:t>
          </a:r>
        </a:p>
      </dsp:txBody>
      <dsp:txXfrm>
        <a:off x="1425448" y="562916"/>
        <a:ext cx="1162524" cy="635889"/>
      </dsp:txXfrm>
    </dsp:sp>
    <dsp:sp modelId="{90B96E91-B24A-4A69-9278-6B8048B772BD}">
      <dsp:nvSpPr>
        <dsp:cNvPr id="0" name=""/>
        <dsp:cNvSpPr/>
      </dsp:nvSpPr>
      <dsp:spPr>
        <a:xfrm>
          <a:off x="2772768" y="528516"/>
          <a:ext cx="1231324" cy="7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Finomítás</a:t>
          </a:r>
        </a:p>
      </dsp:txBody>
      <dsp:txXfrm>
        <a:off x="2807168" y="562916"/>
        <a:ext cx="1162524" cy="635889"/>
      </dsp:txXfrm>
    </dsp:sp>
    <dsp:sp modelId="{294E7BD4-1E82-46D1-90A1-60C3C3F1120B}">
      <dsp:nvSpPr>
        <dsp:cNvPr id="0" name=""/>
        <dsp:cNvSpPr/>
      </dsp:nvSpPr>
      <dsp:spPr>
        <a:xfrm>
          <a:off x="4154479" y="528516"/>
          <a:ext cx="1231324" cy="7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Szállítás</a:t>
          </a:r>
        </a:p>
      </dsp:txBody>
      <dsp:txXfrm>
        <a:off x="4188879" y="562916"/>
        <a:ext cx="1162524" cy="635889"/>
      </dsp:txXfrm>
    </dsp:sp>
    <dsp:sp modelId="{B5FE4356-2956-4DF2-8B11-491354626E01}">
      <dsp:nvSpPr>
        <dsp:cNvPr id="0" name=""/>
        <dsp:cNvSpPr/>
      </dsp:nvSpPr>
      <dsp:spPr>
        <a:xfrm>
          <a:off x="5536195" y="528516"/>
          <a:ext cx="1231324" cy="7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Disztribúció</a:t>
          </a:r>
        </a:p>
      </dsp:txBody>
      <dsp:txXfrm>
        <a:off x="5570595" y="562916"/>
        <a:ext cx="1162524" cy="635889"/>
      </dsp:txXfrm>
    </dsp:sp>
    <dsp:sp modelId="{0F7B3771-DA1A-4F05-B137-8D01F00ECA7D}">
      <dsp:nvSpPr>
        <dsp:cNvPr id="0" name=""/>
        <dsp:cNvSpPr/>
      </dsp:nvSpPr>
      <dsp:spPr>
        <a:xfrm>
          <a:off x="6917911" y="528516"/>
          <a:ext cx="1231324" cy="7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Benzinkút</a:t>
          </a:r>
        </a:p>
      </dsp:txBody>
      <dsp:txXfrm>
        <a:off x="6952311" y="562916"/>
        <a:ext cx="1162524" cy="635889"/>
      </dsp:txXfrm>
    </dsp:sp>
    <dsp:sp modelId="{A3FE4C0A-0F97-4F47-B840-BA075B5EA64F}">
      <dsp:nvSpPr>
        <dsp:cNvPr id="0" name=""/>
        <dsp:cNvSpPr/>
      </dsp:nvSpPr>
      <dsp:spPr>
        <a:xfrm>
          <a:off x="8299626" y="528516"/>
          <a:ext cx="1231324" cy="7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err="1"/>
            <a:t>Auto</a:t>
          </a:r>
          <a:endParaRPr lang="hu-HU" sz="1500" kern="1200" dirty="0"/>
        </a:p>
      </dsp:txBody>
      <dsp:txXfrm>
        <a:off x="8334026" y="562916"/>
        <a:ext cx="1162524" cy="635889"/>
      </dsp:txXfrm>
    </dsp:sp>
    <dsp:sp modelId="{72891A00-2DD9-407A-8639-80AC11E2B49C}">
      <dsp:nvSpPr>
        <dsp:cNvPr id="0" name=""/>
        <dsp:cNvSpPr/>
      </dsp:nvSpPr>
      <dsp:spPr>
        <a:xfrm>
          <a:off x="9681342" y="528516"/>
          <a:ext cx="1231324" cy="7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Fogyasztó</a:t>
          </a:r>
        </a:p>
      </dsp:txBody>
      <dsp:txXfrm>
        <a:off x="9715742" y="562916"/>
        <a:ext cx="1162524" cy="6358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4D704-D046-43FF-AC42-346EB49C7021}">
      <dsp:nvSpPr>
        <dsp:cNvPr id="0" name=""/>
        <dsp:cNvSpPr/>
      </dsp:nvSpPr>
      <dsp:spPr>
        <a:xfrm>
          <a:off x="0" y="0"/>
          <a:ext cx="3516126" cy="109180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49925-6E55-4A5A-83A0-D4A5B594A9B3}">
      <dsp:nvSpPr>
        <dsp:cNvPr id="0" name=""/>
        <dsp:cNvSpPr/>
      </dsp:nvSpPr>
      <dsp:spPr>
        <a:xfrm>
          <a:off x="45024" y="327542"/>
          <a:ext cx="1670160" cy="436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err="1"/>
            <a:t>Alternativ</a:t>
          </a:r>
          <a:r>
            <a:rPr lang="hu-HU" sz="1500" kern="1200" dirty="0"/>
            <a:t> energia</a:t>
          </a:r>
        </a:p>
      </dsp:txBody>
      <dsp:txXfrm>
        <a:off x="66343" y="348861"/>
        <a:ext cx="1627522" cy="394085"/>
      </dsp:txXfrm>
    </dsp:sp>
    <dsp:sp modelId="{ABA8B04F-1F8E-4161-ABBF-5EB783E3B1DE}">
      <dsp:nvSpPr>
        <dsp:cNvPr id="0" name=""/>
        <dsp:cNvSpPr/>
      </dsp:nvSpPr>
      <dsp:spPr>
        <a:xfrm>
          <a:off x="1800942" y="327542"/>
          <a:ext cx="1670160" cy="436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err="1"/>
            <a:t>Áramelőállítás</a:t>
          </a:r>
          <a:endParaRPr lang="hu-HU" sz="1500" kern="1200" dirty="0"/>
        </a:p>
      </dsp:txBody>
      <dsp:txXfrm>
        <a:off x="1822261" y="348861"/>
        <a:ext cx="1627522" cy="3940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4D704-D046-43FF-AC42-346EB49C7021}">
      <dsp:nvSpPr>
        <dsp:cNvPr id="0" name=""/>
        <dsp:cNvSpPr/>
      </dsp:nvSpPr>
      <dsp:spPr>
        <a:xfrm>
          <a:off x="341981" y="0"/>
          <a:ext cx="3875784" cy="10318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49925-6E55-4A5A-83A0-D4A5B594A9B3}">
      <dsp:nvSpPr>
        <dsp:cNvPr id="0" name=""/>
        <dsp:cNvSpPr/>
      </dsp:nvSpPr>
      <dsp:spPr>
        <a:xfrm>
          <a:off x="498722" y="309554"/>
          <a:ext cx="1667157" cy="412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Töltőállomás</a:t>
          </a:r>
        </a:p>
      </dsp:txBody>
      <dsp:txXfrm>
        <a:off x="518870" y="329702"/>
        <a:ext cx="1626861" cy="372442"/>
      </dsp:txXfrm>
    </dsp:sp>
    <dsp:sp modelId="{ABA8B04F-1F8E-4161-ABBF-5EB783E3B1DE}">
      <dsp:nvSpPr>
        <dsp:cNvPr id="0" name=""/>
        <dsp:cNvSpPr/>
      </dsp:nvSpPr>
      <dsp:spPr>
        <a:xfrm>
          <a:off x="2393867" y="309554"/>
          <a:ext cx="1667157" cy="412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Elektromos autó</a:t>
          </a:r>
        </a:p>
      </dsp:txBody>
      <dsp:txXfrm>
        <a:off x="2414015" y="329702"/>
        <a:ext cx="1626861" cy="3724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8F0CE-E89A-4A7D-8DD3-7A52D704F846}">
      <dsp:nvSpPr>
        <dsp:cNvPr id="0" name=""/>
        <dsp:cNvSpPr/>
      </dsp:nvSpPr>
      <dsp:spPr>
        <a:xfrm>
          <a:off x="48576" y="0"/>
          <a:ext cx="10898820" cy="20443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BCB0E-7093-40E4-A7ED-AC882DE2C65A}">
      <dsp:nvSpPr>
        <dsp:cNvPr id="0" name=""/>
        <dsp:cNvSpPr/>
      </dsp:nvSpPr>
      <dsp:spPr>
        <a:xfrm>
          <a:off x="434" y="613309"/>
          <a:ext cx="1309734" cy="817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Energiahordozó Bányászat</a:t>
          </a:r>
        </a:p>
      </dsp:txBody>
      <dsp:txXfrm>
        <a:off x="40353" y="653228"/>
        <a:ext cx="1229896" cy="737908"/>
      </dsp:txXfrm>
    </dsp:sp>
    <dsp:sp modelId="{F251C047-47CE-459F-99F0-1C7C50F596B0}">
      <dsp:nvSpPr>
        <dsp:cNvPr id="0" name=""/>
        <dsp:cNvSpPr/>
      </dsp:nvSpPr>
      <dsp:spPr>
        <a:xfrm>
          <a:off x="1377119" y="613309"/>
          <a:ext cx="1309734" cy="817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Szállítás</a:t>
          </a:r>
        </a:p>
      </dsp:txBody>
      <dsp:txXfrm>
        <a:off x="1417038" y="653228"/>
        <a:ext cx="1229896" cy="737908"/>
      </dsp:txXfrm>
    </dsp:sp>
    <dsp:sp modelId="{71D252F4-E48A-42FE-978F-58A2548A0213}">
      <dsp:nvSpPr>
        <dsp:cNvPr id="0" name=""/>
        <dsp:cNvSpPr/>
      </dsp:nvSpPr>
      <dsp:spPr>
        <a:xfrm>
          <a:off x="2753804" y="613309"/>
          <a:ext cx="1309734" cy="817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/>
            <a:t>Áramelőállítás</a:t>
          </a:r>
          <a:endParaRPr lang="hu-HU" sz="1200" kern="1200" dirty="0"/>
        </a:p>
      </dsp:txBody>
      <dsp:txXfrm>
        <a:off x="2793723" y="653228"/>
        <a:ext cx="1229896" cy="737908"/>
      </dsp:txXfrm>
    </dsp:sp>
    <dsp:sp modelId="{90B96E91-B24A-4A69-9278-6B8048B772BD}">
      <dsp:nvSpPr>
        <dsp:cNvPr id="0" name=""/>
        <dsp:cNvSpPr/>
      </dsp:nvSpPr>
      <dsp:spPr>
        <a:xfrm>
          <a:off x="4130490" y="613309"/>
          <a:ext cx="1309734" cy="817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/>
            <a:t>Szállitás</a:t>
          </a:r>
          <a:endParaRPr lang="hu-HU" sz="1200" kern="1200" dirty="0"/>
        </a:p>
      </dsp:txBody>
      <dsp:txXfrm>
        <a:off x="4170409" y="653228"/>
        <a:ext cx="1229896" cy="737908"/>
      </dsp:txXfrm>
    </dsp:sp>
    <dsp:sp modelId="{CF90AC0E-2182-4B0C-82A1-9F75B48DE8F8}">
      <dsp:nvSpPr>
        <dsp:cNvPr id="0" name=""/>
        <dsp:cNvSpPr/>
      </dsp:nvSpPr>
      <dsp:spPr>
        <a:xfrm>
          <a:off x="5507175" y="613309"/>
          <a:ext cx="1309734" cy="817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Transzformálás</a:t>
          </a:r>
        </a:p>
      </dsp:txBody>
      <dsp:txXfrm>
        <a:off x="5547094" y="653228"/>
        <a:ext cx="1229896" cy="737908"/>
      </dsp:txXfrm>
    </dsp:sp>
    <dsp:sp modelId="{C2A18A42-01A8-422D-B27B-239629A1B339}">
      <dsp:nvSpPr>
        <dsp:cNvPr id="0" name=""/>
        <dsp:cNvSpPr/>
      </dsp:nvSpPr>
      <dsp:spPr>
        <a:xfrm>
          <a:off x="6883860" y="613309"/>
          <a:ext cx="1309734" cy="817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Disztribúció</a:t>
          </a:r>
        </a:p>
      </dsp:txBody>
      <dsp:txXfrm>
        <a:off x="6923779" y="653228"/>
        <a:ext cx="1229896" cy="737908"/>
      </dsp:txXfrm>
    </dsp:sp>
    <dsp:sp modelId="{E1671010-7ABD-4B7D-BAB3-E5171ECBD32C}">
      <dsp:nvSpPr>
        <dsp:cNvPr id="0" name=""/>
        <dsp:cNvSpPr/>
      </dsp:nvSpPr>
      <dsp:spPr>
        <a:xfrm>
          <a:off x="8260546" y="613309"/>
          <a:ext cx="1309734" cy="817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Elektromos gép</a:t>
          </a:r>
        </a:p>
      </dsp:txBody>
      <dsp:txXfrm>
        <a:off x="8300465" y="653228"/>
        <a:ext cx="1229896" cy="737908"/>
      </dsp:txXfrm>
    </dsp:sp>
    <dsp:sp modelId="{294E7BD4-1E82-46D1-90A1-60C3C3F1120B}">
      <dsp:nvSpPr>
        <dsp:cNvPr id="0" name=""/>
        <dsp:cNvSpPr/>
      </dsp:nvSpPr>
      <dsp:spPr>
        <a:xfrm>
          <a:off x="9637231" y="613309"/>
          <a:ext cx="1309734" cy="817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Fogyasztó</a:t>
          </a:r>
        </a:p>
      </dsp:txBody>
      <dsp:txXfrm>
        <a:off x="9677150" y="653228"/>
        <a:ext cx="1229896" cy="737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63091-7B83-194A-9A5B-F883ABC42068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F0EC7-C332-EB41-96F5-89A88EDB9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7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0BAD2-04D5-9649-9106-3704CAAC72EC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C0A99-56DD-D347-A82E-9C0A7A9E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őcím #3 (egyszerű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 userDrawn="1"/>
        </p:nvSpPr>
        <p:spPr>
          <a:xfrm rot="10800000">
            <a:off x="-2" y="-2"/>
            <a:ext cx="12192001" cy="6858002"/>
          </a:xfrm>
          <a:prstGeom prst="rect">
            <a:avLst/>
          </a:prstGeom>
          <a:gradFill>
            <a:gsLst>
              <a:gs pos="0">
                <a:srgbClr val="3A559F"/>
              </a:gs>
              <a:gs pos="100000">
                <a:srgbClr val="41739F"/>
              </a:gs>
            </a:gsLst>
            <a:lin ang="54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299" y="914400"/>
            <a:ext cx="11690316" cy="31048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 spc="0">
                <a:solidFill>
                  <a:schemeClr val="bg1"/>
                </a:solidFill>
                <a:effectLst/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299" y="4214582"/>
            <a:ext cx="11690316" cy="1648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434" y="5862918"/>
            <a:ext cx="1832867" cy="8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9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E606-103F-CD44-A8F3-690C1FC8476C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96E53-DF4D-8B44-A428-C78320FC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7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E606-103F-CD44-A8F3-690C1FC8476C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96E53-DF4D-8B44-A428-C78320FC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E606-103F-CD44-A8F3-690C1FC8476C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96E53-DF4D-8B44-A428-C78320FC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9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cí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 userDrawn="1"/>
        </p:nvSpPr>
        <p:spPr>
          <a:xfrm rot="10800000">
            <a:off x="-2" y="-2"/>
            <a:ext cx="12192001" cy="6858002"/>
          </a:xfrm>
          <a:prstGeom prst="rect">
            <a:avLst/>
          </a:prstGeom>
          <a:gradFill>
            <a:gsLst>
              <a:gs pos="0">
                <a:srgbClr val="3A559F"/>
              </a:gs>
              <a:gs pos="100000">
                <a:srgbClr val="41739F"/>
              </a:gs>
            </a:gsLst>
            <a:lin ang="10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43400" y="580292"/>
            <a:ext cx="7526214" cy="594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 b="1" i="0" spc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97217" y="2703635"/>
            <a:ext cx="0" cy="15474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025" y="3022409"/>
            <a:ext cx="1832867" cy="8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6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rtalom (normá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 rot="16200000">
            <a:off x="5238641" y="-5868109"/>
            <a:ext cx="1719893" cy="12878492"/>
          </a:xfrm>
          <a:custGeom>
            <a:avLst/>
            <a:gdLst>
              <a:gd name="connsiteX0" fmla="*/ 0 w 6042212"/>
              <a:gd name="connsiteY0" fmla="*/ 0 h 4446494"/>
              <a:gd name="connsiteX1" fmla="*/ 6042212 w 6042212"/>
              <a:gd name="connsiteY1" fmla="*/ 0 h 4446494"/>
              <a:gd name="connsiteX2" fmla="*/ 6042212 w 6042212"/>
              <a:gd name="connsiteY2" fmla="*/ 4446494 h 4446494"/>
              <a:gd name="connsiteX3" fmla="*/ 0 w 6042212"/>
              <a:gd name="connsiteY3" fmla="*/ 4446494 h 4446494"/>
              <a:gd name="connsiteX4" fmla="*/ 0 w 6042212"/>
              <a:gd name="connsiteY4" fmla="*/ 0 h 4446494"/>
              <a:gd name="connsiteX0" fmla="*/ 0 w 6042212"/>
              <a:gd name="connsiteY0" fmla="*/ 17930 h 4446494"/>
              <a:gd name="connsiteX1" fmla="*/ 6042212 w 6042212"/>
              <a:gd name="connsiteY1" fmla="*/ 0 h 4446494"/>
              <a:gd name="connsiteX2" fmla="*/ 6042212 w 6042212"/>
              <a:gd name="connsiteY2" fmla="*/ 4446494 h 4446494"/>
              <a:gd name="connsiteX3" fmla="*/ 0 w 6042212"/>
              <a:gd name="connsiteY3" fmla="*/ 4446494 h 4446494"/>
              <a:gd name="connsiteX4" fmla="*/ 0 w 6042212"/>
              <a:gd name="connsiteY4" fmla="*/ 17930 h 4446494"/>
              <a:gd name="connsiteX0" fmla="*/ 278902 w 6321114"/>
              <a:gd name="connsiteY0" fmla="*/ 17930 h 4446494"/>
              <a:gd name="connsiteX1" fmla="*/ 6321114 w 6321114"/>
              <a:gd name="connsiteY1" fmla="*/ 0 h 4446494"/>
              <a:gd name="connsiteX2" fmla="*/ 6321114 w 6321114"/>
              <a:gd name="connsiteY2" fmla="*/ 4446494 h 4446494"/>
              <a:gd name="connsiteX3" fmla="*/ 278902 w 6321114"/>
              <a:gd name="connsiteY3" fmla="*/ 4446494 h 4446494"/>
              <a:gd name="connsiteX4" fmla="*/ 278902 w 6321114"/>
              <a:gd name="connsiteY4" fmla="*/ 17930 h 4446494"/>
              <a:gd name="connsiteX0" fmla="*/ 293564 w 6335776"/>
              <a:gd name="connsiteY0" fmla="*/ 17930 h 4500282"/>
              <a:gd name="connsiteX1" fmla="*/ 6335776 w 6335776"/>
              <a:gd name="connsiteY1" fmla="*/ 0 h 4500282"/>
              <a:gd name="connsiteX2" fmla="*/ 6335776 w 6335776"/>
              <a:gd name="connsiteY2" fmla="*/ 4446494 h 4500282"/>
              <a:gd name="connsiteX3" fmla="*/ 239776 w 6335776"/>
              <a:gd name="connsiteY3" fmla="*/ 4500282 h 4500282"/>
              <a:gd name="connsiteX4" fmla="*/ 293564 w 6335776"/>
              <a:gd name="connsiteY4" fmla="*/ 17930 h 4500282"/>
              <a:gd name="connsiteX0" fmla="*/ 477596 w 6519808"/>
              <a:gd name="connsiteY0" fmla="*/ 17930 h 4500282"/>
              <a:gd name="connsiteX1" fmla="*/ 6519808 w 6519808"/>
              <a:gd name="connsiteY1" fmla="*/ 0 h 4500282"/>
              <a:gd name="connsiteX2" fmla="*/ 6519808 w 6519808"/>
              <a:gd name="connsiteY2" fmla="*/ 4446494 h 4500282"/>
              <a:gd name="connsiteX3" fmla="*/ 423808 w 6519808"/>
              <a:gd name="connsiteY3" fmla="*/ 4500282 h 4500282"/>
              <a:gd name="connsiteX4" fmla="*/ 477596 w 6519808"/>
              <a:gd name="connsiteY4" fmla="*/ 17930 h 4500282"/>
              <a:gd name="connsiteX0" fmla="*/ 401857 w 6444069"/>
              <a:gd name="connsiteY0" fmla="*/ 17930 h 4500282"/>
              <a:gd name="connsiteX1" fmla="*/ 6444069 w 6444069"/>
              <a:gd name="connsiteY1" fmla="*/ 0 h 4500282"/>
              <a:gd name="connsiteX2" fmla="*/ 6444069 w 6444069"/>
              <a:gd name="connsiteY2" fmla="*/ 4446494 h 4500282"/>
              <a:gd name="connsiteX3" fmla="*/ 348069 w 6444069"/>
              <a:gd name="connsiteY3" fmla="*/ 4500282 h 4500282"/>
              <a:gd name="connsiteX4" fmla="*/ 401857 w 6444069"/>
              <a:gd name="connsiteY4" fmla="*/ 17930 h 4500282"/>
              <a:gd name="connsiteX0" fmla="*/ 283039 w 6325251"/>
              <a:gd name="connsiteY0" fmla="*/ 17930 h 4500282"/>
              <a:gd name="connsiteX1" fmla="*/ 6325251 w 6325251"/>
              <a:gd name="connsiteY1" fmla="*/ 0 h 4500282"/>
              <a:gd name="connsiteX2" fmla="*/ 6325251 w 6325251"/>
              <a:gd name="connsiteY2" fmla="*/ 4446494 h 4500282"/>
              <a:gd name="connsiteX3" fmla="*/ 229251 w 6325251"/>
              <a:gd name="connsiteY3" fmla="*/ 4500282 h 4500282"/>
              <a:gd name="connsiteX4" fmla="*/ 283039 w 6325251"/>
              <a:gd name="connsiteY4" fmla="*/ 17930 h 4500282"/>
              <a:gd name="connsiteX0" fmla="*/ 255115 w 6297327"/>
              <a:gd name="connsiteY0" fmla="*/ 17930 h 4500282"/>
              <a:gd name="connsiteX1" fmla="*/ 6297327 w 6297327"/>
              <a:gd name="connsiteY1" fmla="*/ 0 h 4500282"/>
              <a:gd name="connsiteX2" fmla="*/ 6297327 w 6297327"/>
              <a:gd name="connsiteY2" fmla="*/ 4446494 h 4500282"/>
              <a:gd name="connsiteX3" fmla="*/ 201327 w 6297327"/>
              <a:gd name="connsiteY3" fmla="*/ 4500282 h 4500282"/>
              <a:gd name="connsiteX4" fmla="*/ 255115 w 6297327"/>
              <a:gd name="connsiteY4" fmla="*/ 17930 h 45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27" h="4500282">
                <a:moveTo>
                  <a:pt x="255115" y="17930"/>
                </a:moveTo>
                <a:lnTo>
                  <a:pt x="6297327" y="0"/>
                </a:lnTo>
                <a:lnTo>
                  <a:pt x="6297327" y="4446494"/>
                </a:lnTo>
                <a:lnTo>
                  <a:pt x="201327" y="4500282"/>
                </a:lnTo>
                <a:cubicBezTo>
                  <a:pt x="4636" y="3696446"/>
                  <a:pt x="-152470" y="1310345"/>
                  <a:pt x="255115" y="17930"/>
                </a:cubicBezTo>
                <a:close/>
              </a:path>
            </a:pathLst>
          </a:custGeom>
          <a:gradFill>
            <a:gsLst>
              <a:gs pos="0">
                <a:srgbClr val="3A559F"/>
              </a:gs>
              <a:gs pos="100000">
                <a:srgbClr val="41739F"/>
              </a:gs>
            </a:gsLst>
            <a:lin ang="16200000" scaled="0"/>
          </a:gra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0331" y="1"/>
            <a:ext cx="9995646" cy="1332196"/>
          </a:xfrm>
          <a:prstGeom prst="rect">
            <a:avLst/>
          </a:prstGeom>
          <a:effectLst/>
        </p:spPr>
        <p:txBody>
          <a:bodyPr anchor="ctr"/>
          <a:lstStyle>
            <a:lvl1pPr>
              <a:defRPr sz="4000" b="1" i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29" y="1628405"/>
            <a:ext cx="11851341" cy="46290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A559F"/>
              </a:buClr>
              <a:buFont typeface="Wingdings" charset="2"/>
              <a:buChar char="§"/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3A559F"/>
              </a:buClr>
              <a:buFont typeface="Wingdings" charset="2"/>
              <a:buChar char="§"/>
              <a:defRPr sz="2800" b="0" i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3A559F"/>
              </a:buClr>
              <a:buFont typeface="Wingdings" charset="2"/>
              <a:buChar char="§"/>
              <a:defRPr sz="2800" b="0" i="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3A559F"/>
              </a:buClr>
              <a:buFont typeface="Wingdings" charset="2"/>
              <a:buChar char="§"/>
              <a:defRPr sz="2800" b="0" i="0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3A559F"/>
              </a:buClr>
              <a:buFont typeface="Wingdings" charset="2"/>
              <a:buChar char="§"/>
              <a:defRPr sz="2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2C896E53-DF4D-8B44-A428-C78320FC5E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681" y="255998"/>
            <a:ext cx="1432449" cy="63027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0410095" y="158265"/>
            <a:ext cx="0" cy="90000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49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ége 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 userDrawn="1"/>
        </p:nvSpPr>
        <p:spPr>
          <a:xfrm rot="10800000">
            <a:off x="-2" y="-2"/>
            <a:ext cx="12192001" cy="6858002"/>
          </a:xfrm>
          <a:prstGeom prst="rect">
            <a:avLst/>
          </a:prstGeom>
          <a:gradFill>
            <a:gsLst>
              <a:gs pos="0">
                <a:srgbClr val="3A559F"/>
              </a:gs>
              <a:gs pos="100000">
                <a:srgbClr val="41739F"/>
              </a:gs>
            </a:gsLst>
            <a:lin ang="54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42" y="914400"/>
            <a:ext cx="11690316" cy="31048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 spc="0">
                <a:solidFill>
                  <a:schemeClr val="bg1"/>
                </a:solidFill>
                <a:effectLst/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434" y="5862918"/>
            <a:ext cx="1832867" cy="80646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 dia (másolásho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49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E606-103F-CD44-A8F3-690C1FC8476C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96E53-DF4D-8B44-A428-C78320FC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E606-103F-CD44-A8F3-690C1FC8476C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96E53-DF4D-8B44-A428-C78320FC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E606-103F-CD44-A8F3-690C1FC8476C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96E53-DF4D-8B44-A428-C78320FC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9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76E606-103F-CD44-A8F3-690C1FC8476C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96E53-DF4D-8B44-A428-C78320FC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170331" y="1"/>
            <a:ext cx="9995646" cy="133219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effectLst/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5594" y="334449"/>
            <a:ext cx="1352981" cy="5929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0410095" y="158265"/>
            <a:ext cx="0" cy="9625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2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5" r:id="rId4"/>
    <p:sldLayoutId id="2147483655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A559F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A559F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A559F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A559F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A559F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3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5.xml"/><Relationship Id="rId20" Type="http://schemas.openxmlformats.org/officeDocument/2006/relationships/diagramColors" Target="../diagrams/colors7.xml"/><Relationship Id="rId21" Type="http://schemas.microsoft.com/office/2007/relationships/diagramDrawing" Target="../diagrams/drawing7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2" Type="http://schemas.openxmlformats.org/officeDocument/2006/relationships/diagramData" Target="../diagrams/data6.xml"/><Relationship Id="rId13" Type="http://schemas.openxmlformats.org/officeDocument/2006/relationships/diagramLayout" Target="../diagrams/layout6.xml"/><Relationship Id="rId14" Type="http://schemas.openxmlformats.org/officeDocument/2006/relationships/diagramQuickStyle" Target="../diagrams/quickStyle6.xml"/><Relationship Id="rId15" Type="http://schemas.openxmlformats.org/officeDocument/2006/relationships/diagramColors" Target="../diagrams/colors6.xml"/><Relationship Id="rId16" Type="http://schemas.microsoft.com/office/2007/relationships/diagramDrawing" Target="../diagrams/drawing6.xml"/><Relationship Id="rId17" Type="http://schemas.openxmlformats.org/officeDocument/2006/relationships/diagramData" Target="../diagrams/data7.xml"/><Relationship Id="rId18" Type="http://schemas.openxmlformats.org/officeDocument/2006/relationships/diagramLayout" Target="../diagrams/layout7.xml"/><Relationship Id="rId1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39.pn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85" y="3935"/>
            <a:ext cx="5321300" cy="6858000"/>
          </a:xfrm>
          <a:prstGeom prst="rect">
            <a:avLst/>
          </a:prstGeom>
        </p:spPr>
      </p:pic>
      <p:sp>
        <p:nvSpPr>
          <p:cNvPr id="3" name="Rectangle 3"/>
          <p:cNvSpPr/>
          <p:nvPr/>
        </p:nvSpPr>
        <p:spPr>
          <a:xfrm>
            <a:off x="4906347" y="-171059"/>
            <a:ext cx="7429085" cy="7200118"/>
          </a:xfrm>
          <a:custGeom>
            <a:avLst/>
            <a:gdLst>
              <a:gd name="connsiteX0" fmla="*/ 0 w 6042212"/>
              <a:gd name="connsiteY0" fmla="*/ 0 h 4446494"/>
              <a:gd name="connsiteX1" fmla="*/ 6042212 w 6042212"/>
              <a:gd name="connsiteY1" fmla="*/ 0 h 4446494"/>
              <a:gd name="connsiteX2" fmla="*/ 6042212 w 6042212"/>
              <a:gd name="connsiteY2" fmla="*/ 4446494 h 4446494"/>
              <a:gd name="connsiteX3" fmla="*/ 0 w 6042212"/>
              <a:gd name="connsiteY3" fmla="*/ 4446494 h 4446494"/>
              <a:gd name="connsiteX4" fmla="*/ 0 w 6042212"/>
              <a:gd name="connsiteY4" fmla="*/ 0 h 4446494"/>
              <a:gd name="connsiteX0" fmla="*/ 0 w 6042212"/>
              <a:gd name="connsiteY0" fmla="*/ 17930 h 4446494"/>
              <a:gd name="connsiteX1" fmla="*/ 6042212 w 6042212"/>
              <a:gd name="connsiteY1" fmla="*/ 0 h 4446494"/>
              <a:gd name="connsiteX2" fmla="*/ 6042212 w 6042212"/>
              <a:gd name="connsiteY2" fmla="*/ 4446494 h 4446494"/>
              <a:gd name="connsiteX3" fmla="*/ 0 w 6042212"/>
              <a:gd name="connsiteY3" fmla="*/ 4446494 h 4446494"/>
              <a:gd name="connsiteX4" fmla="*/ 0 w 6042212"/>
              <a:gd name="connsiteY4" fmla="*/ 17930 h 4446494"/>
              <a:gd name="connsiteX0" fmla="*/ 278902 w 6321114"/>
              <a:gd name="connsiteY0" fmla="*/ 17930 h 4446494"/>
              <a:gd name="connsiteX1" fmla="*/ 6321114 w 6321114"/>
              <a:gd name="connsiteY1" fmla="*/ 0 h 4446494"/>
              <a:gd name="connsiteX2" fmla="*/ 6321114 w 6321114"/>
              <a:gd name="connsiteY2" fmla="*/ 4446494 h 4446494"/>
              <a:gd name="connsiteX3" fmla="*/ 278902 w 6321114"/>
              <a:gd name="connsiteY3" fmla="*/ 4446494 h 4446494"/>
              <a:gd name="connsiteX4" fmla="*/ 278902 w 6321114"/>
              <a:gd name="connsiteY4" fmla="*/ 17930 h 4446494"/>
              <a:gd name="connsiteX0" fmla="*/ 293564 w 6335776"/>
              <a:gd name="connsiteY0" fmla="*/ 17930 h 4500282"/>
              <a:gd name="connsiteX1" fmla="*/ 6335776 w 6335776"/>
              <a:gd name="connsiteY1" fmla="*/ 0 h 4500282"/>
              <a:gd name="connsiteX2" fmla="*/ 6335776 w 6335776"/>
              <a:gd name="connsiteY2" fmla="*/ 4446494 h 4500282"/>
              <a:gd name="connsiteX3" fmla="*/ 239776 w 6335776"/>
              <a:gd name="connsiteY3" fmla="*/ 4500282 h 4500282"/>
              <a:gd name="connsiteX4" fmla="*/ 293564 w 6335776"/>
              <a:gd name="connsiteY4" fmla="*/ 17930 h 4500282"/>
              <a:gd name="connsiteX0" fmla="*/ 477596 w 6519808"/>
              <a:gd name="connsiteY0" fmla="*/ 17930 h 4500282"/>
              <a:gd name="connsiteX1" fmla="*/ 6519808 w 6519808"/>
              <a:gd name="connsiteY1" fmla="*/ 0 h 4500282"/>
              <a:gd name="connsiteX2" fmla="*/ 6519808 w 6519808"/>
              <a:gd name="connsiteY2" fmla="*/ 4446494 h 4500282"/>
              <a:gd name="connsiteX3" fmla="*/ 423808 w 6519808"/>
              <a:gd name="connsiteY3" fmla="*/ 4500282 h 4500282"/>
              <a:gd name="connsiteX4" fmla="*/ 477596 w 6519808"/>
              <a:gd name="connsiteY4" fmla="*/ 17930 h 4500282"/>
              <a:gd name="connsiteX0" fmla="*/ 401857 w 6444069"/>
              <a:gd name="connsiteY0" fmla="*/ 17930 h 4500282"/>
              <a:gd name="connsiteX1" fmla="*/ 6444069 w 6444069"/>
              <a:gd name="connsiteY1" fmla="*/ 0 h 4500282"/>
              <a:gd name="connsiteX2" fmla="*/ 6444069 w 6444069"/>
              <a:gd name="connsiteY2" fmla="*/ 4446494 h 4500282"/>
              <a:gd name="connsiteX3" fmla="*/ 348069 w 6444069"/>
              <a:gd name="connsiteY3" fmla="*/ 4500282 h 4500282"/>
              <a:gd name="connsiteX4" fmla="*/ 401857 w 6444069"/>
              <a:gd name="connsiteY4" fmla="*/ 17930 h 4500282"/>
              <a:gd name="connsiteX0" fmla="*/ 283039 w 6325251"/>
              <a:gd name="connsiteY0" fmla="*/ 17930 h 4500282"/>
              <a:gd name="connsiteX1" fmla="*/ 6325251 w 6325251"/>
              <a:gd name="connsiteY1" fmla="*/ 0 h 4500282"/>
              <a:gd name="connsiteX2" fmla="*/ 6325251 w 6325251"/>
              <a:gd name="connsiteY2" fmla="*/ 4446494 h 4500282"/>
              <a:gd name="connsiteX3" fmla="*/ 229251 w 6325251"/>
              <a:gd name="connsiteY3" fmla="*/ 4500282 h 4500282"/>
              <a:gd name="connsiteX4" fmla="*/ 283039 w 6325251"/>
              <a:gd name="connsiteY4" fmla="*/ 17930 h 4500282"/>
              <a:gd name="connsiteX0" fmla="*/ 255115 w 6297327"/>
              <a:gd name="connsiteY0" fmla="*/ 17930 h 4500282"/>
              <a:gd name="connsiteX1" fmla="*/ 6297327 w 6297327"/>
              <a:gd name="connsiteY1" fmla="*/ 0 h 4500282"/>
              <a:gd name="connsiteX2" fmla="*/ 6297327 w 6297327"/>
              <a:gd name="connsiteY2" fmla="*/ 4446494 h 4500282"/>
              <a:gd name="connsiteX3" fmla="*/ 201327 w 6297327"/>
              <a:gd name="connsiteY3" fmla="*/ 4500282 h 4500282"/>
              <a:gd name="connsiteX4" fmla="*/ 255115 w 6297327"/>
              <a:gd name="connsiteY4" fmla="*/ 17930 h 45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27" h="4500282">
                <a:moveTo>
                  <a:pt x="255115" y="17930"/>
                </a:moveTo>
                <a:lnTo>
                  <a:pt x="6297327" y="0"/>
                </a:lnTo>
                <a:lnTo>
                  <a:pt x="6297327" y="4446494"/>
                </a:lnTo>
                <a:lnTo>
                  <a:pt x="201327" y="4500282"/>
                </a:lnTo>
                <a:cubicBezTo>
                  <a:pt x="4636" y="3696446"/>
                  <a:pt x="-152470" y="1310345"/>
                  <a:pt x="255115" y="17930"/>
                </a:cubicBezTo>
                <a:close/>
              </a:path>
            </a:pathLst>
          </a:custGeom>
          <a:gradFill>
            <a:gsLst>
              <a:gs pos="0">
                <a:srgbClr val="3A559F"/>
              </a:gs>
              <a:gs pos="100000">
                <a:srgbClr val="41739F"/>
              </a:gs>
            </a:gsLst>
            <a:lin ang="10800000" scaled="0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25034" y="914400"/>
            <a:ext cx="6615954" cy="31048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 smtClean="0"/>
              <a:t>DIGITALIZÁCIÓ A NAGYVÁLLALATBAN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25034" y="4214582"/>
            <a:ext cx="5056094" cy="1648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A559F"/>
              </a:buClr>
              <a:buFont typeface="Wingdings" charset="2"/>
              <a:buNone/>
              <a:defRPr sz="3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A559F"/>
              </a:buClr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A559F"/>
              </a:buClr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A559F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A559F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Vityi</a:t>
            </a:r>
            <a:r>
              <a:rPr lang="en-US" b="1" dirty="0" smtClean="0"/>
              <a:t> </a:t>
            </a:r>
            <a:r>
              <a:rPr lang="en-US" b="1" dirty="0" err="1" smtClean="0"/>
              <a:t>Péter</a:t>
            </a:r>
            <a:endParaRPr lang="en-US" b="1" dirty="0" smtClean="0"/>
          </a:p>
          <a:p>
            <a:r>
              <a:rPr lang="en-US" dirty="0" err="1" smtClean="0"/>
              <a:t>Alelnök</a:t>
            </a:r>
            <a:r>
              <a:rPr lang="en-US" dirty="0" smtClean="0"/>
              <a:t>, IVSZ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7585" y="-193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007" y="6038898"/>
            <a:ext cx="1352981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SZERVEZETI KIHÍVÁSOK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70331" y="6437118"/>
            <a:ext cx="36867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/>
              <a:t>Forrás: MIT </a:t>
            </a:r>
            <a:r>
              <a:rPr lang="hu-HU" sz="1350" dirty="0" err="1"/>
              <a:t>Sloan</a:t>
            </a:r>
            <a:endParaRPr lang="hu-HU" sz="1350" dirty="0"/>
          </a:p>
        </p:txBody>
      </p:sp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13215362"/>
              </p:ext>
            </p:extLst>
          </p:nvPr>
        </p:nvGraphicFramePr>
        <p:xfrm>
          <a:off x="2533714" y="1758945"/>
          <a:ext cx="6827261" cy="4551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184709" y="1771969"/>
            <a:ext cx="3648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3A559F"/>
                </a:solidFill>
              </a:rPr>
              <a:t>„</a:t>
            </a:r>
            <a:r>
              <a:rPr lang="hu-HU" b="1" dirty="0" err="1">
                <a:solidFill>
                  <a:srgbClr val="3A559F"/>
                </a:solidFill>
              </a:rPr>
              <a:t>We</a:t>
            </a:r>
            <a:r>
              <a:rPr lang="hu-HU" b="1" dirty="0">
                <a:solidFill>
                  <a:srgbClr val="3A559F"/>
                </a:solidFill>
              </a:rPr>
              <a:t> must”</a:t>
            </a:r>
          </a:p>
          <a:p>
            <a:endParaRPr lang="hu-HU" sz="1500" b="1" dirty="0"/>
          </a:p>
          <a:p>
            <a:pPr marL="285750" indent="-285750">
              <a:buFont typeface="Wingdings" charset="2"/>
              <a:buChar char="§"/>
            </a:pPr>
            <a:r>
              <a:rPr lang="hu-HU" sz="1500" dirty="0"/>
              <a:t>Vezérigazgató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500" dirty="0"/>
              <a:t>Marketing vezető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500" dirty="0"/>
              <a:t>Informatikai vezető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71273" y="3286564"/>
            <a:ext cx="240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3A559F"/>
                </a:solidFill>
              </a:rPr>
              <a:t>„</a:t>
            </a:r>
            <a:r>
              <a:rPr lang="hu-HU" b="1" dirty="0" err="1">
                <a:solidFill>
                  <a:srgbClr val="3A559F"/>
                </a:solidFill>
              </a:rPr>
              <a:t>We</a:t>
            </a:r>
            <a:r>
              <a:rPr lang="hu-HU" b="1" dirty="0">
                <a:solidFill>
                  <a:srgbClr val="3A559F"/>
                </a:solidFill>
              </a:rPr>
              <a:t> </a:t>
            </a:r>
            <a:r>
              <a:rPr lang="hu-HU" b="1" dirty="0" err="1">
                <a:solidFill>
                  <a:srgbClr val="3A559F"/>
                </a:solidFill>
              </a:rPr>
              <a:t>can’t</a:t>
            </a:r>
            <a:r>
              <a:rPr lang="hu-HU" b="1" dirty="0">
                <a:solidFill>
                  <a:srgbClr val="3A559F"/>
                </a:solidFill>
              </a:rPr>
              <a:t>”</a:t>
            </a:r>
          </a:p>
          <a:p>
            <a:endParaRPr lang="hu-HU" sz="1500" b="1" dirty="0"/>
          </a:p>
          <a:p>
            <a:pPr marL="285750" indent="-285750">
              <a:buFont typeface="Wingdings" charset="2"/>
              <a:buChar char="§"/>
            </a:pPr>
            <a:r>
              <a:rPr lang="hu-HU" sz="1500" dirty="0"/>
              <a:t>Termék felelősök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500" dirty="0"/>
              <a:t>Rendszerszervezők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500" dirty="0"/>
              <a:t>Kontrollerek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500" dirty="0"/>
              <a:t>Kereskedelem</a:t>
            </a:r>
          </a:p>
          <a:p>
            <a:endParaRPr lang="hu-HU" sz="15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912685" y="2887975"/>
            <a:ext cx="364831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3A559F"/>
                </a:solidFill>
              </a:rPr>
              <a:t>„</a:t>
            </a:r>
            <a:r>
              <a:rPr lang="hu-HU" b="1" dirty="0" err="1">
                <a:solidFill>
                  <a:srgbClr val="3A559F"/>
                </a:solidFill>
              </a:rPr>
              <a:t>We</a:t>
            </a:r>
            <a:r>
              <a:rPr lang="hu-HU" b="1" dirty="0">
                <a:solidFill>
                  <a:srgbClr val="3A559F"/>
                </a:solidFill>
              </a:rPr>
              <a:t> </a:t>
            </a:r>
            <a:r>
              <a:rPr lang="hu-HU" b="1" dirty="0" err="1">
                <a:solidFill>
                  <a:srgbClr val="3A559F"/>
                </a:solidFill>
              </a:rPr>
              <a:t>can</a:t>
            </a:r>
            <a:r>
              <a:rPr lang="hu-HU" b="1" dirty="0">
                <a:solidFill>
                  <a:srgbClr val="3A559F"/>
                </a:solidFill>
              </a:rPr>
              <a:t>”</a:t>
            </a:r>
          </a:p>
          <a:p>
            <a:endParaRPr lang="hu-HU" sz="1500" b="1" dirty="0"/>
          </a:p>
          <a:p>
            <a:pPr marL="285750" indent="-285750">
              <a:buFont typeface="Wingdings" charset="2"/>
              <a:buChar char="§"/>
            </a:pPr>
            <a:r>
              <a:rPr lang="hu-HU" sz="1500" dirty="0"/>
              <a:t>Újítók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500" dirty="0"/>
              <a:t>Kreatívok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500" dirty="0"/>
              <a:t>Technológusok</a:t>
            </a:r>
          </a:p>
          <a:p>
            <a:endParaRPr lang="hu-HU" sz="1500" b="1" dirty="0"/>
          </a:p>
        </p:txBody>
      </p:sp>
      <p:sp>
        <p:nvSpPr>
          <p:cNvPr id="51" name="Right Arrow 50"/>
          <p:cNvSpPr/>
          <p:nvPr/>
        </p:nvSpPr>
        <p:spPr>
          <a:xfrm>
            <a:off x="2221295" y="4213856"/>
            <a:ext cx="1958570" cy="78086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b="1" dirty="0"/>
              <a:t>Ügyfél igények</a:t>
            </a:r>
          </a:p>
        </p:txBody>
      </p:sp>
      <p:sp>
        <p:nvSpPr>
          <p:cNvPr id="52" name="Right Arrow 51"/>
          <p:cNvSpPr/>
          <p:nvPr/>
        </p:nvSpPr>
        <p:spPr>
          <a:xfrm flipH="1">
            <a:off x="8050594" y="4945376"/>
            <a:ext cx="2176189" cy="78086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b="1" dirty="0"/>
              <a:t>Kultúra váltás</a:t>
            </a:r>
          </a:p>
        </p:txBody>
      </p:sp>
    </p:spTree>
    <p:extLst>
      <p:ext uri="{BB962C8B-B14F-4D97-AF65-F5344CB8AC3E}">
        <p14:creationId xmlns:p14="http://schemas.microsoft.com/office/powerpoint/2010/main" val="15213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700" y="0"/>
            <a:ext cx="5321300" cy="6858000"/>
          </a:xfrm>
          <a:prstGeom prst="rect">
            <a:avLst/>
          </a:prstGeom>
        </p:spPr>
      </p:pic>
      <p:sp>
        <p:nvSpPr>
          <p:cNvPr id="3" name="Rectangle 3"/>
          <p:cNvSpPr/>
          <p:nvPr/>
        </p:nvSpPr>
        <p:spPr>
          <a:xfrm rot="10800000">
            <a:off x="-311104" y="-171059"/>
            <a:ext cx="7429085" cy="7200118"/>
          </a:xfrm>
          <a:custGeom>
            <a:avLst/>
            <a:gdLst>
              <a:gd name="connsiteX0" fmla="*/ 0 w 6042212"/>
              <a:gd name="connsiteY0" fmla="*/ 0 h 4446494"/>
              <a:gd name="connsiteX1" fmla="*/ 6042212 w 6042212"/>
              <a:gd name="connsiteY1" fmla="*/ 0 h 4446494"/>
              <a:gd name="connsiteX2" fmla="*/ 6042212 w 6042212"/>
              <a:gd name="connsiteY2" fmla="*/ 4446494 h 4446494"/>
              <a:gd name="connsiteX3" fmla="*/ 0 w 6042212"/>
              <a:gd name="connsiteY3" fmla="*/ 4446494 h 4446494"/>
              <a:gd name="connsiteX4" fmla="*/ 0 w 6042212"/>
              <a:gd name="connsiteY4" fmla="*/ 0 h 4446494"/>
              <a:gd name="connsiteX0" fmla="*/ 0 w 6042212"/>
              <a:gd name="connsiteY0" fmla="*/ 17930 h 4446494"/>
              <a:gd name="connsiteX1" fmla="*/ 6042212 w 6042212"/>
              <a:gd name="connsiteY1" fmla="*/ 0 h 4446494"/>
              <a:gd name="connsiteX2" fmla="*/ 6042212 w 6042212"/>
              <a:gd name="connsiteY2" fmla="*/ 4446494 h 4446494"/>
              <a:gd name="connsiteX3" fmla="*/ 0 w 6042212"/>
              <a:gd name="connsiteY3" fmla="*/ 4446494 h 4446494"/>
              <a:gd name="connsiteX4" fmla="*/ 0 w 6042212"/>
              <a:gd name="connsiteY4" fmla="*/ 17930 h 4446494"/>
              <a:gd name="connsiteX0" fmla="*/ 278902 w 6321114"/>
              <a:gd name="connsiteY0" fmla="*/ 17930 h 4446494"/>
              <a:gd name="connsiteX1" fmla="*/ 6321114 w 6321114"/>
              <a:gd name="connsiteY1" fmla="*/ 0 h 4446494"/>
              <a:gd name="connsiteX2" fmla="*/ 6321114 w 6321114"/>
              <a:gd name="connsiteY2" fmla="*/ 4446494 h 4446494"/>
              <a:gd name="connsiteX3" fmla="*/ 278902 w 6321114"/>
              <a:gd name="connsiteY3" fmla="*/ 4446494 h 4446494"/>
              <a:gd name="connsiteX4" fmla="*/ 278902 w 6321114"/>
              <a:gd name="connsiteY4" fmla="*/ 17930 h 4446494"/>
              <a:gd name="connsiteX0" fmla="*/ 293564 w 6335776"/>
              <a:gd name="connsiteY0" fmla="*/ 17930 h 4500282"/>
              <a:gd name="connsiteX1" fmla="*/ 6335776 w 6335776"/>
              <a:gd name="connsiteY1" fmla="*/ 0 h 4500282"/>
              <a:gd name="connsiteX2" fmla="*/ 6335776 w 6335776"/>
              <a:gd name="connsiteY2" fmla="*/ 4446494 h 4500282"/>
              <a:gd name="connsiteX3" fmla="*/ 239776 w 6335776"/>
              <a:gd name="connsiteY3" fmla="*/ 4500282 h 4500282"/>
              <a:gd name="connsiteX4" fmla="*/ 293564 w 6335776"/>
              <a:gd name="connsiteY4" fmla="*/ 17930 h 4500282"/>
              <a:gd name="connsiteX0" fmla="*/ 477596 w 6519808"/>
              <a:gd name="connsiteY0" fmla="*/ 17930 h 4500282"/>
              <a:gd name="connsiteX1" fmla="*/ 6519808 w 6519808"/>
              <a:gd name="connsiteY1" fmla="*/ 0 h 4500282"/>
              <a:gd name="connsiteX2" fmla="*/ 6519808 w 6519808"/>
              <a:gd name="connsiteY2" fmla="*/ 4446494 h 4500282"/>
              <a:gd name="connsiteX3" fmla="*/ 423808 w 6519808"/>
              <a:gd name="connsiteY3" fmla="*/ 4500282 h 4500282"/>
              <a:gd name="connsiteX4" fmla="*/ 477596 w 6519808"/>
              <a:gd name="connsiteY4" fmla="*/ 17930 h 4500282"/>
              <a:gd name="connsiteX0" fmla="*/ 401857 w 6444069"/>
              <a:gd name="connsiteY0" fmla="*/ 17930 h 4500282"/>
              <a:gd name="connsiteX1" fmla="*/ 6444069 w 6444069"/>
              <a:gd name="connsiteY1" fmla="*/ 0 h 4500282"/>
              <a:gd name="connsiteX2" fmla="*/ 6444069 w 6444069"/>
              <a:gd name="connsiteY2" fmla="*/ 4446494 h 4500282"/>
              <a:gd name="connsiteX3" fmla="*/ 348069 w 6444069"/>
              <a:gd name="connsiteY3" fmla="*/ 4500282 h 4500282"/>
              <a:gd name="connsiteX4" fmla="*/ 401857 w 6444069"/>
              <a:gd name="connsiteY4" fmla="*/ 17930 h 4500282"/>
              <a:gd name="connsiteX0" fmla="*/ 283039 w 6325251"/>
              <a:gd name="connsiteY0" fmla="*/ 17930 h 4500282"/>
              <a:gd name="connsiteX1" fmla="*/ 6325251 w 6325251"/>
              <a:gd name="connsiteY1" fmla="*/ 0 h 4500282"/>
              <a:gd name="connsiteX2" fmla="*/ 6325251 w 6325251"/>
              <a:gd name="connsiteY2" fmla="*/ 4446494 h 4500282"/>
              <a:gd name="connsiteX3" fmla="*/ 229251 w 6325251"/>
              <a:gd name="connsiteY3" fmla="*/ 4500282 h 4500282"/>
              <a:gd name="connsiteX4" fmla="*/ 283039 w 6325251"/>
              <a:gd name="connsiteY4" fmla="*/ 17930 h 4500282"/>
              <a:gd name="connsiteX0" fmla="*/ 255115 w 6297327"/>
              <a:gd name="connsiteY0" fmla="*/ 17930 h 4500282"/>
              <a:gd name="connsiteX1" fmla="*/ 6297327 w 6297327"/>
              <a:gd name="connsiteY1" fmla="*/ 0 h 4500282"/>
              <a:gd name="connsiteX2" fmla="*/ 6297327 w 6297327"/>
              <a:gd name="connsiteY2" fmla="*/ 4446494 h 4500282"/>
              <a:gd name="connsiteX3" fmla="*/ 201327 w 6297327"/>
              <a:gd name="connsiteY3" fmla="*/ 4500282 h 4500282"/>
              <a:gd name="connsiteX4" fmla="*/ 255115 w 6297327"/>
              <a:gd name="connsiteY4" fmla="*/ 17930 h 45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27" h="4500282">
                <a:moveTo>
                  <a:pt x="255115" y="17930"/>
                </a:moveTo>
                <a:lnTo>
                  <a:pt x="6297327" y="0"/>
                </a:lnTo>
                <a:lnTo>
                  <a:pt x="6297327" y="4446494"/>
                </a:lnTo>
                <a:lnTo>
                  <a:pt x="201327" y="4500282"/>
                </a:lnTo>
                <a:cubicBezTo>
                  <a:pt x="4636" y="3696446"/>
                  <a:pt x="-152470" y="1310345"/>
                  <a:pt x="255115" y="17930"/>
                </a:cubicBezTo>
                <a:close/>
              </a:path>
            </a:pathLst>
          </a:custGeom>
          <a:gradFill>
            <a:gsLst>
              <a:gs pos="0">
                <a:srgbClr val="3A559F"/>
              </a:gs>
              <a:gs pos="100000">
                <a:srgbClr val="41739F"/>
              </a:gs>
            </a:gsLst>
            <a:lin ang="10800000" scaled="0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0337" y="175846"/>
            <a:ext cx="6382866" cy="10550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chemeClr val="bg1"/>
                </a:solidFill>
                <a:effectLst/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DIGITÁLIS STRATÉGIÁK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88" y="6091653"/>
            <a:ext cx="1352981" cy="59531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50397279"/>
              </p:ext>
            </p:extLst>
          </p:nvPr>
        </p:nvGraphicFramePr>
        <p:xfrm>
          <a:off x="-664063" y="344837"/>
          <a:ext cx="8382219" cy="616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07283" y="6535540"/>
            <a:ext cx="32918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>
                <a:solidFill>
                  <a:schemeClr val="bg1"/>
                </a:solidFill>
              </a:rPr>
              <a:t>Forrás: MIT </a:t>
            </a:r>
            <a:r>
              <a:rPr lang="hu-HU" sz="1350" dirty="0" err="1">
                <a:solidFill>
                  <a:schemeClr val="bg1"/>
                </a:solidFill>
              </a:rPr>
              <a:t>Sloan</a:t>
            </a:r>
            <a:endParaRPr lang="hu-HU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DIGITAL BUSINESS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70331" y="6437118"/>
            <a:ext cx="36867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/>
              <a:t>Forrás: </a:t>
            </a:r>
            <a:r>
              <a:rPr lang="hu-HU" sz="1350" dirty="0" smtClean="0"/>
              <a:t>Gartner</a:t>
            </a:r>
            <a:endParaRPr lang="hu-HU" sz="1350" dirty="0"/>
          </a:p>
        </p:txBody>
      </p:sp>
      <p:pic>
        <p:nvPicPr>
          <p:cNvPr id="11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787" y="1648812"/>
            <a:ext cx="5068427" cy="4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2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GLOBALIZÁCIÓ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70331" y="6437118"/>
            <a:ext cx="36867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/>
              <a:t>Forrás: </a:t>
            </a:r>
            <a:r>
              <a:rPr lang="hu-HU" sz="1350" dirty="0" smtClean="0"/>
              <a:t>Gartner</a:t>
            </a:r>
            <a:endParaRPr lang="hu-HU" sz="1350" dirty="0"/>
          </a:p>
        </p:txBody>
      </p:sp>
      <p:grpSp>
        <p:nvGrpSpPr>
          <p:cNvPr id="50" name="Group 49"/>
          <p:cNvGrpSpPr/>
          <p:nvPr/>
        </p:nvGrpSpPr>
        <p:grpSpPr>
          <a:xfrm>
            <a:off x="2492147" y="2117264"/>
            <a:ext cx="6736840" cy="3249874"/>
            <a:chOff x="2492147" y="2117264"/>
            <a:chExt cx="6736840" cy="3249874"/>
          </a:xfrm>
        </p:grpSpPr>
        <p:grpSp>
          <p:nvGrpSpPr>
            <p:cNvPr id="8" name="Group 7"/>
            <p:cNvGrpSpPr/>
            <p:nvPr/>
          </p:nvGrpSpPr>
          <p:grpSpPr>
            <a:xfrm>
              <a:off x="2492147" y="2117264"/>
              <a:ext cx="6594956" cy="3249874"/>
              <a:chOff x="2255574" y="651294"/>
              <a:chExt cx="8241738" cy="4841935"/>
            </a:xfrm>
          </p:grpSpPr>
          <p:sp>
            <p:nvSpPr>
              <p:cNvPr id="9" name="Sávnyíl 3"/>
              <p:cNvSpPr/>
              <p:nvPr/>
            </p:nvSpPr>
            <p:spPr>
              <a:xfrm>
                <a:off x="3401356" y="3222494"/>
                <a:ext cx="5899598" cy="963243"/>
              </a:xfrm>
              <a:prstGeom prst="chevron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66">
                  <a:defRPr/>
                </a:pPr>
                <a:r>
                  <a:rPr lang="hu-HU" sz="1600" b="1" kern="0" dirty="0">
                    <a:solidFill>
                      <a:prstClr val="white"/>
                    </a:solidFill>
                    <a:latin typeface="+mj-lt"/>
                  </a:rPr>
                  <a:t>Anyagáram </a:t>
                </a:r>
                <a:endParaRPr lang="hu-HU" b="1" kern="0" dirty="0">
                  <a:solidFill>
                    <a:prstClr val="white"/>
                  </a:solidFill>
                  <a:latin typeface="+mj-lt"/>
                </a:endParaRPr>
              </a:p>
            </p:txBody>
          </p:sp>
          <p:grpSp>
            <p:nvGrpSpPr>
              <p:cNvPr id="10" name="Csoportba foglalás 4"/>
              <p:cNvGrpSpPr/>
              <p:nvPr/>
            </p:nvGrpSpPr>
            <p:grpSpPr>
              <a:xfrm>
                <a:off x="2255574" y="4422149"/>
                <a:ext cx="8241738" cy="1071080"/>
                <a:chOff x="202389" y="4768812"/>
                <a:chExt cx="8801100" cy="1068986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22" name="Felfelé nyíl 5"/>
                <p:cNvSpPr/>
                <p:nvPr/>
              </p:nvSpPr>
              <p:spPr>
                <a:xfrm>
                  <a:off x="1950599" y="4771738"/>
                  <a:ext cx="342900" cy="288130"/>
                </a:xfrm>
                <a:prstGeom prst="upArrow">
                  <a:avLst/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endParaRPr lang="en-GB" sz="1050" kern="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23" name="Felfelé nyíl 6"/>
                <p:cNvSpPr/>
                <p:nvPr/>
              </p:nvSpPr>
              <p:spPr>
                <a:xfrm>
                  <a:off x="2576272" y="4771738"/>
                  <a:ext cx="342900" cy="288130"/>
                </a:xfrm>
                <a:prstGeom prst="upArrow">
                  <a:avLst/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endParaRPr lang="en-GB" sz="1050" kern="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24" name="Felfelé nyíl 7"/>
                <p:cNvSpPr/>
                <p:nvPr/>
              </p:nvSpPr>
              <p:spPr>
                <a:xfrm>
                  <a:off x="3241831" y="4771738"/>
                  <a:ext cx="342900" cy="288130"/>
                </a:xfrm>
                <a:prstGeom prst="upArrow">
                  <a:avLst/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endParaRPr lang="en-GB" sz="1050" kern="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25" name="Felfelé nyíl 8"/>
                <p:cNvSpPr/>
                <p:nvPr/>
              </p:nvSpPr>
              <p:spPr>
                <a:xfrm>
                  <a:off x="3877148" y="4771738"/>
                  <a:ext cx="342900" cy="288130"/>
                </a:xfrm>
                <a:prstGeom prst="upArrow">
                  <a:avLst/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endParaRPr lang="en-GB" sz="1050" kern="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26" name="Felfelé nyíl 9"/>
                <p:cNvSpPr/>
                <p:nvPr/>
              </p:nvSpPr>
              <p:spPr>
                <a:xfrm>
                  <a:off x="4506992" y="4771738"/>
                  <a:ext cx="342900" cy="288130"/>
                </a:xfrm>
                <a:prstGeom prst="upArrow">
                  <a:avLst/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endParaRPr lang="en-GB" sz="1050" kern="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27" name="Felfelé nyíl 10"/>
                <p:cNvSpPr/>
                <p:nvPr/>
              </p:nvSpPr>
              <p:spPr>
                <a:xfrm>
                  <a:off x="5132308" y="4771738"/>
                  <a:ext cx="342900" cy="288130"/>
                </a:xfrm>
                <a:prstGeom prst="upArrow">
                  <a:avLst/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endParaRPr lang="en-GB" sz="1050" kern="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28" name="Felfelé nyíl 11"/>
                <p:cNvSpPr/>
                <p:nvPr/>
              </p:nvSpPr>
              <p:spPr>
                <a:xfrm>
                  <a:off x="5747861" y="4771738"/>
                  <a:ext cx="342900" cy="288130"/>
                </a:xfrm>
                <a:prstGeom prst="upArrow">
                  <a:avLst/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endParaRPr lang="en-GB" sz="1050" kern="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29" name="Felfelé nyíl 12"/>
                <p:cNvSpPr/>
                <p:nvPr/>
              </p:nvSpPr>
              <p:spPr>
                <a:xfrm>
                  <a:off x="6388144" y="4768812"/>
                  <a:ext cx="342900" cy="288130"/>
                </a:xfrm>
                <a:prstGeom prst="upArrow">
                  <a:avLst/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endParaRPr lang="en-GB" sz="1050" kern="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30" name="Felfelé nyíl 13"/>
                <p:cNvSpPr/>
                <p:nvPr/>
              </p:nvSpPr>
              <p:spPr>
                <a:xfrm>
                  <a:off x="7015647" y="4771737"/>
                  <a:ext cx="342900" cy="288130"/>
                </a:xfrm>
                <a:prstGeom prst="upArrow">
                  <a:avLst/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endParaRPr lang="en-GB" sz="1050" kern="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31" name="Téglalap 14"/>
                <p:cNvSpPr/>
                <p:nvPr/>
              </p:nvSpPr>
              <p:spPr>
                <a:xfrm>
                  <a:off x="202389" y="5231289"/>
                  <a:ext cx="8801100" cy="606509"/>
                </a:xfrm>
                <a:prstGeom prst="rect">
                  <a:avLst/>
                </a:prstGeom>
                <a:solidFill>
                  <a:schemeClr val="accent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r>
                    <a:rPr lang="hu-HU" sz="1400" b="1" kern="0" dirty="0">
                      <a:solidFill>
                        <a:prstClr val="white"/>
                      </a:solidFill>
                      <a:latin typeface="+mj-lt"/>
                    </a:rPr>
                    <a:t>Támogató Funkciók</a:t>
                  </a:r>
                  <a:endParaRPr lang="en-GB" sz="1400" b="1" kern="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2" name="Csoportba foglalás 15"/>
              <p:cNvGrpSpPr/>
              <p:nvPr/>
            </p:nvGrpSpPr>
            <p:grpSpPr>
              <a:xfrm>
                <a:off x="2297976" y="651294"/>
                <a:ext cx="8078971" cy="3733432"/>
                <a:chOff x="216730" y="1050194"/>
                <a:chExt cx="8627288" cy="4185967"/>
              </a:xfrm>
            </p:grpSpPr>
            <p:sp>
              <p:nvSpPr>
                <p:cNvPr id="19" name="Szalagnyíl felfelé 16"/>
                <p:cNvSpPr/>
                <p:nvPr/>
              </p:nvSpPr>
              <p:spPr>
                <a:xfrm rot="5400000">
                  <a:off x="-1187270" y="2752161"/>
                  <a:ext cx="3888000" cy="1080000"/>
                </a:xfrm>
                <a:prstGeom prst="curvedUpArrow">
                  <a:avLst>
                    <a:gd name="adj1" fmla="val 39971"/>
                    <a:gd name="adj2" fmla="val 126314"/>
                    <a:gd name="adj3" fmla="val 50388"/>
                  </a:avLst>
                </a:prstGeom>
                <a:solidFill>
                  <a:schemeClr val="accent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endParaRPr lang="en-GB" sz="1050" kern="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20" name="Szalagnyíl felfelé 17"/>
                <p:cNvSpPr/>
                <p:nvPr/>
              </p:nvSpPr>
              <p:spPr>
                <a:xfrm rot="16200000">
                  <a:off x="6635202" y="2429218"/>
                  <a:ext cx="3337632" cy="1080000"/>
                </a:xfrm>
                <a:prstGeom prst="curvedUpArrow">
                  <a:avLst>
                    <a:gd name="adj1" fmla="val 25000"/>
                    <a:gd name="adj2" fmla="val 50000"/>
                    <a:gd name="adj3" fmla="val 22587"/>
                  </a:avLst>
                </a:prstGeom>
                <a:solidFill>
                  <a:schemeClr val="accent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endParaRPr lang="en-GB" sz="1050" kern="0" dirty="0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21" name="Vágott nyíl jobbra 18"/>
                <p:cNvSpPr/>
                <p:nvPr/>
              </p:nvSpPr>
              <p:spPr>
                <a:xfrm rot="10800000" flipV="1">
                  <a:off x="1600111" y="1050194"/>
                  <a:ext cx="5832648" cy="1159637"/>
                </a:xfrm>
                <a:prstGeom prst="rightArrow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r>
                    <a:rPr lang="hu-HU" sz="1600" b="1" kern="0" dirty="0">
                      <a:solidFill>
                        <a:schemeClr val="bg1"/>
                      </a:solidFill>
                      <a:latin typeface="+mj-lt"/>
                    </a:rPr>
                    <a:t>Információ áram</a:t>
                  </a:r>
                  <a:endParaRPr lang="en-GB" sz="1600" b="1" kern="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4" name="Vágott nyíl jobbra 20"/>
              <p:cNvSpPr/>
              <p:nvPr/>
            </p:nvSpPr>
            <p:spPr>
              <a:xfrm rot="2700000">
                <a:off x="6473087" y="1960089"/>
                <a:ext cx="1508217" cy="337120"/>
              </a:xfrm>
              <a:prstGeom prst="rightArrow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66">
                  <a:defRPr/>
                </a:pPr>
                <a:endParaRPr lang="en-GB" sz="1050" kern="0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5" name="Vágott nyíl jobbra 21"/>
              <p:cNvSpPr/>
              <p:nvPr/>
            </p:nvSpPr>
            <p:spPr>
              <a:xfrm rot="5400000">
                <a:off x="5521169" y="2194296"/>
                <a:ext cx="1508217" cy="337120"/>
              </a:xfrm>
              <a:prstGeom prst="rightArrow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66">
                  <a:defRPr/>
                </a:pPr>
                <a:endParaRPr lang="en-GB" sz="1050" kern="0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6" name="Téglalap 22"/>
              <p:cNvSpPr/>
              <p:nvPr/>
            </p:nvSpPr>
            <p:spPr>
              <a:xfrm>
                <a:off x="9060292" y="1928976"/>
                <a:ext cx="1196357" cy="166962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66">
                  <a:defRPr/>
                </a:pPr>
                <a:r>
                  <a:rPr lang="hu-HU" sz="1000" b="1" kern="0" dirty="0">
                    <a:latin typeface="+mj-lt"/>
                  </a:rPr>
                  <a:t>Vevői elégedettség</a:t>
                </a:r>
                <a:endParaRPr lang="en-GB" sz="1000" b="1" kern="0" dirty="0">
                  <a:latin typeface="+mj-lt"/>
                </a:endParaRPr>
              </a:p>
            </p:txBody>
          </p:sp>
          <p:sp>
            <p:nvSpPr>
              <p:cNvPr id="17" name="Téglalap 23"/>
              <p:cNvSpPr/>
              <p:nvPr/>
            </p:nvSpPr>
            <p:spPr>
              <a:xfrm>
                <a:off x="9106802" y="1067961"/>
                <a:ext cx="1194723" cy="166962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66">
                  <a:defRPr/>
                </a:pPr>
                <a:r>
                  <a:rPr lang="hu-HU" sz="1000" b="1" kern="0">
                    <a:latin typeface="+mj-lt"/>
                  </a:rPr>
                  <a:t>Vevői </a:t>
                </a:r>
                <a:endParaRPr lang="hu-HU" sz="1000" b="1" kern="0" smtClean="0">
                  <a:latin typeface="+mj-lt"/>
                </a:endParaRPr>
              </a:p>
              <a:p>
                <a:pPr algn="ctr" defTabSz="685766">
                  <a:defRPr/>
                </a:pPr>
                <a:r>
                  <a:rPr lang="hu-HU" sz="1000" b="1" kern="0" dirty="0" smtClean="0">
                    <a:latin typeface="+mj-lt"/>
                  </a:rPr>
                  <a:t>igény</a:t>
                </a:r>
                <a:endParaRPr lang="hu-HU" sz="1000" b="1" kern="0" dirty="0">
                  <a:latin typeface="+mj-lt"/>
                </a:endParaRPr>
              </a:p>
            </p:txBody>
          </p:sp>
          <p:sp>
            <p:nvSpPr>
              <p:cNvPr id="18" name="Téglalap 24"/>
              <p:cNvSpPr/>
              <p:nvPr/>
            </p:nvSpPr>
            <p:spPr>
              <a:xfrm>
                <a:off x="2255575" y="917049"/>
                <a:ext cx="1079075" cy="3387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GB" sz="825" b="1" kern="0" dirty="0">
                  <a:latin typeface="+mj-lt"/>
                </a:endParaRPr>
              </a:p>
            </p:txBody>
          </p:sp>
        </p:grpSp>
        <p:sp>
          <p:nvSpPr>
            <p:cNvPr id="44" name="Vágott nyíl jobbra 20"/>
            <p:cNvSpPr/>
            <p:nvPr/>
          </p:nvSpPr>
          <p:spPr>
            <a:xfrm rot="8100000">
              <a:off x="4442683" y="2973975"/>
              <a:ext cx="1012305" cy="269760"/>
            </a:xfrm>
            <a:prstGeom prst="rightArrow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766">
                <a:defRPr/>
              </a:pPr>
              <a:endParaRPr lang="en-GB" sz="1050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524768" y="3128059"/>
              <a:ext cx="9028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200" b="1" kern="0" dirty="0"/>
                <a:t>Beszállító</a:t>
              </a:r>
              <a:endParaRPr lang="en-GB" b="1" kern="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974431" y="3321170"/>
              <a:ext cx="1254556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937" y="3236696"/>
            <a:ext cx="1903640" cy="100937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790" y="3211978"/>
            <a:ext cx="1903640" cy="100937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82" y="3240416"/>
            <a:ext cx="1903640" cy="1009372"/>
          </a:xfrm>
          <a:prstGeom prst="rect">
            <a:avLst/>
          </a:prstGeom>
        </p:spPr>
      </p:pic>
      <p:sp>
        <p:nvSpPr>
          <p:cNvPr id="80" name="Circular Arrow 79"/>
          <p:cNvSpPr/>
          <p:nvPr/>
        </p:nvSpPr>
        <p:spPr>
          <a:xfrm flipH="1">
            <a:off x="7170655" y="2773056"/>
            <a:ext cx="859347" cy="885770"/>
          </a:xfrm>
          <a:prstGeom prst="circular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Circular Arrow 80"/>
          <p:cNvSpPr/>
          <p:nvPr/>
        </p:nvSpPr>
        <p:spPr>
          <a:xfrm flipH="1">
            <a:off x="4908887" y="2776793"/>
            <a:ext cx="859347" cy="885770"/>
          </a:xfrm>
          <a:prstGeom prst="circular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Circular Arrow 81"/>
          <p:cNvSpPr/>
          <p:nvPr/>
        </p:nvSpPr>
        <p:spPr>
          <a:xfrm flipH="1">
            <a:off x="2642187" y="2766276"/>
            <a:ext cx="859347" cy="885770"/>
          </a:xfrm>
          <a:prstGeom prst="circular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Circular Arrow 82"/>
          <p:cNvSpPr/>
          <p:nvPr/>
        </p:nvSpPr>
        <p:spPr>
          <a:xfrm rot="10800000" flipH="1">
            <a:off x="2633525" y="3819525"/>
            <a:ext cx="859347" cy="885770"/>
          </a:xfrm>
          <a:prstGeom prst="circular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Circular Arrow 83"/>
          <p:cNvSpPr/>
          <p:nvPr/>
        </p:nvSpPr>
        <p:spPr>
          <a:xfrm rot="10800000" flipH="1">
            <a:off x="4922139" y="3822175"/>
            <a:ext cx="859347" cy="885770"/>
          </a:xfrm>
          <a:prstGeom prst="circular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Circular Arrow 84"/>
          <p:cNvSpPr/>
          <p:nvPr/>
        </p:nvSpPr>
        <p:spPr>
          <a:xfrm rot="10800000" flipH="1">
            <a:off x="7166234" y="3763185"/>
            <a:ext cx="859347" cy="885770"/>
          </a:xfrm>
          <a:prstGeom prst="circular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7" name="Picture 2" descr="Képtalálat a következőre: „customer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021" y="3366194"/>
            <a:ext cx="1618294" cy="63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87"/>
          <p:cNvSpPr/>
          <p:nvPr/>
        </p:nvSpPr>
        <p:spPr>
          <a:xfrm>
            <a:off x="8950635" y="1985683"/>
            <a:ext cx="2158977" cy="49285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DIGITÁLIS CÉG</a:t>
            </a:r>
            <a:endParaRPr lang="en-US" sz="1400" dirty="0"/>
          </a:p>
        </p:txBody>
      </p:sp>
      <p:sp>
        <p:nvSpPr>
          <p:cNvPr id="89" name="Right Arrow 88"/>
          <p:cNvSpPr/>
          <p:nvPr/>
        </p:nvSpPr>
        <p:spPr>
          <a:xfrm rot="3355516">
            <a:off x="10333537" y="2720078"/>
            <a:ext cx="772959" cy="417865"/>
          </a:xfrm>
          <a:prstGeom prst="rightArrow">
            <a:avLst/>
          </a:prstGeom>
          <a:solidFill>
            <a:srgbClr val="4E8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8336865" y="3398974"/>
            <a:ext cx="1136962" cy="5275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PROFIT</a:t>
            </a:r>
            <a:endParaRPr lang="en-US" sz="1400" dirty="0"/>
          </a:p>
        </p:txBody>
      </p:sp>
      <p:sp>
        <p:nvSpPr>
          <p:cNvPr id="90" name="Right Arrow 89"/>
          <p:cNvSpPr/>
          <p:nvPr/>
        </p:nvSpPr>
        <p:spPr>
          <a:xfrm rot="7200000">
            <a:off x="8980445" y="2722062"/>
            <a:ext cx="772959" cy="417865"/>
          </a:xfrm>
          <a:prstGeom prst="rightArrow">
            <a:avLst/>
          </a:prstGeom>
          <a:solidFill>
            <a:srgbClr val="4E8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6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20937 -0.23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8" grpId="0" animBg="1"/>
      <p:bldP spid="89" grpId="0" animBg="1"/>
      <p:bldP spid="86" grpId="0" animBg="1"/>
      <p:bldP spid="86" grpId="1" animBg="1"/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VERSENY AZ ÉRTÉKLÁNCOK KÖZÖTT</a:t>
            </a:r>
            <a:endParaRPr lang="en-US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200945047"/>
              </p:ext>
            </p:extLst>
          </p:nvPr>
        </p:nvGraphicFramePr>
        <p:xfrm>
          <a:off x="774700" y="1458518"/>
          <a:ext cx="10922000" cy="1761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524990" y="1492950"/>
            <a:ext cx="1696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360" dirty="0"/>
              <a:t>Olajipari értékáram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84606776"/>
              </p:ext>
            </p:extLst>
          </p:nvPr>
        </p:nvGraphicFramePr>
        <p:xfrm>
          <a:off x="1514880" y="3354798"/>
          <a:ext cx="3516128" cy="109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51909918"/>
              </p:ext>
            </p:extLst>
          </p:nvPr>
        </p:nvGraphicFramePr>
        <p:xfrm>
          <a:off x="6818049" y="3410062"/>
          <a:ext cx="4559747" cy="103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80027988"/>
              </p:ext>
            </p:extLst>
          </p:nvPr>
        </p:nvGraphicFramePr>
        <p:xfrm>
          <a:off x="762000" y="4677791"/>
          <a:ext cx="10947400" cy="2044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5" name="Right Arrow 34"/>
          <p:cNvSpPr/>
          <p:nvPr/>
        </p:nvSpPr>
        <p:spPr>
          <a:xfrm rot="17774814">
            <a:off x="7358382" y="4420341"/>
            <a:ext cx="722981" cy="4272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36" name="Right Arrow 35"/>
          <p:cNvSpPr/>
          <p:nvPr/>
        </p:nvSpPr>
        <p:spPr>
          <a:xfrm rot="17774814">
            <a:off x="9987853" y="2993909"/>
            <a:ext cx="755280" cy="4272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1514880" y="3263111"/>
            <a:ext cx="2609375" cy="367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/>
              <a:t>Zöldenergia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77614" y="6219333"/>
            <a:ext cx="4086557" cy="45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/>
              <a:t>Villamosipari értékáram</a:t>
            </a:r>
          </a:p>
        </p:txBody>
      </p:sp>
      <p:sp>
        <p:nvSpPr>
          <p:cNvPr id="39" name="Curved Right Arrow 38"/>
          <p:cNvSpPr/>
          <p:nvPr/>
        </p:nvSpPr>
        <p:spPr>
          <a:xfrm rot="5400000">
            <a:off x="10097628" y="3895211"/>
            <a:ext cx="666879" cy="186805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01588" y="4378409"/>
            <a:ext cx="2341727" cy="5776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350" dirty="0" err="1"/>
              <a:t>Prosumer</a:t>
            </a:r>
            <a:endParaRPr lang="hu-HU" sz="1350" dirty="0"/>
          </a:p>
        </p:txBody>
      </p:sp>
      <p:sp>
        <p:nvSpPr>
          <p:cNvPr id="41" name="Right Arrow 40"/>
          <p:cNvSpPr/>
          <p:nvPr/>
        </p:nvSpPr>
        <p:spPr>
          <a:xfrm rot="2810667">
            <a:off x="5046642" y="4364175"/>
            <a:ext cx="773332" cy="44610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42" name="TextBox 41"/>
          <p:cNvSpPr txBox="1"/>
          <p:nvPr/>
        </p:nvSpPr>
        <p:spPr>
          <a:xfrm>
            <a:off x="7119933" y="3283600"/>
            <a:ext cx="3245560" cy="4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 err="1"/>
              <a:t>Elektromobilitás</a:t>
            </a:r>
            <a:endParaRPr lang="hu-HU" sz="1350" dirty="0"/>
          </a:p>
        </p:txBody>
      </p:sp>
    </p:spTree>
    <p:extLst>
      <p:ext uri="{BB962C8B-B14F-4D97-AF65-F5344CB8AC3E}">
        <p14:creationId xmlns:p14="http://schemas.microsoft.com/office/powerpoint/2010/main" val="8478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3" grpId="0"/>
      <p:bldGraphic spid="26" grpId="0">
        <p:bldAsOne/>
      </p:bldGraphic>
      <p:bldGraphic spid="30" grpId="0">
        <p:bldAsOne/>
      </p:bldGraphic>
      <p:bldGraphic spid="34" grpId="0">
        <p:bldAsOne/>
      </p:bldGraphic>
      <p:bldP spid="35" grpId="0" animBg="1"/>
      <p:bldP spid="36" grpId="0" animBg="1"/>
      <p:bldP spid="37" grpId="0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AGILIS VÁLLALAT </a:t>
            </a:r>
            <a:r>
              <a:rPr lang="mr-IN" dirty="0" smtClean="0"/>
              <a:t>–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BIMODÁLIS MŰKÖDÉS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748418" y="4242957"/>
            <a:ext cx="285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3A559F"/>
                </a:solidFill>
              </a:rPr>
              <a:t>Megoldás</a:t>
            </a:r>
            <a:endParaRPr lang="hu-HU" b="1" dirty="0">
              <a:solidFill>
                <a:srgbClr val="3A559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5190" y="1755795"/>
            <a:ext cx="2921893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3A559F"/>
                </a:solidFill>
              </a:rPr>
              <a:t>Probléma</a:t>
            </a:r>
          </a:p>
          <a:p>
            <a:pPr algn="ctr"/>
            <a:r>
              <a:rPr lang="hu-HU" sz="1350" dirty="0">
                <a:solidFill>
                  <a:srgbClr val="4472C4">
                    <a:lumMod val="75000"/>
                  </a:srgbClr>
                </a:solidFill>
              </a:rPr>
              <a:t>		</a:t>
            </a:r>
          </a:p>
          <a:p>
            <a:endParaRPr lang="hu-HU" dirty="0">
              <a:solidFill>
                <a:srgbClr val="4472C4">
                  <a:lumMod val="75000"/>
                </a:srgb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242396" y="2684999"/>
            <a:ext cx="13739" cy="38397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21146" y="4434171"/>
            <a:ext cx="70202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70474" y="4819139"/>
            <a:ext cx="23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prstClr val="black"/>
                </a:solidFill>
              </a:rPr>
              <a:t>Új értéklánc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73609" y="3189055"/>
            <a:ext cx="117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prstClr val="black"/>
                </a:solidFill>
              </a:rPr>
              <a:t>Jelenlegi értéklánc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35092" y="2999494"/>
            <a:ext cx="2150685" cy="908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bg1"/>
                </a:solidFill>
              </a:rPr>
              <a:t>Lean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müködés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43956" y="4701223"/>
            <a:ext cx="2894605" cy="1122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bg1"/>
                </a:solidFill>
              </a:rPr>
              <a:t>Lean</a:t>
            </a:r>
            <a:r>
              <a:rPr lang="hu-HU" sz="2000" dirty="0">
                <a:solidFill>
                  <a:schemeClr val="bg1"/>
                </a:solidFill>
              </a:rPr>
              <a:t> startup innováció 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menedzsment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86370" y="2297888"/>
            <a:ext cx="74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4E8BC4"/>
                </a:solidFill>
              </a:rPr>
              <a:t>Valós</a:t>
            </a:r>
            <a:endParaRPr lang="en-US" dirty="0">
              <a:solidFill>
                <a:srgbClr val="4E8BC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6373" y="2298071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4E8BC4"/>
                </a:solidFill>
              </a:rPr>
              <a:t>Feltételezett</a:t>
            </a:r>
            <a:endParaRPr lang="en-US" dirty="0">
              <a:solidFill>
                <a:srgbClr val="4E8BC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1213458" y="4283197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rgbClr val="4E8BC4"/>
                </a:solidFill>
              </a:rPr>
              <a:t>Ismeretlen</a:t>
            </a:r>
            <a:r>
              <a:rPr lang="hu-HU" sz="1600" dirty="0">
                <a:solidFill>
                  <a:srgbClr val="4E8BC4"/>
                </a:solidFill>
              </a:rPr>
              <a:t>	   </a:t>
            </a:r>
            <a:r>
              <a:rPr lang="hu-HU" dirty="0">
                <a:solidFill>
                  <a:srgbClr val="4E8BC4"/>
                </a:solidFill>
              </a:rPr>
              <a:t>Ismert</a:t>
            </a:r>
            <a:endParaRPr lang="hu-HU" sz="1600" dirty="0">
              <a:solidFill>
                <a:srgbClr val="4E8B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DIGITALIZÁCIÓ A VÁLLALATBAN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96260"/>
              </p:ext>
            </p:extLst>
          </p:nvPr>
        </p:nvGraphicFramePr>
        <p:xfrm>
          <a:off x="170331" y="1570219"/>
          <a:ext cx="11716870" cy="4873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99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88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16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53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683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4591">
                <a:tc rowSpan="2"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hu-H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hu-HU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hu-HU" sz="1900" b="1" kern="1200" dirty="0">
                          <a:solidFill>
                            <a:srgbClr val="3A559F"/>
                          </a:solidFill>
                          <a:latin typeface="+mn-lt"/>
                          <a:ea typeface="+mn-ea"/>
                          <a:cs typeface="+mn-cs"/>
                        </a:rPr>
                        <a:t>DIGITALIZÁCIÓS</a:t>
                      </a:r>
                      <a:r>
                        <a:rPr lang="hu-HU" sz="1900" b="1" kern="1200" baseline="0" dirty="0">
                          <a:solidFill>
                            <a:srgbClr val="3A559F"/>
                          </a:solidFill>
                          <a:latin typeface="+mn-lt"/>
                          <a:ea typeface="+mn-ea"/>
                          <a:cs typeface="+mn-cs"/>
                        </a:rPr>
                        <a:t> TERÜLETEK</a:t>
                      </a:r>
                      <a:endParaRPr lang="hu-HU" sz="1900" b="1" kern="1200" dirty="0">
                        <a:solidFill>
                          <a:srgbClr val="3A559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endParaRPr lang="hu-HU" sz="2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endParaRPr lang="hu-HU" sz="2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591">
                <a:tc gridSpan="2"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hu-HU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hu-HU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hu-HU" sz="1900" b="1" dirty="0">
                          <a:solidFill>
                            <a:srgbClr val="3A559F"/>
                          </a:solidFill>
                          <a:latin typeface="+mn-lt"/>
                        </a:rPr>
                        <a:t>ÜGYFELEK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hu-HU" sz="1900" b="1" dirty="0">
                          <a:solidFill>
                            <a:srgbClr val="3A559F"/>
                          </a:solidFill>
                          <a:latin typeface="+mn-lt"/>
                        </a:rPr>
                        <a:t>FOLYAMATOK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hu-HU" sz="1900" b="1" dirty="0">
                          <a:solidFill>
                            <a:srgbClr val="3A559F"/>
                          </a:solidFill>
                          <a:latin typeface="+mn-lt"/>
                        </a:rPr>
                        <a:t>ÜZLETI</a:t>
                      </a:r>
                      <a:r>
                        <a:rPr lang="hu-HU" sz="1900" b="1" baseline="0" dirty="0">
                          <a:solidFill>
                            <a:srgbClr val="3A559F"/>
                          </a:solidFill>
                          <a:latin typeface="+mn-lt"/>
                        </a:rPr>
                        <a:t> MODELL</a:t>
                      </a:r>
                      <a:endParaRPr lang="hu-HU" sz="1900" b="1" dirty="0">
                        <a:solidFill>
                          <a:srgbClr val="3A559F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0902"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hu-HU" sz="1800" b="1" dirty="0">
                          <a:solidFill>
                            <a:srgbClr val="3A559F"/>
                          </a:solidFill>
                          <a:latin typeface="+mn-lt"/>
                        </a:rPr>
                        <a:t>CEO</a:t>
                      </a:r>
                      <a:r>
                        <a:rPr lang="hu-HU" sz="1800" b="1" baseline="0" dirty="0">
                          <a:solidFill>
                            <a:srgbClr val="3A559F"/>
                          </a:solidFill>
                          <a:latin typeface="+mn-lt"/>
                        </a:rPr>
                        <a:t> FÓKUSZOK</a:t>
                      </a:r>
                      <a:endParaRPr lang="hu-HU" sz="1800" b="1" dirty="0">
                        <a:solidFill>
                          <a:srgbClr val="3A559F"/>
                        </a:solidFill>
                        <a:latin typeface="+mn-lt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hu-HU" sz="1800" b="1" dirty="0">
                          <a:solidFill>
                            <a:srgbClr val="3A559F"/>
                          </a:solidFill>
                          <a:latin typeface="+mn-lt"/>
                        </a:rPr>
                        <a:t>VEZETÉS ÉS STRATÉGIA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105000"/>
                        </a:lnSpc>
                      </a:pPr>
                      <a:r>
                        <a:rPr lang="hu-H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Ügyfelek jobb megértése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Analitikai alapú szegmentálás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Közösségből szerzett tudás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Teljesítménymenedzsment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Transzparens működés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Adatvezérelt döntéshozatal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Új digitális termékek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Digitális termékek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Szervezeti határok átrajzolása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3337">
                <a:tc vMerge="1">
                  <a:txBody>
                    <a:bodyPr/>
                    <a:lstStyle/>
                    <a:p>
                      <a:pPr marL="0" indent="0">
                        <a:lnSpc>
                          <a:spcPct val="105000"/>
                        </a:lnSpc>
                        <a:buFont typeface="Arial" panose="020B0604020202020204" pitchFamily="34" charset="0"/>
                        <a:buNone/>
                      </a:pPr>
                      <a:endParaRPr lang="hu-H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800" b="1" dirty="0">
                          <a:solidFill>
                            <a:srgbClr val="3A559F"/>
                          </a:solidFill>
                          <a:latin typeface="+mn-lt"/>
                        </a:rPr>
                        <a:t>MŰKÖDÉSI MODELL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Új digitális elérési</a:t>
                      </a:r>
                      <a:r>
                        <a:rPr lang="hu-HU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pontok</a:t>
                      </a:r>
                      <a:endParaRPr lang="hu-H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Koherens e-csatornák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Önkiszolgáló ügyfélszolgálat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Folyamatok digitalizálása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Hatékonyság növekedés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Új képességek és funkciók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Digitálisan</a:t>
                      </a:r>
                      <a:r>
                        <a:rPr lang="hu-HU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kiegészülő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 termékek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Termékek és szolgáltatások </a:t>
                      </a:r>
                      <a:r>
                        <a:rPr lang="hu-HU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augmentálása</a:t>
                      </a:r>
                      <a:endParaRPr lang="hu-H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Virtuális kiegészítők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Digitális keretek közé foglalás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02806"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hu-H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hu-HU" sz="1800" b="1" dirty="0">
                          <a:solidFill>
                            <a:srgbClr val="3A559F"/>
                          </a:solidFill>
                          <a:latin typeface="+mn-lt"/>
                        </a:rPr>
                        <a:t>EMBEREK ÉS TUDÁS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Bevétel növelés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Digitális technológiákkal támogatott értékesítés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Prediktív marketing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Egyszerűsített ügyfélszolgálat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Munkavégzés támogatása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Munkavégzés bárhol, bármikor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Gazdagabb és online kommunikáció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5000"/>
                        </a:lnSpc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Közösségi tudásmegosztás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Digitális integráció</a:t>
                      </a:r>
                      <a:endParaRPr lang="hu-HU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Új típusú vállalati működés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Felelősségek terítése a szervezetben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Megosztott digitális szolgáltatások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7216"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hu-HU" sz="1800" b="1" dirty="0">
                          <a:solidFill>
                            <a:srgbClr val="3A559F"/>
                          </a:solidFill>
                          <a:latin typeface="+mn-lt"/>
                        </a:rPr>
                        <a:t>DIGITÁLIS KÉPESSÉGEK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hu-HU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Egyesített adatok és folyamatok</a:t>
                      </a: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Elemzési képességek</a:t>
                      </a: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hu-H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 üzlet és az IT szoros integrációja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b="1" dirty="0">
                        <a:solidFill>
                          <a:schemeClr val="bg1"/>
                        </a:solidFill>
                        <a:latin typeface="Arsenal" panose="02010504060200020004" pitchFamily="50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latin typeface="+mn-lt"/>
                        </a:rPr>
                        <a:t>Digitális szakképzettség és szemléletmód</a:t>
                      </a: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hu-HU" sz="1100" dirty="0" err="1">
                          <a:solidFill>
                            <a:schemeClr val="tx1"/>
                          </a:solidFill>
                          <a:latin typeface="+mn-lt"/>
                        </a:rPr>
                        <a:t>Lean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+mn-lt"/>
                        </a:rPr>
                        <a:t> (extrém hatékony) és agilis</a:t>
                      </a:r>
                      <a:r>
                        <a:rPr lang="hu-HU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fejlesztés</a:t>
                      </a:r>
                      <a:endParaRPr lang="hu-H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latin typeface="+mn-lt"/>
                        </a:rPr>
                        <a:t>Digitális jövőkép, küldetés és értékek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b="1" dirty="0">
                        <a:solidFill>
                          <a:schemeClr val="bg1"/>
                        </a:solidFill>
                        <a:latin typeface="Arsenal" panose="020105040602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0331" y="6488779"/>
            <a:ext cx="32918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/>
              <a:t>Forrás: Kürt Akadémia</a:t>
            </a:r>
          </a:p>
        </p:txBody>
      </p:sp>
    </p:spTree>
    <p:extLst>
      <p:ext uri="{BB962C8B-B14F-4D97-AF65-F5344CB8AC3E}">
        <p14:creationId xmlns:p14="http://schemas.microsoft.com/office/powerpoint/2010/main" val="2853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40" y="2139950"/>
            <a:ext cx="2781300" cy="1444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40" y="2139950"/>
            <a:ext cx="1283979" cy="1202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19" y="2139950"/>
            <a:ext cx="2805421" cy="1442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5240" y="2139950"/>
            <a:ext cx="2730500" cy="1289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89" y="4087154"/>
            <a:ext cx="2166751" cy="2166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6140" y="4607284"/>
            <a:ext cx="2336800" cy="1108799"/>
          </a:xfrm>
          <a:prstGeom prst="rect">
            <a:avLst/>
          </a:prstGeom>
        </p:spPr>
      </p:pic>
      <p:pic>
        <p:nvPicPr>
          <p:cNvPr id="13" name="Kép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5240" y="4245216"/>
            <a:ext cx="2007727" cy="1832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1245" y="4245216"/>
            <a:ext cx="3169464" cy="1915084"/>
          </a:xfrm>
          <a:prstGeom prst="rect">
            <a:avLst/>
          </a:prstGeom>
        </p:spPr>
      </p:pic>
      <p:grpSp>
        <p:nvGrpSpPr>
          <p:cNvPr id="21" name="Csoportba foglalás 41"/>
          <p:cNvGrpSpPr/>
          <p:nvPr/>
        </p:nvGrpSpPr>
        <p:grpSpPr>
          <a:xfrm>
            <a:off x="1160237" y="1510961"/>
            <a:ext cx="9622067" cy="590889"/>
            <a:chOff x="755576" y="1275033"/>
            <a:chExt cx="7775819" cy="590889"/>
          </a:xfrm>
        </p:grpSpPr>
        <p:cxnSp>
          <p:nvCxnSpPr>
            <p:cNvPr id="22" name="Egyenes összekötő 37"/>
            <p:cNvCxnSpPr/>
            <p:nvPr/>
          </p:nvCxnSpPr>
          <p:spPr>
            <a:xfrm flipV="1">
              <a:off x="755576" y="1275606"/>
              <a:ext cx="936104" cy="56485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Egyenes összekötő 38"/>
            <p:cNvCxnSpPr/>
            <p:nvPr/>
          </p:nvCxnSpPr>
          <p:spPr>
            <a:xfrm flipV="1">
              <a:off x="2904372" y="1275606"/>
              <a:ext cx="936104" cy="56485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Egyenes összekötő 39"/>
            <p:cNvCxnSpPr/>
            <p:nvPr/>
          </p:nvCxnSpPr>
          <p:spPr>
            <a:xfrm flipV="1">
              <a:off x="5116838" y="1301068"/>
              <a:ext cx="936104" cy="56485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gyenes összekötő 40"/>
            <p:cNvCxnSpPr/>
            <p:nvPr/>
          </p:nvCxnSpPr>
          <p:spPr>
            <a:xfrm flipV="1">
              <a:off x="7595291" y="1275033"/>
              <a:ext cx="936104" cy="56485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Szövegdoboz 15"/>
          <p:cNvSpPr txBox="1"/>
          <p:nvPr/>
        </p:nvSpPr>
        <p:spPr>
          <a:xfrm>
            <a:off x="622482" y="1643618"/>
            <a:ext cx="216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Technológia</a:t>
            </a:r>
          </a:p>
        </p:txBody>
      </p:sp>
      <p:sp>
        <p:nvSpPr>
          <p:cNvPr id="27" name="Szövegdoboz 17"/>
          <p:cNvSpPr txBox="1"/>
          <p:nvPr/>
        </p:nvSpPr>
        <p:spPr>
          <a:xfrm>
            <a:off x="3681563" y="1643618"/>
            <a:ext cx="136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Sebesség</a:t>
            </a:r>
          </a:p>
        </p:txBody>
      </p:sp>
      <p:sp>
        <p:nvSpPr>
          <p:cNvPr id="28" name="Szövegdoboz 19"/>
          <p:cNvSpPr txBox="1"/>
          <p:nvPr/>
        </p:nvSpPr>
        <p:spPr>
          <a:xfrm>
            <a:off x="6363579" y="1643618"/>
            <a:ext cx="136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CxO</a:t>
            </a:r>
            <a:endParaRPr lang="hu-HU" dirty="0"/>
          </a:p>
        </p:txBody>
      </p:sp>
      <p:sp>
        <p:nvSpPr>
          <p:cNvPr id="29" name="Szövegdoboz 21"/>
          <p:cNvSpPr txBox="1"/>
          <p:nvPr/>
        </p:nvSpPr>
        <p:spPr>
          <a:xfrm>
            <a:off x="9476262" y="1642765"/>
            <a:ext cx="136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„Bizottság”</a:t>
            </a:r>
          </a:p>
        </p:txBody>
      </p:sp>
      <p:sp>
        <p:nvSpPr>
          <p:cNvPr id="35" name="Szövegdoboz 16"/>
          <p:cNvSpPr txBox="1"/>
          <p:nvPr/>
        </p:nvSpPr>
        <p:spPr>
          <a:xfrm>
            <a:off x="1160236" y="6253905"/>
            <a:ext cx="136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Képesség</a:t>
            </a:r>
          </a:p>
        </p:txBody>
      </p:sp>
      <p:sp>
        <p:nvSpPr>
          <p:cNvPr id="36" name="Szövegdoboz 18"/>
          <p:cNvSpPr txBox="1"/>
          <p:nvPr/>
        </p:nvSpPr>
        <p:spPr>
          <a:xfrm>
            <a:off x="3681563" y="6253905"/>
            <a:ext cx="136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Időzítés</a:t>
            </a:r>
          </a:p>
        </p:txBody>
      </p:sp>
      <p:sp>
        <p:nvSpPr>
          <p:cNvPr id="37" name="Szövegdoboz 20"/>
          <p:cNvSpPr txBox="1"/>
          <p:nvPr/>
        </p:nvSpPr>
        <p:spPr>
          <a:xfrm>
            <a:off x="6255240" y="625390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Agilis menedzsment</a:t>
            </a:r>
          </a:p>
        </p:txBody>
      </p:sp>
      <p:sp>
        <p:nvSpPr>
          <p:cNvPr id="38" name="Szövegdoboz 22"/>
          <p:cNvSpPr txBox="1"/>
          <p:nvPr/>
        </p:nvSpPr>
        <p:spPr>
          <a:xfrm>
            <a:off x="9476262" y="6253360"/>
            <a:ext cx="136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LEAN</a:t>
            </a:r>
          </a:p>
        </p:txBody>
      </p:sp>
    </p:spTree>
    <p:extLst>
      <p:ext uri="{BB962C8B-B14F-4D97-AF65-F5344CB8AC3E}">
        <p14:creationId xmlns:p14="http://schemas.microsoft.com/office/powerpoint/2010/main" val="11043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KÖSZÖNÖM A FIGYELMET!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KIHÍVÁSOK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6087042" y="455101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3A559F"/>
                </a:solidFill>
              </a:rPr>
              <a:t>Menedzsment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166487" y="455101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solidFill>
                  <a:srgbClr val="3A559F"/>
                </a:solidFill>
              </a:rPr>
              <a:t>Diszruptivitás</a:t>
            </a:r>
            <a:endParaRPr lang="hu-HU" sz="2400" dirty="0">
              <a:solidFill>
                <a:srgbClr val="3A559F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-1989" t="28810" r="1989" b="20501"/>
          <a:stretch/>
        </p:blipFill>
        <p:spPr>
          <a:xfrm>
            <a:off x="105301" y="2530273"/>
            <a:ext cx="2792497" cy="1926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4018" t="9959" r="7587" b="5385"/>
          <a:stretch/>
        </p:blipFill>
        <p:spPr>
          <a:xfrm>
            <a:off x="3097243" y="2530273"/>
            <a:ext cx="2785729" cy="1926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417" y="2530273"/>
            <a:ext cx="2880000" cy="192698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862" y="2516155"/>
            <a:ext cx="2857598" cy="1926000"/>
          </a:xfrm>
          <a:prstGeom prst="rect">
            <a:avLst/>
          </a:prstGeom>
        </p:spPr>
      </p:pic>
      <p:sp>
        <p:nvSpPr>
          <p:cNvPr id="11" name="Szövegdoboz 2"/>
          <p:cNvSpPr txBox="1"/>
          <p:nvPr/>
        </p:nvSpPr>
        <p:spPr>
          <a:xfrm>
            <a:off x="0" y="4551013"/>
            <a:ext cx="280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3A559F"/>
                </a:solidFill>
              </a:rPr>
              <a:t>Digitalizáció</a:t>
            </a:r>
          </a:p>
        </p:txBody>
      </p:sp>
      <p:sp>
        <p:nvSpPr>
          <p:cNvPr id="12" name="Szövegdoboz 3"/>
          <p:cNvSpPr txBox="1"/>
          <p:nvPr/>
        </p:nvSpPr>
        <p:spPr>
          <a:xfrm>
            <a:off x="3007597" y="455101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solidFill>
                  <a:srgbClr val="3A559F"/>
                </a:solidFill>
              </a:rPr>
              <a:t>Exponencialitás</a:t>
            </a:r>
            <a:endParaRPr lang="hu-HU" sz="2400" dirty="0">
              <a:solidFill>
                <a:srgbClr val="3A55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8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t="4854"/>
          <a:stretch/>
        </p:blipFill>
        <p:spPr>
          <a:xfrm>
            <a:off x="7962439" y="4825249"/>
            <a:ext cx="864096" cy="822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DIGITALIZÁCIÓ - ÉRTÉKTEREMTÉS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0331" y="888383"/>
            <a:ext cx="10060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fizikai térben levő termék vagy </a:t>
            </a:r>
            <a:r>
              <a:rPr lang="hu-HU" dirty="0" smtClean="0">
                <a:solidFill>
                  <a:schemeClr val="bg1"/>
                </a:solidFill>
              </a:rPr>
              <a:t>szolgáltatáskiterjesztésével</a:t>
            </a:r>
            <a:r>
              <a:rPr lang="hu-HU" dirty="0">
                <a:solidFill>
                  <a:schemeClr val="bg1"/>
                </a:solidFill>
              </a:rPr>
              <a:t>, vagy akár teljes újraépítésével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11722" y="4675437"/>
            <a:ext cx="11085905" cy="684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2543" y="3246801"/>
            <a:ext cx="1510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Arial" charset="0"/>
                <a:ea typeface="Arial" charset="0"/>
                <a:cs typeface="Arial" charset="0"/>
              </a:rPr>
              <a:t>Virtuális-tér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543" y="4829162"/>
            <a:ext cx="1510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Arial" charset="0"/>
                <a:ea typeface="Arial" charset="0"/>
                <a:cs typeface="Arial" charset="0"/>
              </a:rPr>
              <a:t>Fizikai-tér</a:t>
            </a:r>
          </a:p>
        </p:txBody>
      </p:sp>
      <p:sp>
        <p:nvSpPr>
          <p:cNvPr id="16" name="Trapezoid 15"/>
          <p:cNvSpPr/>
          <p:nvPr/>
        </p:nvSpPr>
        <p:spPr>
          <a:xfrm>
            <a:off x="1860859" y="4788342"/>
            <a:ext cx="1020536" cy="759279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latin typeface="Arial" charset="0"/>
                <a:ea typeface="Arial" charset="0"/>
                <a:cs typeface="Arial" charset="0"/>
              </a:rPr>
              <a:t>Szenzor</a:t>
            </a:r>
            <a:endParaRPr lang="hu-H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Flowchart: Merge 9"/>
          <p:cNvSpPr/>
          <p:nvPr/>
        </p:nvSpPr>
        <p:spPr>
          <a:xfrm>
            <a:off x="6136790" y="4787374"/>
            <a:ext cx="1964997" cy="808265"/>
          </a:xfrm>
          <a:prstGeom prst="flowChartMerg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latin typeface="Arial" charset="0"/>
                <a:ea typeface="Arial" charset="0"/>
                <a:cs typeface="Arial" charset="0"/>
              </a:rPr>
              <a:t>Beavatkozó</a:t>
            </a:r>
            <a:endParaRPr lang="hu-HU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90330" y="3210247"/>
            <a:ext cx="2929980" cy="121140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Arial" charset="0"/>
                <a:ea typeface="Arial" charset="0"/>
                <a:cs typeface="Arial" charset="0"/>
              </a:rPr>
              <a:t>Kiterjesztés, Átalakítás</a:t>
            </a:r>
          </a:p>
          <a:p>
            <a:pPr algn="ctr"/>
            <a:r>
              <a:rPr lang="hu-HU" sz="1200" dirty="0">
                <a:latin typeface="Arial" charset="0"/>
                <a:ea typeface="Arial" charset="0"/>
                <a:cs typeface="Arial" charset="0"/>
              </a:rPr>
              <a:t>Lebontott fizikai korlátok </a:t>
            </a:r>
            <a:br>
              <a:rPr lang="hu-HU" sz="1200" dirty="0">
                <a:latin typeface="Arial" charset="0"/>
                <a:ea typeface="Arial" charset="0"/>
                <a:cs typeface="Arial" charset="0"/>
              </a:rPr>
            </a:br>
            <a:r>
              <a:rPr lang="hu-HU" sz="1200" dirty="0">
                <a:latin typeface="Arial" charset="0"/>
                <a:ea typeface="Arial" charset="0"/>
                <a:cs typeface="Arial" charset="0"/>
              </a:rPr>
              <a:t>(méret, tér, idő)</a:t>
            </a:r>
          </a:p>
          <a:p>
            <a:pPr algn="ctr"/>
            <a:r>
              <a:rPr lang="hu-HU" sz="1200" dirty="0">
                <a:latin typeface="Arial" charset="0"/>
                <a:ea typeface="Arial" charset="0"/>
                <a:cs typeface="Arial" charset="0"/>
              </a:rPr>
              <a:t>Saját ill. mások tudása</a:t>
            </a:r>
          </a:p>
        </p:txBody>
      </p:sp>
      <p:cxnSp>
        <p:nvCxnSpPr>
          <p:cNvPr id="19" name="Elbow Connector 18"/>
          <p:cNvCxnSpPr/>
          <p:nvPr/>
        </p:nvCxnSpPr>
        <p:spPr>
          <a:xfrm flipV="1">
            <a:off x="2350715" y="3689941"/>
            <a:ext cx="1139615" cy="851084"/>
          </a:xfrm>
          <a:prstGeom prst="bentConnector3">
            <a:avLst>
              <a:gd name="adj1" fmla="val -882"/>
            </a:avLst>
          </a:prstGeom>
          <a:ln w="38100">
            <a:solidFill>
              <a:srgbClr val="4E8B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6541021" y="3701477"/>
            <a:ext cx="951398" cy="792185"/>
          </a:xfrm>
          <a:prstGeom prst="bentConnector3">
            <a:avLst>
              <a:gd name="adj1" fmla="val 100704"/>
            </a:avLst>
          </a:prstGeom>
          <a:ln w="38100">
            <a:solidFill>
              <a:srgbClr val="4E8B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1493465" y="5657136"/>
            <a:ext cx="7059518" cy="8164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Arial" charset="0"/>
                <a:ea typeface="Arial" charset="0"/>
                <a:cs typeface="Arial" charset="0"/>
              </a:rPr>
              <a:t>Termékgyártás, szolgáltatás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6269483" y="1722302"/>
            <a:ext cx="2226343" cy="1190782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Arial" charset="0"/>
                <a:ea typeface="Arial" charset="0"/>
                <a:cs typeface="Arial" charset="0"/>
              </a:rPr>
              <a:t>Internet</a:t>
            </a:r>
            <a:endParaRPr lang="hu-HU" sz="1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768801" y="2667605"/>
            <a:ext cx="549982" cy="457566"/>
          </a:xfrm>
          <a:prstGeom prst="straightConnector1">
            <a:avLst/>
          </a:prstGeom>
          <a:ln w="38100">
            <a:solidFill>
              <a:srgbClr val="4E8BC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Magnetic Disk 26"/>
          <p:cNvSpPr/>
          <p:nvPr/>
        </p:nvSpPr>
        <p:spPr>
          <a:xfrm>
            <a:off x="1493465" y="1869294"/>
            <a:ext cx="1621490" cy="76715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charset="0"/>
                <a:ea typeface="Arial" charset="0"/>
                <a:cs typeface="Arial" charset="0"/>
              </a:rPr>
              <a:t>Saját tudás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114955" y="2636453"/>
            <a:ext cx="567683" cy="496881"/>
          </a:xfrm>
          <a:prstGeom prst="straightConnector1">
            <a:avLst/>
          </a:prstGeom>
          <a:ln w="38100">
            <a:solidFill>
              <a:srgbClr val="4E8BC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26222" y="3357203"/>
            <a:ext cx="13062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>
                <a:latin typeface="Arial" charset="0"/>
                <a:ea typeface="Arial" charset="0"/>
                <a:cs typeface="Arial" charset="0"/>
              </a:rPr>
              <a:t>….0100110…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0310" y="3389859"/>
            <a:ext cx="13062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>
                <a:latin typeface="Arial" charset="0"/>
                <a:ea typeface="Arial" charset="0"/>
                <a:cs typeface="Arial" charset="0"/>
              </a:rPr>
              <a:t>….0100110…</a:t>
            </a:r>
          </a:p>
        </p:txBody>
      </p:sp>
      <p:sp>
        <p:nvSpPr>
          <p:cNvPr id="28" name="Flowchart: Merge 34"/>
          <p:cNvSpPr/>
          <p:nvPr/>
        </p:nvSpPr>
        <p:spPr>
          <a:xfrm>
            <a:off x="8804144" y="4783309"/>
            <a:ext cx="1986823" cy="808265"/>
          </a:xfrm>
          <a:prstGeom prst="flowChartMerg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latin typeface="Arial" charset="0"/>
                <a:ea typeface="Arial" charset="0"/>
                <a:cs typeface="Arial" charset="0"/>
              </a:rPr>
              <a:t>Beavatkozó</a:t>
            </a:r>
            <a:endParaRPr lang="hu-HU" sz="1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9" name="Elbow Connector 28"/>
          <p:cNvCxnSpPr/>
          <p:nvPr/>
        </p:nvCxnSpPr>
        <p:spPr>
          <a:xfrm>
            <a:off x="8382015" y="3807979"/>
            <a:ext cx="1160431" cy="718097"/>
          </a:xfrm>
          <a:prstGeom prst="bentConnector3">
            <a:avLst>
              <a:gd name="adj1" fmla="val 99970"/>
            </a:avLst>
          </a:prstGeom>
          <a:ln w="38100">
            <a:solidFill>
              <a:srgbClr val="4E8B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>
            <a:off x="8647809" y="2196168"/>
            <a:ext cx="2142000" cy="925200"/>
          </a:xfrm>
          <a:prstGeom prst="rightArrow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Arial" charset="0"/>
                <a:ea typeface="Arial" charset="0"/>
                <a:cs typeface="Arial" charset="0"/>
              </a:rPr>
              <a:t>Új termék</a:t>
            </a:r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8382015" y="3022088"/>
            <a:ext cx="1153682" cy="621706"/>
          </a:xfrm>
          <a:prstGeom prst="bentConnector3">
            <a:avLst>
              <a:gd name="adj1" fmla="val 100556"/>
            </a:avLst>
          </a:prstGeom>
          <a:ln w="38100">
            <a:solidFill>
              <a:srgbClr val="4E8B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8647809" y="5600778"/>
            <a:ext cx="2143158" cy="921598"/>
          </a:xfrm>
          <a:prstGeom prst="rightArrow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Arial" charset="0"/>
                <a:ea typeface="Arial" charset="0"/>
                <a:cs typeface="Arial" charset="0"/>
              </a:rPr>
              <a:t>Új termék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176" y="4738037"/>
            <a:ext cx="864096" cy="8640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170" y="1541275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  <p:bldP spid="24" grpId="0" animBg="1"/>
      <p:bldP spid="26" grpId="0"/>
      <p:bldP spid="27" grpId="0"/>
      <p:bldP spid="28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DIGITALIZÁCIÓS TECHNOLÓGIÁK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635936" y="5037821"/>
            <a:ext cx="8712968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Curved Down Arrow 35"/>
          <p:cNvSpPr/>
          <p:nvPr/>
        </p:nvSpPr>
        <p:spPr>
          <a:xfrm>
            <a:off x="3331096" y="2907309"/>
            <a:ext cx="5317299" cy="2255590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1635937" y="5313741"/>
            <a:ext cx="8733888" cy="715035"/>
          </a:xfrm>
          <a:prstGeom prst="rightArrow">
            <a:avLst/>
          </a:prstGeom>
          <a:solidFill>
            <a:srgbClr val="3A5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50" dirty="0"/>
              <a:t>Értékáram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61348" y="3658077"/>
            <a:ext cx="1869747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3A559F"/>
                </a:solidFill>
              </a:rPr>
              <a:t>Érzékelés</a:t>
            </a:r>
            <a:r>
              <a:rPr lang="hu-HU" sz="1600" dirty="0"/>
              <a:t>: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350" dirty="0"/>
              <a:t>Dolgok Internete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10089" y="3697027"/>
            <a:ext cx="24482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3A559F"/>
                </a:solidFill>
              </a:rPr>
              <a:t>Kommunikáció</a:t>
            </a:r>
            <a:r>
              <a:rPr lang="hu-HU" sz="1350" b="1" dirty="0">
                <a:solidFill>
                  <a:srgbClr val="3A559F"/>
                </a:solidFill>
              </a:rPr>
              <a:t>: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350" dirty="0"/>
              <a:t>Internet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350" dirty="0"/>
              <a:t>4G, 5G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33226" y="3348990"/>
            <a:ext cx="2540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3A559F"/>
                </a:solidFill>
              </a:rPr>
              <a:t>Beavatkozás: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350" dirty="0"/>
              <a:t>Robotok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350" dirty="0"/>
              <a:t>3D nyomtatás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350" dirty="0"/>
              <a:t>Virtuális valóság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350" dirty="0"/>
              <a:t>Kiterjesztett valóság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53833" y="2618706"/>
            <a:ext cx="156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5"/>
                </a:solidFill>
              </a:rPr>
              <a:t>Virtuális tér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62211" y="6084531"/>
            <a:ext cx="156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5"/>
                </a:solidFill>
              </a:rPr>
              <a:t>Fizikai tér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62263" y="1740187"/>
            <a:ext cx="2796098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3A559F"/>
                </a:solidFill>
              </a:rPr>
              <a:t>Átalakítás, kiterjesztés: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350" dirty="0"/>
              <a:t>Felhő alapú informatika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350" dirty="0"/>
              <a:t>BigData, </a:t>
            </a:r>
          </a:p>
          <a:p>
            <a:pPr marL="285750" indent="-285750">
              <a:buFont typeface="Wingdings" charset="2"/>
              <a:buChar char="§"/>
            </a:pPr>
            <a:r>
              <a:rPr lang="hu-HU" sz="1350" dirty="0"/>
              <a:t>Mesterséges intelligencia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43" y="1668959"/>
            <a:ext cx="1663129" cy="15007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04542" y="4584642"/>
            <a:ext cx="820800" cy="76055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2913" y="3820811"/>
            <a:ext cx="819260" cy="68971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2345643" y="4589997"/>
            <a:ext cx="615375" cy="7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6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578" y="0"/>
            <a:ext cx="5321300" cy="6858000"/>
          </a:xfrm>
          <a:prstGeom prst="rect">
            <a:avLst/>
          </a:prstGeom>
        </p:spPr>
      </p:pic>
      <p:sp>
        <p:nvSpPr>
          <p:cNvPr id="3" name="Rectangle 3"/>
          <p:cNvSpPr/>
          <p:nvPr/>
        </p:nvSpPr>
        <p:spPr>
          <a:xfrm rot="10800000">
            <a:off x="-311104" y="-171059"/>
            <a:ext cx="7429085" cy="7200118"/>
          </a:xfrm>
          <a:custGeom>
            <a:avLst/>
            <a:gdLst>
              <a:gd name="connsiteX0" fmla="*/ 0 w 6042212"/>
              <a:gd name="connsiteY0" fmla="*/ 0 h 4446494"/>
              <a:gd name="connsiteX1" fmla="*/ 6042212 w 6042212"/>
              <a:gd name="connsiteY1" fmla="*/ 0 h 4446494"/>
              <a:gd name="connsiteX2" fmla="*/ 6042212 w 6042212"/>
              <a:gd name="connsiteY2" fmla="*/ 4446494 h 4446494"/>
              <a:gd name="connsiteX3" fmla="*/ 0 w 6042212"/>
              <a:gd name="connsiteY3" fmla="*/ 4446494 h 4446494"/>
              <a:gd name="connsiteX4" fmla="*/ 0 w 6042212"/>
              <a:gd name="connsiteY4" fmla="*/ 0 h 4446494"/>
              <a:gd name="connsiteX0" fmla="*/ 0 w 6042212"/>
              <a:gd name="connsiteY0" fmla="*/ 17930 h 4446494"/>
              <a:gd name="connsiteX1" fmla="*/ 6042212 w 6042212"/>
              <a:gd name="connsiteY1" fmla="*/ 0 h 4446494"/>
              <a:gd name="connsiteX2" fmla="*/ 6042212 w 6042212"/>
              <a:gd name="connsiteY2" fmla="*/ 4446494 h 4446494"/>
              <a:gd name="connsiteX3" fmla="*/ 0 w 6042212"/>
              <a:gd name="connsiteY3" fmla="*/ 4446494 h 4446494"/>
              <a:gd name="connsiteX4" fmla="*/ 0 w 6042212"/>
              <a:gd name="connsiteY4" fmla="*/ 17930 h 4446494"/>
              <a:gd name="connsiteX0" fmla="*/ 278902 w 6321114"/>
              <a:gd name="connsiteY0" fmla="*/ 17930 h 4446494"/>
              <a:gd name="connsiteX1" fmla="*/ 6321114 w 6321114"/>
              <a:gd name="connsiteY1" fmla="*/ 0 h 4446494"/>
              <a:gd name="connsiteX2" fmla="*/ 6321114 w 6321114"/>
              <a:gd name="connsiteY2" fmla="*/ 4446494 h 4446494"/>
              <a:gd name="connsiteX3" fmla="*/ 278902 w 6321114"/>
              <a:gd name="connsiteY3" fmla="*/ 4446494 h 4446494"/>
              <a:gd name="connsiteX4" fmla="*/ 278902 w 6321114"/>
              <a:gd name="connsiteY4" fmla="*/ 17930 h 4446494"/>
              <a:gd name="connsiteX0" fmla="*/ 293564 w 6335776"/>
              <a:gd name="connsiteY0" fmla="*/ 17930 h 4500282"/>
              <a:gd name="connsiteX1" fmla="*/ 6335776 w 6335776"/>
              <a:gd name="connsiteY1" fmla="*/ 0 h 4500282"/>
              <a:gd name="connsiteX2" fmla="*/ 6335776 w 6335776"/>
              <a:gd name="connsiteY2" fmla="*/ 4446494 h 4500282"/>
              <a:gd name="connsiteX3" fmla="*/ 239776 w 6335776"/>
              <a:gd name="connsiteY3" fmla="*/ 4500282 h 4500282"/>
              <a:gd name="connsiteX4" fmla="*/ 293564 w 6335776"/>
              <a:gd name="connsiteY4" fmla="*/ 17930 h 4500282"/>
              <a:gd name="connsiteX0" fmla="*/ 477596 w 6519808"/>
              <a:gd name="connsiteY0" fmla="*/ 17930 h 4500282"/>
              <a:gd name="connsiteX1" fmla="*/ 6519808 w 6519808"/>
              <a:gd name="connsiteY1" fmla="*/ 0 h 4500282"/>
              <a:gd name="connsiteX2" fmla="*/ 6519808 w 6519808"/>
              <a:gd name="connsiteY2" fmla="*/ 4446494 h 4500282"/>
              <a:gd name="connsiteX3" fmla="*/ 423808 w 6519808"/>
              <a:gd name="connsiteY3" fmla="*/ 4500282 h 4500282"/>
              <a:gd name="connsiteX4" fmla="*/ 477596 w 6519808"/>
              <a:gd name="connsiteY4" fmla="*/ 17930 h 4500282"/>
              <a:gd name="connsiteX0" fmla="*/ 401857 w 6444069"/>
              <a:gd name="connsiteY0" fmla="*/ 17930 h 4500282"/>
              <a:gd name="connsiteX1" fmla="*/ 6444069 w 6444069"/>
              <a:gd name="connsiteY1" fmla="*/ 0 h 4500282"/>
              <a:gd name="connsiteX2" fmla="*/ 6444069 w 6444069"/>
              <a:gd name="connsiteY2" fmla="*/ 4446494 h 4500282"/>
              <a:gd name="connsiteX3" fmla="*/ 348069 w 6444069"/>
              <a:gd name="connsiteY3" fmla="*/ 4500282 h 4500282"/>
              <a:gd name="connsiteX4" fmla="*/ 401857 w 6444069"/>
              <a:gd name="connsiteY4" fmla="*/ 17930 h 4500282"/>
              <a:gd name="connsiteX0" fmla="*/ 283039 w 6325251"/>
              <a:gd name="connsiteY0" fmla="*/ 17930 h 4500282"/>
              <a:gd name="connsiteX1" fmla="*/ 6325251 w 6325251"/>
              <a:gd name="connsiteY1" fmla="*/ 0 h 4500282"/>
              <a:gd name="connsiteX2" fmla="*/ 6325251 w 6325251"/>
              <a:gd name="connsiteY2" fmla="*/ 4446494 h 4500282"/>
              <a:gd name="connsiteX3" fmla="*/ 229251 w 6325251"/>
              <a:gd name="connsiteY3" fmla="*/ 4500282 h 4500282"/>
              <a:gd name="connsiteX4" fmla="*/ 283039 w 6325251"/>
              <a:gd name="connsiteY4" fmla="*/ 17930 h 4500282"/>
              <a:gd name="connsiteX0" fmla="*/ 255115 w 6297327"/>
              <a:gd name="connsiteY0" fmla="*/ 17930 h 4500282"/>
              <a:gd name="connsiteX1" fmla="*/ 6297327 w 6297327"/>
              <a:gd name="connsiteY1" fmla="*/ 0 h 4500282"/>
              <a:gd name="connsiteX2" fmla="*/ 6297327 w 6297327"/>
              <a:gd name="connsiteY2" fmla="*/ 4446494 h 4500282"/>
              <a:gd name="connsiteX3" fmla="*/ 201327 w 6297327"/>
              <a:gd name="connsiteY3" fmla="*/ 4500282 h 4500282"/>
              <a:gd name="connsiteX4" fmla="*/ 255115 w 6297327"/>
              <a:gd name="connsiteY4" fmla="*/ 17930 h 45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27" h="4500282">
                <a:moveTo>
                  <a:pt x="255115" y="17930"/>
                </a:moveTo>
                <a:lnTo>
                  <a:pt x="6297327" y="0"/>
                </a:lnTo>
                <a:lnTo>
                  <a:pt x="6297327" y="4446494"/>
                </a:lnTo>
                <a:lnTo>
                  <a:pt x="201327" y="4500282"/>
                </a:lnTo>
                <a:cubicBezTo>
                  <a:pt x="4636" y="3696446"/>
                  <a:pt x="-152470" y="1310345"/>
                  <a:pt x="255115" y="17930"/>
                </a:cubicBezTo>
                <a:close/>
              </a:path>
            </a:pathLst>
          </a:custGeom>
          <a:gradFill>
            <a:gsLst>
              <a:gs pos="0">
                <a:srgbClr val="3A559F"/>
              </a:gs>
              <a:gs pos="100000">
                <a:srgbClr val="41739F"/>
              </a:gs>
            </a:gsLst>
            <a:lin ang="10800000" scaled="0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0337" y="175846"/>
            <a:ext cx="6382866" cy="10550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chemeClr val="bg1"/>
                </a:solidFill>
                <a:effectLst/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TECHNOLÓGIÁK HELYETT KÉPESSÉGEK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88" y="6091653"/>
            <a:ext cx="1352981" cy="595312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259678"/>
              </p:ext>
            </p:extLst>
          </p:nvPr>
        </p:nvGraphicFramePr>
        <p:xfrm>
          <a:off x="16149" y="1131096"/>
          <a:ext cx="6691241" cy="5060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4"/>
          <p:cNvSpPr txBox="1"/>
          <p:nvPr/>
        </p:nvSpPr>
        <p:spPr>
          <a:xfrm>
            <a:off x="5149324" y="6557918"/>
            <a:ext cx="16459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>
                <a:solidFill>
                  <a:schemeClr val="bg1"/>
                </a:solidFill>
              </a:rPr>
              <a:t>Forrás: MIT </a:t>
            </a:r>
            <a:r>
              <a:rPr lang="hu-HU" sz="1350" dirty="0" err="1">
                <a:solidFill>
                  <a:schemeClr val="bg1"/>
                </a:solidFill>
              </a:rPr>
              <a:t>Sloan</a:t>
            </a:r>
            <a:endParaRPr lang="hu-HU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SEBESSÉG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69076" y="4854985"/>
            <a:ext cx="353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3A559F"/>
                </a:solidFill>
              </a:rPr>
              <a:t>Lineáris </a:t>
            </a:r>
            <a:r>
              <a:rPr lang="hu-HU" sz="2800" dirty="0" smtClean="0">
                <a:solidFill>
                  <a:srgbClr val="3A559F"/>
                </a:solidFill>
              </a:rPr>
              <a:t>    </a:t>
            </a:r>
            <a:r>
              <a:rPr lang="hu-HU" sz="2400" dirty="0" smtClean="0">
                <a:solidFill>
                  <a:schemeClr val="accent3"/>
                </a:solidFill>
              </a:rPr>
              <a:t>30 m</a:t>
            </a:r>
          </a:p>
          <a:p>
            <a:r>
              <a:rPr lang="hu-HU" sz="2400" dirty="0" smtClean="0">
                <a:solidFill>
                  <a:schemeClr val="accent3"/>
                </a:solidFill>
              </a:rPr>
              <a:t> </a:t>
            </a:r>
            <a:endParaRPr lang="hu-HU" sz="2400" dirty="0">
              <a:solidFill>
                <a:schemeClr val="accent3"/>
              </a:solidFill>
            </a:endParaRPr>
          </a:p>
          <a:p>
            <a:r>
              <a:rPr lang="hu-HU" sz="2000" dirty="0" smtClean="0"/>
              <a:t>x</a:t>
            </a:r>
            <a:r>
              <a:rPr lang="hu-HU" sz="2000" dirty="0"/>
              <a:t>, x, x, x…..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3187" y="4901620"/>
            <a:ext cx="5551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3A559F"/>
                </a:solidFill>
              </a:rPr>
              <a:t>Exponenciális</a:t>
            </a:r>
            <a:endParaRPr lang="hu-HU" dirty="0"/>
          </a:p>
          <a:p>
            <a:endParaRPr lang="hu-HU" sz="2000" dirty="0" smtClean="0"/>
          </a:p>
          <a:p>
            <a:r>
              <a:rPr lang="hu-HU" sz="2000" dirty="0" smtClean="0"/>
              <a:t>x</a:t>
            </a:r>
            <a:r>
              <a:rPr lang="hu-HU" sz="2000" dirty="0"/>
              <a:t>, 2x, 4x, 8x….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518" y="4020259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3A559F"/>
                </a:solidFill>
              </a:rPr>
              <a:t>26x</a:t>
            </a:r>
            <a:endParaRPr lang="hu-HU" sz="2400" dirty="0">
              <a:solidFill>
                <a:srgbClr val="3A559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0331" y="888383"/>
            <a:ext cx="10060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30 lépés a digitális világban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2310333" y="2859008"/>
            <a:ext cx="2005189" cy="1656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4" y="2070157"/>
            <a:ext cx="2389466" cy="2389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6024">
            <a:off x="6784919" y="2710484"/>
            <a:ext cx="1436131" cy="1436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3268" y="1990864"/>
            <a:ext cx="1038259" cy="1875813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3069258" y="5151863"/>
            <a:ext cx="365614" cy="0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884742" y="5160226"/>
            <a:ext cx="365614" cy="0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250356" y="4929393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chemeClr val="accent3"/>
                </a:solidFill>
              </a:rPr>
              <a:t>1 073 741 824 m</a:t>
            </a:r>
          </a:p>
        </p:txBody>
      </p:sp>
    </p:spTree>
    <p:extLst>
      <p:ext uri="{BB962C8B-B14F-4D97-AF65-F5344CB8AC3E}">
        <p14:creationId xmlns:p14="http://schemas.microsoft.com/office/powerpoint/2010/main" val="10519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EXPONENCIALITÁS MEGÉRTÉSE</a:t>
            </a:r>
            <a:endParaRPr lang="en-US" dirty="0"/>
          </a:p>
        </p:txBody>
      </p:sp>
      <p:pic>
        <p:nvPicPr>
          <p:cNvPr id="16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963" y="2029895"/>
            <a:ext cx="3545866" cy="3289105"/>
          </a:xfrm>
          <a:prstGeom prst="rect">
            <a:avLst/>
          </a:prstGeom>
        </p:spPr>
      </p:pic>
      <p:pic>
        <p:nvPicPr>
          <p:cNvPr id="17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189" y="2029895"/>
            <a:ext cx="3845027" cy="3316704"/>
          </a:xfrm>
          <a:prstGeom prst="rect">
            <a:avLst/>
          </a:prstGeom>
        </p:spPr>
      </p:pic>
      <p:cxnSp>
        <p:nvCxnSpPr>
          <p:cNvPr id="18" name="Egyenes összekötő nyíllal 12"/>
          <p:cNvCxnSpPr/>
          <p:nvPr/>
        </p:nvCxnSpPr>
        <p:spPr>
          <a:xfrm>
            <a:off x="5085464" y="4445924"/>
            <a:ext cx="3473619" cy="220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Csoportba foglalás 23"/>
          <p:cNvGrpSpPr/>
          <p:nvPr/>
        </p:nvGrpSpPr>
        <p:grpSpPr>
          <a:xfrm>
            <a:off x="6878603" y="2882685"/>
            <a:ext cx="1986430" cy="1507514"/>
            <a:chOff x="7536410" y="2269933"/>
            <a:chExt cx="1276660" cy="1323491"/>
          </a:xfrm>
        </p:grpSpPr>
        <p:cxnSp>
          <p:nvCxnSpPr>
            <p:cNvPr id="20" name="Egyenes összekötő nyíllal 15"/>
            <p:cNvCxnSpPr/>
            <p:nvPr/>
          </p:nvCxnSpPr>
          <p:spPr>
            <a:xfrm flipV="1">
              <a:off x="8609077" y="2269933"/>
              <a:ext cx="203993" cy="132349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1"/>
            <p:cNvSpPr txBox="1"/>
            <p:nvPr/>
          </p:nvSpPr>
          <p:spPr>
            <a:xfrm>
              <a:off x="7536410" y="3096608"/>
              <a:ext cx="1202266" cy="313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/>
                <a:t>Tömeges áttérés</a:t>
              </a:r>
            </a:p>
          </p:txBody>
        </p:sp>
      </p:grpSp>
      <p:grpSp>
        <p:nvGrpSpPr>
          <p:cNvPr id="22" name="Csoportba foglalás 11"/>
          <p:cNvGrpSpPr/>
          <p:nvPr/>
        </p:nvGrpSpPr>
        <p:grpSpPr>
          <a:xfrm>
            <a:off x="2247673" y="4274446"/>
            <a:ext cx="6725553" cy="1696576"/>
            <a:chOff x="2637719" y="3668902"/>
            <a:chExt cx="4341707" cy="1948815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2637719" y="3668902"/>
              <a:ext cx="4341707" cy="1948815"/>
              <a:chOff x="2639396" y="3959847"/>
              <a:chExt cx="4341707" cy="1948815"/>
            </a:xfrm>
          </p:grpSpPr>
          <p:sp>
            <p:nvSpPr>
              <p:cNvPr id="25" name="Ötágú csillag 9"/>
              <p:cNvSpPr/>
              <p:nvPr/>
            </p:nvSpPr>
            <p:spPr>
              <a:xfrm>
                <a:off x="4227867" y="3959847"/>
                <a:ext cx="261950" cy="407157"/>
              </a:xfrm>
              <a:prstGeom prst="mathMultiply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350" dirty="0"/>
              </a:p>
            </p:txBody>
          </p:sp>
          <p:sp>
            <p:nvSpPr>
              <p:cNvPr id="26" name="Szövegdoboz 20"/>
              <p:cNvSpPr txBox="1"/>
              <p:nvPr/>
            </p:nvSpPr>
            <p:spPr>
              <a:xfrm>
                <a:off x="2639396" y="5375182"/>
                <a:ext cx="4341707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dirty="0"/>
                  <a:t>A kiváltandó hagyományos termék ára</a:t>
                </a:r>
              </a:p>
            </p:txBody>
          </p:sp>
        </p:grpSp>
        <p:cxnSp>
          <p:nvCxnSpPr>
            <p:cNvPr id="24" name="Egyenes összekötő nyíllal 3"/>
            <p:cNvCxnSpPr/>
            <p:nvPr/>
          </p:nvCxnSpPr>
          <p:spPr>
            <a:xfrm flipV="1">
              <a:off x="4362067" y="4133661"/>
              <a:ext cx="7760" cy="9333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10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EXPONENCIALITÁS MEGÉRTÉSE</a:t>
            </a:r>
            <a:endParaRPr lang="en-US" dirty="0"/>
          </a:p>
        </p:txBody>
      </p:sp>
      <p:pic>
        <p:nvPicPr>
          <p:cNvPr id="14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77" y="1990962"/>
            <a:ext cx="5564279" cy="4170256"/>
          </a:xfrm>
          <a:prstGeom prst="rect">
            <a:avLst/>
          </a:prstGeom>
        </p:spPr>
      </p:pic>
      <p:pic>
        <p:nvPicPr>
          <p:cNvPr id="15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171" y="1990962"/>
            <a:ext cx="5348807" cy="41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EXPONENCIÁLIS TECHNOLÓGIÁK</a:t>
            </a:r>
            <a:endParaRPr lang="en-US" dirty="0"/>
          </a:p>
        </p:txBody>
      </p:sp>
      <p:sp>
        <p:nvSpPr>
          <p:cNvPr id="5" name="AutoShape 2" descr="Képtalálat a következőre: „tesla logo”"/>
          <p:cNvSpPr>
            <a:spLocks noChangeAspect="1" noChangeArrowheads="1"/>
          </p:cNvSpPr>
          <p:nvPr/>
        </p:nvSpPr>
        <p:spPr bwMode="auto">
          <a:xfrm>
            <a:off x="5521152" y="3337983"/>
            <a:ext cx="238562" cy="2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 sz="1600"/>
          </a:p>
        </p:txBody>
      </p:sp>
      <p:sp>
        <p:nvSpPr>
          <p:cNvPr id="7" name="AutoShape 2" descr="Képtalálat a következőre: „data center”"/>
          <p:cNvSpPr>
            <a:spLocks noChangeAspect="1" noChangeArrowheads="1"/>
          </p:cNvSpPr>
          <p:nvPr/>
        </p:nvSpPr>
        <p:spPr bwMode="auto">
          <a:xfrm>
            <a:off x="5483052" y="3299883"/>
            <a:ext cx="318082" cy="3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1600"/>
          </a:p>
        </p:txBody>
      </p:sp>
      <p:grpSp>
        <p:nvGrpSpPr>
          <p:cNvPr id="28" name="Csoportba foglalás 47"/>
          <p:cNvGrpSpPr/>
          <p:nvPr/>
        </p:nvGrpSpPr>
        <p:grpSpPr>
          <a:xfrm>
            <a:off x="5635452" y="2113190"/>
            <a:ext cx="2123210" cy="3859031"/>
            <a:chOff x="4209246" y="1330320"/>
            <a:chExt cx="2034552" cy="3585036"/>
          </a:xfrm>
        </p:grpSpPr>
        <p:sp>
          <p:nvSpPr>
            <p:cNvPr id="29" name="Szövegdoboz 21"/>
            <p:cNvSpPr txBox="1"/>
            <p:nvPr/>
          </p:nvSpPr>
          <p:spPr>
            <a:xfrm>
              <a:off x="4209246" y="2155574"/>
              <a:ext cx="2034552" cy="31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Mesterséges int.</a:t>
              </a:r>
            </a:p>
          </p:txBody>
        </p:sp>
        <p:sp>
          <p:nvSpPr>
            <p:cNvPr id="30" name="Szövegdoboz 37"/>
            <p:cNvSpPr txBox="1"/>
            <p:nvPr/>
          </p:nvSpPr>
          <p:spPr>
            <a:xfrm>
              <a:off x="4250607" y="1330320"/>
              <a:ext cx="1728192" cy="31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 smtClean="0"/>
                <a:t>Big </a:t>
              </a:r>
              <a:r>
                <a:rPr lang="hu-HU" sz="1600" dirty="0" err="1" smtClean="0"/>
                <a:t>data</a:t>
              </a:r>
              <a:endParaRPr lang="hu-HU" sz="1600" dirty="0"/>
            </a:p>
          </p:txBody>
        </p:sp>
        <p:sp>
          <p:nvSpPr>
            <p:cNvPr id="31" name="Szövegdoboz 38"/>
            <p:cNvSpPr txBox="1"/>
            <p:nvPr/>
          </p:nvSpPr>
          <p:spPr>
            <a:xfrm>
              <a:off x="4209246" y="2977817"/>
              <a:ext cx="1728192" cy="31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Robotok</a:t>
              </a:r>
            </a:p>
          </p:txBody>
        </p:sp>
        <p:sp>
          <p:nvSpPr>
            <p:cNvPr id="32" name="Szövegdoboz 39"/>
            <p:cNvSpPr txBox="1"/>
            <p:nvPr/>
          </p:nvSpPr>
          <p:spPr>
            <a:xfrm>
              <a:off x="4209246" y="3800859"/>
              <a:ext cx="1728192" cy="31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3D nyomtatás</a:t>
              </a:r>
            </a:p>
          </p:txBody>
        </p:sp>
        <p:sp>
          <p:nvSpPr>
            <p:cNvPr id="33" name="Szövegdoboz 40"/>
            <p:cNvSpPr txBox="1"/>
            <p:nvPr/>
          </p:nvSpPr>
          <p:spPr>
            <a:xfrm>
              <a:off x="4209338" y="4600840"/>
              <a:ext cx="1728192" cy="31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E-pénz</a:t>
              </a:r>
            </a:p>
          </p:txBody>
        </p:sp>
      </p:grpSp>
      <p:grpSp>
        <p:nvGrpSpPr>
          <p:cNvPr id="34" name="Csoportba foglalás 48"/>
          <p:cNvGrpSpPr/>
          <p:nvPr/>
        </p:nvGrpSpPr>
        <p:grpSpPr>
          <a:xfrm>
            <a:off x="9170535" y="2118618"/>
            <a:ext cx="1829125" cy="3849615"/>
            <a:chOff x="7210290" y="1239094"/>
            <a:chExt cx="1752747" cy="3544643"/>
          </a:xfrm>
        </p:grpSpPr>
        <p:sp>
          <p:nvSpPr>
            <p:cNvPr id="35" name="Szövegdoboz 41"/>
            <p:cNvSpPr txBox="1"/>
            <p:nvPr/>
          </p:nvSpPr>
          <p:spPr>
            <a:xfrm>
              <a:off x="7226413" y="1239094"/>
              <a:ext cx="1728192" cy="31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Napelem</a:t>
              </a:r>
            </a:p>
          </p:txBody>
        </p:sp>
        <p:sp>
          <p:nvSpPr>
            <p:cNvPr id="36" name="Szövegdoboz 42"/>
            <p:cNvSpPr txBox="1"/>
            <p:nvPr/>
          </p:nvSpPr>
          <p:spPr>
            <a:xfrm>
              <a:off x="7234845" y="2051016"/>
              <a:ext cx="1728192" cy="31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Akkumulátor</a:t>
              </a:r>
            </a:p>
          </p:txBody>
        </p:sp>
        <p:sp>
          <p:nvSpPr>
            <p:cNvPr id="37" name="Szövegdoboz 43"/>
            <p:cNvSpPr txBox="1"/>
            <p:nvPr/>
          </p:nvSpPr>
          <p:spPr>
            <a:xfrm>
              <a:off x="7234845" y="2864705"/>
              <a:ext cx="1728192" cy="31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Nanotechnológia</a:t>
              </a:r>
            </a:p>
          </p:txBody>
        </p:sp>
        <p:sp>
          <p:nvSpPr>
            <p:cNvPr id="38" name="Szövegdoboz 44"/>
            <p:cNvSpPr txBox="1"/>
            <p:nvPr/>
          </p:nvSpPr>
          <p:spPr>
            <a:xfrm>
              <a:off x="7210290" y="3679102"/>
              <a:ext cx="1728192" cy="31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 err="1"/>
                <a:t>Neurotechnológia</a:t>
              </a:r>
              <a:endParaRPr lang="hu-HU" sz="1600" dirty="0"/>
            </a:p>
          </p:txBody>
        </p:sp>
        <p:sp>
          <p:nvSpPr>
            <p:cNvPr id="39" name="Szövegdoboz 45"/>
            <p:cNvSpPr txBox="1"/>
            <p:nvPr/>
          </p:nvSpPr>
          <p:spPr>
            <a:xfrm>
              <a:off x="7221541" y="4472004"/>
              <a:ext cx="1728192" cy="31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DNS </a:t>
              </a:r>
              <a:r>
                <a:rPr lang="hu-HU" sz="1600" dirty="0" err="1"/>
                <a:t>szekvenálás</a:t>
              </a:r>
              <a:endParaRPr lang="hu-HU" sz="1600" dirty="0"/>
            </a:p>
          </p:txBody>
        </p:sp>
      </p:grpSp>
      <p:grpSp>
        <p:nvGrpSpPr>
          <p:cNvPr id="40" name="Csoportba foglalás 46"/>
          <p:cNvGrpSpPr/>
          <p:nvPr/>
        </p:nvGrpSpPr>
        <p:grpSpPr>
          <a:xfrm>
            <a:off x="2075109" y="2125721"/>
            <a:ext cx="1803500" cy="3869334"/>
            <a:chOff x="1134191" y="1264753"/>
            <a:chExt cx="1728192" cy="3707764"/>
          </a:xfrm>
        </p:grpSpPr>
        <p:sp>
          <p:nvSpPr>
            <p:cNvPr id="41" name="Szövegdoboz 14"/>
            <p:cNvSpPr txBox="1"/>
            <p:nvPr/>
          </p:nvSpPr>
          <p:spPr>
            <a:xfrm>
              <a:off x="1134191" y="1264753"/>
              <a:ext cx="1728192" cy="32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Adatfeldolgozás</a:t>
              </a:r>
            </a:p>
          </p:txBody>
        </p:sp>
        <p:sp>
          <p:nvSpPr>
            <p:cNvPr id="42" name="Szövegdoboz 15"/>
            <p:cNvSpPr txBox="1"/>
            <p:nvPr/>
          </p:nvSpPr>
          <p:spPr>
            <a:xfrm>
              <a:off x="1134191" y="2110590"/>
              <a:ext cx="1728192" cy="32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Adattárolás</a:t>
              </a:r>
            </a:p>
          </p:txBody>
        </p:sp>
        <p:sp>
          <p:nvSpPr>
            <p:cNvPr id="43" name="Szövegdoboz 16"/>
            <p:cNvSpPr txBox="1"/>
            <p:nvPr/>
          </p:nvSpPr>
          <p:spPr>
            <a:xfrm>
              <a:off x="1134191" y="2956427"/>
              <a:ext cx="1728192" cy="32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Kommunikáció</a:t>
              </a:r>
            </a:p>
          </p:txBody>
        </p:sp>
        <p:sp>
          <p:nvSpPr>
            <p:cNvPr id="44" name="Szövegdoboz 19"/>
            <p:cNvSpPr txBox="1"/>
            <p:nvPr/>
          </p:nvSpPr>
          <p:spPr>
            <a:xfrm>
              <a:off x="1134191" y="3802264"/>
              <a:ext cx="1728192" cy="32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 err="1"/>
                <a:t>IoT</a:t>
              </a:r>
              <a:endParaRPr lang="hu-HU" sz="1600" dirty="0"/>
            </a:p>
          </p:txBody>
        </p:sp>
        <p:sp>
          <p:nvSpPr>
            <p:cNvPr id="45" name="Szövegdoboz 23"/>
            <p:cNvSpPr txBox="1"/>
            <p:nvPr/>
          </p:nvSpPr>
          <p:spPr>
            <a:xfrm>
              <a:off x="1134191" y="4648100"/>
              <a:ext cx="1728192" cy="32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Virtuális valóság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49" y="1988614"/>
            <a:ext cx="648000" cy="648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09" y="4613835"/>
            <a:ext cx="648000" cy="648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17" y="2844528"/>
            <a:ext cx="648000" cy="648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09" y="5474956"/>
            <a:ext cx="648000" cy="648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09" y="1973260"/>
            <a:ext cx="648000" cy="648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68" y="4693145"/>
            <a:ext cx="497502" cy="49750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49" y="3722377"/>
            <a:ext cx="648000" cy="648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84" y="1958467"/>
            <a:ext cx="648000" cy="648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49" y="2853693"/>
            <a:ext cx="648000" cy="648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5485">
            <a:off x="8881468" y="4559406"/>
            <a:ext cx="330202" cy="330202"/>
          </a:xfrm>
          <a:prstGeom prst="rect">
            <a:avLst/>
          </a:prstGeom>
        </p:spPr>
      </p:pic>
      <p:pic>
        <p:nvPicPr>
          <p:cNvPr id="67" name="Kép 30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2393" y="3742567"/>
            <a:ext cx="697847" cy="648000"/>
          </a:xfrm>
          <a:prstGeom prst="rect">
            <a:avLst/>
          </a:prstGeom>
        </p:spPr>
      </p:pic>
      <p:pic>
        <p:nvPicPr>
          <p:cNvPr id="68" name="Kép 29"/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9949" y="4685135"/>
            <a:ext cx="725578" cy="585409"/>
          </a:xfrm>
          <a:prstGeom prst="rect">
            <a:avLst/>
          </a:prstGeom>
        </p:spPr>
      </p:pic>
      <p:pic>
        <p:nvPicPr>
          <p:cNvPr id="69" name="Kép 22"/>
          <p:cNvPicPr>
            <a:picLocks noChangeAspect="1"/>
          </p:cNvPicPr>
          <p:nvPr/>
        </p:nvPicPr>
        <p:blipFill rotWithShape="1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16" t="21224" r="10394" b="15852"/>
          <a:stretch/>
        </p:blipFill>
        <p:spPr>
          <a:xfrm>
            <a:off x="1153139" y="5629679"/>
            <a:ext cx="880933" cy="43460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58" y="5452607"/>
            <a:ext cx="638501" cy="638501"/>
          </a:xfrm>
          <a:prstGeom prst="rect">
            <a:avLst/>
          </a:prstGeom>
        </p:spPr>
      </p:pic>
      <p:pic>
        <p:nvPicPr>
          <p:cNvPr id="72" name="Kép 34"/>
          <p:cNvPicPr>
            <a:picLocks noChangeAspect="1"/>
          </p:cNvPicPr>
          <p:nvPr/>
        </p:nvPicPr>
        <p:blipFill rotWithShape="1"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0965"/>
          <a:stretch/>
        </p:blipFill>
        <p:spPr>
          <a:xfrm>
            <a:off x="8433182" y="3684445"/>
            <a:ext cx="845089" cy="667914"/>
          </a:xfrm>
          <a:prstGeom prst="rect">
            <a:avLst/>
          </a:prstGeom>
        </p:spPr>
      </p:pic>
      <p:pic>
        <p:nvPicPr>
          <p:cNvPr id="73" name="Kép 33"/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73601" y="2815222"/>
            <a:ext cx="708675" cy="7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VSZ TÉMA">
      <a:dk1>
        <a:srgbClr val="000000"/>
      </a:dk1>
      <a:lt1>
        <a:srgbClr val="FFFFFF"/>
      </a:lt1>
      <a:dk2>
        <a:srgbClr val="3A539C"/>
      </a:dk2>
      <a:lt2>
        <a:srgbClr val="FFFFFF"/>
      </a:lt2>
      <a:accent1>
        <a:srgbClr val="4F89C7"/>
      </a:accent1>
      <a:accent2>
        <a:srgbClr val="DA4642"/>
      </a:accent2>
      <a:accent3>
        <a:srgbClr val="5AC3BD"/>
      </a:accent3>
      <a:accent4>
        <a:srgbClr val="EBCE08"/>
      </a:accent4>
      <a:accent5>
        <a:srgbClr val="E97C3E"/>
      </a:accent5>
      <a:accent6>
        <a:srgbClr val="6DCDFB"/>
      </a:accent6>
      <a:hlink>
        <a:srgbClr val="E97C3E"/>
      </a:hlink>
      <a:folHlink>
        <a:srgbClr val="E97C3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495</Words>
  <Application>Microsoft Macintosh PowerPoint</Application>
  <PresentationFormat>Widescreen</PresentationFormat>
  <Paragraphs>228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Black</vt:lpstr>
      <vt:lpstr>Calibri</vt:lpstr>
      <vt:lpstr>Lato</vt:lpstr>
      <vt:lpstr>Wingdings</vt:lpstr>
      <vt:lpstr>Arial</vt:lpstr>
      <vt:lpstr>Office Theme</vt:lpstr>
      <vt:lpstr>PowerPoint Presentation</vt:lpstr>
      <vt:lpstr>KIHÍVÁSOK</vt:lpstr>
      <vt:lpstr>DIGITALIZÁCIÓ - ÉRTÉKTEREMTÉS</vt:lpstr>
      <vt:lpstr>DIGITALIZÁCIÓS TECHNOLÓGIÁK</vt:lpstr>
      <vt:lpstr>PowerPoint Presentation</vt:lpstr>
      <vt:lpstr>SEBESSÉG</vt:lpstr>
      <vt:lpstr>AZ EXPONENCIALITÁS MEGÉRTÉSE</vt:lpstr>
      <vt:lpstr>AZ EXPONENCIALITÁS MEGÉRTÉSE</vt:lpstr>
      <vt:lpstr>EXPONENCIÁLIS TECHNOLÓGIÁK</vt:lpstr>
      <vt:lpstr>SZERVEZETI KIHÍVÁSOK</vt:lpstr>
      <vt:lpstr>PowerPoint Presentation</vt:lpstr>
      <vt:lpstr>DIGITAL BUSINESS</vt:lpstr>
      <vt:lpstr>GLOBALIZÁCIÓ</vt:lpstr>
      <vt:lpstr>VERSENY AZ ÉRTÉKLÁNCOK KÖZÖTT</vt:lpstr>
      <vt:lpstr>AGILIS VÁLLALAT –  BIMODÁLIS MŰKÖDÉS</vt:lpstr>
      <vt:lpstr>DIGITALIZÁCIÓ A VÁLLALATBAN</vt:lpstr>
      <vt:lpstr>ÖSSZEFOGLALÁS</vt:lpstr>
      <vt:lpstr>KÖSZÖNÖM A FIGYELMET!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Nagy Zoltán</dc:creator>
  <cp:lastModifiedBy>Nagy Zoltán</cp:lastModifiedBy>
  <cp:revision>88</cp:revision>
  <cp:lastPrinted>2016-11-22T14:04:40Z</cp:lastPrinted>
  <dcterms:created xsi:type="dcterms:W3CDTF">2016-10-11T08:33:33Z</dcterms:created>
  <dcterms:modified xsi:type="dcterms:W3CDTF">2016-11-22T14:41:09Z</dcterms:modified>
</cp:coreProperties>
</file>