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6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8" r:id="rId3"/>
    <p:sldId id="262" r:id="rId4"/>
    <p:sldId id="260" r:id="rId5"/>
    <p:sldId id="263" r:id="rId6"/>
    <p:sldId id="265" r:id="rId7"/>
    <p:sldId id="264" r:id="rId8"/>
    <p:sldId id="266" r:id="rId9"/>
    <p:sldId id="267" r:id="rId10"/>
  </p:sldIdLst>
  <p:sldSz cx="9144000" cy="5143500" type="screen16x9"/>
  <p:notesSz cx="6884988" cy="10018713"/>
  <p:embeddedFontLst>
    <p:embeddedFont>
      <p:font typeface="Ericsson Capital TT" panose="02000503000000020004" pitchFamily="2" charset="0"/>
      <p:regular r:id="rId13"/>
    </p:embeddedFont>
    <p:embeddedFont>
      <p:font typeface="MS PGothic" panose="020B0600070205080204" pitchFamily="34" charset="-128"/>
      <p:regular r:id="rId14"/>
    </p:embeddedFont>
  </p:embeddedFontLst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86CF36-BFA9-4BB0-91B9-1B19D4CB6FFA}">
          <p14:sldIdLst>
            <p14:sldId id="259"/>
            <p14:sldId id="268"/>
            <p14:sldId id="262"/>
            <p14:sldId id="260"/>
            <p14:sldId id="263"/>
            <p14:sldId id="265"/>
            <p14:sldId id="264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B7D3"/>
    <a:srgbClr val="8BC5FF"/>
    <a:srgbClr val="99CCFF"/>
    <a:srgbClr val="6A8FBF"/>
    <a:srgbClr val="00A9D4"/>
    <a:srgbClr val="007B78"/>
    <a:srgbClr val="89BA17"/>
    <a:srgbClr val="FABB00"/>
    <a:srgbClr val="F08A00"/>
    <a:srgbClr val="E32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636" autoAdjust="0"/>
    <p:restoredTop sz="95319" autoAdjust="0"/>
  </p:normalViewPr>
  <p:slideViewPr>
    <p:cSldViewPr snapToGrid="0" snapToObjects="1">
      <p:cViewPr>
        <p:scale>
          <a:sx n="100" d="100"/>
          <a:sy n="100" d="100"/>
        </p:scale>
        <p:origin x="-2246" y="-1027"/>
      </p:cViewPr>
      <p:guideLst>
        <p:guide orient="horz" pos="852"/>
        <p:guide orient="horz" pos="3083"/>
        <p:guide orient="horz" pos="113"/>
        <p:guide orient="horz" pos="1837"/>
        <p:guide orient="horz" pos="2675"/>
        <p:guide orient="horz" pos="1909"/>
        <p:guide orient="horz" pos="2884"/>
        <p:guide pos="4969"/>
        <p:guide pos="1941"/>
        <p:guide pos="3818"/>
        <p:guide pos="3727"/>
        <p:guide pos="2834"/>
        <p:guide pos="2926"/>
        <p:guide pos="248"/>
        <p:guide pos="2034"/>
        <p:guide pos="2879"/>
        <p:guide pos="2676"/>
        <p:guide pos="3084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28"/>
    </p:cViewPr>
  </p:sorterViewPr>
  <p:notesViewPr>
    <p:cSldViewPr snapToGrid="0" snapToObjects="1">
      <p:cViewPr varScale="1">
        <p:scale>
          <a:sx n="86" d="100"/>
          <a:sy n="86" d="100"/>
        </p:scale>
        <p:origin x="-4190" y="-86"/>
      </p:cViewPr>
      <p:guideLst>
        <p:guide orient="horz" pos="3155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r>
              <a:rPr lang="en-US" sz="1200" smtClean="0"/>
              <a:t>5G is coming </a:t>
            </a:r>
            <a:endParaRPr lang="en-US" sz="1200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900" y="0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r>
              <a:rPr lang="en-US" sz="1200" smtClean="0"/>
              <a:t>November 2016 </a:t>
            </a:r>
            <a:endParaRPr lang="en-US" sz="1200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r>
              <a:rPr lang="en-US" sz="1200" smtClean="0"/>
              <a:t>© Ericsson Hungary 2016 </a:t>
            </a:r>
            <a:endParaRPr lang="en-US" sz="1200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90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fld id="{4ECEF30E-552D-42ED-82CA-C73F83CA10A8}" type="slidenum">
              <a:rPr lang="en-US" sz="120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558323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November 2016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2353D-F306-481A-B3D0-C36CE0BF9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5G is coming </a:t>
            </a:r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7861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 Ericsson Hungary 2016 </a:t>
            </a:r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7038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573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8" y="750888"/>
            <a:ext cx="6678612" cy="3757612"/>
          </a:xfrm>
          <a:prstGeom prst="rect">
            <a:avLst/>
          </a:prstGeo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Ericsson Hungary 2016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067E-32DD-4D79-BD25-6FC789F06AC7}" type="slidenum">
              <a:rPr lang="en-US" smtClean="0"/>
              <a:t>1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5G is coming 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sv-SE" smtClean="0">
              <a:latin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DDD01D-4CBC-4CD0-A14D-07A34AE0940F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5G is coming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Ericsson Hungary 2016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775" y="752475"/>
            <a:ext cx="6675438" cy="3756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 dirty="0">
                <a:latin typeface="Arial" pitchFamily="34" charset="0"/>
              </a:rPr>
              <a:t>The development of 5G is a perfect example of how development is now driven by the applications. You will hear plenty more about this across IP, cloud and radio today!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November 2016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536A1C-1875-47B0-914E-1D0B75D89249}" type="slidenum">
              <a:rPr lang="en-US" smtClean="0">
                <a:solidFill>
                  <a:prstClr val="black"/>
                </a:solidFill>
              </a:r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5G is coming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© Ericsson Hungary 2016 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7861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90F2EB-7B0F-4427-9718-1E87F1CB5507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5G is coming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Hungary 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58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7861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B4B8C6-8DDD-40D5-B1AF-EBCB631B5F81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5G is coming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Hungary 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58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7861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F35039-EA0B-4906-8791-23923A7E8F76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5G is coming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Hungary 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58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7861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5A0646-FC34-4AD1-9510-43105B64066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5G is coming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Hungary 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58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7861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ACD969-A8AF-4F06-A98C-0C4F68274DA1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5G is coming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Ericsson Hungary 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58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775" y="752475"/>
            <a:ext cx="6675438" cy="3756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November 2016 </a:t>
            </a:r>
            <a:endParaRPr lang="en-US" sz="120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2E67EF-264D-4221-B46D-D522CBC59D3A}" type="slidenum">
              <a:rPr lang="en-US" sz="1200" smtClean="0">
                <a:cs typeface="Arial" charset="0"/>
              </a:rPr>
              <a:t>9</a:t>
            </a:fld>
            <a:endParaRPr lang="en-US" sz="1200">
              <a:cs typeface="Arial" charset="0"/>
            </a:endParaRPr>
          </a:p>
        </p:txBody>
      </p:sp>
      <p:sp>
        <p:nvSpPr>
          <p:cNvPr id="14341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5G is coming </a:t>
            </a:r>
            <a:endParaRPr lang="en-US" sz="1200"/>
          </a:p>
        </p:txBody>
      </p:sp>
      <p:sp>
        <p:nvSpPr>
          <p:cNvPr id="14342" name="Footer Placeholder 6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© Ericsson Hungary 2016 </a:t>
            </a:r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epinari\Pictures\innovation_day\b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07" cy="514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LeftInfo"/>
          <p:cNvSpPr txBox="1">
            <a:spLocks noChangeArrowheads="1"/>
          </p:cNvSpPr>
          <p:nvPr/>
        </p:nvSpPr>
        <p:spPr bwMode="auto">
          <a:xfrm>
            <a:off x="-1514474" y="2121658"/>
            <a:ext cx="14763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900" dirty="0">
                <a:solidFill>
                  <a:srgbClr val="FFFFFF"/>
                </a:solidFill>
              </a:rPr>
              <a:t>Slide title</a:t>
            </a:r>
          </a:p>
          <a:p>
            <a:pPr algn="r">
              <a:spcBef>
                <a:spcPct val="0"/>
              </a:spcBef>
            </a:pPr>
            <a:r>
              <a:rPr lang="en-US" sz="900" dirty="0">
                <a:solidFill>
                  <a:srgbClr val="FFFFFF"/>
                </a:solidFill>
              </a:rPr>
              <a:t>70 pt</a:t>
            </a:r>
          </a:p>
          <a:p>
            <a:pPr algn="r">
              <a:spcBef>
                <a:spcPct val="0"/>
              </a:spcBef>
            </a:pPr>
            <a:endParaRPr lang="en-US" sz="9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9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9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900" dirty="0">
                <a:solidFill>
                  <a:srgbClr val="9FB7D3"/>
                </a:solidFill>
              </a:rPr>
              <a:t>CAPITALS</a:t>
            </a:r>
          </a:p>
          <a:p>
            <a:pPr algn="r">
              <a:spcBef>
                <a:spcPct val="0"/>
              </a:spcBef>
            </a:pPr>
            <a:endParaRPr lang="en-US" sz="9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9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9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9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9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9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9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9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9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900" dirty="0">
                <a:solidFill>
                  <a:srgbClr val="FFFFFF"/>
                </a:solidFill>
              </a:rPr>
              <a:t>Slide subtitle </a:t>
            </a:r>
          </a:p>
          <a:p>
            <a:pPr algn="r">
              <a:spcBef>
                <a:spcPct val="0"/>
              </a:spcBef>
            </a:pPr>
            <a:r>
              <a:rPr lang="en-US" sz="900" dirty="0">
                <a:solidFill>
                  <a:srgbClr val="FFFFFF"/>
                </a:solidFill>
              </a:rPr>
              <a:t>minimum 30 pt</a:t>
            </a:r>
          </a:p>
          <a:p>
            <a:pPr algn="r">
              <a:spcBef>
                <a:spcPct val="0"/>
              </a:spcBef>
            </a:pPr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12717" y="4080148"/>
            <a:ext cx="2971800" cy="377552"/>
          </a:xfrm>
        </p:spPr>
        <p:txBody>
          <a:bodyPr anchor="b" anchorCtr="0"/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charset="0"/>
              <a:buNone/>
              <a:defRPr sz="225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hu-HU" dirty="0" err="1"/>
              <a:t>Subtitle</a:t>
            </a:r>
            <a:endParaRPr lang="en-US" dirty="0"/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14351" y="1854003"/>
            <a:ext cx="6688139" cy="1289248"/>
          </a:xfrm>
        </p:spPr>
        <p:txBody>
          <a:bodyPr anchor="ctr">
            <a:normAutofit/>
          </a:bodyPr>
          <a:lstStyle>
            <a:lvl1pPr>
              <a:lnSpc>
                <a:spcPct val="75000"/>
              </a:lnSpc>
              <a:defRPr sz="5250">
                <a:solidFill>
                  <a:schemeClr val="bg1"/>
                </a:solidFill>
                <a:latin typeface="Ericsson Capital T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Logo20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549" y="400050"/>
            <a:ext cx="770334" cy="676703"/>
          </a:xfrm>
          <a:prstGeom prst="rect">
            <a:avLst/>
          </a:prstGeom>
        </p:spPr>
      </p:pic>
      <p:sp>
        <p:nvSpPr>
          <p:cNvPr id="10" name="SubTitle_TM"/>
          <p:cNvSpPr txBox="1">
            <a:spLocks noChangeArrowheads="1"/>
          </p:cNvSpPr>
          <p:nvPr userDrawn="1"/>
        </p:nvSpPr>
        <p:spPr bwMode="auto">
          <a:xfrm>
            <a:off x="1943100" y="4572000"/>
            <a:ext cx="2971800" cy="3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0" rIns="5400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None/>
              <a:defRPr sz="30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5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373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9" y="2659380"/>
            <a:ext cx="4105275" cy="223408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3439" y="1348144"/>
            <a:ext cx="4105275" cy="8140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6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93701" y="3007519"/>
            <a:ext cx="8355013" cy="155257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1" y="1346597"/>
            <a:ext cx="8355012" cy="155257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3701" y="179785"/>
            <a:ext cx="7494588" cy="814028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Content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645025" y="3007519"/>
            <a:ext cx="4103688" cy="155257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393701" y="3007519"/>
            <a:ext cx="4105275" cy="155257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396875" y="1346597"/>
            <a:ext cx="8351838" cy="155257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3701" y="179785"/>
            <a:ext cx="7494588" cy="814028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content parts over conte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3701" y="3007519"/>
            <a:ext cx="8355013" cy="155257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645025" y="1346597"/>
            <a:ext cx="4103688" cy="155257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396875" y="1346597"/>
            <a:ext cx="4102100" cy="155257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3701" y="179785"/>
            <a:ext cx="7494588" cy="814028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6" y="3009900"/>
            <a:ext cx="4100513" cy="15501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5026" y="1346598"/>
            <a:ext cx="4100513" cy="15490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1" y="1346597"/>
            <a:ext cx="4098925" cy="32134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3"/>
          </p:nvPr>
        </p:nvSpPr>
        <p:spPr>
          <a:xfrm>
            <a:off x="4648200" y="1346597"/>
            <a:ext cx="4100513" cy="32134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396876" y="3009900"/>
            <a:ext cx="4098925" cy="15501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6" y="1346598"/>
            <a:ext cx="4098925" cy="15490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4648200" y="3017044"/>
            <a:ext cx="4100513" cy="15501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396876" y="3017044"/>
            <a:ext cx="4098925" cy="15501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8200" y="1353741"/>
            <a:ext cx="4100513" cy="15490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6" y="1353741"/>
            <a:ext cx="4098925" cy="15490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93701" y="179785"/>
            <a:ext cx="7494588" cy="814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1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3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03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LeftInfo"/>
          <p:cNvSpPr txBox="1">
            <a:spLocks noChangeArrowheads="1"/>
          </p:cNvSpPr>
          <p:nvPr/>
        </p:nvSpPr>
        <p:spPr bwMode="auto">
          <a:xfrm>
            <a:off x="-1514475" y="2121657"/>
            <a:ext cx="14763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Slide title</a:t>
            </a: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70 pt</a:t>
            </a: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9FB7D3"/>
                </a:solidFill>
              </a:rPr>
              <a:t>CAPITALS</a:t>
            </a:r>
            <a:endParaRPr lang="en-US" sz="1200" dirty="0">
              <a:solidFill>
                <a:srgbClr val="9FB7D3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Slide </a:t>
            </a:r>
            <a:r>
              <a:rPr lang="en-US" sz="1200" dirty="0">
                <a:solidFill>
                  <a:srgbClr val="FFFFFF"/>
                </a:solidFill>
              </a:rPr>
              <a:t>subtitle </a:t>
            </a:r>
          </a:p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minimum 30 pt</a:t>
            </a:r>
          </a:p>
          <a:p>
            <a:pPr algn="r">
              <a:spcBef>
                <a:spcPct val="0"/>
              </a:spcBef>
            </a:pP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6" name="Logo2011" descr="ERI_UF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2000" y="324000"/>
            <a:ext cx="1027112" cy="675085"/>
          </a:xfrm>
          <a:prstGeom prst="rect">
            <a:avLst/>
          </a:prstGeom>
          <a:noFill/>
        </p:spPr>
      </p:pic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3699" y="3852900"/>
            <a:ext cx="8355014" cy="1039501"/>
          </a:xfrm>
        </p:spPr>
        <p:txBody>
          <a:bodyPr anchor="b" anchorCtr="0"/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charset="0"/>
              <a:buNone/>
              <a:defRPr sz="3000" baseline="0">
                <a:latin typeface="+mn-lt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subtitle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3701" y="1356532"/>
            <a:ext cx="8351839" cy="2129618"/>
          </a:xfrm>
        </p:spPr>
        <p:txBody>
          <a:bodyPr anchor="ctr">
            <a:normAutofit/>
          </a:bodyPr>
          <a:lstStyle>
            <a:lvl1pPr>
              <a:lnSpc>
                <a:spcPct val="75000"/>
              </a:lnSpc>
              <a:defRPr sz="7000">
                <a:latin typeface="Ericsson Capital TT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9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8" y="851"/>
            <a:ext cx="9144000" cy="5143500"/>
          </a:xfrm>
          <a:prstGeom prst="rect">
            <a:avLst/>
          </a:prstGeom>
        </p:spPr>
      </p:pic>
      <p:pic>
        <p:nvPicPr>
          <p:cNvPr id="6" name="Picture 4" descr="White E-con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7004" y="270274"/>
            <a:ext cx="333375" cy="44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890694" y="1144616"/>
            <a:ext cx="6137851" cy="34405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23850" y="573088"/>
            <a:ext cx="2252663" cy="4248150"/>
          </a:xfrm>
        </p:spPr>
        <p:txBody>
          <a:bodyPr anchor="ctr"/>
          <a:lstStyle>
            <a:lvl1pPr marL="0" indent="0" algn="ctr">
              <a:buNone/>
              <a:defRPr sz="28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1020" y="341313"/>
            <a:ext cx="7669530" cy="882650"/>
          </a:xfr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2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6" y="1346598"/>
            <a:ext cx="4100513" cy="321349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1" y="1346597"/>
            <a:ext cx="4098925" cy="32134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2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061075" y="1350169"/>
            <a:ext cx="2687638" cy="35432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228975" y="1350169"/>
            <a:ext cx="2687638" cy="35432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0" y="1350169"/>
            <a:ext cx="2687638" cy="35432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1" y="1350169"/>
            <a:ext cx="4105275" cy="35433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2" y="179785"/>
            <a:ext cx="7494587" cy="8140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1" y="1350169"/>
            <a:ext cx="3854450" cy="35433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2" y="179785"/>
            <a:ext cx="3854449" cy="814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4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9" y="1350169"/>
            <a:ext cx="4105275" cy="35433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179785"/>
            <a:ext cx="7494588" cy="8140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9" y="1350169"/>
            <a:ext cx="4105275" cy="35433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5026" y="179785"/>
            <a:ext cx="3243263" cy="8140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0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LeftInfo"/>
          <p:cNvSpPr txBox="1">
            <a:spLocks noChangeArrowheads="1"/>
          </p:cNvSpPr>
          <p:nvPr/>
        </p:nvSpPr>
        <p:spPr bwMode="auto">
          <a:xfrm>
            <a:off x="-1886857" y="328613"/>
            <a:ext cx="176429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Slide title 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44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Text and bullet level 1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 minimum 24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Bullets level 2-5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minimum 20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+mn-lt"/>
              </a:rPr>
              <a:t>Characters for Embedded font:</a:t>
            </a:r>
            <a:br>
              <a:rPr lang="en-US" sz="500" noProof="0" dirty="0" smtClean="0">
                <a:solidFill>
                  <a:srgbClr val="9FB7D3"/>
                </a:solidFill>
                <a:latin typeface="+mn-lt"/>
              </a:rPr>
            </a:br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!"#$%&amp;'()*+,-./0123456789:;&lt;=&gt;?@ABCDEFGHIJKLMNOPQRSTUVWXYZ[\]^_`abcdefghijklmnopqrstuvwxyz{|}~¡¢£¤¥¦§¨©ª«¬®¯°±²³´¶·¸¹º»¼½ÀÁÂÃÄÅÆÇÈËÌÍÎÏÐÑÒÓÔÕÖ×ØÙÚÛÜÝÞßàáâãäåæçèéêëìíîïðñòóôõö÷øùúûüýþÿĀāĂăąĆćĊċČĎďĐđĒĖėĘęĚěĞğĠġĢģĪīĮįİıĶķĹĺĻļĽľŁłŃńŅņŇňŌŐőŒœŔŕŖŗŘřŚśŞşŠšŢţŤťŪūŮůŰűŲųŴŵŶŷŸŹźŻżŽžƒȘșˆˇ˘˙˚˛˜˝ẀẁẃẄẅỲỳ–—‘’‚“”„†‡•…‰‹›⁄€™ĀĀĂĂĄĄĆĆĊĊČČĎĎĐĐĒĒĖĖĘĘĚĚĞĞĠĠĢĢĪĪĮĮİĶĶĹĹĻĻĽĽŃŃŅŅŇŇŌŌŐŐŔŔŖŖŘŘŚŚŞŞŢŢŤŤŪŪŮŮŰŰŲŲŴŴŶŶŹŹŻŻȘș−≤≥ﬁﬂ</a:t>
            </a:r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ΆΈΉΊΌΎΏΐΑΒΓΕΖΗΘΙΚΛΜΝΞΟΠΡΣΤΥΦΧΨΪΫΆΈΉΊΰαβγδεζηθικλνξορςΣΤΥΦΧΨΩΪΫΌΎΏ</a:t>
            </a:r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ЁЂЃЄЅІЇЈЉЊЋЌЎЏАБВГДЕЖЗИЙКЛМНОПРСТУФХЦЧШЩЪЫЬЭЮЯАБВГДЕЖЗИЙКЛМНОПРСТУФХЦЧШЩЪЫЬЭЮЯЁЂЃЄЅІЇЈЉЊЋЌЎЏѢѢѲѲѴѴҐҐәǽẀẁẂẃẄẅỲỳ№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5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1400" noProof="0" dirty="0" smtClean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chemeClr val="bg1"/>
                </a:solidFill>
              </a:rPr>
              <a:t>Do not add objects or text in the footer area</a:t>
            </a:r>
            <a:endParaRPr lang="en-US" sz="1200" noProof="0" dirty="0">
              <a:solidFill>
                <a:schemeClr val="bg1"/>
              </a:solidFill>
            </a:endParaRPr>
          </a:p>
        </p:txBody>
      </p:sp>
      <p:pic>
        <p:nvPicPr>
          <p:cNvPr id="9" name="Econ2011" descr="ECON_RGB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16001" y="270000"/>
            <a:ext cx="444500" cy="441722"/>
          </a:xfrm>
          <a:prstGeom prst="rect">
            <a:avLst/>
          </a:prstGeom>
          <a:noFill/>
        </p:spPr>
      </p:pic>
      <p:sp>
        <p:nvSpPr>
          <p:cNvPr id="21523" name="txtfooterCopy"/>
          <p:cNvSpPr txBox="1">
            <a:spLocks noChangeArrowheads="1"/>
          </p:cNvSpPr>
          <p:nvPr/>
        </p:nvSpPr>
        <p:spPr bwMode="auto">
          <a:xfrm>
            <a:off x="527050" y="6524624"/>
            <a:ext cx="9865783" cy="215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/>
          <a:p>
            <a:pPr algn="l"/>
            <a:r>
              <a:rPr lang="en-US" sz="800" b="0" i="0" u="none" smtClean="0">
                <a:solidFill>
                  <a:srgbClr val="87888A"/>
                </a:solidFill>
              </a:rPr>
              <a:t>5G is coming  |  Public  |  © Ericsson Hungary 2016  |  November 2016  |  Page </a:t>
            </a:r>
            <a:fld id="{A7973295-6B4B-48FB-9BDA-A6275191AC7A}" type="slidenum">
              <a:rPr lang="en-US" sz="800" b="0" i="0" u="none" smtClean="0">
                <a:solidFill>
                  <a:srgbClr val="87888A"/>
                </a:solidFill>
              </a:rPr>
              <a:t>‹#›</a:t>
            </a:fld>
            <a:endParaRPr lang="en-US" sz="800" b="0" i="0" u="none" dirty="0">
              <a:solidFill>
                <a:srgbClr val="87888A"/>
              </a:solidFill>
            </a:endParaRPr>
          </a:p>
        </p:txBody>
      </p:sp>
      <p:sp>
        <p:nvSpPr>
          <p:cNvPr id="21507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6" y="1350000"/>
            <a:ext cx="8351839" cy="2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393701" y="179785"/>
            <a:ext cx="7494588" cy="8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Add Header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77" r:id="rId2"/>
    <p:sldLayoutId id="2147483678" r:id="rId3"/>
    <p:sldLayoutId id="2147483700" r:id="rId4"/>
    <p:sldLayoutId id="2147483681" r:id="rId5"/>
    <p:sldLayoutId id="2147483680" r:id="rId6"/>
    <p:sldLayoutId id="2147483699" r:id="rId7"/>
    <p:sldLayoutId id="2147483696" r:id="rId8"/>
    <p:sldLayoutId id="2147483698" r:id="rId9"/>
    <p:sldLayoutId id="2147483697" r:id="rId10"/>
    <p:sldLayoutId id="2147483685" r:id="rId11"/>
    <p:sldLayoutId id="2147483686" r:id="rId12"/>
    <p:sldLayoutId id="2147483687" r:id="rId13"/>
    <p:sldLayoutId id="2147483682" r:id="rId14"/>
    <p:sldLayoutId id="2147483683" r:id="rId15"/>
    <p:sldLayoutId id="2147483684" r:id="rId16"/>
    <p:sldLayoutId id="2147483688" r:id="rId17"/>
    <p:sldLayoutId id="2147483695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rgbClr val="00A9D4"/>
        </a:buClr>
        <a:buFont typeface="Arial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7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–"/>
        <a:defRPr sz="2000">
          <a:solidFill>
            <a:schemeClr val="tx1"/>
          </a:solidFill>
          <a:latin typeface="+mn-lt"/>
        </a:defRPr>
      </a:lvl2pPr>
      <a:lvl3pPr marL="892175" indent="-179388" algn="l" rtl="0" eaLnBrk="1" fontAlgn="base" hangingPunct="1">
        <a:spcBef>
          <a:spcPct val="20000"/>
        </a:spcBef>
        <a:spcAft>
          <a:spcPct val="0"/>
        </a:spcAft>
        <a:buClr>
          <a:srgbClr val="92CCE5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3pPr>
      <a:lvl4pPr marL="125253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-"/>
        <a:defRPr sz="2000">
          <a:solidFill>
            <a:schemeClr val="tx1"/>
          </a:solidFill>
          <a:latin typeface="+mn-lt"/>
        </a:defRPr>
      </a:lvl4pPr>
      <a:lvl5pPr marL="16144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em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emf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34926" y="4080148"/>
            <a:ext cx="4958297" cy="377552"/>
          </a:xfrm>
        </p:spPr>
        <p:txBody>
          <a:bodyPr/>
          <a:lstStyle/>
          <a:p>
            <a:r>
              <a:rPr lang="en-US" sz="1800" dirty="0" err="1" smtClean="0">
                <a:latin typeface="+mj-lt"/>
              </a:rPr>
              <a:t>Zolt</a:t>
            </a:r>
            <a:r>
              <a:rPr lang="hu-HU" sz="1800" dirty="0" err="1" smtClean="0">
                <a:latin typeface="+mj-lt"/>
              </a:rPr>
              <a:t>án</a:t>
            </a:r>
            <a:r>
              <a:rPr lang="hu-HU" sz="1800" dirty="0" smtClean="0">
                <a:latin typeface="+mj-lt"/>
              </a:rPr>
              <a:t> Turányi</a:t>
            </a:r>
          </a:p>
          <a:p>
            <a:r>
              <a:rPr lang="hu-HU" sz="1800" dirty="0" smtClean="0">
                <a:latin typeface="+mj-lt"/>
              </a:rPr>
              <a:t>5G </a:t>
            </a:r>
            <a:r>
              <a:rPr lang="hu-HU" sz="1800" dirty="0" err="1" smtClean="0">
                <a:latin typeface="+mj-lt"/>
              </a:rPr>
              <a:t>Expert</a:t>
            </a:r>
            <a:r>
              <a:rPr lang="hu-HU" sz="1800" dirty="0" smtClean="0">
                <a:latin typeface="+mj-lt"/>
              </a:rPr>
              <a:t>, Ericsson Research</a:t>
            </a:r>
            <a:endParaRPr lang="en-US" sz="1800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93121" y="1854003"/>
            <a:ext cx="7119606" cy="1289248"/>
          </a:xfrm>
        </p:spPr>
        <p:txBody>
          <a:bodyPr>
            <a:noAutofit/>
          </a:bodyPr>
          <a:lstStyle/>
          <a:p>
            <a:r>
              <a:rPr lang="en-US" sz="7200" dirty="0" smtClean="0"/>
              <a:t>5G is </a:t>
            </a:r>
            <a:br>
              <a:rPr lang="en-US" sz="7200" dirty="0" smtClean="0"/>
            </a:br>
            <a:r>
              <a:rPr lang="en-US" sz="7200" dirty="0" smtClean="0"/>
              <a:t>coming</a:t>
            </a:r>
            <a:r>
              <a:rPr lang="hu-HU" sz="7200" dirty="0" smtClean="0"/>
              <a:t> </a:t>
            </a:r>
            <a:r>
              <a:rPr lang="en-US" sz="7200" dirty="0" smtClean="0"/>
              <a:t>soon</a:t>
            </a:r>
            <a:endParaRPr lang="en-US" sz="7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ricsson_GBF_Still_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Econ20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04" y="270273"/>
            <a:ext cx="333375" cy="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itle 3"/>
          <p:cNvSpPr>
            <a:spLocks noGrp="1"/>
          </p:cNvSpPr>
          <p:nvPr>
            <p:ph type="title"/>
          </p:nvPr>
        </p:nvSpPr>
        <p:spPr>
          <a:xfrm>
            <a:off x="394097" y="179785"/>
            <a:ext cx="7796383" cy="814388"/>
          </a:xfrm>
        </p:spPr>
        <p:txBody>
          <a:bodyPr>
            <a:normAutofit/>
          </a:bodyPr>
          <a:lstStyle/>
          <a:p>
            <a:r>
              <a:rPr lang="hu-HU" altLang="it-IT" dirty="0" smtClean="0">
                <a:solidFill>
                  <a:srgbClr val="FFFFFF"/>
                </a:solidFill>
                <a:latin typeface="Ericsson Capital TT" pitchFamily="2" charset="0"/>
              </a:rPr>
              <a:t>5G </a:t>
            </a:r>
            <a:r>
              <a:rPr lang="hu-HU" altLang="it-IT" dirty="0" err="1" smtClean="0">
                <a:solidFill>
                  <a:srgbClr val="FFFFFF"/>
                </a:solidFill>
                <a:latin typeface="Ericsson Capital TT" pitchFamily="2" charset="0"/>
              </a:rPr>
              <a:t>capabilities</a:t>
            </a:r>
            <a:endParaRPr lang="en-US" altLang="it-IT" dirty="0" smtClean="0">
              <a:solidFill>
                <a:srgbClr val="FFFFFF"/>
              </a:solidFill>
              <a:latin typeface="Ericsson Capital TT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5772" y="1379245"/>
            <a:ext cx="8739573" cy="3108959"/>
            <a:chOff x="-317545" y="850900"/>
            <a:chExt cx="11102975" cy="3949700"/>
          </a:xfrm>
        </p:grpSpPr>
        <p:sp>
          <p:nvSpPr>
            <p:cNvPr id="76" name="Oval 4"/>
            <p:cNvSpPr>
              <a:spLocks noChangeAspect="1"/>
            </p:cNvSpPr>
            <p:nvPr/>
          </p:nvSpPr>
          <p:spPr bwMode="auto">
            <a:xfrm>
              <a:off x="1928768" y="3303588"/>
              <a:ext cx="1535112" cy="14970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1998" tIns="45719" rIns="71998" bIns="45719"/>
            <a:lstStyle>
              <a:lvl1pPr defTabSz="912813" eaLnBrk="0" hangingPunct="0">
                <a:spcBef>
                  <a:spcPct val="20000"/>
                </a:spcBef>
                <a:buClr>
                  <a:srgbClr val="00A9D4"/>
                </a:buClr>
                <a:buFont typeface="Arial" pitchFamily="34" charset="0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it-IT" sz="140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122443" y="3619500"/>
              <a:ext cx="1138238" cy="821113"/>
            </a:xfrm>
            <a:prstGeom prst="rect">
              <a:avLst/>
            </a:prstGeom>
            <a:noFill/>
          </p:spPr>
          <p:txBody>
            <a:bodyPr lIns="91438" tIns="45719" rIns="91438" bIns="45719"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solidFill>
                    <a:schemeClr val="tx1">
                      <a:lumMod val="50000"/>
                    </a:schemeClr>
                  </a:solidFill>
                  <a:latin typeface="Arial" charset="0"/>
                  <a:cs typeface="Arial" charset="0"/>
                </a:rPr>
                <a:t>5G</a:t>
              </a:r>
            </a:p>
          </p:txBody>
        </p:sp>
        <p:grpSp>
          <p:nvGrpSpPr>
            <p:cNvPr id="78" name="Group 43"/>
            <p:cNvGrpSpPr>
              <a:grpSpLocks/>
            </p:cNvGrpSpPr>
            <p:nvPr/>
          </p:nvGrpSpPr>
          <p:grpSpPr bwMode="auto">
            <a:xfrm>
              <a:off x="2335168" y="850900"/>
              <a:ext cx="1712912" cy="2452688"/>
              <a:chOff x="2168118" y="1746480"/>
              <a:chExt cx="1712521" cy="2451895"/>
            </a:xfrm>
          </p:grpSpPr>
          <p:grpSp>
            <p:nvGrpSpPr>
              <p:cNvPr id="79" name="Group 22"/>
              <p:cNvGrpSpPr>
                <a:grpSpLocks/>
              </p:cNvGrpSpPr>
              <p:nvPr/>
            </p:nvGrpSpPr>
            <p:grpSpPr bwMode="auto">
              <a:xfrm>
                <a:off x="2168118" y="1746480"/>
                <a:ext cx="1712521" cy="1143871"/>
                <a:chOff x="1076999" y="3040141"/>
                <a:chExt cx="1712521" cy="1143871"/>
              </a:xfrm>
            </p:grpSpPr>
            <p:sp>
              <p:nvSpPr>
                <p:cNvPr id="81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076999" y="3040141"/>
                  <a:ext cx="1712521" cy="664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00A9D4"/>
                    </a:buClr>
                    <a:buFont typeface="Arial" pitchFamily="34" charset="0"/>
                    <a:buChar char="›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it-IT" sz="2800">
                      <a:solidFill>
                        <a:srgbClr val="FFFFFF"/>
                      </a:solidFill>
                    </a:rPr>
                    <a:t>1000x</a:t>
                  </a:r>
                </a:p>
              </p:txBody>
            </p:sp>
            <p:sp>
              <p:nvSpPr>
                <p:cNvPr id="82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1192815" y="3519515"/>
                  <a:ext cx="1596701" cy="664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00A9D4"/>
                    </a:buClr>
                    <a:buFont typeface="Arial" pitchFamily="34" charset="0"/>
                    <a:buChar char="›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it-IT" sz="1400">
                      <a:solidFill>
                        <a:srgbClr val="FFFFFF"/>
                      </a:solidFill>
                    </a:rPr>
                    <a:t>Mobile Data </a:t>
                  </a:r>
                  <a:br>
                    <a:rPr lang="en-US" altLang="it-IT" sz="1400">
                      <a:solidFill>
                        <a:srgbClr val="FFFFFF"/>
                      </a:solidFill>
                    </a:rPr>
                  </a:br>
                  <a:r>
                    <a:rPr lang="en-US" altLang="it-IT" sz="1400">
                      <a:solidFill>
                        <a:srgbClr val="FFFFFF"/>
                      </a:solidFill>
                    </a:rPr>
                    <a:t>Volumes</a:t>
                  </a:r>
                </a:p>
              </p:txBody>
            </p:sp>
          </p:grpSp>
          <p:cxnSp>
            <p:nvCxnSpPr>
              <p:cNvPr id="80" name="Straight Connector 36"/>
              <p:cNvCxnSpPr>
                <a:cxnSpLocks noChangeShapeType="1"/>
              </p:cNvCxnSpPr>
              <p:nvPr/>
            </p:nvCxnSpPr>
            <p:spPr bwMode="auto">
              <a:xfrm flipV="1">
                <a:off x="2774403" y="2952084"/>
                <a:ext cx="249976" cy="1246291"/>
              </a:xfrm>
              <a:prstGeom prst="line">
                <a:avLst/>
              </a:prstGeom>
              <a:noFill/>
              <a:ln w="12700" algn="ctr">
                <a:solidFill>
                  <a:srgbClr val="FFFFFF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3" name="Group 44"/>
            <p:cNvGrpSpPr>
              <a:grpSpLocks/>
            </p:cNvGrpSpPr>
            <p:nvPr/>
          </p:nvGrpSpPr>
          <p:grpSpPr bwMode="auto">
            <a:xfrm>
              <a:off x="3040018" y="1231900"/>
              <a:ext cx="3751262" cy="2420938"/>
              <a:chOff x="2528467" y="2089704"/>
              <a:chExt cx="3751110" cy="2421032"/>
            </a:xfrm>
          </p:grpSpPr>
          <p:grpSp>
            <p:nvGrpSpPr>
              <p:cNvPr id="84" name="Group 29"/>
              <p:cNvGrpSpPr>
                <a:grpSpLocks/>
              </p:cNvGrpSpPr>
              <p:nvPr/>
            </p:nvGrpSpPr>
            <p:grpSpPr bwMode="auto">
              <a:xfrm>
                <a:off x="3644663" y="2089704"/>
                <a:ext cx="2634914" cy="946488"/>
                <a:chOff x="2652178" y="4228064"/>
                <a:chExt cx="2634914" cy="946488"/>
              </a:xfrm>
            </p:grpSpPr>
            <p:sp>
              <p:nvSpPr>
                <p:cNvPr id="86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2686116" y="4228064"/>
                  <a:ext cx="2448582" cy="664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00A9D4"/>
                    </a:buClr>
                    <a:buFont typeface="Arial" pitchFamily="34" charset="0"/>
                    <a:buChar char="›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it-IT" sz="2800">
                      <a:solidFill>
                        <a:srgbClr val="FFFFFF"/>
                      </a:solidFill>
                    </a:rPr>
                    <a:t>10x-100x</a:t>
                  </a:r>
                </a:p>
              </p:txBody>
            </p:sp>
            <p:sp>
              <p:nvSpPr>
                <p:cNvPr id="87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2652178" y="4783529"/>
                  <a:ext cx="2634914" cy="3910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00A9D4"/>
                    </a:buClr>
                    <a:buFont typeface="Arial" pitchFamily="34" charset="0"/>
                    <a:buChar char="›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it-IT" sz="1400">
                      <a:solidFill>
                        <a:srgbClr val="FFFFFF"/>
                      </a:solidFill>
                    </a:rPr>
                    <a:t>Connected Devices</a:t>
                  </a:r>
                </a:p>
              </p:txBody>
            </p:sp>
          </p:grpSp>
          <p:cxnSp>
            <p:nvCxnSpPr>
              <p:cNvPr id="85" name="Straight Connector 37"/>
              <p:cNvCxnSpPr>
                <a:cxnSpLocks noChangeShapeType="1"/>
              </p:cNvCxnSpPr>
              <p:nvPr/>
            </p:nvCxnSpPr>
            <p:spPr bwMode="auto">
              <a:xfrm flipV="1">
                <a:off x="2528467" y="3049209"/>
                <a:ext cx="2227172" cy="1461527"/>
              </a:xfrm>
              <a:prstGeom prst="line">
                <a:avLst/>
              </a:prstGeom>
              <a:noFill/>
              <a:ln w="12700" algn="ctr">
                <a:solidFill>
                  <a:srgbClr val="FFFFFF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8" name="Group 45"/>
            <p:cNvGrpSpPr>
              <a:grpSpLocks/>
            </p:cNvGrpSpPr>
            <p:nvPr/>
          </p:nvGrpSpPr>
          <p:grpSpPr bwMode="auto">
            <a:xfrm>
              <a:off x="3362280" y="1482725"/>
              <a:ext cx="5546725" cy="2209800"/>
              <a:chOff x="2850724" y="2341068"/>
              <a:chExt cx="5547139" cy="2209766"/>
            </a:xfrm>
          </p:grpSpPr>
          <p:grpSp>
            <p:nvGrpSpPr>
              <p:cNvPr id="89" name="Group 12"/>
              <p:cNvGrpSpPr>
                <a:grpSpLocks/>
              </p:cNvGrpSpPr>
              <p:nvPr/>
            </p:nvGrpSpPr>
            <p:grpSpPr bwMode="auto">
              <a:xfrm>
                <a:off x="6431961" y="2341068"/>
                <a:ext cx="1965902" cy="848194"/>
                <a:chOff x="5322630" y="5368992"/>
                <a:chExt cx="1965902" cy="848194"/>
              </a:xfrm>
            </p:grpSpPr>
            <p:sp>
              <p:nvSpPr>
                <p:cNvPr id="91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5627407" y="5368992"/>
                  <a:ext cx="1385534" cy="6647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00A9D4"/>
                    </a:buClr>
                    <a:buFont typeface="Arial" pitchFamily="34" charset="0"/>
                    <a:buChar char="›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it-IT" sz="2800">
                      <a:solidFill>
                        <a:srgbClr val="FFFFFF"/>
                      </a:solidFill>
                    </a:rPr>
                    <a:t>5x</a:t>
                  </a:r>
                </a:p>
              </p:txBody>
            </p:sp>
            <p:sp>
              <p:nvSpPr>
                <p:cNvPr id="92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5322630" y="5826185"/>
                  <a:ext cx="1965902" cy="3910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00A9D4"/>
                    </a:buClr>
                    <a:buFont typeface="Arial" pitchFamily="34" charset="0"/>
                    <a:buChar char="›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it-IT" sz="1400">
                      <a:solidFill>
                        <a:srgbClr val="FFFFFF"/>
                      </a:solidFill>
                    </a:rPr>
                    <a:t>Lower Latency</a:t>
                  </a:r>
                </a:p>
              </p:txBody>
            </p:sp>
          </p:grpSp>
          <p:cxnSp>
            <p:nvCxnSpPr>
              <p:cNvPr id="90" name="Straight Connector 38"/>
              <p:cNvCxnSpPr>
                <a:cxnSpLocks noChangeShapeType="1"/>
              </p:cNvCxnSpPr>
              <p:nvPr/>
            </p:nvCxnSpPr>
            <p:spPr bwMode="auto">
              <a:xfrm flipV="1">
                <a:off x="2850724" y="3198371"/>
                <a:ext cx="3886015" cy="1352463"/>
              </a:xfrm>
              <a:prstGeom prst="line">
                <a:avLst/>
              </a:prstGeom>
              <a:noFill/>
              <a:ln w="12700" algn="ctr">
                <a:solidFill>
                  <a:srgbClr val="FFFFFF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3" name="Group 46"/>
            <p:cNvGrpSpPr>
              <a:grpSpLocks/>
            </p:cNvGrpSpPr>
            <p:nvPr/>
          </p:nvGrpSpPr>
          <p:grpSpPr bwMode="auto">
            <a:xfrm>
              <a:off x="3051130" y="2463800"/>
              <a:ext cx="7697788" cy="1504953"/>
              <a:chOff x="2539232" y="3322479"/>
              <a:chExt cx="7698071" cy="1504193"/>
            </a:xfrm>
          </p:grpSpPr>
          <p:grpSp>
            <p:nvGrpSpPr>
              <p:cNvPr id="94" name="Group 17"/>
              <p:cNvGrpSpPr>
                <a:grpSpLocks/>
              </p:cNvGrpSpPr>
              <p:nvPr/>
            </p:nvGrpSpPr>
            <p:grpSpPr bwMode="auto">
              <a:xfrm>
                <a:off x="7602389" y="3322479"/>
                <a:ext cx="2634914" cy="965946"/>
                <a:chOff x="5062055" y="3085256"/>
                <a:chExt cx="2634914" cy="965946"/>
              </a:xfrm>
            </p:grpSpPr>
            <p:sp>
              <p:nvSpPr>
                <p:cNvPr id="96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118926" y="3085256"/>
                  <a:ext cx="2448582" cy="664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00A9D4"/>
                    </a:buClr>
                    <a:buFont typeface="Arial" pitchFamily="34" charset="0"/>
                    <a:buChar char="›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it-IT" sz="2800">
                      <a:solidFill>
                        <a:srgbClr val="FFFFFF"/>
                      </a:solidFill>
                    </a:rPr>
                    <a:t>10x-100x</a:t>
                  </a:r>
                </a:p>
              </p:txBody>
            </p:sp>
            <p:sp>
              <p:nvSpPr>
                <p:cNvPr id="97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062055" y="3660392"/>
                  <a:ext cx="2634914" cy="3908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00A9D4"/>
                    </a:buClr>
                    <a:buFont typeface="Arial" pitchFamily="34" charset="0"/>
                    <a:buChar char="›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it-IT" sz="1400">
                      <a:solidFill>
                        <a:srgbClr val="FFFFFF"/>
                      </a:solidFill>
                    </a:rPr>
                    <a:t>End-user Data Rates</a:t>
                  </a:r>
                </a:p>
              </p:txBody>
            </p:sp>
          </p:grpSp>
          <p:cxnSp>
            <p:nvCxnSpPr>
              <p:cNvPr id="95" name="Straight Connector 39"/>
              <p:cNvCxnSpPr>
                <a:cxnSpLocks noChangeShapeType="1"/>
                <a:endCxn id="97" idx="1"/>
              </p:cNvCxnSpPr>
              <p:nvPr/>
            </p:nvCxnSpPr>
            <p:spPr bwMode="auto">
              <a:xfrm flipV="1">
                <a:off x="2539232" y="4093021"/>
                <a:ext cx="5063156" cy="733651"/>
              </a:xfrm>
              <a:prstGeom prst="line">
                <a:avLst/>
              </a:prstGeom>
              <a:noFill/>
              <a:ln w="12700" algn="ctr">
                <a:solidFill>
                  <a:srgbClr val="FFFFFF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8" name="Group 47"/>
            <p:cNvGrpSpPr>
              <a:grpSpLocks/>
            </p:cNvGrpSpPr>
            <p:nvPr/>
          </p:nvGrpSpPr>
          <p:grpSpPr bwMode="auto">
            <a:xfrm>
              <a:off x="2816180" y="3517895"/>
              <a:ext cx="7969250" cy="1204571"/>
              <a:chOff x="2811161" y="4760234"/>
              <a:chExt cx="7970862" cy="1204521"/>
            </a:xfrm>
          </p:grpSpPr>
          <p:grpSp>
            <p:nvGrpSpPr>
              <p:cNvPr id="99" name="Group 7"/>
              <p:cNvGrpSpPr>
                <a:grpSpLocks/>
              </p:cNvGrpSpPr>
              <p:nvPr/>
            </p:nvGrpSpPr>
            <p:grpSpPr bwMode="auto">
              <a:xfrm>
                <a:off x="8282978" y="4760234"/>
                <a:ext cx="2499045" cy="1204521"/>
                <a:chOff x="6260510" y="4773894"/>
                <a:chExt cx="2499045" cy="1204521"/>
              </a:xfrm>
            </p:grpSpPr>
            <p:sp>
              <p:nvSpPr>
                <p:cNvPr id="101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288906" y="4773894"/>
                  <a:ext cx="2231067" cy="6646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00A9D4"/>
                    </a:buClr>
                    <a:buFont typeface="Arial" pitchFamily="34" charset="0"/>
                    <a:buChar char="›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it-IT" sz="2800">
                      <a:solidFill>
                        <a:srgbClr val="FFFFFF"/>
                      </a:solidFill>
                    </a:rPr>
                    <a:t>10 years</a:t>
                  </a:r>
                </a:p>
              </p:txBody>
            </p:sp>
            <p:sp>
              <p:nvSpPr>
                <p:cNvPr id="102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6260510" y="5313731"/>
                  <a:ext cx="2499045" cy="6646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00A9D4"/>
                    </a:buClr>
                    <a:buFont typeface="Arial" pitchFamily="34" charset="0"/>
                    <a:buChar char="›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92CCE5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-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Ericsson Capital TT" pitchFamily="2" charset="0"/>
                    <a:buChar char="›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it-IT" sz="1400">
                      <a:solidFill>
                        <a:srgbClr val="FFFFFF"/>
                      </a:solidFill>
                    </a:rPr>
                    <a:t>Battery Life for Low Power Devices</a:t>
                  </a:r>
                </a:p>
              </p:txBody>
            </p:sp>
          </p:grpSp>
          <p:cxnSp>
            <p:nvCxnSpPr>
              <p:cNvPr id="100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2811161" y="5370611"/>
                <a:ext cx="5356063" cy="152806"/>
              </a:xfrm>
              <a:prstGeom prst="line">
                <a:avLst/>
              </a:prstGeom>
              <a:noFill/>
              <a:ln w="12700" algn="ctr">
                <a:solidFill>
                  <a:srgbClr val="FFFFFF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3" name="Oval 52"/>
            <p:cNvSpPr>
              <a:spLocks noChangeAspect="1"/>
            </p:cNvSpPr>
            <p:nvPr/>
          </p:nvSpPr>
          <p:spPr bwMode="auto">
            <a:xfrm>
              <a:off x="966743" y="3633788"/>
              <a:ext cx="925512" cy="903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1998" tIns="45719" rIns="71998" bIns="45719"/>
            <a:lstStyle>
              <a:lvl1pPr defTabSz="912813" eaLnBrk="0" hangingPunct="0">
                <a:spcBef>
                  <a:spcPct val="20000"/>
                </a:spcBef>
                <a:buClr>
                  <a:srgbClr val="00A9D4"/>
                </a:buClr>
                <a:buFont typeface="Arial" pitchFamily="34" charset="0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it-IT" sz="1400"/>
            </a:p>
          </p:txBody>
        </p:sp>
        <p:sp>
          <p:nvSpPr>
            <p:cNvPr id="104" name="Oval 53"/>
            <p:cNvSpPr>
              <a:spLocks noChangeAspect="1"/>
            </p:cNvSpPr>
            <p:nvPr/>
          </p:nvSpPr>
          <p:spPr bwMode="auto">
            <a:xfrm>
              <a:off x="253955" y="3746500"/>
              <a:ext cx="673100" cy="6572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1998" tIns="45719" rIns="71998" bIns="45719"/>
            <a:lstStyle>
              <a:lvl1pPr defTabSz="912813" eaLnBrk="0" hangingPunct="0">
                <a:spcBef>
                  <a:spcPct val="20000"/>
                </a:spcBef>
                <a:buClr>
                  <a:srgbClr val="00A9D4"/>
                </a:buClr>
                <a:buFont typeface="Arial" pitchFamily="34" charset="0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it-IT" sz="1400"/>
            </a:p>
          </p:txBody>
        </p:sp>
        <p:sp>
          <p:nvSpPr>
            <p:cNvPr id="105" name="Oval 54"/>
            <p:cNvSpPr>
              <a:spLocks noChangeAspect="1"/>
            </p:cNvSpPr>
            <p:nvPr/>
          </p:nvSpPr>
          <p:spPr bwMode="auto">
            <a:xfrm>
              <a:off x="-201657" y="3894138"/>
              <a:ext cx="396875" cy="387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1998" tIns="45719" rIns="71998" bIns="45719"/>
            <a:lstStyle>
              <a:lvl1pPr defTabSz="912813" eaLnBrk="0" hangingPunct="0">
                <a:spcBef>
                  <a:spcPct val="20000"/>
                </a:spcBef>
                <a:buClr>
                  <a:srgbClr val="00A9D4"/>
                </a:buClr>
                <a:buFont typeface="Arial" pitchFamily="34" charset="0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Clr>
                  <a:srgbClr val="92CCE5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-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en-US" altLang="it-IT" sz="14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019130" y="3749675"/>
              <a:ext cx="804863" cy="586508"/>
            </a:xfrm>
            <a:prstGeom prst="rect">
              <a:avLst/>
            </a:prstGeom>
            <a:noFill/>
          </p:spPr>
          <p:txBody>
            <a:bodyPr lIns="91438" tIns="45719" rIns="91438" bIns="45719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>
                      <a:lumMod val="50000"/>
                    </a:schemeClr>
                  </a:solidFill>
                  <a:latin typeface="Arial" charset="0"/>
                  <a:cs typeface="Arial" charset="0"/>
                </a:rPr>
                <a:t>4G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76168" y="3805238"/>
              <a:ext cx="804861" cy="469206"/>
            </a:xfrm>
            <a:prstGeom prst="rect">
              <a:avLst/>
            </a:prstGeom>
            <a:noFill/>
          </p:spPr>
          <p:txBody>
            <a:bodyPr lIns="91438" tIns="45719" rIns="91438" bIns="45719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chemeClr val="tx1">
                      <a:lumMod val="50000"/>
                    </a:schemeClr>
                  </a:solidFill>
                  <a:latin typeface="Arial" charset="0"/>
                  <a:cs typeface="Arial" charset="0"/>
                </a:rPr>
                <a:t>3G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-317545" y="3881438"/>
              <a:ext cx="587375" cy="351904"/>
            </a:xfrm>
            <a:prstGeom prst="rect">
              <a:avLst/>
            </a:prstGeom>
            <a:noFill/>
          </p:spPr>
          <p:txBody>
            <a:bodyPr lIns="91438" tIns="45719" rIns="91438" bIns="45719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  <a:latin typeface="Arial" charset="0"/>
                  <a:cs typeface="Arial" charset="0"/>
                </a:rPr>
                <a:t>2G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975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219" name="Ellips 1"/>
          <p:cNvSpPr>
            <a:spLocks noChangeArrowheads="1"/>
          </p:cNvSpPr>
          <p:nvPr/>
        </p:nvSpPr>
        <p:spPr bwMode="auto">
          <a:xfrm>
            <a:off x="-427435" y="1037830"/>
            <a:ext cx="3669507" cy="3669506"/>
          </a:xfrm>
          <a:prstGeom prst="ellipse">
            <a:avLst/>
          </a:prstGeom>
          <a:noFill/>
          <a:ln w="12700" algn="ctr">
            <a:solidFill>
              <a:schemeClr val="bg1">
                <a:alpha val="39999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3966" tIns="34289" rIns="53966" bIns="34289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sv-SE" altLang="sv-SE">
              <a:solidFill>
                <a:srgbClr val="58585A"/>
              </a:solidFill>
            </a:endParaRPr>
          </a:p>
        </p:txBody>
      </p:sp>
      <p:sp>
        <p:nvSpPr>
          <p:cNvPr id="9220" name="Ellips 44"/>
          <p:cNvSpPr>
            <a:spLocks noChangeArrowheads="1"/>
          </p:cNvSpPr>
          <p:nvPr/>
        </p:nvSpPr>
        <p:spPr bwMode="auto">
          <a:xfrm>
            <a:off x="-180975" y="1284287"/>
            <a:ext cx="3176588" cy="3176588"/>
          </a:xfrm>
          <a:prstGeom prst="ellipse">
            <a:avLst/>
          </a:prstGeom>
          <a:solidFill>
            <a:schemeClr val="bg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3966" tIns="34289" rIns="53966" bIns="34289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sv-SE" altLang="sv-SE">
              <a:solidFill>
                <a:srgbClr val="58585A"/>
              </a:solidFill>
            </a:endParaRPr>
          </a:p>
        </p:txBody>
      </p:sp>
      <p:sp>
        <p:nvSpPr>
          <p:cNvPr id="9221" name="Ellips 166"/>
          <p:cNvSpPr>
            <a:spLocks noChangeArrowheads="1"/>
          </p:cNvSpPr>
          <p:nvPr/>
        </p:nvSpPr>
        <p:spPr bwMode="auto">
          <a:xfrm>
            <a:off x="1" y="1477180"/>
            <a:ext cx="2803922" cy="2802731"/>
          </a:xfrm>
          <a:prstGeom prst="ellipse">
            <a:avLst/>
          </a:prstGeom>
          <a:solidFill>
            <a:schemeClr val="bg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3966" tIns="34289" rIns="53966" bIns="34289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sv-SE" altLang="sv-SE">
              <a:solidFill>
                <a:srgbClr val="58585A"/>
              </a:solidFill>
            </a:endParaRPr>
          </a:p>
        </p:txBody>
      </p:sp>
      <p:sp>
        <p:nvSpPr>
          <p:cNvPr id="62" name="Title 3"/>
          <p:cNvSpPr txBox="1">
            <a:spLocks/>
          </p:cNvSpPr>
          <p:nvPr/>
        </p:nvSpPr>
        <p:spPr bwMode="auto">
          <a:xfrm>
            <a:off x="351258" y="1826023"/>
            <a:ext cx="2482453" cy="205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3966" tIns="0" rIns="53966" bIns="0" anchor="ctr"/>
          <a:lstStyle>
            <a:lvl1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icsson Capital T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9pPr>
          </a:lstStyle>
          <a:p>
            <a:pPr>
              <a:defRPr/>
            </a:pPr>
            <a:r>
              <a:rPr lang="en-US" sz="12500" kern="0" dirty="0">
                <a:solidFill>
                  <a:srgbClr val="FFFFFF"/>
                </a:solidFill>
              </a:rPr>
              <a:t>5g</a:t>
            </a:r>
            <a:endParaRPr lang="en-US" sz="27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Title 3"/>
          <p:cNvSpPr txBox="1">
            <a:spLocks/>
          </p:cNvSpPr>
          <p:nvPr/>
        </p:nvSpPr>
        <p:spPr bwMode="auto">
          <a:xfrm>
            <a:off x="438150" y="3184525"/>
            <a:ext cx="2227660" cy="62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3966" tIns="0" rIns="53966" bIns="0" anchor="ctr"/>
          <a:lstStyle>
            <a:lvl1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icsson Capital T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9pPr>
          </a:lstStyle>
          <a:p>
            <a:pPr>
              <a:defRPr/>
            </a:pPr>
            <a:r>
              <a:rPr lang="en-US" sz="2700" kern="0" dirty="0">
                <a:solidFill>
                  <a:srgbClr val="FFFFFF"/>
                </a:solidFill>
              </a:rPr>
              <a:t>USE CASES</a:t>
            </a:r>
          </a:p>
        </p:txBody>
      </p:sp>
      <p:sp>
        <p:nvSpPr>
          <p:cNvPr id="103" name="Title 3"/>
          <p:cNvSpPr txBox="1">
            <a:spLocks/>
          </p:cNvSpPr>
          <p:nvPr/>
        </p:nvSpPr>
        <p:spPr bwMode="auto">
          <a:xfrm>
            <a:off x="5587626" y="1879623"/>
            <a:ext cx="2756297" cy="53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3966" tIns="0" rIns="53966" bIns="0" anchor="ctr"/>
          <a:lstStyle>
            <a:lvl1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icsson Capital T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200" kern="0" dirty="0">
                <a:solidFill>
                  <a:srgbClr val="FFFFFF"/>
                </a:solidFill>
                <a:latin typeface="Arial"/>
              </a:rPr>
              <a:t>SMART VEHICLES,</a:t>
            </a:r>
            <a:br>
              <a:rPr lang="en-US" sz="1200" kern="0" dirty="0">
                <a:solidFill>
                  <a:srgbClr val="FFFFFF"/>
                </a:solidFill>
                <a:latin typeface="Arial"/>
              </a:rPr>
            </a:br>
            <a:r>
              <a:rPr lang="en-US" sz="1200" kern="0" dirty="0">
                <a:solidFill>
                  <a:srgbClr val="FFFFFF"/>
                </a:solidFill>
                <a:latin typeface="Arial"/>
              </a:rPr>
              <a:t>TRANSPORT </a:t>
            </a:r>
          </a:p>
        </p:txBody>
      </p:sp>
      <p:sp>
        <p:nvSpPr>
          <p:cNvPr id="9225" name="Freeform 3"/>
          <p:cNvSpPr>
            <a:spLocks noChangeAspect="1" noEditPoints="1"/>
          </p:cNvSpPr>
          <p:nvPr/>
        </p:nvSpPr>
        <p:spPr bwMode="auto">
          <a:xfrm>
            <a:off x="4408885" y="1335486"/>
            <a:ext cx="354806" cy="341709"/>
          </a:xfrm>
          <a:custGeom>
            <a:avLst/>
            <a:gdLst>
              <a:gd name="T0" fmla="*/ 2147483647 w 294"/>
              <a:gd name="T1" fmla="*/ 2147483647 h 294"/>
              <a:gd name="T2" fmla="*/ 2147483647 w 294"/>
              <a:gd name="T3" fmla="*/ 2147483647 h 294"/>
              <a:gd name="T4" fmla="*/ 2147483647 w 294"/>
              <a:gd name="T5" fmla="*/ 2147483647 h 294"/>
              <a:gd name="T6" fmla="*/ 2147483647 w 294"/>
              <a:gd name="T7" fmla="*/ 2147483647 h 294"/>
              <a:gd name="T8" fmla="*/ 2147483647 w 294"/>
              <a:gd name="T9" fmla="*/ 2147483647 h 294"/>
              <a:gd name="T10" fmla="*/ 2147483647 w 294"/>
              <a:gd name="T11" fmla="*/ 2147483647 h 294"/>
              <a:gd name="T12" fmla="*/ 2147483647 w 294"/>
              <a:gd name="T13" fmla="*/ 2147483647 h 294"/>
              <a:gd name="T14" fmla="*/ 2147483647 w 294"/>
              <a:gd name="T15" fmla="*/ 2147483647 h 294"/>
              <a:gd name="T16" fmla="*/ 2147483647 w 294"/>
              <a:gd name="T17" fmla="*/ 2147483647 h 294"/>
              <a:gd name="T18" fmla="*/ 2147483647 w 294"/>
              <a:gd name="T19" fmla="*/ 2147483647 h 294"/>
              <a:gd name="T20" fmla="*/ 2147483647 w 294"/>
              <a:gd name="T21" fmla="*/ 0 h 294"/>
              <a:gd name="T22" fmla="*/ 0 w 294"/>
              <a:gd name="T23" fmla="*/ 2147483647 h 294"/>
              <a:gd name="T24" fmla="*/ 2147483647 w 294"/>
              <a:gd name="T25" fmla="*/ 2147483647 h 294"/>
              <a:gd name="T26" fmla="*/ 2147483647 w 294"/>
              <a:gd name="T27" fmla="*/ 2147483647 h 294"/>
              <a:gd name="T28" fmla="*/ 2147483647 w 294"/>
              <a:gd name="T29" fmla="*/ 2147483647 h 294"/>
              <a:gd name="T30" fmla="*/ 2147483647 w 294"/>
              <a:gd name="T31" fmla="*/ 2147483647 h 294"/>
              <a:gd name="T32" fmla="*/ 2147483647 w 294"/>
              <a:gd name="T33" fmla="*/ 2147483647 h 294"/>
              <a:gd name="T34" fmla="*/ 2147483647 w 294"/>
              <a:gd name="T35" fmla="*/ 2147483647 h 294"/>
              <a:gd name="T36" fmla="*/ 2147483647 w 294"/>
              <a:gd name="T37" fmla="*/ 2147483647 h 294"/>
              <a:gd name="T38" fmla="*/ 2147483647 w 294"/>
              <a:gd name="T39" fmla="*/ 2147483647 h 294"/>
              <a:gd name="T40" fmla="*/ 2147483647 w 294"/>
              <a:gd name="T41" fmla="*/ 2147483647 h 294"/>
              <a:gd name="T42" fmla="*/ 2147483647 w 294"/>
              <a:gd name="T43" fmla="*/ 2147483647 h 294"/>
              <a:gd name="T44" fmla="*/ 2147483647 w 294"/>
              <a:gd name="T45" fmla="*/ 2147483647 h 29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94" h="294">
                <a:moveTo>
                  <a:pt x="271" y="68"/>
                </a:moveTo>
                <a:cubicBezTo>
                  <a:pt x="269" y="64"/>
                  <a:pt x="264" y="63"/>
                  <a:pt x="260" y="66"/>
                </a:cubicBezTo>
                <a:cubicBezTo>
                  <a:pt x="257" y="68"/>
                  <a:pt x="255" y="73"/>
                  <a:pt x="258" y="77"/>
                </a:cubicBezTo>
                <a:cubicBezTo>
                  <a:pt x="271" y="97"/>
                  <a:pt x="278" y="121"/>
                  <a:pt x="278" y="147"/>
                </a:cubicBezTo>
                <a:cubicBezTo>
                  <a:pt x="278" y="219"/>
                  <a:pt x="220" y="278"/>
                  <a:pt x="147" y="278"/>
                </a:cubicBezTo>
                <a:cubicBezTo>
                  <a:pt x="75" y="278"/>
                  <a:pt x="16" y="219"/>
                  <a:pt x="16" y="147"/>
                </a:cubicBezTo>
                <a:cubicBezTo>
                  <a:pt x="16" y="75"/>
                  <a:pt x="75" y="16"/>
                  <a:pt x="147" y="16"/>
                </a:cubicBezTo>
                <a:cubicBezTo>
                  <a:pt x="183" y="16"/>
                  <a:pt x="216" y="30"/>
                  <a:pt x="239" y="54"/>
                </a:cubicBezTo>
                <a:cubicBezTo>
                  <a:pt x="243" y="57"/>
                  <a:pt x="248" y="57"/>
                  <a:pt x="251" y="54"/>
                </a:cubicBezTo>
                <a:cubicBezTo>
                  <a:pt x="254" y="51"/>
                  <a:pt x="254" y="46"/>
                  <a:pt x="251" y="43"/>
                </a:cubicBezTo>
                <a:cubicBezTo>
                  <a:pt x="224" y="16"/>
                  <a:pt x="188" y="0"/>
                  <a:pt x="147" y="0"/>
                </a:cubicBezTo>
                <a:cubicBezTo>
                  <a:pt x="66" y="0"/>
                  <a:pt x="0" y="66"/>
                  <a:pt x="0" y="147"/>
                </a:cubicBezTo>
                <a:cubicBezTo>
                  <a:pt x="0" y="228"/>
                  <a:pt x="66" y="294"/>
                  <a:pt x="147" y="294"/>
                </a:cubicBezTo>
                <a:cubicBezTo>
                  <a:pt x="228" y="294"/>
                  <a:pt x="294" y="228"/>
                  <a:pt x="294" y="147"/>
                </a:cubicBezTo>
                <a:cubicBezTo>
                  <a:pt x="294" y="118"/>
                  <a:pt x="286" y="91"/>
                  <a:pt x="271" y="68"/>
                </a:cubicBezTo>
                <a:close/>
                <a:moveTo>
                  <a:pt x="102" y="76"/>
                </a:moveTo>
                <a:cubicBezTo>
                  <a:pt x="102" y="217"/>
                  <a:pt x="102" y="217"/>
                  <a:pt x="102" y="217"/>
                </a:cubicBezTo>
                <a:cubicBezTo>
                  <a:pt x="102" y="231"/>
                  <a:pt x="112" y="231"/>
                  <a:pt x="117" y="227"/>
                </a:cubicBezTo>
                <a:cubicBezTo>
                  <a:pt x="122" y="222"/>
                  <a:pt x="203" y="166"/>
                  <a:pt x="208" y="161"/>
                </a:cubicBezTo>
                <a:cubicBezTo>
                  <a:pt x="212" y="157"/>
                  <a:pt x="215" y="153"/>
                  <a:pt x="215" y="147"/>
                </a:cubicBezTo>
                <a:cubicBezTo>
                  <a:pt x="215" y="141"/>
                  <a:pt x="212" y="137"/>
                  <a:pt x="208" y="133"/>
                </a:cubicBezTo>
                <a:cubicBezTo>
                  <a:pt x="206" y="131"/>
                  <a:pt x="118" y="69"/>
                  <a:pt x="117" y="67"/>
                </a:cubicBezTo>
                <a:cubicBezTo>
                  <a:pt x="112" y="62"/>
                  <a:pt x="102" y="62"/>
                  <a:pt x="102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29" tIns="34289" rIns="68529" bIns="34289"/>
          <a:lstStyle/>
          <a:p>
            <a:endParaRPr lang="en-US"/>
          </a:p>
        </p:txBody>
      </p:sp>
      <p:grpSp>
        <p:nvGrpSpPr>
          <p:cNvPr id="9226" name="Grupp 6"/>
          <p:cNvGrpSpPr>
            <a:grpSpLocks/>
          </p:cNvGrpSpPr>
          <p:nvPr/>
        </p:nvGrpSpPr>
        <p:grpSpPr bwMode="auto">
          <a:xfrm>
            <a:off x="4695827" y="1921296"/>
            <a:ext cx="657225" cy="402431"/>
            <a:chOff x="10679577" y="3564662"/>
            <a:chExt cx="877616" cy="484558"/>
          </a:xfrm>
        </p:grpSpPr>
        <p:sp>
          <p:nvSpPr>
            <p:cNvPr id="9249" name="Freeform 3"/>
            <p:cNvSpPr>
              <a:spLocks noChangeAspect="1" noEditPoints="1"/>
            </p:cNvSpPr>
            <p:nvPr/>
          </p:nvSpPr>
          <p:spPr bwMode="auto">
            <a:xfrm>
              <a:off x="10679577" y="3729224"/>
              <a:ext cx="704261" cy="319996"/>
            </a:xfrm>
            <a:custGeom>
              <a:avLst/>
              <a:gdLst>
                <a:gd name="T0" fmla="*/ 2147483647 w 524"/>
                <a:gd name="T1" fmla="*/ 2147483647 h 279"/>
                <a:gd name="T2" fmla="*/ 2147483647 w 524"/>
                <a:gd name="T3" fmla="*/ 2147483647 h 279"/>
                <a:gd name="T4" fmla="*/ 2147483647 w 524"/>
                <a:gd name="T5" fmla="*/ 2147483647 h 279"/>
                <a:gd name="T6" fmla="*/ 2147483647 w 524"/>
                <a:gd name="T7" fmla="*/ 2147483647 h 279"/>
                <a:gd name="T8" fmla="*/ 2147483647 w 524"/>
                <a:gd name="T9" fmla="*/ 2147483647 h 279"/>
                <a:gd name="T10" fmla="*/ 2147483647 w 524"/>
                <a:gd name="T11" fmla="*/ 2147483647 h 279"/>
                <a:gd name="T12" fmla="*/ 2147483647 w 524"/>
                <a:gd name="T13" fmla="*/ 2147483647 h 279"/>
                <a:gd name="T14" fmla="*/ 2147483647 w 524"/>
                <a:gd name="T15" fmla="*/ 2147483647 h 279"/>
                <a:gd name="T16" fmla="*/ 2147483647 w 524"/>
                <a:gd name="T17" fmla="*/ 2147483647 h 279"/>
                <a:gd name="T18" fmla="*/ 2147483647 w 524"/>
                <a:gd name="T19" fmla="*/ 2147483647 h 279"/>
                <a:gd name="T20" fmla="*/ 2147483647 w 524"/>
                <a:gd name="T21" fmla="*/ 2147483647 h 279"/>
                <a:gd name="T22" fmla="*/ 2147483647 w 524"/>
                <a:gd name="T23" fmla="*/ 0 h 279"/>
                <a:gd name="T24" fmla="*/ 0 w 524"/>
                <a:gd name="T25" fmla="*/ 2147483647 h 279"/>
                <a:gd name="T26" fmla="*/ 2147483647 w 524"/>
                <a:gd name="T27" fmla="*/ 2147483647 h 279"/>
                <a:gd name="T28" fmla="*/ 2147483647 w 524"/>
                <a:gd name="T29" fmla="*/ 2147483647 h 279"/>
                <a:gd name="T30" fmla="*/ 2147483647 w 524"/>
                <a:gd name="T31" fmla="*/ 2147483647 h 279"/>
                <a:gd name="T32" fmla="*/ 2147483647 w 524"/>
                <a:gd name="T33" fmla="*/ 2147483647 h 279"/>
                <a:gd name="T34" fmla="*/ 2147483647 w 524"/>
                <a:gd name="T35" fmla="*/ 2147483647 h 279"/>
                <a:gd name="T36" fmla="*/ 2147483647 w 524"/>
                <a:gd name="T37" fmla="*/ 2147483647 h 279"/>
                <a:gd name="T38" fmla="*/ 2147483647 w 524"/>
                <a:gd name="T39" fmla="*/ 2147483647 h 279"/>
                <a:gd name="T40" fmla="*/ 2147483647 w 524"/>
                <a:gd name="T41" fmla="*/ 2147483647 h 279"/>
                <a:gd name="T42" fmla="*/ 2147483647 w 524"/>
                <a:gd name="T43" fmla="*/ 2147483647 h 279"/>
                <a:gd name="T44" fmla="*/ 2147483647 w 524"/>
                <a:gd name="T45" fmla="*/ 2147483647 h 279"/>
                <a:gd name="T46" fmla="*/ 2147483647 w 524"/>
                <a:gd name="T47" fmla="*/ 2147483647 h 279"/>
                <a:gd name="T48" fmla="*/ 2147483647 w 524"/>
                <a:gd name="T49" fmla="*/ 2147483647 h 279"/>
                <a:gd name="T50" fmla="*/ 2147483647 w 524"/>
                <a:gd name="T51" fmla="*/ 2147483647 h 279"/>
                <a:gd name="T52" fmla="*/ 2147483647 w 524"/>
                <a:gd name="T53" fmla="*/ 2147483647 h 279"/>
                <a:gd name="T54" fmla="*/ 2147483647 w 524"/>
                <a:gd name="T55" fmla="*/ 2147483647 h 279"/>
                <a:gd name="T56" fmla="*/ 2147483647 w 524"/>
                <a:gd name="T57" fmla="*/ 2147483647 h 279"/>
                <a:gd name="T58" fmla="*/ 2147483647 w 524"/>
                <a:gd name="T59" fmla="*/ 2147483647 h 279"/>
                <a:gd name="T60" fmla="*/ 2147483647 w 524"/>
                <a:gd name="T61" fmla="*/ 2147483647 h 279"/>
                <a:gd name="T62" fmla="*/ 2147483647 w 524"/>
                <a:gd name="T63" fmla="*/ 2147483647 h 279"/>
                <a:gd name="T64" fmla="*/ 2147483647 w 524"/>
                <a:gd name="T65" fmla="*/ 2147483647 h 279"/>
                <a:gd name="T66" fmla="*/ 2147483647 w 524"/>
                <a:gd name="T67" fmla="*/ 2147483647 h 279"/>
                <a:gd name="T68" fmla="*/ 2147483647 w 524"/>
                <a:gd name="T69" fmla="*/ 2147483647 h 279"/>
                <a:gd name="T70" fmla="*/ 2147483647 w 524"/>
                <a:gd name="T71" fmla="*/ 2147483647 h 279"/>
                <a:gd name="T72" fmla="*/ 2147483647 w 524"/>
                <a:gd name="T73" fmla="*/ 2147483647 h 279"/>
                <a:gd name="T74" fmla="*/ 2147483647 w 524"/>
                <a:gd name="T75" fmla="*/ 2147483647 h 279"/>
                <a:gd name="T76" fmla="*/ 2147483647 w 524"/>
                <a:gd name="T77" fmla="*/ 2147483647 h 279"/>
                <a:gd name="T78" fmla="*/ 2147483647 w 524"/>
                <a:gd name="T79" fmla="*/ 2147483647 h 279"/>
                <a:gd name="T80" fmla="*/ 2147483647 w 524"/>
                <a:gd name="T81" fmla="*/ 2147483647 h 279"/>
                <a:gd name="T82" fmla="*/ 2147483647 w 524"/>
                <a:gd name="T83" fmla="*/ 2147483647 h 279"/>
                <a:gd name="T84" fmla="*/ 2147483647 w 524"/>
                <a:gd name="T85" fmla="*/ 2147483647 h 279"/>
                <a:gd name="T86" fmla="*/ 2147483647 w 524"/>
                <a:gd name="T87" fmla="*/ 2147483647 h 279"/>
                <a:gd name="T88" fmla="*/ 2147483647 w 524"/>
                <a:gd name="T89" fmla="*/ 2147483647 h 279"/>
                <a:gd name="T90" fmla="*/ 2147483647 w 524"/>
                <a:gd name="T91" fmla="*/ 2147483647 h 279"/>
                <a:gd name="T92" fmla="*/ 2147483647 w 524"/>
                <a:gd name="T93" fmla="*/ 2147483647 h 279"/>
                <a:gd name="T94" fmla="*/ 2147483647 w 524"/>
                <a:gd name="T95" fmla="*/ 2147483647 h 279"/>
                <a:gd name="T96" fmla="*/ 2147483647 w 524"/>
                <a:gd name="T97" fmla="*/ 2147483647 h 279"/>
                <a:gd name="T98" fmla="*/ 2147483647 w 524"/>
                <a:gd name="T99" fmla="*/ 2147483647 h 279"/>
                <a:gd name="T100" fmla="*/ 2147483647 w 524"/>
                <a:gd name="T101" fmla="*/ 2147483647 h 279"/>
                <a:gd name="T102" fmla="*/ 2147483647 w 524"/>
                <a:gd name="T103" fmla="*/ 2147483647 h 279"/>
                <a:gd name="T104" fmla="*/ 2147483647 w 524"/>
                <a:gd name="T105" fmla="*/ 2147483647 h 279"/>
                <a:gd name="T106" fmla="*/ 2147483647 w 524"/>
                <a:gd name="T107" fmla="*/ 2147483647 h 279"/>
                <a:gd name="T108" fmla="*/ 2147483647 w 524"/>
                <a:gd name="T109" fmla="*/ 2147483647 h 279"/>
                <a:gd name="T110" fmla="*/ 2147483647 w 524"/>
                <a:gd name="T111" fmla="*/ 2147483647 h 279"/>
                <a:gd name="T112" fmla="*/ 2147483647 w 524"/>
                <a:gd name="T113" fmla="*/ 2147483647 h 279"/>
                <a:gd name="T114" fmla="*/ 2147483647 w 524"/>
                <a:gd name="T115" fmla="*/ 2147483647 h 279"/>
                <a:gd name="T116" fmla="*/ 2147483647 w 524"/>
                <a:gd name="T117" fmla="*/ 2147483647 h 279"/>
                <a:gd name="T118" fmla="*/ 2147483647 w 524"/>
                <a:gd name="T119" fmla="*/ 2147483647 h 279"/>
                <a:gd name="T120" fmla="*/ 2147483647 w 524"/>
                <a:gd name="T121" fmla="*/ 2147483647 h 2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24" h="279">
                  <a:moveTo>
                    <a:pt x="516" y="69"/>
                  </a:moveTo>
                  <a:cubicBezTo>
                    <a:pt x="512" y="69"/>
                    <a:pt x="508" y="72"/>
                    <a:pt x="508" y="77"/>
                  </a:cubicBezTo>
                  <a:cubicBezTo>
                    <a:pt x="508" y="227"/>
                    <a:pt x="508" y="227"/>
                    <a:pt x="508" y="227"/>
                  </a:cubicBezTo>
                  <a:cubicBezTo>
                    <a:pt x="508" y="235"/>
                    <a:pt x="502" y="241"/>
                    <a:pt x="494" y="241"/>
                  </a:cubicBezTo>
                  <a:cubicBezTo>
                    <a:pt x="474" y="241"/>
                    <a:pt x="474" y="241"/>
                    <a:pt x="474" y="241"/>
                  </a:cubicBezTo>
                  <a:cubicBezTo>
                    <a:pt x="474" y="239"/>
                    <a:pt x="475" y="237"/>
                    <a:pt x="475" y="235"/>
                  </a:cubicBezTo>
                  <a:cubicBezTo>
                    <a:pt x="475" y="210"/>
                    <a:pt x="455" y="190"/>
                    <a:pt x="430" y="190"/>
                  </a:cubicBezTo>
                  <a:cubicBezTo>
                    <a:pt x="406" y="190"/>
                    <a:pt x="386" y="209"/>
                    <a:pt x="385" y="233"/>
                  </a:cubicBezTo>
                  <a:cubicBezTo>
                    <a:pt x="140" y="233"/>
                    <a:pt x="140" y="233"/>
                    <a:pt x="140" y="233"/>
                  </a:cubicBezTo>
                  <a:cubicBezTo>
                    <a:pt x="139" y="209"/>
                    <a:pt x="119" y="190"/>
                    <a:pt x="95" y="190"/>
                  </a:cubicBezTo>
                  <a:cubicBezTo>
                    <a:pt x="71" y="190"/>
                    <a:pt x="51" y="210"/>
                    <a:pt x="51" y="235"/>
                  </a:cubicBezTo>
                  <a:cubicBezTo>
                    <a:pt x="51" y="237"/>
                    <a:pt x="51" y="239"/>
                    <a:pt x="51" y="241"/>
                  </a:cubicBezTo>
                  <a:cubicBezTo>
                    <a:pt x="31" y="241"/>
                    <a:pt x="31" y="241"/>
                    <a:pt x="31" y="241"/>
                  </a:cubicBezTo>
                  <a:cubicBezTo>
                    <a:pt x="23" y="241"/>
                    <a:pt x="16" y="235"/>
                    <a:pt x="16" y="227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23"/>
                    <a:pt x="23" y="16"/>
                    <a:pt x="31" y="16"/>
                  </a:cubicBezTo>
                  <a:cubicBezTo>
                    <a:pt x="494" y="16"/>
                    <a:pt x="494" y="16"/>
                    <a:pt x="494" y="16"/>
                  </a:cubicBezTo>
                  <a:cubicBezTo>
                    <a:pt x="502" y="16"/>
                    <a:pt x="508" y="23"/>
                    <a:pt x="508" y="31"/>
                  </a:cubicBezTo>
                  <a:cubicBezTo>
                    <a:pt x="508" y="46"/>
                    <a:pt x="508" y="46"/>
                    <a:pt x="508" y="46"/>
                  </a:cubicBezTo>
                  <a:cubicBezTo>
                    <a:pt x="508" y="50"/>
                    <a:pt x="512" y="54"/>
                    <a:pt x="516" y="54"/>
                  </a:cubicBezTo>
                  <a:cubicBezTo>
                    <a:pt x="521" y="54"/>
                    <a:pt x="524" y="50"/>
                    <a:pt x="524" y="46"/>
                  </a:cubicBezTo>
                  <a:cubicBezTo>
                    <a:pt x="524" y="31"/>
                    <a:pt x="524" y="31"/>
                    <a:pt x="524" y="31"/>
                  </a:cubicBezTo>
                  <a:cubicBezTo>
                    <a:pt x="524" y="14"/>
                    <a:pt x="510" y="0"/>
                    <a:pt x="49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44"/>
                    <a:pt x="14" y="257"/>
                    <a:pt x="31" y="257"/>
                  </a:cubicBezTo>
                  <a:cubicBezTo>
                    <a:pt x="31" y="257"/>
                    <a:pt x="33" y="257"/>
                    <a:pt x="38" y="257"/>
                  </a:cubicBezTo>
                  <a:cubicBezTo>
                    <a:pt x="42" y="257"/>
                    <a:pt x="49" y="257"/>
                    <a:pt x="57" y="257"/>
                  </a:cubicBezTo>
                  <a:cubicBezTo>
                    <a:pt x="65" y="270"/>
                    <a:pt x="79" y="279"/>
                    <a:pt x="95" y="279"/>
                  </a:cubicBezTo>
                  <a:cubicBezTo>
                    <a:pt x="115" y="279"/>
                    <a:pt x="132" y="266"/>
                    <a:pt x="138" y="249"/>
                  </a:cubicBezTo>
                  <a:cubicBezTo>
                    <a:pt x="388" y="249"/>
                    <a:pt x="388" y="249"/>
                    <a:pt x="388" y="249"/>
                  </a:cubicBezTo>
                  <a:cubicBezTo>
                    <a:pt x="394" y="266"/>
                    <a:pt x="410" y="279"/>
                    <a:pt x="430" y="279"/>
                  </a:cubicBezTo>
                  <a:cubicBezTo>
                    <a:pt x="446" y="279"/>
                    <a:pt x="460" y="270"/>
                    <a:pt x="468" y="257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510" y="257"/>
                    <a:pt x="524" y="244"/>
                    <a:pt x="524" y="227"/>
                  </a:cubicBezTo>
                  <a:cubicBezTo>
                    <a:pt x="524" y="77"/>
                    <a:pt x="524" y="77"/>
                    <a:pt x="524" y="77"/>
                  </a:cubicBezTo>
                  <a:cubicBezTo>
                    <a:pt x="524" y="72"/>
                    <a:pt x="521" y="69"/>
                    <a:pt x="516" y="69"/>
                  </a:cubicBezTo>
                  <a:close/>
                  <a:moveTo>
                    <a:pt x="95" y="263"/>
                  </a:moveTo>
                  <a:cubicBezTo>
                    <a:pt x="79" y="263"/>
                    <a:pt x="67" y="250"/>
                    <a:pt x="67" y="235"/>
                  </a:cubicBezTo>
                  <a:cubicBezTo>
                    <a:pt x="67" y="219"/>
                    <a:pt x="79" y="206"/>
                    <a:pt x="95" y="206"/>
                  </a:cubicBezTo>
                  <a:cubicBezTo>
                    <a:pt x="111" y="206"/>
                    <a:pt x="124" y="219"/>
                    <a:pt x="124" y="235"/>
                  </a:cubicBezTo>
                  <a:cubicBezTo>
                    <a:pt x="124" y="250"/>
                    <a:pt x="111" y="263"/>
                    <a:pt x="95" y="263"/>
                  </a:cubicBezTo>
                  <a:close/>
                  <a:moveTo>
                    <a:pt x="430" y="263"/>
                  </a:moveTo>
                  <a:cubicBezTo>
                    <a:pt x="414" y="263"/>
                    <a:pt x="401" y="250"/>
                    <a:pt x="401" y="235"/>
                  </a:cubicBezTo>
                  <a:cubicBezTo>
                    <a:pt x="401" y="219"/>
                    <a:pt x="414" y="206"/>
                    <a:pt x="430" y="206"/>
                  </a:cubicBezTo>
                  <a:cubicBezTo>
                    <a:pt x="446" y="206"/>
                    <a:pt x="459" y="219"/>
                    <a:pt x="459" y="235"/>
                  </a:cubicBezTo>
                  <a:cubicBezTo>
                    <a:pt x="459" y="250"/>
                    <a:pt x="446" y="263"/>
                    <a:pt x="430" y="263"/>
                  </a:cubicBezTo>
                  <a:close/>
                  <a:moveTo>
                    <a:pt x="358" y="35"/>
                  </a:moveTo>
                  <a:cubicBezTo>
                    <a:pt x="351" y="35"/>
                    <a:pt x="344" y="41"/>
                    <a:pt x="344" y="49"/>
                  </a:cubicBezTo>
                  <a:cubicBezTo>
                    <a:pt x="344" y="115"/>
                    <a:pt x="344" y="115"/>
                    <a:pt x="344" y="115"/>
                  </a:cubicBezTo>
                  <a:cubicBezTo>
                    <a:pt x="344" y="123"/>
                    <a:pt x="351" y="129"/>
                    <a:pt x="358" y="129"/>
                  </a:cubicBezTo>
                  <a:cubicBezTo>
                    <a:pt x="393" y="129"/>
                    <a:pt x="393" y="129"/>
                    <a:pt x="393" y="129"/>
                  </a:cubicBezTo>
                  <a:cubicBezTo>
                    <a:pt x="401" y="129"/>
                    <a:pt x="408" y="123"/>
                    <a:pt x="408" y="115"/>
                  </a:cubicBezTo>
                  <a:cubicBezTo>
                    <a:pt x="408" y="49"/>
                    <a:pt x="408" y="49"/>
                    <a:pt x="408" y="49"/>
                  </a:cubicBezTo>
                  <a:cubicBezTo>
                    <a:pt x="408" y="41"/>
                    <a:pt x="401" y="35"/>
                    <a:pt x="393" y="35"/>
                  </a:cubicBezTo>
                  <a:lnTo>
                    <a:pt x="358" y="35"/>
                  </a:lnTo>
                  <a:close/>
                  <a:moveTo>
                    <a:pt x="392" y="113"/>
                  </a:moveTo>
                  <a:cubicBezTo>
                    <a:pt x="360" y="113"/>
                    <a:pt x="360" y="113"/>
                    <a:pt x="360" y="113"/>
                  </a:cubicBezTo>
                  <a:cubicBezTo>
                    <a:pt x="360" y="51"/>
                    <a:pt x="360" y="51"/>
                    <a:pt x="360" y="51"/>
                  </a:cubicBezTo>
                  <a:cubicBezTo>
                    <a:pt x="392" y="51"/>
                    <a:pt x="392" y="51"/>
                    <a:pt x="392" y="51"/>
                  </a:cubicBezTo>
                  <a:lnTo>
                    <a:pt x="392" y="113"/>
                  </a:lnTo>
                  <a:close/>
                  <a:moveTo>
                    <a:pt x="195" y="35"/>
                  </a:moveTo>
                  <a:cubicBezTo>
                    <a:pt x="187" y="35"/>
                    <a:pt x="180" y="41"/>
                    <a:pt x="180" y="49"/>
                  </a:cubicBezTo>
                  <a:cubicBezTo>
                    <a:pt x="180" y="200"/>
                    <a:pt x="180" y="200"/>
                    <a:pt x="180" y="200"/>
                  </a:cubicBezTo>
                  <a:cubicBezTo>
                    <a:pt x="180" y="208"/>
                    <a:pt x="187" y="214"/>
                    <a:pt x="195" y="214"/>
                  </a:cubicBezTo>
                  <a:cubicBezTo>
                    <a:pt x="230" y="214"/>
                    <a:pt x="230" y="214"/>
                    <a:pt x="230" y="214"/>
                  </a:cubicBezTo>
                  <a:cubicBezTo>
                    <a:pt x="237" y="214"/>
                    <a:pt x="244" y="208"/>
                    <a:pt x="244" y="200"/>
                  </a:cubicBezTo>
                  <a:cubicBezTo>
                    <a:pt x="244" y="49"/>
                    <a:pt x="244" y="49"/>
                    <a:pt x="244" y="49"/>
                  </a:cubicBezTo>
                  <a:cubicBezTo>
                    <a:pt x="244" y="41"/>
                    <a:pt x="237" y="35"/>
                    <a:pt x="230" y="35"/>
                  </a:cubicBezTo>
                  <a:lnTo>
                    <a:pt x="195" y="35"/>
                  </a:lnTo>
                  <a:close/>
                  <a:moveTo>
                    <a:pt x="228" y="198"/>
                  </a:moveTo>
                  <a:cubicBezTo>
                    <a:pt x="196" y="198"/>
                    <a:pt x="196" y="198"/>
                    <a:pt x="196" y="198"/>
                  </a:cubicBezTo>
                  <a:cubicBezTo>
                    <a:pt x="196" y="113"/>
                    <a:pt x="196" y="113"/>
                    <a:pt x="196" y="113"/>
                  </a:cubicBezTo>
                  <a:cubicBezTo>
                    <a:pt x="228" y="113"/>
                    <a:pt x="228" y="113"/>
                    <a:pt x="228" y="113"/>
                  </a:cubicBezTo>
                  <a:lnTo>
                    <a:pt x="228" y="198"/>
                  </a:lnTo>
                  <a:close/>
                  <a:moveTo>
                    <a:pt x="228" y="97"/>
                  </a:moveTo>
                  <a:cubicBezTo>
                    <a:pt x="196" y="97"/>
                    <a:pt x="196" y="97"/>
                    <a:pt x="196" y="97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228" y="51"/>
                    <a:pt x="228" y="51"/>
                    <a:pt x="228" y="51"/>
                  </a:cubicBezTo>
                  <a:lnTo>
                    <a:pt x="228" y="97"/>
                  </a:lnTo>
                  <a:close/>
                  <a:moveTo>
                    <a:pt x="49" y="35"/>
                  </a:moveTo>
                  <a:cubicBezTo>
                    <a:pt x="41" y="35"/>
                    <a:pt x="35" y="41"/>
                    <a:pt x="35" y="49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23"/>
                    <a:pt x="41" y="129"/>
                    <a:pt x="49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56" y="129"/>
                    <a:pt x="162" y="123"/>
                    <a:pt x="162" y="115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1"/>
                    <a:pt x="156" y="35"/>
                    <a:pt x="148" y="35"/>
                  </a:cubicBezTo>
                  <a:lnTo>
                    <a:pt x="49" y="35"/>
                  </a:lnTo>
                  <a:close/>
                  <a:moveTo>
                    <a:pt x="146" y="113"/>
                  </a:moveTo>
                  <a:cubicBezTo>
                    <a:pt x="51" y="113"/>
                    <a:pt x="51" y="113"/>
                    <a:pt x="51" y="113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146" y="51"/>
                    <a:pt x="146" y="51"/>
                    <a:pt x="146" y="51"/>
                  </a:cubicBezTo>
                  <a:lnTo>
                    <a:pt x="146" y="113"/>
                  </a:lnTo>
                  <a:close/>
                  <a:moveTo>
                    <a:pt x="440" y="35"/>
                  </a:moveTo>
                  <a:cubicBezTo>
                    <a:pt x="432" y="35"/>
                    <a:pt x="426" y="41"/>
                    <a:pt x="426" y="49"/>
                  </a:cubicBezTo>
                  <a:cubicBezTo>
                    <a:pt x="426" y="115"/>
                    <a:pt x="426" y="115"/>
                    <a:pt x="426" y="115"/>
                  </a:cubicBezTo>
                  <a:cubicBezTo>
                    <a:pt x="426" y="123"/>
                    <a:pt x="432" y="129"/>
                    <a:pt x="440" y="129"/>
                  </a:cubicBezTo>
                  <a:cubicBezTo>
                    <a:pt x="475" y="129"/>
                    <a:pt x="475" y="129"/>
                    <a:pt x="475" y="129"/>
                  </a:cubicBezTo>
                  <a:cubicBezTo>
                    <a:pt x="483" y="129"/>
                    <a:pt x="490" y="123"/>
                    <a:pt x="490" y="115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1"/>
                    <a:pt x="483" y="35"/>
                    <a:pt x="475" y="35"/>
                  </a:cubicBezTo>
                  <a:lnTo>
                    <a:pt x="440" y="35"/>
                  </a:lnTo>
                  <a:close/>
                  <a:moveTo>
                    <a:pt x="474" y="113"/>
                  </a:moveTo>
                  <a:cubicBezTo>
                    <a:pt x="442" y="113"/>
                    <a:pt x="442" y="113"/>
                    <a:pt x="442" y="113"/>
                  </a:cubicBezTo>
                  <a:cubicBezTo>
                    <a:pt x="442" y="51"/>
                    <a:pt x="442" y="51"/>
                    <a:pt x="442" y="51"/>
                  </a:cubicBezTo>
                  <a:cubicBezTo>
                    <a:pt x="474" y="51"/>
                    <a:pt x="474" y="51"/>
                    <a:pt x="474" y="51"/>
                  </a:cubicBezTo>
                  <a:lnTo>
                    <a:pt x="474" y="113"/>
                  </a:lnTo>
                  <a:close/>
                  <a:moveTo>
                    <a:pt x="276" y="35"/>
                  </a:moveTo>
                  <a:cubicBezTo>
                    <a:pt x="269" y="35"/>
                    <a:pt x="262" y="41"/>
                    <a:pt x="262" y="49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23"/>
                    <a:pt x="269" y="129"/>
                    <a:pt x="276" y="129"/>
                  </a:cubicBezTo>
                  <a:cubicBezTo>
                    <a:pt x="311" y="129"/>
                    <a:pt x="311" y="129"/>
                    <a:pt x="311" y="129"/>
                  </a:cubicBezTo>
                  <a:cubicBezTo>
                    <a:pt x="319" y="129"/>
                    <a:pt x="326" y="123"/>
                    <a:pt x="326" y="115"/>
                  </a:cubicBezTo>
                  <a:cubicBezTo>
                    <a:pt x="326" y="49"/>
                    <a:pt x="326" y="49"/>
                    <a:pt x="326" y="49"/>
                  </a:cubicBezTo>
                  <a:cubicBezTo>
                    <a:pt x="326" y="41"/>
                    <a:pt x="319" y="35"/>
                    <a:pt x="311" y="35"/>
                  </a:cubicBezTo>
                  <a:lnTo>
                    <a:pt x="276" y="35"/>
                  </a:lnTo>
                  <a:close/>
                  <a:moveTo>
                    <a:pt x="310" y="114"/>
                  </a:moveTo>
                  <a:cubicBezTo>
                    <a:pt x="279" y="114"/>
                    <a:pt x="279" y="114"/>
                    <a:pt x="279" y="114"/>
                  </a:cubicBezTo>
                  <a:cubicBezTo>
                    <a:pt x="279" y="51"/>
                    <a:pt x="279" y="51"/>
                    <a:pt x="279" y="51"/>
                  </a:cubicBezTo>
                  <a:cubicBezTo>
                    <a:pt x="310" y="51"/>
                    <a:pt x="310" y="51"/>
                    <a:pt x="310" y="51"/>
                  </a:cubicBezTo>
                  <a:lnTo>
                    <a:pt x="310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5"/>
            <p:cNvSpPr>
              <a:spLocks noChangeAspect="1" noEditPoints="1"/>
            </p:cNvSpPr>
            <p:nvPr/>
          </p:nvSpPr>
          <p:spPr bwMode="auto">
            <a:xfrm>
              <a:off x="11337618" y="3564662"/>
              <a:ext cx="219575" cy="187425"/>
            </a:xfrm>
            <a:custGeom>
              <a:avLst/>
              <a:gdLst>
                <a:gd name="T0" fmla="*/ 2147483647 w 144"/>
                <a:gd name="T1" fmla="*/ 2147483647 h 144"/>
                <a:gd name="T2" fmla="*/ 2147483647 w 144"/>
                <a:gd name="T3" fmla="*/ 2147483647 h 144"/>
                <a:gd name="T4" fmla="*/ 2147483647 w 144"/>
                <a:gd name="T5" fmla="*/ 2147483647 h 144"/>
                <a:gd name="T6" fmla="*/ 2147483647 w 144"/>
                <a:gd name="T7" fmla="*/ 2147483647 h 144"/>
                <a:gd name="T8" fmla="*/ 2147483647 w 144"/>
                <a:gd name="T9" fmla="*/ 2147483647 h 144"/>
                <a:gd name="T10" fmla="*/ 2147483647 w 144"/>
                <a:gd name="T11" fmla="*/ 2147483647 h 144"/>
                <a:gd name="T12" fmla="*/ 2147483647 w 144"/>
                <a:gd name="T13" fmla="*/ 2147483647 h 144"/>
                <a:gd name="T14" fmla="*/ 2147483647 w 144"/>
                <a:gd name="T15" fmla="*/ 2147483647 h 144"/>
                <a:gd name="T16" fmla="*/ 2147483647 w 144"/>
                <a:gd name="T17" fmla="*/ 0 h 144"/>
                <a:gd name="T18" fmla="*/ 0 w 144"/>
                <a:gd name="T19" fmla="*/ 2147483647 h 144"/>
                <a:gd name="T20" fmla="*/ 2147483647 w 144"/>
                <a:gd name="T21" fmla="*/ 2147483647 h 144"/>
                <a:gd name="T22" fmla="*/ 2147483647 w 144"/>
                <a:gd name="T23" fmla="*/ 2147483647 h 144"/>
                <a:gd name="T24" fmla="*/ 0 w 144"/>
                <a:gd name="T25" fmla="*/ 2147483647 h 144"/>
                <a:gd name="T26" fmla="*/ 2147483647 w 144"/>
                <a:gd name="T27" fmla="*/ 2147483647 h 144"/>
                <a:gd name="T28" fmla="*/ 2147483647 w 144"/>
                <a:gd name="T29" fmla="*/ 2147483647 h 144"/>
                <a:gd name="T30" fmla="*/ 2147483647 w 144"/>
                <a:gd name="T31" fmla="*/ 2147483647 h 144"/>
                <a:gd name="T32" fmla="*/ 2147483647 w 144"/>
                <a:gd name="T33" fmla="*/ 2147483647 h 144"/>
                <a:gd name="T34" fmla="*/ 2147483647 w 144"/>
                <a:gd name="T35" fmla="*/ 2147483647 h 144"/>
                <a:gd name="T36" fmla="*/ 2147483647 w 144"/>
                <a:gd name="T37" fmla="*/ 2147483647 h 144"/>
                <a:gd name="T38" fmla="*/ 2147483647 w 144"/>
                <a:gd name="T39" fmla="*/ 2147483647 h 144"/>
                <a:gd name="T40" fmla="*/ 2147483647 w 144"/>
                <a:gd name="T41" fmla="*/ 2147483647 h 144"/>
                <a:gd name="T42" fmla="*/ 2147483647 w 144"/>
                <a:gd name="T43" fmla="*/ 2147483647 h 144"/>
                <a:gd name="T44" fmla="*/ 2147483647 w 144"/>
                <a:gd name="T45" fmla="*/ 2147483647 h 144"/>
                <a:gd name="T46" fmla="*/ 2147483647 w 144"/>
                <a:gd name="T47" fmla="*/ 2147483647 h 144"/>
                <a:gd name="T48" fmla="*/ 2147483647 w 144"/>
                <a:gd name="T49" fmla="*/ 2147483647 h 144"/>
                <a:gd name="T50" fmla="*/ 2147483647 w 144"/>
                <a:gd name="T51" fmla="*/ 2147483647 h 144"/>
                <a:gd name="T52" fmla="*/ 0 w 144"/>
                <a:gd name="T53" fmla="*/ 2147483647 h 144"/>
                <a:gd name="T54" fmla="*/ 2147483647 w 144"/>
                <a:gd name="T55" fmla="*/ 2147483647 h 144"/>
                <a:gd name="T56" fmla="*/ 2147483647 w 144"/>
                <a:gd name="T57" fmla="*/ 2147483647 h 144"/>
                <a:gd name="T58" fmla="*/ 2147483647 w 144"/>
                <a:gd name="T59" fmla="*/ 2147483647 h 144"/>
                <a:gd name="T60" fmla="*/ 2147483647 w 144"/>
                <a:gd name="T61" fmla="*/ 2147483647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44" h="144"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1" y="16"/>
                    <a:pt x="71" y="29"/>
                    <a:pt x="93" y="51"/>
                  </a:cubicBezTo>
                  <a:cubicBezTo>
                    <a:pt x="115" y="73"/>
                    <a:pt x="128" y="103"/>
                    <a:pt x="128" y="136"/>
                  </a:cubicBezTo>
                  <a:cubicBezTo>
                    <a:pt x="128" y="141"/>
                    <a:pt x="132" y="144"/>
                    <a:pt x="136" y="144"/>
                  </a:cubicBezTo>
                  <a:cubicBezTo>
                    <a:pt x="138" y="144"/>
                    <a:pt x="140" y="144"/>
                    <a:pt x="142" y="142"/>
                  </a:cubicBezTo>
                  <a:cubicBezTo>
                    <a:pt x="143" y="141"/>
                    <a:pt x="144" y="139"/>
                    <a:pt x="144" y="136"/>
                  </a:cubicBezTo>
                  <a:cubicBezTo>
                    <a:pt x="144" y="99"/>
                    <a:pt x="129" y="65"/>
                    <a:pt x="104" y="40"/>
                  </a:cubicBezTo>
                  <a:cubicBezTo>
                    <a:pt x="79" y="15"/>
                    <a:pt x="45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lose/>
                  <a:moveTo>
                    <a:pt x="8" y="77"/>
                  </a:moveTo>
                  <a:cubicBezTo>
                    <a:pt x="3" y="77"/>
                    <a:pt x="0" y="80"/>
                    <a:pt x="0" y="85"/>
                  </a:cubicBezTo>
                  <a:cubicBezTo>
                    <a:pt x="0" y="89"/>
                    <a:pt x="3" y="93"/>
                    <a:pt x="8" y="93"/>
                  </a:cubicBezTo>
                  <a:cubicBezTo>
                    <a:pt x="20" y="93"/>
                    <a:pt x="30" y="98"/>
                    <a:pt x="38" y="106"/>
                  </a:cubicBezTo>
                  <a:cubicBezTo>
                    <a:pt x="46" y="114"/>
                    <a:pt x="51" y="124"/>
                    <a:pt x="51" y="136"/>
                  </a:cubicBezTo>
                  <a:cubicBezTo>
                    <a:pt x="51" y="141"/>
                    <a:pt x="55" y="144"/>
                    <a:pt x="59" y="144"/>
                  </a:cubicBezTo>
                  <a:cubicBezTo>
                    <a:pt x="61" y="144"/>
                    <a:pt x="63" y="144"/>
                    <a:pt x="65" y="142"/>
                  </a:cubicBezTo>
                  <a:cubicBezTo>
                    <a:pt x="66" y="141"/>
                    <a:pt x="67" y="139"/>
                    <a:pt x="67" y="136"/>
                  </a:cubicBezTo>
                  <a:cubicBezTo>
                    <a:pt x="67" y="120"/>
                    <a:pt x="60" y="105"/>
                    <a:pt x="50" y="94"/>
                  </a:cubicBezTo>
                  <a:cubicBezTo>
                    <a:pt x="39" y="84"/>
                    <a:pt x="24" y="77"/>
                    <a:pt x="8" y="77"/>
                  </a:cubicBezTo>
                  <a:close/>
                  <a:moveTo>
                    <a:pt x="98" y="144"/>
                  </a:moveTo>
                  <a:cubicBezTo>
                    <a:pt x="100" y="144"/>
                    <a:pt x="102" y="144"/>
                    <a:pt x="103" y="142"/>
                  </a:cubicBezTo>
                  <a:cubicBezTo>
                    <a:pt x="105" y="141"/>
                    <a:pt x="106" y="139"/>
                    <a:pt x="106" y="136"/>
                  </a:cubicBezTo>
                  <a:cubicBezTo>
                    <a:pt x="106" y="109"/>
                    <a:pt x="95" y="85"/>
                    <a:pt x="77" y="67"/>
                  </a:cubicBezTo>
                  <a:cubicBezTo>
                    <a:pt x="59" y="49"/>
                    <a:pt x="35" y="38"/>
                    <a:pt x="8" y="38"/>
                  </a:cubicBezTo>
                  <a:cubicBezTo>
                    <a:pt x="3" y="38"/>
                    <a:pt x="0" y="42"/>
                    <a:pt x="0" y="46"/>
                  </a:cubicBezTo>
                  <a:cubicBezTo>
                    <a:pt x="0" y="51"/>
                    <a:pt x="3" y="54"/>
                    <a:pt x="8" y="54"/>
                  </a:cubicBezTo>
                  <a:cubicBezTo>
                    <a:pt x="30" y="54"/>
                    <a:pt x="51" y="64"/>
                    <a:pt x="66" y="78"/>
                  </a:cubicBezTo>
                  <a:cubicBezTo>
                    <a:pt x="80" y="93"/>
                    <a:pt x="90" y="114"/>
                    <a:pt x="90" y="136"/>
                  </a:cubicBezTo>
                  <a:cubicBezTo>
                    <a:pt x="90" y="141"/>
                    <a:pt x="93" y="144"/>
                    <a:pt x="98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9227" name="Straight Connector 71"/>
          <p:cNvCxnSpPr>
            <a:cxnSpLocks noChangeShapeType="1"/>
          </p:cNvCxnSpPr>
          <p:nvPr/>
        </p:nvCxnSpPr>
        <p:spPr bwMode="auto">
          <a:xfrm>
            <a:off x="4057659" y="1162844"/>
            <a:ext cx="2459831" cy="0"/>
          </a:xfrm>
          <a:prstGeom prst="line">
            <a:avLst/>
          </a:prstGeom>
          <a:noFill/>
          <a:ln w="12700" cap="rnd" algn="ctr">
            <a:solidFill>
              <a:srgbClr val="FFFFFF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9228" name="Straight Connector 71"/>
          <p:cNvCxnSpPr>
            <a:cxnSpLocks noChangeShapeType="1"/>
          </p:cNvCxnSpPr>
          <p:nvPr/>
        </p:nvCxnSpPr>
        <p:spPr bwMode="auto">
          <a:xfrm flipV="1">
            <a:off x="3143250" y="1161656"/>
            <a:ext cx="910828" cy="278606"/>
          </a:xfrm>
          <a:prstGeom prst="line">
            <a:avLst/>
          </a:prstGeom>
          <a:noFill/>
          <a:ln w="12700" cap="rnd" algn="ctr">
            <a:solidFill>
              <a:srgbClr val="FFFFFF">
                <a:alpha val="50195"/>
              </a:srgbClr>
            </a:solidFill>
            <a:round/>
            <a:headEnd type="oval" w="med" len="med"/>
            <a:tailEnd/>
          </a:ln>
        </p:spPr>
      </p:cxnSp>
      <p:sp>
        <p:nvSpPr>
          <p:cNvPr id="133" name="Title 3"/>
          <p:cNvSpPr txBox="1">
            <a:spLocks/>
          </p:cNvSpPr>
          <p:nvPr/>
        </p:nvSpPr>
        <p:spPr bwMode="auto">
          <a:xfrm>
            <a:off x="5045892" y="1246187"/>
            <a:ext cx="2555081" cy="53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3966" tIns="0" rIns="53966" bIns="0" anchor="ctr"/>
          <a:lstStyle>
            <a:lvl1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icsson Capital T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100" kern="0" dirty="0">
                <a:solidFill>
                  <a:srgbClr val="FFFFFF"/>
                </a:solidFill>
                <a:latin typeface="Arial"/>
              </a:rPr>
              <a:t>BROADBAND AND  MEDIA EVERYWHERE</a:t>
            </a:r>
          </a:p>
        </p:txBody>
      </p:sp>
      <p:cxnSp>
        <p:nvCxnSpPr>
          <p:cNvPr id="9230" name="Straight Connector 71"/>
          <p:cNvCxnSpPr>
            <a:cxnSpLocks noChangeShapeType="1"/>
          </p:cNvCxnSpPr>
          <p:nvPr/>
        </p:nvCxnSpPr>
        <p:spPr bwMode="auto">
          <a:xfrm>
            <a:off x="3507605" y="2463006"/>
            <a:ext cx="4680347" cy="0"/>
          </a:xfrm>
          <a:prstGeom prst="line">
            <a:avLst/>
          </a:prstGeom>
          <a:noFill/>
          <a:ln w="12700" cap="rnd" algn="ctr">
            <a:solidFill>
              <a:srgbClr val="FFFFFF">
                <a:alpha val="50195"/>
              </a:srgbClr>
            </a:solidFill>
            <a:round/>
            <a:headEnd type="oval" w="med" len="med"/>
            <a:tailEnd/>
          </a:ln>
        </p:spPr>
      </p:cxnSp>
      <p:cxnSp>
        <p:nvCxnSpPr>
          <p:cNvPr id="9231" name="Straight Connector 71"/>
          <p:cNvCxnSpPr>
            <a:cxnSpLocks noChangeShapeType="1"/>
          </p:cNvCxnSpPr>
          <p:nvPr/>
        </p:nvCxnSpPr>
        <p:spPr bwMode="auto">
          <a:xfrm flipV="1">
            <a:off x="4213621" y="1822459"/>
            <a:ext cx="3053954" cy="2381"/>
          </a:xfrm>
          <a:prstGeom prst="line">
            <a:avLst/>
          </a:prstGeom>
          <a:noFill/>
          <a:ln w="12700" cap="rnd" algn="ctr">
            <a:solidFill>
              <a:srgbClr val="FFFFFF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9232" name="Straight Connector 71"/>
          <p:cNvCxnSpPr>
            <a:cxnSpLocks noChangeShapeType="1"/>
          </p:cNvCxnSpPr>
          <p:nvPr/>
        </p:nvCxnSpPr>
        <p:spPr bwMode="auto">
          <a:xfrm flipV="1">
            <a:off x="3284934" y="1822451"/>
            <a:ext cx="914400" cy="145256"/>
          </a:xfrm>
          <a:prstGeom prst="line">
            <a:avLst/>
          </a:prstGeom>
          <a:noFill/>
          <a:ln w="12700" cap="rnd" algn="ctr">
            <a:solidFill>
              <a:srgbClr val="FFFFFF">
                <a:alpha val="50195"/>
              </a:srgbClr>
            </a:solidFill>
            <a:round/>
            <a:headEnd type="oval" w="med" len="med"/>
            <a:tailEnd/>
          </a:ln>
        </p:spPr>
      </p:cxnSp>
      <p:sp>
        <p:nvSpPr>
          <p:cNvPr id="141" name="Title 3"/>
          <p:cNvSpPr txBox="1">
            <a:spLocks/>
          </p:cNvSpPr>
          <p:nvPr/>
        </p:nvSpPr>
        <p:spPr bwMode="auto">
          <a:xfrm>
            <a:off x="4554142" y="622323"/>
            <a:ext cx="2330054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3966" tIns="0" rIns="53966" bIns="0" anchor="ctr"/>
          <a:lstStyle>
            <a:lvl1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icsson Capital T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200" kern="0" dirty="0">
                <a:solidFill>
                  <a:srgbClr val="FFFFFF"/>
                </a:solidFill>
                <a:latin typeface="Arial"/>
              </a:rPr>
              <a:t>SENSORS</a:t>
            </a:r>
          </a:p>
          <a:p>
            <a:pPr>
              <a:lnSpc>
                <a:spcPct val="100000"/>
              </a:lnSpc>
              <a:defRPr/>
            </a:pPr>
            <a:r>
              <a:rPr lang="en-US" sz="1200" kern="0" dirty="0">
                <a:solidFill>
                  <a:srgbClr val="FFFFFF"/>
                </a:solidFill>
                <a:latin typeface="Arial"/>
              </a:rPr>
              <a:t>EVERYWHERE</a:t>
            </a:r>
          </a:p>
        </p:txBody>
      </p:sp>
      <p:cxnSp>
        <p:nvCxnSpPr>
          <p:cNvPr id="9234" name="Straight Connector 71"/>
          <p:cNvCxnSpPr>
            <a:cxnSpLocks noChangeShapeType="1"/>
          </p:cNvCxnSpPr>
          <p:nvPr/>
        </p:nvCxnSpPr>
        <p:spPr bwMode="auto">
          <a:xfrm>
            <a:off x="4398169" y="761604"/>
            <a:ext cx="0" cy="303609"/>
          </a:xfrm>
          <a:prstGeom prst="line">
            <a:avLst/>
          </a:prstGeom>
          <a:noFill/>
          <a:ln w="12700" cap="rnd" algn="ctr">
            <a:solidFill>
              <a:srgbClr val="FFFFFF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9235" name="Straight Connector 71"/>
          <p:cNvCxnSpPr>
            <a:cxnSpLocks noChangeShapeType="1"/>
          </p:cNvCxnSpPr>
          <p:nvPr/>
        </p:nvCxnSpPr>
        <p:spPr bwMode="auto">
          <a:xfrm>
            <a:off x="4864894" y="1352154"/>
            <a:ext cx="0" cy="303609"/>
          </a:xfrm>
          <a:prstGeom prst="line">
            <a:avLst/>
          </a:prstGeom>
          <a:noFill/>
          <a:ln w="12700" cap="rnd" algn="ctr">
            <a:solidFill>
              <a:srgbClr val="FFFFFF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9236" name="Straight Connector 71"/>
          <p:cNvCxnSpPr>
            <a:cxnSpLocks noChangeShapeType="1"/>
          </p:cNvCxnSpPr>
          <p:nvPr/>
        </p:nvCxnSpPr>
        <p:spPr bwMode="auto">
          <a:xfrm>
            <a:off x="5475685" y="1996282"/>
            <a:ext cx="0" cy="303610"/>
          </a:xfrm>
          <a:prstGeom prst="line">
            <a:avLst/>
          </a:prstGeom>
          <a:noFill/>
          <a:ln w="12700" cap="rnd" algn="ctr">
            <a:solidFill>
              <a:srgbClr val="FFFFFF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9237" name="Straight Connector 71"/>
          <p:cNvCxnSpPr>
            <a:cxnSpLocks noChangeShapeType="1"/>
          </p:cNvCxnSpPr>
          <p:nvPr/>
        </p:nvCxnSpPr>
        <p:spPr bwMode="auto">
          <a:xfrm flipV="1">
            <a:off x="4310062" y="3804842"/>
            <a:ext cx="3233738" cy="9524"/>
          </a:xfrm>
          <a:prstGeom prst="line">
            <a:avLst/>
          </a:prstGeom>
          <a:noFill/>
          <a:ln w="12700" cap="rnd" algn="ctr">
            <a:solidFill>
              <a:srgbClr val="FFFFFF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9238" name="Straight Connector 71"/>
          <p:cNvCxnSpPr>
            <a:cxnSpLocks noChangeShapeType="1"/>
          </p:cNvCxnSpPr>
          <p:nvPr/>
        </p:nvCxnSpPr>
        <p:spPr bwMode="auto">
          <a:xfrm>
            <a:off x="5212556" y="3340498"/>
            <a:ext cx="0" cy="303610"/>
          </a:xfrm>
          <a:prstGeom prst="line">
            <a:avLst/>
          </a:prstGeom>
          <a:noFill/>
          <a:ln w="12700" cap="rnd" algn="ctr">
            <a:solidFill>
              <a:srgbClr val="FFFFFF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9239" name="Straight Connector 71"/>
          <p:cNvCxnSpPr>
            <a:cxnSpLocks noChangeShapeType="1"/>
          </p:cNvCxnSpPr>
          <p:nvPr/>
        </p:nvCxnSpPr>
        <p:spPr bwMode="auto">
          <a:xfrm>
            <a:off x="3393282" y="3607196"/>
            <a:ext cx="902494" cy="204788"/>
          </a:xfrm>
          <a:prstGeom prst="line">
            <a:avLst/>
          </a:prstGeom>
          <a:noFill/>
          <a:ln w="12700" cap="rnd" algn="ctr">
            <a:solidFill>
              <a:srgbClr val="FFFFFF">
                <a:alpha val="50195"/>
              </a:srgbClr>
            </a:solidFill>
            <a:round/>
            <a:headEnd type="oval" w="med" len="med"/>
            <a:tailEnd/>
          </a:ln>
        </p:spPr>
      </p:cxnSp>
      <p:sp>
        <p:nvSpPr>
          <p:cNvPr id="9240" name="Freeform 3"/>
          <p:cNvSpPr>
            <a:spLocks noChangeAspect="1" noEditPoints="1"/>
          </p:cNvSpPr>
          <p:nvPr/>
        </p:nvSpPr>
        <p:spPr bwMode="auto">
          <a:xfrm>
            <a:off x="4686300" y="3271440"/>
            <a:ext cx="408384" cy="401241"/>
          </a:xfrm>
          <a:custGeom>
            <a:avLst/>
            <a:gdLst>
              <a:gd name="T0" fmla="*/ 2147483647 w 378"/>
              <a:gd name="T1" fmla="*/ 2147483647 h 395"/>
              <a:gd name="T2" fmla="*/ 2147483647 w 378"/>
              <a:gd name="T3" fmla="*/ 2147483647 h 395"/>
              <a:gd name="T4" fmla="*/ 2147483647 w 378"/>
              <a:gd name="T5" fmla="*/ 2147483647 h 395"/>
              <a:gd name="T6" fmla="*/ 2147483647 w 378"/>
              <a:gd name="T7" fmla="*/ 2147483647 h 395"/>
              <a:gd name="T8" fmla="*/ 2147483647 w 378"/>
              <a:gd name="T9" fmla="*/ 2147483647 h 395"/>
              <a:gd name="T10" fmla="*/ 2147483647 w 378"/>
              <a:gd name="T11" fmla="*/ 2147483647 h 395"/>
              <a:gd name="T12" fmla="*/ 2147483647 w 378"/>
              <a:gd name="T13" fmla="*/ 2147483647 h 395"/>
              <a:gd name="T14" fmla="*/ 2147483647 w 378"/>
              <a:gd name="T15" fmla="*/ 2147483647 h 395"/>
              <a:gd name="T16" fmla="*/ 2147483647 w 378"/>
              <a:gd name="T17" fmla="*/ 2147483647 h 395"/>
              <a:gd name="T18" fmla="*/ 2147483647 w 378"/>
              <a:gd name="T19" fmla="*/ 2147483647 h 395"/>
              <a:gd name="T20" fmla="*/ 2147483647 w 378"/>
              <a:gd name="T21" fmla="*/ 2147483647 h 395"/>
              <a:gd name="T22" fmla="*/ 2147483647 w 378"/>
              <a:gd name="T23" fmla="*/ 2147483647 h 395"/>
              <a:gd name="T24" fmla="*/ 2147483647 w 378"/>
              <a:gd name="T25" fmla="*/ 2147483647 h 395"/>
              <a:gd name="T26" fmla="*/ 2147483647 w 378"/>
              <a:gd name="T27" fmla="*/ 2147483647 h 395"/>
              <a:gd name="T28" fmla="*/ 2147483647 w 378"/>
              <a:gd name="T29" fmla="*/ 2147483647 h 395"/>
              <a:gd name="T30" fmla="*/ 2147483647 w 378"/>
              <a:gd name="T31" fmla="*/ 2147483647 h 395"/>
              <a:gd name="T32" fmla="*/ 2147483647 w 378"/>
              <a:gd name="T33" fmla="*/ 2147483647 h 395"/>
              <a:gd name="T34" fmla="*/ 2147483647 w 378"/>
              <a:gd name="T35" fmla="*/ 2147483647 h 395"/>
              <a:gd name="T36" fmla="*/ 2147483647 w 378"/>
              <a:gd name="T37" fmla="*/ 2147483647 h 395"/>
              <a:gd name="T38" fmla="*/ 2147483647 w 378"/>
              <a:gd name="T39" fmla="*/ 2147483647 h 395"/>
              <a:gd name="T40" fmla="*/ 2147483647 w 378"/>
              <a:gd name="T41" fmla="*/ 2147483647 h 395"/>
              <a:gd name="T42" fmla="*/ 2147483647 w 378"/>
              <a:gd name="T43" fmla="*/ 2147483647 h 395"/>
              <a:gd name="T44" fmla="*/ 2147483647 w 378"/>
              <a:gd name="T45" fmla="*/ 2147483647 h 395"/>
              <a:gd name="T46" fmla="*/ 2147483647 w 378"/>
              <a:gd name="T47" fmla="*/ 2147483647 h 395"/>
              <a:gd name="T48" fmla="*/ 2147483647 w 378"/>
              <a:gd name="T49" fmla="*/ 2147483647 h 395"/>
              <a:gd name="T50" fmla="*/ 2147483647 w 378"/>
              <a:gd name="T51" fmla="*/ 2147483647 h 395"/>
              <a:gd name="T52" fmla="*/ 2147483647 w 378"/>
              <a:gd name="T53" fmla="*/ 2147483647 h 395"/>
              <a:gd name="T54" fmla="*/ 2147483647 w 378"/>
              <a:gd name="T55" fmla="*/ 2147483647 h 395"/>
              <a:gd name="T56" fmla="*/ 2147483647 w 378"/>
              <a:gd name="T57" fmla="*/ 2147483647 h 395"/>
              <a:gd name="T58" fmla="*/ 2147483647 w 378"/>
              <a:gd name="T59" fmla="*/ 2147483647 h 395"/>
              <a:gd name="T60" fmla="*/ 2147483647 w 378"/>
              <a:gd name="T61" fmla="*/ 2147483647 h 395"/>
              <a:gd name="T62" fmla="*/ 2147483647 w 378"/>
              <a:gd name="T63" fmla="*/ 2147483647 h 395"/>
              <a:gd name="T64" fmla="*/ 2147483647 w 378"/>
              <a:gd name="T65" fmla="*/ 2147483647 h 395"/>
              <a:gd name="T66" fmla="*/ 2147483647 w 378"/>
              <a:gd name="T67" fmla="*/ 2147483647 h 395"/>
              <a:gd name="T68" fmla="*/ 2147483647 w 378"/>
              <a:gd name="T69" fmla="*/ 2147483647 h 395"/>
              <a:gd name="T70" fmla="*/ 2147483647 w 378"/>
              <a:gd name="T71" fmla="*/ 2147483647 h 395"/>
              <a:gd name="T72" fmla="*/ 2147483647 w 378"/>
              <a:gd name="T73" fmla="*/ 2147483647 h 395"/>
              <a:gd name="T74" fmla="*/ 2147483647 w 378"/>
              <a:gd name="T75" fmla="*/ 2147483647 h 395"/>
              <a:gd name="T76" fmla="*/ 2147483647 w 378"/>
              <a:gd name="T77" fmla="*/ 2147483647 h 395"/>
              <a:gd name="T78" fmla="*/ 2147483647 w 378"/>
              <a:gd name="T79" fmla="*/ 2147483647 h 395"/>
              <a:gd name="T80" fmla="*/ 2147483647 w 378"/>
              <a:gd name="T81" fmla="*/ 2147483647 h 395"/>
              <a:gd name="T82" fmla="*/ 2147483647 w 378"/>
              <a:gd name="T83" fmla="*/ 2147483647 h 395"/>
              <a:gd name="T84" fmla="*/ 2147483647 w 378"/>
              <a:gd name="T85" fmla="*/ 2147483647 h 395"/>
              <a:gd name="T86" fmla="*/ 2147483647 w 378"/>
              <a:gd name="T87" fmla="*/ 2147483647 h 395"/>
              <a:gd name="T88" fmla="*/ 2147483647 w 378"/>
              <a:gd name="T89" fmla="*/ 2147483647 h 395"/>
              <a:gd name="T90" fmla="*/ 2147483647 w 378"/>
              <a:gd name="T91" fmla="*/ 2147483647 h 395"/>
              <a:gd name="T92" fmla="*/ 2147483647 w 378"/>
              <a:gd name="T93" fmla="*/ 2147483647 h 395"/>
              <a:gd name="T94" fmla="*/ 2147483647 w 378"/>
              <a:gd name="T95" fmla="*/ 2147483647 h 395"/>
              <a:gd name="T96" fmla="*/ 2147483647 w 378"/>
              <a:gd name="T97" fmla="*/ 2147483647 h 395"/>
              <a:gd name="T98" fmla="*/ 2147483647 w 378"/>
              <a:gd name="T99" fmla="*/ 2147483647 h 395"/>
              <a:gd name="T100" fmla="*/ 2147483647 w 378"/>
              <a:gd name="T101" fmla="*/ 2147483647 h 395"/>
              <a:gd name="T102" fmla="*/ 2147483647 w 378"/>
              <a:gd name="T103" fmla="*/ 2147483647 h 395"/>
              <a:gd name="T104" fmla="*/ 2147483647 w 378"/>
              <a:gd name="T105" fmla="*/ 2147483647 h 39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78" h="395">
                <a:moveTo>
                  <a:pt x="370" y="90"/>
                </a:moveTo>
                <a:cubicBezTo>
                  <a:pt x="368" y="86"/>
                  <a:pt x="363" y="84"/>
                  <a:pt x="359" y="86"/>
                </a:cubicBezTo>
                <a:cubicBezTo>
                  <a:pt x="355" y="88"/>
                  <a:pt x="354" y="93"/>
                  <a:pt x="356" y="97"/>
                </a:cubicBezTo>
                <a:cubicBezTo>
                  <a:pt x="360" y="105"/>
                  <a:pt x="361" y="114"/>
                  <a:pt x="359" y="123"/>
                </a:cubicBezTo>
                <a:cubicBezTo>
                  <a:pt x="354" y="145"/>
                  <a:pt x="332" y="159"/>
                  <a:pt x="310" y="154"/>
                </a:cubicBezTo>
                <a:cubicBezTo>
                  <a:pt x="299" y="152"/>
                  <a:pt x="289" y="146"/>
                  <a:pt x="283" y="137"/>
                </a:cubicBezTo>
                <a:cubicBezTo>
                  <a:pt x="277" y="128"/>
                  <a:pt x="275" y="117"/>
                  <a:pt x="278" y="107"/>
                </a:cubicBezTo>
                <a:cubicBezTo>
                  <a:pt x="282" y="85"/>
                  <a:pt x="304" y="71"/>
                  <a:pt x="327" y="76"/>
                </a:cubicBezTo>
                <a:cubicBezTo>
                  <a:pt x="330" y="76"/>
                  <a:pt x="333" y="77"/>
                  <a:pt x="336" y="79"/>
                </a:cubicBezTo>
                <a:cubicBezTo>
                  <a:pt x="340" y="80"/>
                  <a:pt x="345" y="79"/>
                  <a:pt x="347" y="75"/>
                </a:cubicBezTo>
                <a:cubicBezTo>
                  <a:pt x="349" y="71"/>
                  <a:pt x="347" y="66"/>
                  <a:pt x="343" y="64"/>
                </a:cubicBezTo>
                <a:cubicBezTo>
                  <a:pt x="339" y="62"/>
                  <a:pt x="335" y="61"/>
                  <a:pt x="330" y="60"/>
                </a:cubicBezTo>
                <a:cubicBezTo>
                  <a:pt x="314" y="57"/>
                  <a:pt x="299" y="60"/>
                  <a:pt x="286" y="68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9" y="35"/>
                  <a:pt x="195" y="28"/>
                  <a:pt x="190" y="22"/>
                </a:cubicBezTo>
                <a:cubicBezTo>
                  <a:pt x="181" y="10"/>
                  <a:pt x="167" y="3"/>
                  <a:pt x="151" y="2"/>
                </a:cubicBezTo>
                <a:cubicBezTo>
                  <a:pt x="136" y="0"/>
                  <a:pt x="122" y="5"/>
                  <a:pt x="111" y="13"/>
                </a:cubicBezTo>
                <a:cubicBezTo>
                  <a:pt x="103" y="9"/>
                  <a:pt x="91" y="5"/>
                  <a:pt x="70" y="4"/>
                </a:cubicBezTo>
                <a:cubicBezTo>
                  <a:pt x="21" y="3"/>
                  <a:pt x="3" y="40"/>
                  <a:pt x="2" y="42"/>
                </a:cubicBezTo>
                <a:cubicBezTo>
                  <a:pt x="0" y="45"/>
                  <a:pt x="1" y="48"/>
                  <a:pt x="3" y="51"/>
                </a:cubicBezTo>
                <a:cubicBezTo>
                  <a:pt x="16" y="64"/>
                  <a:pt x="16" y="64"/>
                  <a:pt x="16" y="64"/>
                </a:cubicBezTo>
                <a:cubicBezTo>
                  <a:pt x="19" y="67"/>
                  <a:pt x="24" y="67"/>
                  <a:pt x="27" y="64"/>
                </a:cubicBezTo>
                <a:cubicBezTo>
                  <a:pt x="27" y="64"/>
                  <a:pt x="47" y="47"/>
                  <a:pt x="69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7" y="47"/>
                  <a:pt x="84" y="49"/>
                  <a:pt x="90" y="53"/>
                </a:cubicBezTo>
                <a:cubicBezTo>
                  <a:pt x="89" y="63"/>
                  <a:pt x="91" y="74"/>
                  <a:pt x="96" y="83"/>
                </a:cubicBezTo>
                <a:cubicBezTo>
                  <a:pt x="92" y="88"/>
                  <a:pt x="86" y="93"/>
                  <a:pt x="79" y="96"/>
                </a:cubicBezTo>
                <a:cubicBezTo>
                  <a:pt x="74" y="98"/>
                  <a:pt x="67" y="99"/>
                  <a:pt x="60" y="99"/>
                </a:cubicBezTo>
                <a:cubicBezTo>
                  <a:pt x="46" y="99"/>
                  <a:pt x="33" y="95"/>
                  <a:pt x="33" y="95"/>
                </a:cubicBezTo>
                <a:cubicBezTo>
                  <a:pt x="29" y="93"/>
                  <a:pt x="25" y="95"/>
                  <a:pt x="23" y="99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5" y="119"/>
                  <a:pt x="15" y="123"/>
                  <a:pt x="18" y="125"/>
                </a:cubicBezTo>
                <a:cubicBezTo>
                  <a:pt x="19" y="126"/>
                  <a:pt x="36" y="142"/>
                  <a:pt x="65" y="142"/>
                </a:cubicBezTo>
                <a:cubicBezTo>
                  <a:pt x="75" y="142"/>
                  <a:pt x="85" y="140"/>
                  <a:pt x="95" y="136"/>
                </a:cubicBezTo>
                <a:cubicBezTo>
                  <a:pt x="116" y="127"/>
                  <a:pt x="127" y="118"/>
                  <a:pt x="132" y="111"/>
                </a:cubicBezTo>
                <a:cubicBezTo>
                  <a:pt x="135" y="111"/>
                  <a:pt x="138" y="112"/>
                  <a:pt x="141" y="112"/>
                </a:cubicBezTo>
                <a:cubicBezTo>
                  <a:pt x="143" y="112"/>
                  <a:pt x="144" y="113"/>
                  <a:pt x="146" y="113"/>
                </a:cubicBezTo>
                <a:cubicBezTo>
                  <a:pt x="146" y="113"/>
                  <a:pt x="146" y="113"/>
                  <a:pt x="146" y="113"/>
                </a:cubicBezTo>
                <a:cubicBezTo>
                  <a:pt x="157" y="113"/>
                  <a:pt x="167" y="110"/>
                  <a:pt x="176" y="104"/>
                </a:cubicBezTo>
                <a:cubicBezTo>
                  <a:pt x="264" y="132"/>
                  <a:pt x="264" y="132"/>
                  <a:pt x="264" y="132"/>
                </a:cubicBezTo>
                <a:cubicBezTo>
                  <a:pt x="264" y="134"/>
                  <a:pt x="264" y="135"/>
                  <a:pt x="265" y="136"/>
                </a:cubicBezTo>
                <a:cubicBezTo>
                  <a:pt x="213" y="207"/>
                  <a:pt x="213" y="207"/>
                  <a:pt x="213" y="207"/>
                </a:cubicBezTo>
                <a:cubicBezTo>
                  <a:pt x="182" y="208"/>
                  <a:pt x="157" y="233"/>
                  <a:pt x="157" y="263"/>
                </a:cubicBezTo>
                <a:cubicBezTo>
                  <a:pt x="157" y="270"/>
                  <a:pt x="158" y="276"/>
                  <a:pt x="161" y="282"/>
                </a:cubicBezTo>
                <a:cubicBezTo>
                  <a:pt x="95" y="364"/>
                  <a:pt x="95" y="364"/>
                  <a:pt x="95" y="364"/>
                </a:cubicBezTo>
                <a:cubicBezTo>
                  <a:pt x="90" y="370"/>
                  <a:pt x="89" y="379"/>
                  <a:pt x="92" y="386"/>
                </a:cubicBezTo>
                <a:cubicBezTo>
                  <a:pt x="94" y="391"/>
                  <a:pt x="100" y="395"/>
                  <a:pt x="106" y="395"/>
                </a:cubicBezTo>
                <a:cubicBezTo>
                  <a:pt x="324" y="395"/>
                  <a:pt x="324" y="395"/>
                  <a:pt x="324" y="395"/>
                </a:cubicBezTo>
                <a:cubicBezTo>
                  <a:pt x="330" y="395"/>
                  <a:pt x="335" y="391"/>
                  <a:pt x="338" y="386"/>
                </a:cubicBezTo>
                <a:cubicBezTo>
                  <a:pt x="341" y="379"/>
                  <a:pt x="340" y="370"/>
                  <a:pt x="335" y="364"/>
                </a:cubicBezTo>
                <a:cubicBezTo>
                  <a:pt x="269" y="282"/>
                  <a:pt x="269" y="282"/>
                  <a:pt x="269" y="282"/>
                </a:cubicBezTo>
                <a:cubicBezTo>
                  <a:pt x="271" y="276"/>
                  <a:pt x="273" y="270"/>
                  <a:pt x="273" y="263"/>
                </a:cubicBezTo>
                <a:cubicBezTo>
                  <a:pt x="273" y="257"/>
                  <a:pt x="272" y="251"/>
                  <a:pt x="270" y="246"/>
                </a:cubicBezTo>
                <a:cubicBezTo>
                  <a:pt x="324" y="171"/>
                  <a:pt x="324" y="171"/>
                  <a:pt x="324" y="171"/>
                </a:cubicBezTo>
                <a:cubicBezTo>
                  <a:pt x="348" y="169"/>
                  <a:pt x="369" y="151"/>
                  <a:pt x="375" y="127"/>
                </a:cubicBezTo>
                <a:cubicBezTo>
                  <a:pt x="378" y="114"/>
                  <a:pt x="376" y="101"/>
                  <a:pt x="370" y="90"/>
                </a:cubicBezTo>
                <a:close/>
                <a:moveTo>
                  <a:pt x="93" y="37"/>
                </a:moveTo>
                <a:cubicBezTo>
                  <a:pt x="87" y="33"/>
                  <a:pt x="79" y="31"/>
                  <a:pt x="70" y="31"/>
                </a:cubicBezTo>
                <a:cubicBezTo>
                  <a:pt x="69" y="31"/>
                  <a:pt x="69" y="31"/>
                  <a:pt x="69" y="31"/>
                </a:cubicBezTo>
                <a:cubicBezTo>
                  <a:pt x="49" y="31"/>
                  <a:pt x="31" y="41"/>
                  <a:pt x="23" y="47"/>
                </a:cubicBezTo>
                <a:cubicBezTo>
                  <a:pt x="19" y="44"/>
                  <a:pt x="19" y="44"/>
                  <a:pt x="19" y="44"/>
                </a:cubicBezTo>
                <a:cubicBezTo>
                  <a:pt x="25" y="36"/>
                  <a:pt x="40" y="20"/>
                  <a:pt x="70" y="20"/>
                </a:cubicBezTo>
                <a:cubicBezTo>
                  <a:pt x="84" y="21"/>
                  <a:pt x="93" y="23"/>
                  <a:pt x="100" y="25"/>
                </a:cubicBezTo>
                <a:cubicBezTo>
                  <a:pt x="97" y="29"/>
                  <a:pt x="95" y="32"/>
                  <a:pt x="93" y="37"/>
                </a:cubicBezTo>
                <a:close/>
                <a:moveTo>
                  <a:pt x="89" y="121"/>
                </a:moveTo>
                <a:cubicBezTo>
                  <a:pt x="81" y="124"/>
                  <a:pt x="73" y="126"/>
                  <a:pt x="65" y="126"/>
                </a:cubicBezTo>
                <a:cubicBezTo>
                  <a:pt x="50" y="126"/>
                  <a:pt x="39" y="120"/>
                  <a:pt x="33" y="116"/>
                </a:cubicBezTo>
                <a:cubicBezTo>
                  <a:pt x="35" y="112"/>
                  <a:pt x="35" y="112"/>
                  <a:pt x="35" y="112"/>
                </a:cubicBezTo>
                <a:cubicBezTo>
                  <a:pt x="41" y="114"/>
                  <a:pt x="50" y="115"/>
                  <a:pt x="60" y="115"/>
                </a:cubicBezTo>
                <a:cubicBezTo>
                  <a:pt x="69" y="115"/>
                  <a:pt x="78" y="114"/>
                  <a:pt x="85" y="111"/>
                </a:cubicBezTo>
                <a:cubicBezTo>
                  <a:pt x="94" y="107"/>
                  <a:pt x="101" y="102"/>
                  <a:pt x="106" y="96"/>
                </a:cubicBezTo>
                <a:cubicBezTo>
                  <a:pt x="109" y="99"/>
                  <a:pt x="113" y="102"/>
                  <a:pt x="117" y="104"/>
                </a:cubicBezTo>
                <a:cubicBezTo>
                  <a:pt x="112" y="109"/>
                  <a:pt x="104" y="115"/>
                  <a:pt x="89" y="121"/>
                </a:cubicBezTo>
                <a:close/>
                <a:moveTo>
                  <a:pt x="187" y="61"/>
                </a:moveTo>
                <a:cubicBezTo>
                  <a:pt x="185" y="82"/>
                  <a:pt x="165" y="98"/>
                  <a:pt x="142" y="96"/>
                </a:cubicBezTo>
                <a:cubicBezTo>
                  <a:pt x="131" y="95"/>
                  <a:pt x="121" y="90"/>
                  <a:pt x="114" y="82"/>
                </a:cubicBezTo>
                <a:cubicBezTo>
                  <a:pt x="108" y="74"/>
                  <a:pt x="105" y="64"/>
                  <a:pt x="106" y="53"/>
                </a:cubicBezTo>
                <a:cubicBezTo>
                  <a:pt x="107" y="33"/>
                  <a:pt x="125" y="18"/>
                  <a:pt x="146" y="18"/>
                </a:cubicBezTo>
                <a:cubicBezTo>
                  <a:pt x="147" y="18"/>
                  <a:pt x="149" y="18"/>
                  <a:pt x="150" y="18"/>
                </a:cubicBezTo>
                <a:cubicBezTo>
                  <a:pt x="161" y="19"/>
                  <a:pt x="171" y="24"/>
                  <a:pt x="178" y="32"/>
                </a:cubicBezTo>
                <a:cubicBezTo>
                  <a:pt x="185" y="40"/>
                  <a:pt x="188" y="50"/>
                  <a:pt x="187" y="61"/>
                </a:cubicBezTo>
                <a:close/>
                <a:moveTo>
                  <a:pt x="262" y="103"/>
                </a:moveTo>
                <a:cubicBezTo>
                  <a:pt x="261" y="107"/>
                  <a:pt x="261" y="111"/>
                  <a:pt x="261" y="115"/>
                </a:cubicBezTo>
                <a:cubicBezTo>
                  <a:pt x="190" y="92"/>
                  <a:pt x="190" y="92"/>
                  <a:pt x="190" y="92"/>
                </a:cubicBezTo>
                <a:cubicBezTo>
                  <a:pt x="197" y="84"/>
                  <a:pt x="202" y="74"/>
                  <a:pt x="203" y="62"/>
                </a:cubicBezTo>
                <a:cubicBezTo>
                  <a:pt x="203" y="61"/>
                  <a:pt x="203" y="60"/>
                  <a:pt x="203" y="59"/>
                </a:cubicBezTo>
                <a:cubicBezTo>
                  <a:pt x="273" y="81"/>
                  <a:pt x="273" y="81"/>
                  <a:pt x="273" y="81"/>
                </a:cubicBezTo>
                <a:cubicBezTo>
                  <a:pt x="268" y="87"/>
                  <a:pt x="264" y="95"/>
                  <a:pt x="262" y="103"/>
                </a:cubicBezTo>
                <a:close/>
                <a:moveTo>
                  <a:pt x="215" y="223"/>
                </a:moveTo>
                <a:cubicBezTo>
                  <a:pt x="238" y="223"/>
                  <a:pt x="257" y="241"/>
                  <a:pt x="257" y="263"/>
                </a:cubicBezTo>
                <a:cubicBezTo>
                  <a:pt x="257" y="286"/>
                  <a:pt x="238" y="304"/>
                  <a:pt x="215" y="304"/>
                </a:cubicBezTo>
                <a:cubicBezTo>
                  <a:pt x="192" y="304"/>
                  <a:pt x="173" y="286"/>
                  <a:pt x="173" y="263"/>
                </a:cubicBezTo>
                <a:cubicBezTo>
                  <a:pt x="173" y="241"/>
                  <a:pt x="192" y="223"/>
                  <a:pt x="215" y="223"/>
                </a:cubicBezTo>
                <a:close/>
                <a:moveTo>
                  <a:pt x="323" y="374"/>
                </a:moveTo>
                <a:cubicBezTo>
                  <a:pt x="324" y="376"/>
                  <a:pt x="324" y="378"/>
                  <a:pt x="324" y="379"/>
                </a:cubicBezTo>
                <a:cubicBezTo>
                  <a:pt x="106" y="379"/>
                  <a:pt x="106" y="379"/>
                  <a:pt x="106" y="379"/>
                </a:cubicBezTo>
                <a:cubicBezTo>
                  <a:pt x="106" y="378"/>
                  <a:pt x="106" y="376"/>
                  <a:pt x="107" y="374"/>
                </a:cubicBezTo>
                <a:cubicBezTo>
                  <a:pt x="169" y="297"/>
                  <a:pt x="169" y="297"/>
                  <a:pt x="169" y="297"/>
                </a:cubicBezTo>
                <a:cubicBezTo>
                  <a:pt x="179" y="311"/>
                  <a:pt x="196" y="320"/>
                  <a:pt x="215" y="320"/>
                </a:cubicBezTo>
                <a:cubicBezTo>
                  <a:pt x="234" y="320"/>
                  <a:pt x="250" y="311"/>
                  <a:pt x="261" y="297"/>
                </a:cubicBezTo>
                <a:lnTo>
                  <a:pt x="323" y="374"/>
                </a:lnTo>
                <a:close/>
                <a:moveTo>
                  <a:pt x="261" y="230"/>
                </a:moveTo>
                <a:cubicBezTo>
                  <a:pt x="254" y="220"/>
                  <a:pt x="244" y="213"/>
                  <a:pt x="232" y="210"/>
                </a:cubicBezTo>
                <a:cubicBezTo>
                  <a:pt x="274" y="151"/>
                  <a:pt x="274" y="151"/>
                  <a:pt x="274" y="151"/>
                </a:cubicBezTo>
                <a:cubicBezTo>
                  <a:pt x="282" y="160"/>
                  <a:pt x="293" y="167"/>
                  <a:pt x="305" y="170"/>
                </a:cubicBezTo>
                <a:lnTo>
                  <a:pt x="261" y="2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29" tIns="34289" rIns="68529" bIns="34289"/>
          <a:lstStyle/>
          <a:p>
            <a:endParaRPr lang="en-US"/>
          </a:p>
        </p:txBody>
      </p:sp>
      <p:cxnSp>
        <p:nvCxnSpPr>
          <p:cNvPr id="9241" name="Straight Connector 71"/>
          <p:cNvCxnSpPr>
            <a:cxnSpLocks noChangeShapeType="1"/>
          </p:cNvCxnSpPr>
          <p:nvPr/>
        </p:nvCxnSpPr>
        <p:spPr bwMode="auto">
          <a:xfrm>
            <a:off x="4154091" y="4451350"/>
            <a:ext cx="1837134" cy="0"/>
          </a:xfrm>
          <a:prstGeom prst="line">
            <a:avLst/>
          </a:prstGeom>
          <a:noFill/>
          <a:ln w="12700" cap="rnd" algn="ctr">
            <a:solidFill>
              <a:srgbClr val="FFFFFF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9242" name="Straight Connector 71"/>
          <p:cNvCxnSpPr>
            <a:cxnSpLocks noChangeShapeType="1"/>
          </p:cNvCxnSpPr>
          <p:nvPr/>
        </p:nvCxnSpPr>
        <p:spPr bwMode="auto">
          <a:xfrm>
            <a:off x="3261124" y="4101330"/>
            <a:ext cx="877490" cy="348853"/>
          </a:xfrm>
          <a:prstGeom prst="line">
            <a:avLst/>
          </a:prstGeom>
          <a:noFill/>
          <a:ln w="12700" cap="rnd" algn="ctr">
            <a:solidFill>
              <a:srgbClr val="FFFFFF">
                <a:alpha val="50195"/>
              </a:srgbClr>
            </a:solidFill>
            <a:round/>
            <a:headEnd type="oval" w="med" len="med"/>
            <a:tailEnd/>
          </a:ln>
        </p:spPr>
      </p:cxnSp>
      <p:sp>
        <p:nvSpPr>
          <p:cNvPr id="9243" name="Freeform 3"/>
          <p:cNvSpPr>
            <a:spLocks noChangeAspect="1" noEditPoints="1"/>
          </p:cNvSpPr>
          <p:nvPr/>
        </p:nvSpPr>
        <p:spPr bwMode="auto">
          <a:xfrm>
            <a:off x="4287441" y="4001296"/>
            <a:ext cx="465534" cy="311944"/>
          </a:xfrm>
          <a:custGeom>
            <a:avLst/>
            <a:gdLst>
              <a:gd name="T0" fmla="*/ 2147483647 w 461"/>
              <a:gd name="T1" fmla="*/ 2147483647 h 310"/>
              <a:gd name="T2" fmla="*/ 2147483647 w 461"/>
              <a:gd name="T3" fmla="*/ 2147483647 h 310"/>
              <a:gd name="T4" fmla="*/ 2147483647 w 461"/>
              <a:gd name="T5" fmla="*/ 2147483647 h 310"/>
              <a:gd name="T6" fmla="*/ 2147483647 w 461"/>
              <a:gd name="T7" fmla="*/ 2147483647 h 310"/>
              <a:gd name="T8" fmla="*/ 2147483647 w 461"/>
              <a:gd name="T9" fmla="*/ 2147483647 h 310"/>
              <a:gd name="T10" fmla="*/ 2147483647 w 461"/>
              <a:gd name="T11" fmla="*/ 2147483647 h 310"/>
              <a:gd name="T12" fmla="*/ 2147483647 w 461"/>
              <a:gd name="T13" fmla="*/ 2147483647 h 310"/>
              <a:gd name="T14" fmla="*/ 2147483647 w 461"/>
              <a:gd name="T15" fmla="*/ 2147483647 h 310"/>
              <a:gd name="T16" fmla="*/ 0 w 461"/>
              <a:gd name="T17" fmla="*/ 2147483647 h 310"/>
              <a:gd name="T18" fmla="*/ 2147483647 w 461"/>
              <a:gd name="T19" fmla="*/ 2147483647 h 310"/>
              <a:gd name="T20" fmla="*/ 2147483647 w 461"/>
              <a:gd name="T21" fmla="*/ 2147483647 h 310"/>
              <a:gd name="T22" fmla="*/ 2147483647 w 461"/>
              <a:gd name="T23" fmla="*/ 2147483647 h 310"/>
              <a:gd name="T24" fmla="*/ 2147483647 w 461"/>
              <a:gd name="T25" fmla="*/ 2147483647 h 310"/>
              <a:gd name="T26" fmla="*/ 2147483647 w 461"/>
              <a:gd name="T27" fmla="*/ 2147483647 h 310"/>
              <a:gd name="T28" fmla="*/ 2147483647 w 461"/>
              <a:gd name="T29" fmla="*/ 2147483647 h 310"/>
              <a:gd name="T30" fmla="*/ 2147483647 w 461"/>
              <a:gd name="T31" fmla="*/ 2147483647 h 310"/>
              <a:gd name="T32" fmla="*/ 2147483647 w 461"/>
              <a:gd name="T33" fmla="*/ 2147483647 h 310"/>
              <a:gd name="T34" fmla="*/ 2147483647 w 461"/>
              <a:gd name="T35" fmla="*/ 2147483647 h 310"/>
              <a:gd name="T36" fmla="*/ 2147483647 w 461"/>
              <a:gd name="T37" fmla="*/ 2147483647 h 310"/>
              <a:gd name="T38" fmla="*/ 2147483647 w 461"/>
              <a:gd name="T39" fmla="*/ 2147483647 h 310"/>
              <a:gd name="T40" fmla="*/ 2147483647 w 461"/>
              <a:gd name="T41" fmla="*/ 2147483647 h 310"/>
              <a:gd name="T42" fmla="*/ 2147483647 w 461"/>
              <a:gd name="T43" fmla="*/ 2147483647 h 310"/>
              <a:gd name="T44" fmla="*/ 2147483647 w 461"/>
              <a:gd name="T45" fmla="*/ 2147483647 h 310"/>
              <a:gd name="T46" fmla="*/ 2147483647 w 461"/>
              <a:gd name="T47" fmla="*/ 2147483647 h 310"/>
              <a:gd name="T48" fmla="*/ 2147483647 w 461"/>
              <a:gd name="T49" fmla="*/ 2147483647 h 310"/>
              <a:gd name="T50" fmla="*/ 2147483647 w 461"/>
              <a:gd name="T51" fmla="*/ 2147483647 h 310"/>
              <a:gd name="T52" fmla="*/ 2147483647 w 461"/>
              <a:gd name="T53" fmla="*/ 2147483647 h 310"/>
              <a:gd name="T54" fmla="*/ 2147483647 w 461"/>
              <a:gd name="T55" fmla="*/ 2147483647 h 310"/>
              <a:gd name="T56" fmla="*/ 2147483647 w 461"/>
              <a:gd name="T57" fmla="*/ 2147483647 h 310"/>
              <a:gd name="T58" fmla="*/ 2147483647 w 461"/>
              <a:gd name="T59" fmla="*/ 2147483647 h 310"/>
              <a:gd name="T60" fmla="*/ 2147483647 w 461"/>
              <a:gd name="T61" fmla="*/ 2147483647 h 310"/>
              <a:gd name="T62" fmla="*/ 2147483647 w 461"/>
              <a:gd name="T63" fmla="*/ 2147483647 h 310"/>
              <a:gd name="T64" fmla="*/ 2147483647 w 461"/>
              <a:gd name="T65" fmla="*/ 2147483647 h 310"/>
              <a:gd name="T66" fmla="*/ 2147483647 w 461"/>
              <a:gd name="T67" fmla="*/ 2147483647 h 310"/>
              <a:gd name="T68" fmla="*/ 2147483647 w 461"/>
              <a:gd name="T69" fmla="*/ 2147483647 h 310"/>
              <a:gd name="T70" fmla="*/ 2147483647 w 461"/>
              <a:gd name="T71" fmla="*/ 2147483647 h 310"/>
              <a:gd name="T72" fmla="*/ 2147483647 w 461"/>
              <a:gd name="T73" fmla="*/ 2147483647 h 310"/>
              <a:gd name="T74" fmla="*/ 2147483647 w 461"/>
              <a:gd name="T75" fmla="*/ 2147483647 h 310"/>
              <a:gd name="T76" fmla="*/ 2147483647 w 461"/>
              <a:gd name="T77" fmla="*/ 2147483647 h 310"/>
              <a:gd name="T78" fmla="*/ 2147483647 w 461"/>
              <a:gd name="T79" fmla="*/ 2147483647 h 310"/>
              <a:gd name="T80" fmla="*/ 2147483647 w 461"/>
              <a:gd name="T81" fmla="*/ 2147483647 h 310"/>
              <a:gd name="T82" fmla="*/ 2147483647 w 461"/>
              <a:gd name="T83" fmla="*/ 2147483647 h 310"/>
              <a:gd name="T84" fmla="*/ 2147483647 w 461"/>
              <a:gd name="T85" fmla="*/ 2147483647 h 310"/>
              <a:gd name="T86" fmla="*/ 2147483647 w 461"/>
              <a:gd name="T87" fmla="*/ 2147483647 h 310"/>
              <a:gd name="T88" fmla="*/ 2147483647 w 461"/>
              <a:gd name="T89" fmla="*/ 2147483647 h 310"/>
              <a:gd name="T90" fmla="*/ 2147483647 w 461"/>
              <a:gd name="T91" fmla="*/ 2147483647 h 310"/>
              <a:gd name="T92" fmla="*/ 2147483647 w 461"/>
              <a:gd name="T93" fmla="*/ 2147483647 h 310"/>
              <a:gd name="T94" fmla="*/ 2147483647 w 461"/>
              <a:gd name="T95" fmla="*/ 2147483647 h 310"/>
              <a:gd name="T96" fmla="*/ 2147483647 w 461"/>
              <a:gd name="T97" fmla="*/ 2147483647 h 310"/>
              <a:gd name="T98" fmla="*/ 2147483647 w 461"/>
              <a:gd name="T99" fmla="*/ 2147483647 h 310"/>
              <a:gd name="T100" fmla="*/ 2147483647 w 461"/>
              <a:gd name="T101" fmla="*/ 2147483647 h 310"/>
              <a:gd name="T102" fmla="*/ 2147483647 w 461"/>
              <a:gd name="T103" fmla="*/ 2147483647 h 310"/>
              <a:gd name="T104" fmla="*/ 2147483647 w 461"/>
              <a:gd name="T105" fmla="*/ 2147483647 h 310"/>
              <a:gd name="T106" fmla="*/ 2147483647 w 461"/>
              <a:gd name="T107" fmla="*/ 2147483647 h 310"/>
              <a:gd name="T108" fmla="*/ 2147483647 w 461"/>
              <a:gd name="T109" fmla="*/ 2147483647 h 310"/>
              <a:gd name="T110" fmla="*/ 2147483647 w 461"/>
              <a:gd name="T111" fmla="*/ 2147483647 h 310"/>
              <a:gd name="T112" fmla="*/ 2147483647 w 461"/>
              <a:gd name="T113" fmla="*/ 2147483647 h 310"/>
              <a:gd name="T114" fmla="*/ 2147483647 w 461"/>
              <a:gd name="T115" fmla="*/ 2147483647 h 310"/>
              <a:gd name="T116" fmla="*/ 2147483647 w 461"/>
              <a:gd name="T117" fmla="*/ 2147483647 h 310"/>
              <a:gd name="T118" fmla="*/ 2147483647 w 461"/>
              <a:gd name="T119" fmla="*/ 2147483647 h 310"/>
              <a:gd name="T120" fmla="*/ 2147483647 w 461"/>
              <a:gd name="T121" fmla="*/ 2147483647 h 310"/>
              <a:gd name="T122" fmla="*/ 2147483647 w 461"/>
              <a:gd name="T123" fmla="*/ 2147483647 h 310"/>
              <a:gd name="T124" fmla="*/ 2147483647 w 461"/>
              <a:gd name="T125" fmla="*/ 2147483647 h 3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61" h="310">
                <a:moveTo>
                  <a:pt x="449" y="165"/>
                </a:moveTo>
                <a:cubicBezTo>
                  <a:pt x="444" y="158"/>
                  <a:pt x="438" y="153"/>
                  <a:pt x="431" y="149"/>
                </a:cubicBezTo>
                <a:cubicBezTo>
                  <a:pt x="439" y="138"/>
                  <a:pt x="444" y="125"/>
                  <a:pt x="444" y="111"/>
                </a:cubicBezTo>
                <a:cubicBezTo>
                  <a:pt x="444" y="102"/>
                  <a:pt x="442" y="93"/>
                  <a:pt x="438" y="85"/>
                </a:cubicBezTo>
                <a:cubicBezTo>
                  <a:pt x="432" y="72"/>
                  <a:pt x="422" y="61"/>
                  <a:pt x="409" y="55"/>
                </a:cubicBezTo>
                <a:cubicBezTo>
                  <a:pt x="401" y="51"/>
                  <a:pt x="392" y="49"/>
                  <a:pt x="382" y="49"/>
                </a:cubicBezTo>
                <a:cubicBezTo>
                  <a:pt x="348" y="49"/>
                  <a:pt x="321" y="77"/>
                  <a:pt x="321" y="111"/>
                </a:cubicBezTo>
                <a:cubicBezTo>
                  <a:pt x="321" y="125"/>
                  <a:pt x="326" y="138"/>
                  <a:pt x="334" y="149"/>
                </a:cubicBezTo>
                <a:cubicBezTo>
                  <a:pt x="329" y="151"/>
                  <a:pt x="325" y="155"/>
                  <a:pt x="321" y="158"/>
                </a:cubicBezTo>
                <a:cubicBezTo>
                  <a:pt x="320" y="157"/>
                  <a:pt x="319" y="155"/>
                  <a:pt x="318" y="154"/>
                </a:cubicBezTo>
                <a:cubicBezTo>
                  <a:pt x="311" y="145"/>
                  <a:pt x="302" y="137"/>
                  <a:pt x="293" y="132"/>
                </a:cubicBezTo>
                <a:cubicBezTo>
                  <a:pt x="304" y="118"/>
                  <a:pt x="311" y="100"/>
                  <a:pt x="311" y="80"/>
                </a:cubicBezTo>
                <a:cubicBezTo>
                  <a:pt x="311" y="65"/>
                  <a:pt x="307" y="50"/>
                  <a:pt x="299" y="37"/>
                </a:cubicBezTo>
                <a:cubicBezTo>
                  <a:pt x="296" y="34"/>
                  <a:pt x="291" y="33"/>
                  <a:pt x="288" y="35"/>
                </a:cubicBezTo>
                <a:cubicBezTo>
                  <a:pt x="284" y="37"/>
                  <a:pt x="283" y="42"/>
                  <a:pt x="285" y="46"/>
                </a:cubicBezTo>
                <a:cubicBezTo>
                  <a:pt x="292" y="56"/>
                  <a:pt x="295" y="68"/>
                  <a:pt x="295" y="80"/>
                </a:cubicBezTo>
                <a:cubicBezTo>
                  <a:pt x="295" y="116"/>
                  <a:pt x="266" y="144"/>
                  <a:pt x="231" y="144"/>
                </a:cubicBezTo>
                <a:cubicBezTo>
                  <a:pt x="196" y="144"/>
                  <a:pt x="167" y="116"/>
                  <a:pt x="167" y="80"/>
                </a:cubicBezTo>
                <a:cubicBezTo>
                  <a:pt x="167" y="45"/>
                  <a:pt x="196" y="16"/>
                  <a:pt x="231" y="16"/>
                </a:cubicBezTo>
                <a:cubicBezTo>
                  <a:pt x="243" y="16"/>
                  <a:pt x="255" y="20"/>
                  <a:pt x="265" y="26"/>
                </a:cubicBezTo>
                <a:cubicBezTo>
                  <a:pt x="269" y="28"/>
                  <a:pt x="274" y="27"/>
                  <a:pt x="276" y="24"/>
                </a:cubicBezTo>
                <a:cubicBezTo>
                  <a:pt x="279" y="20"/>
                  <a:pt x="278" y="15"/>
                  <a:pt x="274" y="13"/>
                </a:cubicBezTo>
                <a:cubicBezTo>
                  <a:pt x="261" y="4"/>
                  <a:pt x="246" y="0"/>
                  <a:pt x="231" y="0"/>
                </a:cubicBezTo>
                <a:cubicBezTo>
                  <a:pt x="187" y="0"/>
                  <a:pt x="151" y="36"/>
                  <a:pt x="151" y="80"/>
                </a:cubicBezTo>
                <a:cubicBezTo>
                  <a:pt x="151" y="100"/>
                  <a:pt x="158" y="118"/>
                  <a:pt x="169" y="132"/>
                </a:cubicBezTo>
                <a:cubicBezTo>
                  <a:pt x="160" y="137"/>
                  <a:pt x="151" y="145"/>
                  <a:pt x="144" y="154"/>
                </a:cubicBezTo>
                <a:cubicBezTo>
                  <a:pt x="143" y="155"/>
                  <a:pt x="142" y="157"/>
                  <a:pt x="140" y="159"/>
                </a:cubicBezTo>
                <a:cubicBezTo>
                  <a:pt x="137" y="155"/>
                  <a:pt x="132" y="151"/>
                  <a:pt x="128" y="149"/>
                </a:cubicBezTo>
                <a:cubicBezTo>
                  <a:pt x="136" y="138"/>
                  <a:pt x="141" y="125"/>
                  <a:pt x="141" y="111"/>
                </a:cubicBezTo>
                <a:cubicBezTo>
                  <a:pt x="141" y="102"/>
                  <a:pt x="139" y="93"/>
                  <a:pt x="135" y="85"/>
                </a:cubicBezTo>
                <a:cubicBezTo>
                  <a:pt x="129" y="72"/>
                  <a:pt x="118" y="61"/>
                  <a:pt x="105" y="55"/>
                </a:cubicBezTo>
                <a:cubicBezTo>
                  <a:pt x="97" y="51"/>
                  <a:pt x="88" y="49"/>
                  <a:pt x="79" y="49"/>
                </a:cubicBezTo>
                <a:cubicBezTo>
                  <a:pt x="45" y="49"/>
                  <a:pt x="17" y="77"/>
                  <a:pt x="17" y="111"/>
                </a:cubicBezTo>
                <a:cubicBezTo>
                  <a:pt x="17" y="125"/>
                  <a:pt x="22" y="138"/>
                  <a:pt x="30" y="149"/>
                </a:cubicBezTo>
                <a:cubicBezTo>
                  <a:pt x="23" y="153"/>
                  <a:pt x="17" y="158"/>
                  <a:pt x="12" y="165"/>
                </a:cubicBezTo>
                <a:cubicBezTo>
                  <a:pt x="5" y="174"/>
                  <a:pt x="0" y="186"/>
                  <a:pt x="0" y="198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76"/>
                  <a:pt x="7" y="284"/>
                  <a:pt x="17" y="284"/>
                </a:cubicBezTo>
                <a:cubicBezTo>
                  <a:pt x="128" y="284"/>
                  <a:pt x="128" y="284"/>
                  <a:pt x="128" y="284"/>
                </a:cubicBezTo>
                <a:cubicBezTo>
                  <a:pt x="128" y="288"/>
                  <a:pt x="128" y="288"/>
                  <a:pt x="128" y="288"/>
                </a:cubicBezTo>
                <a:cubicBezTo>
                  <a:pt x="128" y="300"/>
                  <a:pt x="136" y="310"/>
                  <a:pt x="148" y="310"/>
                </a:cubicBezTo>
                <a:cubicBezTo>
                  <a:pt x="314" y="310"/>
                  <a:pt x="314" y="310"/>
                  <a:pt x="314" y="310"/>
                </a:cubicBezTo>
                <a:cubicBezTo>
                  <a:pt x="326" y="310"/>
                  <a:pt x="334" y="300"/>
                  <a:pt x="334" y="288"/>
                </a:cubicBezTo>
                <a:cubicBezTo>
                  <a:pt x="334" y="284"/>
                  <a:pt x="334" y="284"/>
                  <a:pt x="334" y="284"/>
                </a:cubicBezTo>
                <a:cubicBezTo>
                  <a:pt x="444" y="284"/>
                  <a:pt x="444" y="284"/>
                  <a:pt x="444" y="284"/>
                </a:cubicBezTo>
                <a:cubicBezTo>
                  <a:pt x="454" y="284"/>
                  <a:pt x="461" y="276"/>
                  <a:pt x="461" y="266"/>
                </a:cubicBezTo>
                <a:cubicBezTo>
                  <a:pt x="461" y="198"/>
                  <a:pt x="461" y="198"/>
                  <a:pt x="461" y="198"/>
                </a:cubicBezTo>
                <a:cubicBezTo>
                  <a:pt x="461" y="186"/>
                  <a:pt x="456" y="174"/>
                  <a:pt x="449" y="165"/>
                </a:cubicBezTo>
                <a:close/>
                <a:moveTo>
                  <a:pt x="79" y="65"/>
                </a:moveTo>
                <a:cubicBezTo>
                  <a:pt x="86" y="65"/>
                  <a:pt x="92" y="67"/>
                  <a:pt x="98" y="70"/>
                </a:cubicBezTo>
                <a:cubicBezTo>
                  <a:pt x="108" y="74"/>
                  <a:pt x="116" y="82"/>
                  <a:pt x="120" y="92"/>
                </a:cubicBezTo>
                <a:cubicBezTo>
                  <a:pt x="123" y="97"/>
                  <a:pt x="125" y="104"/>
                  <a:pt x="125" y="111"/>
                </a:cubicBezTo>
                <a:cubicBezTo>
                  <a:pt x="125" y="125"/>
                  <a:pt x="118" y="137"/>
                  <a:pt x="109" y="146"/>
                </a:cubicBezTo>
                <a:cubicBezTo>
                  <a:pt x="108" y="146"/>
                  <a:pt x="107" y="147"/>
                  <a:pt x="106" y="147"/>
                </a:cubicBezTo>
                <a:cubicBezTo>
                  <a:pt x="106" y="148"/>
                  <a:pt x="106" y="148"/>
                  <a:pt x="105" y="148"/>
                </a:cubicBezTo>
                <a:cubicBezTo>
                  <a:pt x="105" y="149"/>
                  <a:pt x="104" y="149"/>
                  <a:pt x="103" y="150"/>
                </a:cubicBezTo>
                <a:cubicBezTo>
                  <a:pt x="103" y="150"/>
                  <a:pt x="102" y="150"/>
                  <a:pt x="102" y="151"/>
                </a:cubicBezTo>
                <a:cubicBezTo>
                  <a:pt x="101" y="151"/>
                  <a:pt x="100" y="151"/>
                  <a:pt x="100" y="152"/>
                </a:cubicBezTo>
                <a:cubicBezTo>
                  <a:pt x="99" y="152"/>
                  <a:pt x="98" y="152"/>
                  <a:pt x="98" y="153"/>
                </a:cubicBezTo>
                <a:cubicBezTo>
                  <a:pt x="97" y="153"/>
                  <a:pt x="97" y="153"/>
                  <a:pt x="96" y="153"/>
                </a:cubicBezTo>
                <a:cubicBezTo>
                  <a:pt x="95" y="154"/>
                  <a:pt x="94" y="154"/>
                  <a:pt x="94" y="154"/>
                </a:cubicBezTo>
                <a:cubicBezTo>
                  <a:pt x="93" y="154"/>
                  <a:pt x="92" y="155"/>
                  <a:pt x="92" y="155"/>
                </a:cubicBezTo>
                <a:cubicBezTo>
                  <a:pt x="91" y="155"/>
                  <a:pt x="90" y="155"/>
                  <a:pt x="89" y="156"/>
                </a:cubicBezTo>
                <a:cubicBezTo>
                  <a:pt x="89" y="156"/>
                  <a:pt x="88" y="156"/>
                  <a:pt x="88" y="156"/>
                </a:cubicBezTo>
                <a:cubicBezTo>
                  <a:pt x="87" y="156"/>
                  <a:pt x="86" y="156"/>
                  <a:pt x="84" y="156"/>
                </a:cubicBezTo>
                <a:cubicBezTo>
                  <a:pt x="84" y="156"/>
                  <a:pt x="84" y="156"/>
                  <a:pt x="83" y="156"/>
                </a:cubicBezTo>
                <a:cubicBezTo>
                  <a:pt x="82" y="157"/>
                  <a:pt x="80" y="157"/>
                  <a:pt x="79" y="157"/>
                </a:cubicBezTo>
                <a:cubicBezTo>
                  <a:pt x="77" y="157"/>
                  <a:pt x="76" y="157"/>
                  <a:pt x="74" y="156"/>
                </a:cubicBezTo>
                <a:cubicBezTo>
                  <a:pt x="74" y="156"/>
                  <a:pt x="74" y="156"/>
                  <a:pt x="73" y="156"/>
                </a:cubicBezTo>
                <a:cubicBezTo>
                  <a:pt x="72" y="156"/>
                  <a:pt x="71" y="156"/>
                  <a:pt x="70" y="156"/>
                </a:cubicBezTo>
                <a:cubicBezTo>
                  <a:pt x="69" y="156"/>
                  <a:pt x="69" y="156"/>
                  <a:pt x="69" y="156"/>
                </a:cubicBezTo>
                <a:cubicBezTo>
                  <a:pt x="68" y="155"/>
                  <a:pt x="67" y="155"/>
                  <a:pt x="66" y="155"/>
                </a:cubicBezTo>
                <a:cubicBezTo>
                  <a:pt x="65" y="155"/>
                  <a:pt x="65" y="154"/>
                  <a:pt x="64" y="154"/>
                </a:cubicBezTo>
                <a:cubicBezTo>
                  <a:pt x="63" y="154"/>
                  <a:pt x="63" y="154"/>
                  <a:pt x="62" y="153"/>
                </a:cubicBezTo>
                <a:cubicBezTo>
                  <a:pt x="61" y="153"/>
                  <a:pt x="61" y="153"/>
                  <a:pt x="60" y="153"/>
                </a:cubicBezTo>
                <a:cubicBezTo>
                  <a:pt x="59" y="152"/>
                  <a:pt x="59" y="152"/>
                  <a:pt x="58" y="152"/>
                </a:cubicBezTo>
                <a:cubicBezTo>
                  <a:pt x="57" y="151"/>
                  <a:pt x="57" y="151"/>
                  <a:pt x="56" y="151"/>
                </a:cubicBezTo>
                <a:cubicBezTo>
                  <a:pt x="56" y="150"/>
                  <a:pt x="55" y="150"/>
                  <a:pt x="55" y="150"/>
                </a:cubicBezTo>
                <a:cubicBezTo>
                  <a:pt x="54" y="149"/>
                  <a:pt x="53" y="149"/>
                  <a:pt x="52" y="148"/>
                </a:cubicBezTo>
                <a:cubicBezTo>
                  <a:pt x="52" y="148"/>
                  <a:pt x="52" y="148"/>
                  <a:pt x="51" y="147"/>
                </a:cubicBezTo>
                <a:cubicBezTo>
                  <a:pt x="51" y="147"/>
                  <a:pt x="50" y="146"/>
                  <a:pt x="49" y="146"/>
                </a:cubicBezTo>
                <a:cubicBezTo>
                  <a:pt x="39" y="137"/>
                  <a:pt x="33" y="125"/>
                  <a:pt x="33" y="111"/>
                </a:cubicBezTo>
                <a:cubicBezTo>
                  <a:pt x="33" y="86"/>
                  <a:pt x="54" y="65"/>
                  <a:pt x="79" y="65"/>
                </a:cubicBezTo>
                <a:close/>
                <a:moveTo>
                  <a:pt x="129" y="189"/>
                </a:moveTo>
                <a:cubicBezTo>
                  <a:pt x="128" y="190"/>
                  <a:pt x="128" y="191"/>
                  <a:pt x="128" y="192"/>
                </a:cubicBezTo>
                <a:cubicBezTo>
                  <a:pt x="128" y="194"/>
                  <a:pt x="128" y="195"/>
                  <a:pt x="128" y="196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268"/>
                  <a:pt x="128" y="268"/>
                  <a:pt x="128" y="268"/>
                </a:cubicBezTo>
                <a:cubicBezTo>
                  <a:pt x="43" y="268"/>
                  <a:pt x="43" y="268"/>
                  <a:pt x="43" y="268"/>
                </a:cubicBezTo>
                <a:cubicBezTo>
                  <a:pt x="43" y="206"/>
                  <a:pt x="43" y="206"/>
                  <a:pt x="43" y="206"/>
                </a:cubicBezTo>
                <a:cubicBezTo>
                  <a:pt x="43" y="202"/>
                  <a:pt x="39" y="198"/>
                  <a:pt x="35" y="198"/>
                </a:cubicBezTo>
                <a:cubicBezTo>
                  <a:pt x="31" y="198"/>
                  <a:pt x="27" y="202"/>
                  <a:pt x="27" y="206"/>
                </a:cubicBezTo>
                <a:cubicBezTo>
                  <a:pt x="27" y="268"/>
                  <a:pt x="27" y="268"/>
                  <a:pt x="27" y="268"/>
                </a:cubicBezTo>
                <a:cubicBezTo>
                  <a:pt x="17" y="268"/>
                  <a:pt x="17" y="268"/>
                  <a:pt x="17" y="268"/>
                </a:cubicBezTo>
                <a:cubicBezTo>
                  <a:pt x="17" y="268"/>
                  <a:pt x="17" y="268"/>
                  <a:pt x="17" y="268"/>
                </a:cubicBezTo>
                <a:cubicBezTo>
                  <a:pt x="16" y="268"/>
                  <a:pt x="16" y="267"/>
                  <a:pt x="16" y="266"/>
                </a:cubicBezTo>
                <a:cubicBezTo>
                  <a:pt x="16" y="198"/>
                  <a:pt x="16" y="198"/>
                  <a:pt x="16" y="198"/>
                </a:cubicBezTo>
                <a:cubicBezTo>
                  <a:pt x="16" y="191"/>
                  <a:pt x="19" y="182"/>
                  <a:pt x="25" y="174"/>
                </a:cubicBezTo>
                <a:cubicBezTo>
                  <a:pt x="30" y="168"/>
                  <a:pt x="36" y="163"/>
                  <a:pt x="42" y="160"/>
                </a:cubicBezTo>
                <a:cubicBezTo>
                  <a:pt x="42" y="161"/>
                  <a:pt x="42" y="161"/>
                  <a:pt x="43" y="161"/>
                </a:cubicBezTo>
                <a:cubicBezTo>
                  <a:pt x="44" y="162"/>
                  <a:pt x="45" y="162"/>
                  <a:pt x="46" y="163"/>
                </a:cubicBezTo>
                <a:cubicBezTo>
                  <a:pt x="46" y="163"/>
                  <a:pt x="47" y="164"/>
                  <a:pt x="47" y="164"/>
                </a:cubicBezTo>
                <a:cubicBezTo>
                  <a:pt x="48" y="164"/>
                  <a:pt x="49" y="165"/>
                  <a:pt x="50" y="166"/>
                </a:cubicBezTo>
                <a:cubicBezTo>
                  <a:pt x="50" y="166"/>
                  <a:pt x="51" y="166"/>
                  <a:pt x="51" y="166"/>
                </a:cubicBezTo>
                <a:cubicBezTo>
                  <a:pt x="53" y="167"/>
                  <a:pt x="55" y="168"/>
                  <a:pt x="57" y="169"/>
                </a:cubicBezTo>
                <a:cubicBezTo>
                  <a:pt x="58" y="169"/>
                  <a:pt x="59" y="169"/>
                  <a:pt x="60" y="170"/>
                </a:cubicBezTo>
                <a:cubicBezTo>
                  <a:pt x="60" y="170"/>
                  <a:pt x="61" y="170"/>
                  <a:pt x="62" y="170"/>
                </a:cubicBezTo>
                <a:cubicBezTo>
                  <a:pt x="63" y="171"/>
                  <a:pt x="64" y="171"/>
                  <a:pt x="65" y="171"/>
                </a:cubicBezTo>
                <a:cubicBezTo>
                  <a:pt x="66" y="171"/>
                  <a:pt x="67" y="171"/>
                  <a:pt x="67" y="172"/>
                </a:cubicBezTo>
                <a:cubicBezTo>
                  <a:pt x="69" y="172"/>
                  <a:pt x="70" y="172"/>
                  <a:pt x="71" y="172"/>
                </a:cubicBezTo>
                <a:cubicBezTo>
                  <a:pt x="72" y="172"/>
                  <a:pt x="72" y="172"/>
                  <a:pt x="73" y="172"/>
                </a:cubicBezTo>
                <a:cubicBezTo>
                  <a:pt x="75" y="173"/>
                  <a:pt x="77" y="173"/>
                  <a:pt x="79" y="173"/>
                </a:cubicBezTo>
                <a:cubicBezTo>
                  <a:pt x="81" y="173"/>
                  <a:pt x="83" y="173"/>
                  <a:pt x="85" y="172"/>
                </a:cubicBezTo>
                <a:cubicBezTo>
                  <a:pt x="85" y="172"/>
                  <a:pt x="86" y="172"/>
                  <a:pt x="86" y="172"/>
                </a:cubicBezTo>
                <a:cubicBezTo>
                  <a:pt x="88" y="172"/>
                  <a:pt x="89" y="172"/>
                  <a:pt x="90" y="172"/>
                </a:cubicBezTo>
                <a:cubicBezTo>
                  <a:pt x="91" y="171"/>
                  <a:pt x="92" y="171"/>
                  <a:pt x="92" y="171"/>
                </a:cubicBezTo>
                <a:cubicBezTo>
                  <a:pt x="94" y="171"/>
                  <a:pt x="95" y="171"/>
                  <a:pt x="96" y="170"/>
                </a:cubicBezTo>
                <a:cubicBezTo>
                  <a:pt x="96" y="170"/>
                  <a:pt x="97" y="170"/>
                  <a:pt x="98" y="170"/>
                </a:cubicBezTo>
                <a:cubicBezTo>
                  <a:pt x="99" y="169"/>
                  <a:pt x="100" y="169"/>
                  <a:pt x="101" y="169"/>
                </a:cubicBezTo>
                <a:cubicBezTo>
                  <a:pt x="103" y="168"/>
                  <a:pt x="105" y="167"/>
                  <a:pt x="107" y="166"/>
                </a:cubicBezTo>
                <a:cubicBezTo>
                  <a:pt x="107" y="166"/>
                  <a:pt x="108" y="166"/>
                  <a:pt x="108" y="166"/>
                </a:cubicBezTo>
                <a:cubicBezTo>
                  <a:pt x="109" y="165"/>
                  <a:pt x="110" y="164"/>
                  <a:pt x="111" y="164"/>
                </a:cubicBezTo>
                <a:cubicBezTo>
                  <a:pt x="111" y="164"/>
                  <a:pt x="112" y="163"/>
                  <a:pt x="112" y="163"/>
                </a:cubicBezTo>
                <a:cubicBezTo>
                  <a:pt x="113" y="162"/>
                  <a:pt x="114" y="162"/>
                  <a:pt x="115" y="161"/>
                </a:cubicBezTo>
                <a:cubicBezTo>
                  <a:pt x="115" y="161"/>
                  <a:pt x="116" y="161"/>
                  <a:pt x="116" y="160"/>
                </a:cubicBezTo>
                <a:cubicBezTo>
                  <a:pt x="122" y="163"/>
                  <a:pt x="128" y="168"/>
                  <a:pt x="133" y="174"/>
                </a:cubicBezTo>
                <a:cubicBezTo>
                  <a:pt x="131" y="179"/>
                  <a:pt x="129" y="184"/>
                  <a:pt x="129" y="189"/>
                </a:cubicBezTo>
                <a:close/>
                <a:moveTo>
                  <a:pt x="318" y="288"/>
                </a:moveTo>
                <a:cubicBezTo>
                  <a:pt x="318" y="292"/>
                  <a:pt x="316" y="294"/>
                  <a:pt x="314" y="294"/>
                </a:cubicBezTo>
                <a:cubicBezTo>
                  <a:pt x="298" y="294"/>
                  <a:pt x="298" y="294"/>
                  <a:pt x="298" y="294"/>
                </a:cubicBezTo>
                <a:cubicBezTo>
                  <a:pt x="298" y="196"/>
                  <a:pt x="298" y="196"/>
                  <a:pt x="298" y="196"/>
                </a:cubicBezTo>
                <a:cubicBezTo>
                  <a:pt x="298" y="191"/>
                  <a:pt x="294" y="188"/>
                  <a:pt x="290" y="188"/>
                </a:cubicBezTo>
                <a:cubicBezTo>
                  <a:pt x="285" y="188"/>
                  <a:pt x="282" y="191"/>
                  <a:pt x="282" y="196"/>
                </a:cubicBezTo>
                <a:cubicBezTo>
                  <a:pt x="282" y="294"/>
                  <a:pt x="282" y="294"/>
                  <a:pt x="282" y="294"/>
                </a:cubicBezTo>
                <a:cubicBezTo>
                  <a:pt x="180" y="294"/>
                  <a:pt x="180" y="294"/>
                  <a:pt x="180" y="294"/>
                </a:cubicBezTo>
                <a:cubicBezTo>
                  <a:pt x="180" y="196"/>
                  <a:pt x="180" y="196"/>
                  <a:pt x="180" y="196"/>
                </a:cubicBezTo>
                <a:cubicBezTo>
                  <a:pt x="180" y="191"/>
                  <a:pt x="177" y="188"/>
                  <a:pt x="172" y="188"/>
                </a:cubicBezTo>
                <a:cubicBezTo>
                  <a:pt x="168" y="188"/>
                  <a:pt x="164" y="191"/>
                  <a:pt x="164" y="196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48" y="294"/>
                  <a:pt x="148" y="294"/>
                  <a:pt x="148" y="294"/>
                </a:cubicBezTo>
                <a:cubicBezTo>
                  <a:pt x="147" y="294"/>
                  <a:pt x="144" y="292"/>
                  <a:pt x="144" y="288"/>
                </a:cubicBezTo>
                <a:cubicBezTo>
                  <a:pt x="144" y="276"/>
                  <a:pt x="144" y="276"/>
                  <a:pt x="144" y="276"/>
                </a:cubicBezTo>
                <a:cubicBezTo>
                  <a:pt x="144" y="276"/>
                  <a:pt x="144" y="276"/>
                  <a:pt x="144" y="276"/>
                </a:cubicBezTo>
                <a:cubicBezTo>
                  <a:pt x="144" y="196"/>
                  <a:pt x="144" y="196"/>
                  <a:pt x="144" y="196"/>
                </a:cubicBezTo>
                <a:cubicBezTo>
                  <a:pt x="144" y="196"/>
                  <a:pt x="144" y="196"/>
                  <a:pt x="144" y="196"/>
                </a:cubicBezTo>
                <a:cubicBezTo>
                  <a:pt x="144" y="195"/>
                  <a:pt x="144" y="193"/>
                  <a:pt x="144" y="192"/>
                </a:cubicBezTo>
                <a:cubicBezTo>
                  <a:pt x="144" y="192"/>
                  <a:pt x="144" y="191"/>
                  <a:pt x="145" y="191"/>
                </a:cubicBezTo>
                <a:cubicBezTo>
                  <a:pt x="145" y="190"/>
                  <a:pt x="145" y="188"/>
                  <a:pt x="145" y="187"/>
                </a:cubicBezTo>
                <a:cubicBezTo>
                  <a:pt x="145" y="187"/>
                  <a:pt x="145" y="187"/>
                  <a:pt x="146" y="186"/>
                </a:cubicBezTo>
                <a:cubicBezTo>
                  <a:pt x="146" y="185"/>
                  <a:pt x="146" y="184"/>
                  <a:pt x="147" y="182"/>
                </a:cubicBezTo>
                <a:cubicBezTo>
                  <a:pt x="147" y="182"/>
                  <a:pt x="147" y="182"/>
                  <a:pt x="147" y="181"/>
                </a:cubicBezTo>
                <a:cubicBezTo>
                  <a:pt x="148" y="180"/>
                  <a:pt x="148" y="178"/>
                  <a:pt x="149" y="177"/>
                </a:cubicBezTo>
                <a:cubicBezTo>
                  <a:pt x="149" y="177"/>
                  <a:pt x="149" y="177"/>
                  <a:pt x="149" y="177"/>
                </a:cubicBezTo>
                <a:cubicBezTo>
                  <a:pt x="151" y="172"/>
                  <a:pt x="154" y="167"/>
                  <a:pt x="157" y="163"/>
                </a:cubicBezTo>
                <a:cubicBezTo>
                  <a:pt x="164" y="154"/>
                  <a:pt x="173" y="147"/>
                  <a:pt x="182" y="144"/>
                </a:cubicBezTo>
                <a:cubicBezTo>
                  <a:pt x="195" y="154"/>
                  <a:pt x="212" y="160"/>
                  <a:pt x="231" y="160"/>
                </a:cubicBezTo>
                <a:cubicBezTo>
                  <a:pt x="250" y="160"/>
                  <a:pt x="267" y="154"/>
                  <a:pt x="280" y="143"/>
                </a:cubicBezTo>
                <a:cubicBezTo>
                  <a:pt x="289" y="147"/>
                  <a:pt x="298" y="154"/>
                  <a:pt x="305" y="163"/>
                </a:cubicBezTo>
                <a:cubicBezTo>
                  <a:pt x="308" y="167"/>
                  <a:pt x="311" y="172"/>
                  <a:pt x="313" y="176"/>
                </a:cubicBezTo>
                <a:cubicBezTo>
                  <a:pt x="314" y="178"/>
                  <a:pt x="314" y="179"/>
                  <a:pt x="315" y="181"/>
                </a:cubicBezTo>
                <a:cubicBezTo>
                  <a:pt x="315" y="181"/>
                  <a:pt x="315" y="182"/>
                  <a:pt x="316" y="182"/>
                </a:cubicBezTo>
                <a:cubicBezTo>
                  <a:pt x="316" y="183"/>
                  <a:pt x="316" y="184"/>
                  <a:pt x="317" y="186"/>
                </a:cubicBezTo>
                <a:cubicBezTo>
                  <a:pt x="317" y="186"/>
                  <a:pt x="317" y="187"/>
                  <a:pt x="317" y="187"/>
                </a:cubicBezTo>
                <a:cubicBezTo>
                  <a:pt x="317" y="188"/>
                  <a:pt x="318" y="190"/>
                  <a:pt x="318" y="191"/>
                </a:cubicBezTo>
                <a:cubicBezTo>
                  <a:pt x="318" y="191"/>
                  <a:pt x="318" y="191"/>
                  <a:pt x="318" y="192"/>
                </a:cubicBezTo>
                <a:cubicBezTo>
                  <a:pt x="318" y="193"/>
                  <a:pt x="318" y="195"/>
                  <a:pt x="318" y="196"/>
                </a:cubicBezTo>
                <a:cubicBezTo>
                  <a:pt x="318" y="276"/>
                  <a:pt x="318" y="276"/>
                  <a:pt x="318" y="276"/>
                </a:cubicBezTo>
                <a:cubicBezTo>
                  <a:pt x="318" y="276"/>
                  <a:pt x="318" y="276"/>
                  <a:pt x="318" y="276"/>
                </a:cubicBezTo>
                <a:lnTo>
                  <a:pt x="318" y="288"/>
                </a:lnTo>
                <a:close/>
                <a:moveTo>
                  <a:pt x="382" y="65"/>
                </a:moveTo>
                <a:cubicBezTo>
                  <a:pt x="389" y="65"/>
                  <a:pt x="396" y="67"/>
                  <a:pt x="402" y="70"/>
                </a:cubicBezTo>
                <a:cubicBezTo>
                  <a:pt x="412" y="74"/>
                  <a:pt x="419" y="82"/>
                  <a:pt x="424" y="92"/>
                </a:cubicBezTo>
                <a:cubicBezTo>
                  <a:pt x="427" y="97"/>
                  <a:pt x="428" y="104"/>
                  <a:pt x="428" y="111"/>
                </a:cubicBezTo>
                <a:cubicBezTo>
                  <a:pt x="428" y="125"/>
                  <a:pt x="422" y="137"/>
                  <a:pt x="412" y="146"/>
                </a:cubicBezTo>
                <a:cubicBezTo>
                  <a:pt x="411" y="146"/>
                  <a:pt x="411" y="147"/>
                  <a:pt x="410" y="147"/>
                </a:cubicBezTo>
                <a:cubicBezTo>
                  <a:pt x="410" y="148"/>
                  <a:pt x="409" y="148"/>
                  <a:pt x="409" y="148"/>
                </a:cubicBezTo>
                <a:cubicBezTo>
                  <a:pt x="408" y="149"/>
                  <a:pt x="407" y="149"/>
                  <a:pt x="407" y="150"/>
                </a:cubicBezTo>
                <a:cubicBezTo>
                  <a:pt x="406" y="150"/>
                  <a:pt x="406" y="150"/>
                  <a:pt x="405" y="151"/>
                </a:cubicBezTo>
                <a:cubicBezTo>
                  <a:pt x="405" y="151"/>
                  <a:pt x="404" y="151"/>
                  <a:pt x="403" y="152"/>
                </a:cubicBezTo>
                <a:cubicBezTo>
                  <a:pt x="403" y="152"/>
                  <a:pt x="402" y="152"/>
                  <a:pt x="401" y="153"/>
                </a:cubicBezTo>
                <a:cubicBezTo>
                  <a:pt x="401" y="153"/>
                  <a:pt x="400" y="153"/>
                  <a:pt x="399" y="153"/>
                </a:cubicBezTo>
                <a:cubicBezTo>
                  <a:pt x="399" y="154"/>
                  <a:pt x="398" y="154"/>
                  <a:pt x="397" y="154"/>
                </a:cubicBezTo>
                <a:cubicBezTo>
                  <a:pt x="397" y="154"/>
                  <a:pt x="396" y="155"/>
                  <a:pt x="396" y="155"/>
                </a:cubicBezTo>
                <a:cubicBezTo>
                  <a:pt x="395" y="155"/>
                  <a:pt x="394" y="155"/>
                  <a:pt x="393" y="156"/>
                </a:cubicBezTo>
                <a:cubicBezTo>
                  <a:pt x="392" y="156"/>
                  <a:pt x="392" y="156"/>
                  <a:pt x="391" y="156"/>
                </a:cubicBezTo>
                <a:cubicBezTo>
                  <a:pt x="390" y="156"/>
                  <a:pt x="389" y="156"/>
                  <a:pt x="388" y="156"/>
                </a:cubicBezTo>
                <a:cubicBezTo>
                  <a:pt x="388" y="156"/>
                  <a:pt x="387" y="156"/>
                  <a:pt x="387" y="156"/>
                </a:cubicBezTo>
                <a:cubicBezTo>
                  <a:pt x="385" y="157"/>
                  <a:pt x="384" y="157"/>
                  <a:pt x="382" y="157"/>
                </a:cubicBezTo>
                <a:cubicBezTo>
                  <a:pt x="382" y="157"/>
                  <a:pt x="382" y="157"/>
                  <a:pt x="382" y="157"/>
                </a:cubicBezTo>
                <a:cubicBezTo>
                  <a:pt x="381" y="157"/>
                  <a:pt x="379" y="157"/>
                  <a:pt x="378" y="156"/>
                </a:cubicBezTo>
                <a:cubicBezTo>
                  <a:pt x="378" y="156"/>
                  <a:pt x="377" y="156"/>
                  <a:pt x="377" y="156"/>
                </a:cubicBezTo>
                <a:cubicBezTo>
                  <a:pt x="376" y="156"/>
                  <a:pt x="375" y="156"/>
                  <a:pt x="374" y="156"/>
                </a:cubicBezTo>
                <a:cubicBezTo>
                  <a:pt x="373" y="156"/>
                  <a:pt x="373" y="156"/>
                  <a:pt x="372" y="155"/>
                </a:cubicBezTo>
                <a:cubicBezTo>
                  <a:pt x="371" y="155"/>
                  <a:pt x="370" y="155"/>
                  <a:pt x="369" y="155"/>
                </a:cubicBezTo>
                <a:cubicBezTo>
                  <a:pt x="369" y="155"/>
                  <a:pt x="368" y="154"/>
                  <a:pt x="368" y="154"/>
                </a:cubicBezTo>
                <a:cubicBezTo>
                  <a:pt x="367" y="154"/>
                  <a:pt x="366" y="154"/>
                  <a:pt x="365" y="153"/>
                </a:cubicBezTo>
                <a:cubicBezTo>
                  <a:pt x="365" y="153"/>
                  <a:pt x="364" y="153"/>
                  <a:pt x="363" y="153"/>
                </a:cubicBezTo>
                <a:cubicBezTo>
                  <a:pt x="363" y="152"/>
                  <a:pt x="362" y="152"/>
                  <a:pt x="362" y="152"/>
                </a:cubicBezTo>
                <a:cubicBezTo>
                  <a:pt x="361" y="151"/>
                  <a:pt x="360" y="151"/>
                  <a:pt x="360" y="151"/>
                </a:cubicBezTo>
                <a:cubicBezTo>
                  <a:pt x="359" y="150"/>
                  <a:pt x="359" y="150"/>
                  <a:pt x="358" y="150"/>
                </a:cubicBezTo>
                <a:cubicBezTo>
                  <a:pt x="357" y="149"/>
                  <a:pt x="357" y="149"/>
                  <a:pt x="356" y="148"/>
                </a:cubicBezTo>
                <a:cubicBezTo>
                  <a:pt x="356" y="148"/>
                  <a:pt x="355" y="148"/>
                  <a:pt x="355" y="148"/>
                </a:cubicBezTo>
                <a:cubicBezTo>
                  <a:pt x="354" y="147"/>
                  <a:pt x="353" y="146"/>
                  <a:pt x="353" y="146"/>
                </a:cubicBezTo>
                <a:cubicBezTo>
                  <a:pt x="343" y="137"/>
                  <a:pt x="337" y="125"/>
                  <a:pt x="337" y="111"/>
                </a:cubicBezTo>
                <a:cubicBezTo>
                  <a:pt x="337" y="86"/>
                  <a:pt x="357" y="65"/>
                  <a:pt x="382" y="65"/>
                </a:cubicBezTo>
                <a:close/>
                <a:moveTo>
                  <a:pt x="445" y="266"/>
                </a:moveTo>
                <a:cubicBezTo>
                  <a:pt x="445" y="267"/>
                  <a:pt x="445" y="268"/>
                  <a:pt x="445" y="268"/>
                </a:cubicBezTo>
                <a:cubicBezTo>
                  <a:pt x="444" y="268"/>
                  <a:pt x="444" y="268"/>
                  <a:pt x="444" y="268"/>
                </a:cubicBezTo>
                <a:cubicBezTo>
                  <a:pt x="434" y="268"/>
                  <a:pt x="434" y="268"/>
                  <a:pt x="434" y="268"/>
                </a:cubicBezTo>
                <a:cubicBezTo>
                  <a:pt x="434" y="206"/>
                  <a:pt x="434" y="206"/>
                  <a:pt x="434" y="206"/>
                </a:cubicBezTo>
                <a:cubicBezTo>
                  <a:pt x="434" y="202"/>
                  <a:pt x="431" y="198"/>
                  <a:pt x="426" y="198"/>
                </a:cubicBezTo>
                <a:cubicBezTo>
                  <a:pt x="422" y="198"/>
                  <a:pt x="418" y="202"/>
                  <a:pt x="418" y="206"/>
                </a:cubicBezTo>
                <a:cubicBezTo>
                  <a:pt x="418" y="268"/>
                  <a:pt x="418" y="268"/>
                  <a:pt x="418" y="268"/>
                </a:cubicBezTo>
                <a:cubicBezTo>
                  <a:pt x="334" y="268"/>
                  <a:pt x="334" y="268"/>
                  <a:pt x="334" y="268"/>
                </a:cubicBezTo>
                <a:cubicBezTo>
                  <a:pt x="334" y="264"/>
                  <a:pt x="334" y="264"/>
                  <a:pt x="334" y="264"/>
                </a:cubicBezTo>
                <a:cubicBezTo>
                  <a:pt x="334" y="196"/>
                  <a:pt x="334" y="196"/>
                  <a:pt x="334" y="196"/>
                </a:cubicBezTo>
                <a:cubicBezTo>
                  <a:pt x="334" y="196"/>
                  <a:pt x="334" y="196"/>
                  <a:pt x="334" y="196"/>
                </a:cubicBezTo>
                <a:cubicBezTo>
                  <a:pt x="334" y="194"/>
                  <a:pt x="334" y="193"/>
                  <a:pt x="334" y="191"/>
                </a:cubicBezTo>
                <a:cubicBezTo>
                  <a:pt x="334" y="190"/>
                  <a:pt x="334" y="189"/>
                  <a:pt x="333" y="188"/>
                </a:cubicBezTo>
                <a:cubicBezTo>
                  <a:pt x="333" y="187"/>
                  <a:pt x="333" y="186"/>
                  <a:pt x="333" y="185"/>
                </a:cubicBezTo>
                <a:cubicBezTo>
                  <a:pt x="333" y="184"/>
                  <a:pt x="333" y="183"/>
                  <a:pt x="332" y="183"/>
                </a:cubicBezTo>
                <a:cubicBezTo>
                  <a:pt x="332" y="182"/>
                  <a:pt x="332" y="180"/>
                  <a:pt x="331" y="179"/>
                </a:cubicBezTo>
                <a:cubicBezTo>
                  <a:pt x="331" y="179"/>
                  <a:pt x="331" y="178"/>
                  <a:pt x="331" y="178"/>
                </a:cubicBezTo>
                <a:cubicBezTo>
                  <a:pt x="330" y="176"/>
                  <a:pt x="330" y="175"/>
                  <a:pt x="329" y="174"/>
                </a:cubicBezTo>
                <a:cubicBezTo>
                  <a:pt x="329" y="174"/>
                  <a:pt x="329" y="173"/>
                  <a:pt x="329" y="173"/>
                </a:cubicBezTo>
                <a:cubicBezTo>
                  <a:pt x="334" y="168"/>
                  <a:pt x="340" y="163"/>
                  <a:pt x="346" y="160"/>
                </a:cubicBezTo>
                <a:cubicBezTo>
                  <a:pt x="346" y="161"/>
                  <a:pt x="346" y="161"/>
                  <a:pt x="346" y="161"/>
                </a:cubicBezTo>
                <a:cubicBezTo>
                  <a:pt x="347" y="162"/>
                  <a:pt x="348" y="162"/>
                  <a:pt x="349" y="163"/>
                </a:cubicBezTo>
                <a:cubicBezTo>
                  <a:pt x="350" y="163"/>
                  <a:pt x="350" y="164"/>
                  <a:pt x="351" y="164"/>
                </a:cubicBezTo>
                <a:cubicBezTo>
                  <a:pt x="352" y="164"/>
                  <a:pt x="353" y="165"/>
                  <a:pt x="354" y="166"/>
                </a:cubicBezTo>
                <a:cubicBezTo>
                  <a:pt x="354" y="166"/>
                  <a:pt x="355" y="166"/>
                  <a:pt x="355" y="166"/>
                </a:cubicBezTo>
                <a:cubicBezTo>
                  <a:pt x="357" y="167"/>
                  <a:pt x="359" y="168"/>
                  <a:pt x="360" y="169"/>
                </a:cubicBezTo>
                <a:cubicBezTo>
                  <a:pt x="361" y="169"/>
                  <a:pt x="362" y="169"/>
                  <a:pt x="363" y="170"/>
                </a:cubicBezTo>
                <a:cubicBezTo>
                  <a:pt x="364" y="170"/>
                  <a:pt x="365" y="170"/>
                  <a:pt x="366" y="170"/>
                </a:cubicBezTo>
                <a:cubicBezTo>
                  <a:pt x="367" y="171"/>
                  <a:pt x="368" y="171"/>
                  <a:pt x="369" y="171"/>
                </a:cubicBezTo>
                <a:cubicBezTo>
                  <a:pt x="370" y="171"/>
                  <a:pt x="370" y="171"/>
                  <a:pt x="371" y="172"/>
                </a:cubicBezTo>
                <a:cubicBezTo>
                  <a:pt x="372" y="172"/>
                  <a:pt x="374" y="172"/>
                  <a:pt x="375" y="172"/>
                </a:cubicBezTo>
                <a:cubicBezTo>
                  <a:pt x="375" y="172"/>
                  <a:pt x="376" y="172"/>
                  <a:pt x="377" y="172"/>
                </a:cubicBezTo>
                <a:cubicBezTo>
                  <a:pt x="379" y="173"/>
                  <a:pt x="380" y="173"/>
                  <a:pt x="382" y="173"/>
                </a:cubicBezTo>
                <a:cubicBezTo>
                  <a:pt x="382" y="173"/>
                  <a:pt x="382" y="173"/>
                  <a:pt x="382" y="173"/>
                </a:cubicBezTo>
                <a:cubicBezTo>
                  <a:pt x="384" y="173"/>
                  <a:pt x="386" y="173"/>
                  <a:pt x="388" y="172"/>
                </a:cubicBezTo>
                <a:cubicBezTo>
                  <a:pt x="389" y="172"/>
                  <a:pt x="389" y="172"/>
                  <a:pt x="390" y="172"/>
                </a:cubicBezTo>
                <a:cubicBezTo>
                  <a:pt x="391" y="172"/>
                  <a:pt x="393" y="172"/>
                  <a:pt x="394" y="172"/>
                </a:cubicBezTo>
                <a:cubicBezTo>
                  <a:pt x="395" y="171"/>
                  <a:pt x="395" y="171"/>
                  <a:pt x="396" y="171"/>
                </a:cubicBezTo>
                <a:cubicBezTo>
                  <a:pt x="397" y="171"/>
                  <a:pt x="398" y="171"/>
                  <a:pt x="399" y="170"/>
                </a:cubicBezTo>
                <a:cubicBezTo>
                  <a:pt x="400" y="170"/>
                  <a:pt x="401" y="170"/>
                  <a:pt x="402" y="170"/>
                </a:cubicBezTo>
                <a:cubicBezTo>
                  <a:pt x="402" y="169"/>
                  <a:pt x="403" y="169"/>
                  <a:pt x="404" y="169"/>
                </a:cubicBezTo>
                <a:cubicBezTo>
                  <a:pt x="408" y="167"/>
                  <a:pt x="411" y="166"/>
                  <a:pt x="414" y="164"/>
                </a:cubicBezTo>
                <a:cubicBezTo>
                  <a:pt x="415" y="163"/>
                  <a:pt x="415" y="163"/>
                  <a:pt x="416" y="163"/>
                </a:cubicBezTo>
                <a:cubicBezTo>
                  <a:pt x="417" y="162"/>
                  <a:pt x="418" y="162"/>
                  <a:pt x="419" y="161"/>
                </a:cubicBezTo>
                <a:cubicBezTo>
                  <a:pt x="419" y="161"/>
                  <a:pt x="419" y="161"/>
                  <a:pt x="419" y="160"/>
                </a:cubicBezTo>
                <a:cubicBezTo>
                  <a:pt x="425" y="163"/>
                  <a:pt x="431" y="168"/>
                  <a:pt x="436" y="174"/>
                </a:cubicBezTo>
                <a:cubicBezTo>
                  <a:pt x="442" y="182"/>
                  <a:pt x="445" y="191"/>
                  <a:pt x="445" y="198"/>
                </a:cubicBezTo>
                <a:lnTo>
                  <a:pt x="445" y="2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29" tIns="34289" rIns="68529" bIns="34289"/>
          <a:lstStyle/>
          <a:p>
            <a:endParaRPr lang="en-US"/>
          </a:p>
        </p:txBody>
      </p:sp>
      <p:sp>
        <p:nvSpPr>
          <p:cNvPr id="155" name="Title 3"/>
          <p:cNvSpPr txBox="1">
            <a:spLocks/>
          </p:cNvSpPr>
          <p:nvPr/>
        </p:nvSpPr>
        <p:spPr bwMode="auto">
          <a:xfrm>
            <a:off x="4930379" y="3977482"/>
            <a:ext cx="1352550" cy="3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3966" tIns="0" rIns="53966" bIns="0" anchor="ctr"/>
          <a:lstStyle>
            <a:lvl1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icsson Capital T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200" kern="0" dirty="0">
                <a:solidFill>
                  <a:srgbClr val="FFFFFF"/>
                </a:solidFill>
                <a:latin typeface="Arial"/>
              </a:rPr>
              <a:t>INTERACTION</a:t>
            </a:r>
            <a:br>
              <a:rPr lang="en-US" sz="1200" kern="0" dirty="0">
                <a:solidFill>
                  <a:srgbClr val="FFFFFF"/>
                </a:solidFill>
                <a:latin typeface="Arial"/>
              </a:rPr>
            </a:br>
            <a:r>
              <a:rPr lang="en-US" sz="1200" kern="0" dirty="0">
                <a:solidFill>
                  <a:srgbClr val="FFFFFF"/>
                </a:solidFill>
                <a:latin typeface="Arial"/>
              </a:rPr>
              <a:t>HUMAN-IOT</a:t>
            </a:r>
          </a:p>
        </p:txBody>
      </p:sp>
      <p:sp>
        <p:nvSpPr>
          <p:cNvPr id="156" name="Title 3"/>
          <p:cNvSpPr txBox="1">
            <a:spLocks/>
          </p:cNvSpPr>
          <p:nvPr/>
        </p:nvSpPr>
        <p:spPr bwMode="auto">
          <a:xfrm>
            <a:off x="5298282" y="3309541"/>
            <a:ext cx="1969294" cy="36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3966" tIns="0" rIns="53966" bIns="0" anchor="ctr"/>
          <a:lstStyle>
            <a:lvl1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icsson Capital T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200" kern="0" dirty="0">
                <a:solidFill>
                  <a:srgbClr val="FFFFFF"/>
                </a:solidFill>
                <a:latin typeface="Arial"/>
              </a:rPr>
              <a:t>CRITICAL CONTROL</a:t>
            </a:r>
            <a:br>
              <a:rPr lang="en-US" sz="1200" kern="0" dirty="0">
                <a:solidFill>
                  <a:srgbClr val="FFFFFF"/>
                </a:solidFill>
                <a:latin typeface="Arial"/>
              </a:rPr>
            </a:br>
            <a:r>
              <a:rPr lang="en-US" sz="1200" kern="0" dirty="0">
                <a:solidFill>
                  <a:srgbClr val="FFFFFF"/>
                </a:solidFill>
                <a:latin typeface="Arial"/>
              </a:rPr>
              <a:t>OF REMOTE DEVICES</a:t>
            </a:r>
          </a:p>
        </p:txBody>
      </p:sp>
      <p:cxnSp>
        <p:nvCxnSpPr>
          <p:cNvPr id="9246" name="Straight Connector 71"/>
          <p:cNvCxnSpPr>
            <a:cxnSpLocks noChangeShapeType="1"/>
          </p:cNvCxnSpPr>
          <p:nvPr/>
        </p:nvCxnSpPr>
        <p:spPr bwMode="auto">
          <a:xfrm>
            <a:off x="4856560" y="3992959"/>
            <a:ext cx="0" cy="303610"/>
          </a:xfrm>
          <a:prstGeom prst="line">
            <a:avLst/>
          </a:prstGeom>
          <a:noFill/>
          <a:ln w="12700" cap="rnd" algn="ctr">
            <a:solidFill>
              <a:srgbClr val="FFFFFF">
                <a:alpha val="50195"/>
              </a:srgbClr>
            </a:solidFill>
            <a:round/>
            <a:headEnd/>
            <a:tailEnd/>
          </a:ln>
        </p:spPr>
      </p:cxnSp>
      <p:pic>
        <p:nvPicPr>
          <p:cNvPr id="9247" name="Picture 4" descr="White E-co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7004" y="270274"/>
            <a:ext cx="333375" cy="44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8" name="Freeform 3"/>
          <p:cNvSpPr>
            <a:spLocks noChangeAspect="1" noEditPoints="1"/>
          </p:cNvSpPr>
          <p:nvPr/>
        </p:nvSpPr>
        <p:spPr bwMode="auto">
          <a:xfrm>
            <a:off x="3929063" y="729456"/>
            <a:ext cx="322659" cy="323850"/>
          </a:xfrm>
          <a:custGeom>
            <a:avLst/>
            <a:gdLst>
              <a:gd name="T0" fmla="*/ 2147483647 w 298"/>
              <a:gd name="T1" fmla="*/ 2147483647 h 298"/>
              <a:gd name="T2" fmla="*/ 2147483647 w 298"/>
              <a:gd name="T3" fmla="*/ 2147483647 h 298"/>
              <a:gd name="T4" fmla="*/ 2147483647 w 298"/>
              <a:gd name="T5" fmla="*/ 2147483647 h 298"/>
              <a:gd name="T6" fmla="*/ 2147483647 w 298"/>
              <a:gd name="T7" fmla="*/ 2147483647 h 298"/>
              <a:gd name="T8" fmla="*/ 2147483647 w 298"/>
              <a:gd name="T9" fmla="*/ 2147483647 h 298"/>
              <a:gd name="T10" fmla="*/ 2147483647 w 298"/>
              <a:gd name="T11" fmla="*/ 2147483647 h 298"/>
              <a:gd name="T12" fmla="*/ 2147483647 w 298"/>
              <a:gd name="T13" fmla="*/ 2147483647 h 298"/>
              <a:gd name="T14" fmla="*/ 2147483647 w 298"/>
              <a:gd name="T15" fmla="*/ 2147483647 h 298"/>
              <a:gd name="T16" fmla="*/ 2147483647 w 298"/>
              <a:gd name="T17" fmla="*/ 2147483647 h 298"/>
              <a:gd name="T18" fmla="*/ 2147483647 w 298"/>
              <a:gd name="T19" fmla="*/ 2147483647 h 298"/>
              <a:gd name="T20" fmla="*/ 2147483647 w 298"/>
              <a:gd name="T21" fmla="*/ 2147483647 h 298"/>
              <a:gd name="T22" fmla="*/ 2147483647 w 298"/>
              <a:gd name="T23" fmla="*/ 2147483647 h 298"/>
              <a:gd name="T24" fmla="*/ 2147483647 w 298"/>
              <a:gd name="T25" fmla="*/ 2147483647 h 298"/>
              <a:gd name="T26" fmla="*/ 2147483647 w 298"/>
              <a:gd name="T27" fmla="*/ 2147483647 h 298"/>
              <a:gd name="T28" fmla="*/ 2147483647 w 298"/>
              <a:gd name="T29" fmla="*/ 2147483647 h 298"/>
              <a:gd name="T30" fmla="*/ 2147483647 w 298"/>
              <a:gd name="T31" fmla="*/ 2147483647 h 298"/>
              <a:gd name="T32" fmla="*/ 2147483647 w 298"/>
              <a:gd name="T33" fmla="*/ 2147483647 h 298"/>
              <a:gd name="T34" fmla="*/ 0 w 298"/>
              <a:gd name="T35" fmla="*/ 2147483647 h 298"/>
              <a:gd name="T36" fmla="*/ 2147483647 w 298"/>
              <a:gd name="T37" fmla="*/ 2147483647 h 298"/>
              <a:gd name="T38" fmla="*/ 2147483647 w 298"/>
              <a:gd name="T39" fmla="*/ 2147483647 h 298"/>
              <a:gd name="T40" fmla="*/ 2147483647 w 298"/>
              <a:gd name="T41" fmla="*/ 2147483647 h 298"/>
              <a:gd name="T42" fmla="*/ 2147483647 w 298"/>
              <a:gd name="T43" fmla="*/ 2147483647 h 298"/>
              <a:gd name="T44" fmla="*/ 2147483647 w 298"/>
              <a:gd name="T45" fmla="*/ 2147483647 h 298"/>
              <a:gd name="T46" fmla="*/ 2147483647 w 298"/>
              <a:gd name="T47" fmla="*/ 2147483647 h 298"/>
              <a:gd name="T48" fmla="*/ 2147483647 w 298"/>
              <a:gd name="T49" fmla="*/ 2147483647 h 298"/>
              <a:gd name="T50" fmla="*/ 2147483647 w 298"/>
              <a:gd name="T51" fmla="*/ 2147483647 h 298"/>
              <a:gd name="T52" fmla="*/ 2147483647 w 298"/>
              <a:gd name="T53" fmla="*/ 2147483647 h 298"/>
              <a:gd name="T54" fmla="*/ 2147483647 w 298"/>
              <a:gd name="T55" fmla="*/ 2147483647 h 298"/>
              <a:gd name="T56" fmla="*/ 2147483647 w 298"/>
              <a:gd name="T57" fmla="*/ 2147483647 h 298"/>
              <a:gd name="T58" fmla="*/ 2147483647 w 298"/>
              <a:gd name="T59" fmla="*/ 2147483647 h 298"/>
              <a:gd name="T60" fmla="*/ 2147483647 w 298"/>
              <a:gd name="T61" fmla="*/ 2147483647 h 298"/>
              <a:gd name="T62" fmla="*/ 2147483647 w 298"/>
              <a:gd name="T63" fmla="*/ 2147483647 h 298"/>
              <a:gd name="T64" fmla="*/ 2147483647 w 298"/>
              <a:gd name="T65" fmla="*/ 2147483647 h 298"/>
              <a:gd name="T66" fmla="*/ 2147483647 w 298"/>
              <a:gd name="T67" fmla="*/ 2147483647 h 298"/>
              <a:gd name="T68" fmla="*/ 2147483647 w 298"/>
              <a:gd name="T69" fmla="*/ 2147483647 h 298"/>
              <a:gd name="T70" fmla="*/ 2147483647 w 298"/>
              <a:gd name="T71" fmla="*/ 2147483647 h 298"/>
              <a:gd name="T72" fmla="*/ 2147483647 w 298"/>
              <a:gd name="T73" fmla="*/ 2147483647 h 298"/>
              <a:gd name="T74" fmla="*/ 2147483647 w 298"/>
              <a:gd name="T75" fmla="*/ 2147483647 h 298"/>
              <a:gd name="T76" fmla="*/ 2147483647 w 298"/>
              <a:gd name="T77" fmla="*/ 2147483647 h 298"/>
              <a:gd name="T78" fmla="*/ 2147483647 w 298"/>
              <a:gd name="T79" fmla="*/ 2147483647 h 298"/>
              <a:gd name="T80" fmla="*/ 2147483647 w 298"/>
              <a:gd name="T81" fmla="*/ 0 h 298"/>
              <a:gd name="T82" fmla="*/ 2147483647 w 298"/>
              <a:gd name="T83" fmla="*/ 2147483647 h 298"/>
              <a:gd name="T84" fmla="*/ 2147483647 w 298"/>
              <a:gd name="T85" fmla="*/ 2147483647 h 298"/>
              <a:gd name="T86" fmla="*/ 2147483647 w 298"/>
              <a:gd name="T87" fmla="*/ 2147483647 h 298"/>
              <a:gd name="T88" fmla="*/ 2147483647 w 298"/>
              <a:gd name="T89" fmla="*/ 2147483647 h 298"/>
              <a:gd name="T90" fmla="*/ 2147483647 w 298"/>
              <a:gd name="T91" fmla="*/ 2147483647 h 298"/>
              <a:gd name="T92" fmla="*/ 2147483647 w 298"/>
              <a:gd name="T93" fmla="*/ 2147483647 h 298"/>
              <a:gd name="T94" fmla="*/ 2147483647 w 298"/>
              <a:gd name="T95" fmla="*/ 2147483647 h 298"/>
              <a:gd name="T96" fmla="*/ 2147483647 w 298"/>
              <a:gd name="T97" fmla="*/ 2147483647 h 298"/>
              <a:gd name="T98" fmla="*/ 2147483647 w 298"/>
              <a:gd name="T99" fmla="*/ 2147483647 h 29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98" h="298">
                <a:moveTo>
                  <a:pt x="181" y="117"/>
                </a:moveTo>
                <a:cubicBezTo>
                  <a:pt x="153" y="89"/>
                  <a:pt x="117" y="75"/>
                  <a:pt x="80" y="75"/>
                </a:cubicBezTo>
                <a:cubicBezTo>
                  <a:pt x="59" y="75"/>
                  <a:pt x="38" y="80"/>
                  <a:pt x="19" y="89"/>
                </a:cubicBezTo>
                <a:cubicBezTo>
                  <a:pt x="15" y="91"/>
                  <a:pt x="13" y="96"/>
                  <a:pt x="15" y="100"/>
                </a:cubicBezTo>
                <a:cubicBezTo>
                  <a:pt x="17" y="104"/>
                  <a:pt x="22" y="106"/>
                  <a:pt x="26" y="104"/>
                </a:cubicBezTo>
                <a:cubicBezTo>
                  <a:pt x="43" y="95"/>
                  <a:pt x="62" y="91"/>
                  <a:pt x="80" y="91"/>
                </a:cubicBezTo>
                <a:cubicBezTo>
                  <a:pt x="113" y="91"/>
                  <a:pt x="145" y="104"/>
                  <a:pt x="170" y="128"/>
                </a:cubicBezTo>
                <a:cubicBezTo>
                  <a:pt x="194" y="153"/>
                  <a:pt x="206" y="185"/>
                  <a:pt x="207" y="217"/>
                </a:cubicBezTo>
                <a:cubicBezTo>
                  <a:pt x="207" y="218"/>
                  <a:pt x="207" y="218"/>
                  <a:pt x="207" y="218"/>
                </a:cubicBezTo>
                <a:cubicBezTo>
                  <a:pt x="206" y="237"/>
                  <a:pt x="202" y="256"/>
                  <a:pt x="193" y="273"/>
                </a:cubicBezTo>
                <a:cubicBezTo>
                  <a:pt x="191" y="277"/>
                  <a:pt x="193" y="282"/>
                  <a:pt x="197" y="284"/>
                </a:cubicBezTo>
                <a:cubicBezTo>
                  <a:pt x="198" y="285"/>
                  <a:pt x="199" y="285"/>
                  <a:pt x="201" y="285"/>
                </a:cubicBezTo>
                <a:cubicBezTo>
                  <a:pt x="204" y="285"/>
                  <a:pt x="206" y="283"/>
                  <a:pt x="208" y="281"/>
                </a:cubicBezTo>
                <a:cubicBezTo>
                  <a:pt x="218" y="261"/>
                  <a:pt x="222" y="240"/>
                  <a:pt x="223" y="218"/>
                </a:cubicBezTo>
                <a:cubicBezTo>
                  <a:pt x="223" y="218"/>
                  <a:pt x="223" y="218"/>
                  <a:pt x="223" y="217"/>
                </a:cubicBezTo>
                <a:cubicBezTo>
                  <a:pt x="223" y="181"/>
                  <a:pt x="209" y="145"/>
                  <a:pt x="181" y="117"/>
                </a:cubicBezTo>
                <a:close/>
                <a:moveTo>
                  <a:pt x="76" y="147"/>
                </a:moveTo>
                <a:cubicBezTo>
                  <a:pt x="34" y="147"/>
                  <a:pt x="0" y="181"/>
                  <a:pt x="0" y="222"/>
                </a:cubicBezTo>
                <a:cubicBezTo>
                  <a:pt x="0" y="264"/>
                  <a:pt x="34" y="298"/>
                  <a:pt x="76" y="298"/>
                </a:cubicBezTo>
                <a:cubicBezTo>
                  <a:pt x="117" y="298"/>
                  <a:pt x="151" y="264"/>
                  <a:pt x="151" y="222"/>
                </a:cubicBezTo>
                <a:cubicBezTo>
                  <a:pt x="151" y="181"/>
                  <a:pt x="117" y="147"/>
                  <a:pt x="76" y="147"/>
                </a:cubicBezTo>
                <a:close/>
                <a:moveTo>
                  <a:pt x="76" y="282"/>
                </a:moveTo>
                <a:cubicBezTo>
                  <a:pt x="43" y="282"/>
                  <a:pt x="16" y="255"/>
                  <a:pt x="16" y="222"/>
                </a:cubicBezTo>
                <a:cubicBezTo>
                  <a:pt x="16" y="189"/>
                  <a:pt x="43" y="163"/>
                  <a:pt x="76" y="163"/>
                </a:cubicBezTo>
                <a:cubicBezTo>
                  <a:pt x="108" y="163"/>
                  <a:pt x="135" y="189"/>
                  <a:pt x="135" y="222"/>
                </a:cubicBezTo>
                <a:cubicBezTo>
                  <a:pt x="135" y="255"/>
                  <a:pt x="108" y="282"/>
                  <a:pt x="76" y="282"/>
                </a:cubicBezTo>
                <a:close/>
                <a:moveTo>
                  <a:pt x="298" y="218"/>
                </a:moveTo>
                <a:cubicBezTo>
                  <a:pt x="298" y="218"/>
                  <a:pt x="298" y="218"/>
                  <a:pt x="298" y="218"/>
                </a:cubicBezTo>
                <a:cubicBezTo>
                  <a:pt x="298" y="170"/>
                  <a:pt x="280" y="118"/>
                  <a:pt x="245" y="75"/>
                </a:cubicBezTo>
                <a:cubicBezTo>
                  <a:pt x="242" y="71"/>
                  <a:pt x="237" y="71"/>
                  <a:pt x="234" y="74"/>
                </a:cubicBezTo>
                <a:cubicBezTo>
                  <a:pt x="230" y="77"/>
                  <a:pt x="230" y="82"/>
                  <a:pt x="233" y="85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66" y="125"/>
                  <a:pt x="282" y="174"/>
                  <a:pt x="282" y="218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2" y="238"/>
                  <a:pt x="279" y="257"/>
                  <a:pt x="274" y="276"/>
                </a:cubicBezTo>
                <a:cubicBezTo>
                  <a:pt x="272" y="280"/>
                  <a:pt x="275" y="284"/>
                  <a:pt x="279" y="286"/>
                </a:cubicBezTo>
                <a:cubicBezTo>
                  <a:pt x="280" y="286"/>
                  <a:pt x="281" y="286"/>
                  <a:pt x="281" y="286"/>
                </a:cubicBezTo>
                <a:cubicBezTo>
                  <a:pt x="285" y="286"/>
                  <a:pt x="288" y="284"/>
                  <a:pt x="289" y="280"/>
                </a:cubicBezTo>
                <a:cubicBezTo>
                  <a:pt x="295" y="260"/>
                  <a:pt x="298" y="239"/>
                  <a:pt x="298" y="218"/>
                </a:cubicBezTo>
                <a:close/>
                <a:moveTo>
                  <a:pt x="222" y="51"/>
                </a:moveTo>
                <a:cubicBezTo>
                  <a:pt x="180" y="17"/>
                  <a:pt x="128" y="0"/>
                  <a:pt x="80" y="0"/>
                </a:cubicBezTo>
                <a:cubicBezTo>
                  <a:pt x="59" y="0"/>
                  <a:pt x="38" y="3"/>
                  <a:pt x="18" y="9"/>
                </a:cubicBezTo>
                <a:cubicBezTo>
                  <a:pt x="13" y="10"/>
                  <a:pt x="11" y="15"/>
                  <a:pt x="12" y="19"/>
                </a:cubicBezTo>
                <a:cubicBezTo>
                  <a:pt x="14" y="23"/>
                  <a:pt x="18" y="25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41" y="18"/>
                  <a:pt x="61" y="16"/>
                  <a:pt x="80" y="16"/>
                </a:cubicBezTo>
                <a:cubicBezTo>
                  <a:pt x="124" y="16"/>
                  <a:pt x="173" y="32"/>
                  <a:pt x="212" y="64"/>
                </a:cubicBezTo>
                <a:cubicBezTo>
                  <a:pt x="214" y="65"/>
                  <a:pt x="215" y="65"/>
                  <a:pt x="217" y="65"/>
                </a:cubicBezTo>
                <a:cubicBezTo>
                  <a:pt x="220" y="65"/>
                  <a:pt x="222" y="64"/>
                  <a:pt x="223" y="63"/>
                </a:cubicBezTo>
                <a:cubicBezTo>
                  <a:pt x="226" y="59"/>
                  <a:pt x="226" y="54"/>
                  <a:pt x="222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46" tIns="34289" rIns="68546" bIns="34289"/>
          <a:lstStyle/>
          <a:p>
            <a:endParaRPr lang="en-US"/>
          </a:p>
        </p:txBody>
      </p:sp>
      <p:sp>
        <p:nvSpPr>
          <p:cNvPr id="35" name="Title 3"/>
          <p:cNvSpPr txBox="1">
            <a:spLocks/>
          </p:cNvSpPr>
          <p:nvPr/>
        </p:nvSpPr>
        <p:spPr bwMode="auto">
          <a:xfrm>
            <a:off x="5587626" y="2496367"/>
            <a:ext cx="2756297" cy="53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3966" tIns="0" rIns="53966" bIns="0" anchor="ctr"/>
          <a:lstStyle>
            <a:lvl1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icsson Capital T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1200" kern="0">
                <a:solidFill>
                  <a:srgbClr val="FFFFFF"/>
                </a:solidFill>
                <a:latin typeface="+mn-lt"/>
              </a:rPr>
              <a:t>INFRASTRUCTURE, MONITOR </a:t>
            </a:r>
            <a:br>
              <a:rPr lang="en-US" sz="1200" kern="0">
                <a:solidFill>
                  <a:srgbClr val="FFFFFF"/>
                </a:solidFill>
                <a:latin typeface="+mn-lt"/>
              </a:rPr>
            </a:br>
            <a:r>
              <a:rPr lang="en-US" sz="1200" kern="0">
                <a:solidFill>
                  <a:srgbClr val="FFFFFF"/>
                </a:solidFill>
                <a:latin typeface="+mn-lt"/>
              </a:rPr>
              <a:t>AND CONTROL</a:t>
            </a:r>
            <a:endParaRPr lang="en-US" sz="1200" kern="0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39" name="Straight Connector 71"/>
          <p:cNvCxnSpPr>
            <a:cxnSpLocks noChangeShapeType="1"/>
          </p:cNvCxnSpPr>
          <p:nvPr/>
        </p:nvCxnSpPr>
        <p:spPr bwMode="auto">
          <a:xfrm>
            <a:off x="3507605" y="3079750"/>
            <a:ext cx="4680347" cy="0"/>
          </a:xfrm>
          <a:prstGeom prst="line">
            <a:avLst/>
          </a:prstGeom>
          <a:noFill/>
          <a:ln w="12700" cap="rnd" algn="ctr">
            <a:solidFill>
              <a:srgbClr val="FFFFFF">
                <a:alpha val="50195"/>
              </a:srgbClr>
            </a:solidFill>
            <a:round/>
            <a:headEnd type="oval" w="med" len="med"/>
            <a:tailEnd/>
          </a:ln>
        </p:spPr>
      </p:cxnSp>
      <p:cxnSp>
        <p:nvCxnSpPr>
          <p:cNvPr id="40" name="Straight Connector 71"/>
          <p:cNvCxnSpPr>
            <a:cxnSpLocks noChangeShapeType="1"/>
          </p:cNvCxnSpPr>
          <p:nvPr/>
        </p:nvCxnSpPr>
        <p:spPr bwMode="auto">
          <a:xfrm>
            <a:off x="5475685" y="2613025"/>
            <a:ext cx="0" cy="303610"/>
          </a:xfrm>
          <a:prstGeom prst="line">
            <a:avLst/>
          </a:prstGeom>
          <a:noFill/>
          <a:ln w="12700" cap="rnd" algn="ctr">
            <a:solidFill>
              <a:srgbClr val="FFFFFF">
                <a:alpha val="50195"/>
              </a:srgbClr>
            </a:solidFill>
            <a:round/>
            <a:headEnd/>
            <a:tailEnd/>
          </a:ln>
        </p:spPr>
      </p:cxnSp>
      <p:sp>
        <p:nvSpPr>
          <p:cNvPr id="41" name="Freeform 3"/>
          <p:cNvSpPr>
            <a:spLocks noChangeAspect="1" noEditPoints="1"/>
          </p:cNvSpPr>
          <p:nvPr/>
        </p:nvSpPr>
        <p:spPr bwMode="auto">
          <a:xfrm>
            <a:off x="4879332" y="2565159"/>
            <a:ext cx="435641" cy="462204"/>
          </a:xfrm>
          <a:custGeom>
            <a:avLst/>
            <a:gdLst>
              <a:gd name="T0" fmla="*/ 2147483647 w 382"/>
              <a:gd name="T1" fmla="*/ 2147483647 h 405"/>
              <a:gd name="T2" fmla="*/ 2147483647 w 382"/>
              <a:gd name="T3" fmla="*/ 2147483647 h 405"/>
              <a:gd name="T4" fmla="*/ 2147483647 w 382"/>
              <a:gd name="T5" fmla="*/ 2147483647 h 405"/>
              <a:gd name="T6" fmla="*/ 2147483647 w 382"/>
              <a:gd name="T7" fmla="*/ 2147483647 h 405"/>
              <a:gd name="T8" fmla="*/ 2147483647 w 382"/>
              <a:gd name="T9" fmla="*/ 2147483647 h 405"/>
              <a:gd name="T10" fmla="*/ 2147483647 w 382"/>
              <a:gd name="T11" fmla="*/ 2147483647 h 405"/>
              <a:gd name="T12" fmla="*/ 2147483647 w 382"/>
              <a:gd name="T13" fmla="*/ 2147483647 h 405"/>
              <a:gd name="T14" fmla="*/ 2147483647 w 382"/>
              <a:gd name="T15" fmla="*/ 2147483647 h 405"/>
              <a:gd name="T16" fmla="*/ 0 w 382"/>
              <a:gd name="T17" fmla="*/ 2147483647 h 405"/>
              <a:gd name="T18" fmla="*/ 2147483647 w 382"/>
              <a:gd name="T19" fmla="*/ 2147483647 h 405"/>
              <a:gd name="T20" fmla="*/ 2147483647 w 382"/>
              <a:gd name="T21" fmla="*/ 2147483647 h 405"/>
              <a:gd name="T22" fmla="*/ 2147483647 w 382"/>
              <a:gd name="T23" fmla="*/ 2147483647 h 405"/>
              <a:gd name="T24" fmla="*/ 2147483647 w 382"/>
              <a:gd name="T25" fmla="*/ 2147483647 h 405"/>
              <a:gd name="T26" fmla="*/ 2147483647 w 382"/>
              <a:gd name="T27" fmla="*/ 2147483647 h 405"/>
              <a:gd name="T28" fmla="*/ 2147483647 w 382"/>
              <a:gd name="T29" fmla="*/ 2147483647 h 405"/>
              <a:gd name="T30" fmla="*/ 2147483647 w 382"/>
              <a:gd name="T31" fmla="*/ 2147483647 h 405"/>
              <a:gd name="T32" fmla="*/ 2147483647 w 382"/>
              <a:gd name="T33" fmla="*/ 2147483647 h 405"/>
              <a:gd name="T34" fmla="*/ 2147483647 w 382"/>
              <a:gd name="T35" fmla="*/ 2147483647 h 405"/>
              <a:gd name="T36" fmla="*/ 2147483647 w 382"/>
              <a:gd name="T37" fmla="*/ 2147483647 h 405"/>
              <a:gd name="T38" fmla="*/ 2147483647 w 382"/>
              <a:gd name="T39" fmla="*/ 2147483647 h 405"/>
              <a:gd name="T40" fmla="*/ 2147483647 w 382"/>
              <a:gd name="T41" fmla="*/ 2147483647 h 405"/>
              <a:gd name="T42" fmla="*/ 2147483647 w 382"/>
              <a:gd name="T43" fmla="*/ 2147483647 h 405"/>
              <a:gd name="T44" fmla="*/ 2147483647 w 382"/>
              <a:gd name="T45" fmla="*/ 2147483647 h 405"/>
              <a:gd name="T46" fmla="*/ 2147483647 w 382"/>
              <a:gd name="T47" fmla="*/ 2147483647 h 405"/>
              <a:gd name="T48" fmla="*/ 2147483647 w 382"/>
              <a:gd name="T49" fmla="*/ 2147483647 h 405"/>
              <a:gd name="T50" fmla="*/ 2147483647 w 382"/>
              <a:gd name="T51" fmla="*/ 2147483647 h 405"/>
              <a:gd name="T52" fmla="*/ 2147483647 w 382"/>
              <a:gd name="T53" fmla="*/ 2147483647 h 405"/>
              <a:gd name="T54" fmla="*/ 2147483647 w 382"/>
              <a:gd name="T55" fmla="*/ 2147483647 h 405"/>
              <a:gd name="T56" fmla="*/ 2147483647 w 382"/>
              <a:gd name="T57" fmla="*/ 2147483647 h 405"/>
              <a:gd name="T58" fmla="*/ 2147483647 w 382"/>
              <a:gd name="T59" fmla="*/ 2147483647 h 405"/>
              <a:gd name="T60" fmla="*/ 2147483647 w 382"/>
              <a:gd name="T61" fmla="*/ 2147483647 h 405"/>
              <a:gd name="T62" fmla="*/ 2147483647 w 382"/>
              <a:gd name="T63" fmla="*/ 2147483647 h 405"/>
              <a:gd name="T64" fmla="*/ 2147483647 w 382"/>
              <a:gd name="T65" fmla="*/ 2147483647 h 405"/>
              <a:gd name="T66" fmla="*/ 2147483647 w 382"/>
              <a:gd name="T67" fmla="*/ 2147483647 h 405"/>
              <a:gd name="T68" fmla="*/ 2147483647 w 382"/>
              <a:gd name="T69" fmla="*/ 2147483647 h 405"/>
              <a:gd name="T70" fmla="*/ 2147483647 w 382"/>
              <a:gd name="T71" fmla="*/ 2147483647 h 405"/>
              <a:gd name="T72" fmla="*/ 2147483647 w 382"/>
              <a:gd name="T73" fmla="*/ 2147483647 h 405"/>
              <a:gd name="T74" fmla="*/ 2147483647 w 382"/>
              <a:gd name="T75" fmla="*/ 2147483647 h 405"/>
              <a:gd name="T76" fmla="*/ 2147483647 w 382"/>
              <a:gd name="T77" fmla="*/ 2147483647 h 405"/>
              <a:gd name="T78" fmla="*/ 2147483647 w 382"/>
              <a:gd name="T79" fmla="*/ 2147483647 h 405"/>
              <a:gd name="T80" fmla="*/ 2147483647 w 382"/>
              <a:gd name="T81" fmla="*/ 2147483647 h 405"/>
              <a:gd name="T82" fmla="*/ 2147483647 w 382"/>
              <a:gd name="T83" fmla="*/ 2147483647 h 405"/>
              <a:gd name="T84" fmla="*/ 2147483647 w 382"/>
              <a:gd name="T85" fmla="*/ 2147483647 h 405"/>
              <a:gd name="T86" fmla="*/ 2147483647 w 382"/>
              <a:gd name="T87" fmla="*/ 2147483647 h 405"/>
              <a:gd name="T88" fmla="*/ 2147483647 w 382"/>
              <a:gd name="T89" fmla="*/ 2147483647 h 405"/>
              <a:gd name="T90" fmla="*/ 2147483647 w 382"/>
              <a:gd name="T91" fmla="*/ 2147483647 h 405"/>
              <a:gd name="T92" fmla="*/ 2147483647 w 382"/>
              <a:gd name="T93" fmla="*/ 2147483647 h 405"/>
              <a:gd name="T94" fmla="*/ 2147483647 w 382"/>
              <a:gd name="T95" fmla="*/ 2147483647 h 405"/>
              <a:gd name="T96" fmla="*/ 2147483647 w 382"/>
              <a:gd name="T97" fmla="*/ 2147483647 h 405"/>
              <a:gd name="T98" fmla="*/ 2147483647 w 382"/>
              <a:gd name="T99" fmla="*/ 2147483647 h 405"/>
              <a:gd name="T100" fmla="*/ 2147483647 w 382"/>
              <a:gd name="T101" fmla="*/ 2147483647 h 405"/>
              <a:gd name="T102" fmla="*/ 2147483647 w 382"/>
              <a:gd name="T103" fmla="*/ 2147483647 h 405"/>
              <a:gd name="T104" fmla="*/ 2147483647 w 382"/>
              <a:gd name="T105" fmla="*/ 2147483647 h 4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82" h="405">
                <a:moveTo>
                  <a:pt x="347" y="257"/>
                </a:moveTo>
                <a:cubicBezTo>
                  <a:pt x="348" y="202"/>
                  <a:pt x="348" y="202"/>
                  <a:pt x="348" y="202"/>
                </a:cubicBezTo>
                <a:cubicBezTo>
                  <a:pt x="349" y="198"/>
                  <a:pt x="345" y="194"/>
                  <a:pt x="341" y="194"/>
                </a:cubicBezTo>
                <a:cubicBezTo>
                  <a:pt x="336" y="194"/>
                  <a:pt x="333" y="197"/>
                  <a:pt x="332" y="202"/>
                </a:cubicBezTo>
                <a:cubicBezTo>
                  <a:pt x="331" y="257"/>
                  <a:pt x="331" y="257"/>
                  <a:pt x="331" y="257"/>
                </a:cubicBezTo>
                <a:cubicBezTo>
                  <a:pt x="325" y="258"/>
                  <a:pt x="319" y="260"/>
                  <a:pt x="314" y="264"/>
                </a:cubicBezTo>
                <a:cubicBezTo>
                  <a:pt x="276" y="231"/>
                  <a:pt x="276" y="231"/>
                  <a:pt x="276" y="231"/>
                </a:cubicBezTo>
                <a:cubicBezTo>
                  <a:pt x="279" y="225"/>
                  <a:pt x="281" y="219"/>
                  <a:pt x="281" y="212"/>
                </a:cubicBezTo>
                <a:cubicBezTo>
                  <a:pt x="281" y="204"/>
                  <a:pt x="279" y="197"/>
                  <a:pt x="275" y="191"/>
                </a:cubicBezTo>
                <a:cubicBezTo>
                  <a:pt x="320" y="150"/>
                  <a:pt x="320" y="150"/>
                  <a:pt x="320" y="150"/>
                </a:cubicBezTo>
                <a:cubicBezTo>
                  <a:pt x="324" y="153"/>
                  <a:pt x="329" y="155"/>
                  <a:pt x="334" y="156"/>
                </a:cubicBezTo>
                <a:cubicBezTo>
                  <a:pt x="333" y="170"/>
                  <a:pt x="333" y="170"/>
                  <a:pt x="333" y="170"/>
                </a:cubicBezTo>
                <a:cubicBezTo>
                  <a:pt x="333" y="175"/>
                  <a:pt x="337" y="178"/>
                  <a:pt x="341" y="178"/>
                </a:cubicBezTo>
                <a:cubicBezTo>
                  <a:pt x="341" y="178"/>
                  <a:pt x="341" y="178"/>
                  <a:pt x="341" y="178"/>
                </a:cubicBezTo>
                <a:cubicBezTo>
                  <a:pt x="346" y="178"/>
                  <a:pt x="349" y="175"/>
                  <a:pt x="349" y="171"/>
                </a:cubicBezTo>
                <a:cubicBezTo>
                  <a:pt x="350" y="157"/>
                  <a:pt x="350" y="157"/>
                  <a:pt x="350" y="157"/>
                </a:cubicBezTo>
                <a:cubicBezTo>
                  <a:pt x="368" y="153"/>
                  <a:pt x="382" y="137"/>
                  <a:pt x="382" y="118"/>
                </a:cubicBezTo>
                <a:cubicBezTo>
                  <a:pt x="382" y="96"/>
                  <a:pt x="365" y="78"/>
                  <a:pt x="343" y="78"/>
                </a:cubicBezTo>
                <a:cubicBezTo>
                  <a:pt x="332" y="78"/>
                  <a:pt x="322" y="83"/>
                  <a:pt x="314" y="91"/>
                </a:cubicBezTo>
                <a:cubicBezTo>
                  <a:pt x="254" y="53"/>
                  <a:pt x="254" y="53"/>
                  <a:pt x="254" y="53"/>
                </a:cubicBezTo>
                <a:cubicBezTo>
                  <a:pt x="255" y="49"/>
                  <a:pt x="256" y="44"/>
                  <a:pt x="256" y="39"/>
                </a:cubicBezTo>
                <a:cubicBezTo>
                  <a:pt x="256" y="18"/>
                  <a:pt x="238" y="0"/>
                  <a:pt x="217" y="0"/>
                </a:cubicBezTo>
                <a:cubicBezTo>
                  <a:pt x="195" y="0"/>
                  <a:pt x="177" y="18"/>
                  <a:pt x="177" y="39"/>
                </a:cubicBezTo>
                <a:cubicBezTo>
                  <a:pt x="177" y="40"/>
                  <a:pt x="177" y="41"/>
                  <a:pt x="177" y="42"/>
                </a:cubicBezTo>
                <a:cubicBezTo>
                  <a:pt x="74" y="72"/>
                  <a:pt x="74" y="72"/>
                  <a:pt x="74" y="72"/>
                </a:cubicBezTo>
                <a:cubicBezTo>
                  <a:pt x="68" y="60"/>
                  <a:pt x="55" y="51"/>
                  <a:pt x="40" y="51"/>
                </a:cubicBezTo>
                <a:cubicBezTo>
                  <a:pt x="18" y="51"/>
                  <a:pt x="0" y="69"/>
                  <a:pt x="0" y="91"/>
                </a:cubicBezTo>
                <a:cubicBezTo>
                  <a:pt x="0" y="111"/>
                  <a:pt x="16" y="128"/>
                  <a:pt x="35" y="130"/>
                </a:cubicBezTo>
                <a:cubicBezTo>
                  <a:pt x="46" y="237"/>
                  <a:pt x="46" y="237"/>
                  <a:pt x="46" y="237"/>
                </a:cubicBezTo>
                <a:cubicBezTo>
                  <a:pt x="30" y="242"/>
                  <a:pt x="19" y="257"/>
                  <a:pt x="19" y="275"/>
                </a:cubicBezTo>
                <a:cubicBezTo>
                  <a:pt x="19" y="297"/>
                  <a:pt x="36" y="314"/>
                  <a:pt x="58" y="314"/>
                </a:cubicBezTo>
                <a:cubicBezTo>
                  <a:pt x="65" y="314"/>
                  <a:pt x="72" y="312"/>
                  <a:pt x="78" y="309"/>
                </a:cubicBezTo>
                <a:cubicBezTo>
                  <a:pt x="109" y="343"/>
                  <a:pt x="109" y="343"/>
                  <a:pt x="109" y="343"/>
                </a:cubicBezTo>
                <a:cubicBezTo>
                  <a:pt x="105" y="349"/>
                  <a:pt x="102" y="357"/>
                  <a:pt x="102" y="366"/>
                </a:cubicBezTo>
                <a:cubicBezTo>
                  <a:pt x="102" y="387"/>
                  <a:pt x="119" y="405"/>
                  <a:pt x="141" y="405"/>
                </a:cubicBezTo>
                <a:cubicBezTo>
                  <a:pt x="163" y="405"/>
                  <a:pt x="181" y="387"/>
                  <a:pt x="181" y="366"/>
                </a:cubicBezTo>
                <a:cubicBezTo>
                  <a:pt x="181" y="364"/>
                  <a:pt x="180" y="362"/>
                  <a:pt x="180" y="360"/>
                </a:cubicBezTo>
                <a:cubicBezTo>
                  <a:pt x="304" y="316"/>
                  <a:pt x="304" y="316"/>
                  <a:pt x="304" y="316"/>
                </a:cubicBezTo>
                <a:cubicBezTo>
                  <a:pt x="311" y="327"/>
                  <a:pt x="323" y="335"/>
                  <a:pt x="337" y="335"/>
                </a:cubicBezTo>
                <a:cubicBezTo>
                  <a:pt x="359" y="335"/>
                  <a:pt x="377" y="317"/>
                  <a:pt x="377" y="295"/>
                </a:cubicBezTo>
                <a:cubicBezTo>
                  <a:pt x="377" y="277"/>
                  <a:pt x="364" y="261"/>
                  <a:pt x="347" y="257"/>
                </a:cubicBezTo>
                <a:close/>
                <a:moveTo>
                  <a:pt x="343" y="94"/>
                </a:moveTo>
                <a:cubicBezTo>
                  <a:pt x="356" y="94"/>
                  <a:pt x="366" y="105"/>
                  <a:pt x="366" y="118"/>
                </a:cubicBezTo>
                <a:cubicBezTo>
                  <a:pt x="366" y="131"/>
                  <a:pt x="356" y="141"/>
                  <a:pt x="343" y="141"/>
                </a:cubicBezTo>
                <a:cubicBezTo>
                  <a:pt x="330" y="141"/>
                  <a:pt x="320" y="131"/>
                  <a:pt x="320" y="118"/>
                </a:cubicBezTo>
                <a:cubicBezTo>
                  <a:pt x="320" y="105"/>
                  <a:pt x="330" y="94"/>
                  <a:pt x="343" y="94"/>
                </a:cubicBezTo>
                <a:close/>
                <a:moveTo>
                  <a:pt x="309" y="138"/>
                </a:moveTo>
                <a:cubicBezTo>
                  <a:pt x="265" y="180"/>
                  <a:pt x="265" y="180"/>
                  <a:pt x="265" y="180"/>
                </a:cubicBezTo>
                <a:cubicBezTo>
                  <a:pt x="258" y="175"/>
                  <a:pt x="250" y="173"/>
                  <a:pt x="242" y="173"/>
                </a:cubicBezTo>
                <a:cubicBezTo>
                  <a:pt x="227" y="173"/>
                  <a:pt x="213" y="181"/>
                  <a:pt x="207" y="194"/>
                </a:cubicBezTo>
                <a:cubicBezTo>
                  <a:pt x="167" y="183"/>
                  <a:pt x="167" y="183"/>
                  <a:pt x="167" y="183"/>
                </a:cubicBezTo>
                <a:cubicBezTo>
                  <a:pt x="167" y="182"/>
                  <a:pt x="167" y="181"/>
                  <a:pt x="167" y="180"/>
                </a:cubicBezTo>
                <a:cubicBezTo>
                  <a:pt x="167" y="179"/>
                  <a:pt x="167" y="178"/>
                  <a:pt x="167" y="177"/>
                </a:cubicBezTo>
                <a:cubicBezTo>
                  <a:pt x="308" y="136"/>
                  <a:pt x="308" y="136"/>
                  <a:pt x="308" y="136"/>
                </a:cubicBezTo>
                <a:cubicBezTo>
                  <a:pt x="308" y="137"/>
                  <a:pt x="309" y="138"/>
                  <a:pt x="309" y="138"/>
                </a:cubicBezTo>
                <a:close/>
                <a:moveTo>
                  <a:pt x="265" y="212"/>
                </a:moveTo>
                <a:cubicBezTo>
                  <a:pt x="265" y="225"/>
                  <a:pt x="255" y="235"/>
                  <a:pt x="242" y="235"/>
                </a:cubicBezTo>
                <a:cubicBezTo>
                  <a:pt x="229" y="235"/>
                  <a:pt x="218" y="225"/>
                  <a:pt x="218" y="212"/>
                </a:cubicBezTo>
                <a:cubicBezTo>
                  <a:pt x="218" y="199"/>
                  <a:pt x="229" y="189"/>
                  <a:pt x="242" y="189"/>
                </a:cubicBezTo>
                <a:cubicBezTo>
                  <a:pt x="255" y="189"/>
                  <a:pt x="265" y="199"/>
                  <a:pt x="265" y="212"/>
                </a:cubicBezTo>
                <a:close/>
                <a:moveTo>
                  <a:pt x="143" y="273"/>
                </a:moveTo>
                <a:cubicBezTo>
                  <a:pt x="139" y="218"/>
                  <a:pt x="139" y="218"/>
                  <a:pt x="139" y="218"/>
                </a:cubicBezTo>
                <a:cubicBezTo>
                  <a:pt x="149" y="215"/>
                  <a:pt x="158" y="208"/>
                  <a:pt x="163" y="198"/>
                </a:cubicBezTo>
                <a:cubicBezTo>
                  <a:pt x="203" y="209"/>
                  <a:pt x="203" y="209"/>
                  <a:pt x="203" y="209"/>
                </a:cubicBezTo>
                <a:cubicBezTo>
                  <a:pt x="203" y="210"/>
                  <a:pt x="202" y="211"/>
                  <a:pt x="202" y="212"/>
                </a:cubicBezTo>
                <a:cubicBezTo>
                  <a:pt x="202" y="223"/>
                  <a:pt x="207" y="233"/>
                  <a:pt x="214" y="240"/>
                </a:cubicBezTo>
                <a:cubicBezTo>
                  <a:pt x="190" y="277"/>
                  <a:pt x="190" y="277"/>
                  <a:pt x="190" y="277"/>
                </a:cubicBezTo>
                <a:lnTo>
                  <a:pt x="143" y="273"/>
                </a:lnTo>
                <a:close/>
                <a:moveTo>
                  <a:pt x="180" y="292"/>
                </a:moveTo>
                <a:cubicBezTo>
                  <a:pt x="156" y="329"/>
                  <a:pt x="156" y="329"/>
                  <a:pt x="156" y="329"/>
                </a:cubicBezTo>
                <a:cubicBezTo>
                  <a:pt x="153" y="328"/>
                  <a:pt x="150" y="327"/>
                  <a:pt x="146" y="327"/>
                </a:cubicBezTo>
                <a:cubicBezTo>
                  <a:pt x="144" y="289"/>
                  <a:pt x="144" y="289"/>
                  <a:pt x="144" y="289"/>
                </a:cubicBezTo>
                <a:lnTo>
                  <a:pt x="180" y="292"/>
                </a:lnTo>
                <a:close/>
                <a:moveTo>
                  <a:pt x="128" y="204"/>
                </a:moveTo>
                <a:cubicBezTo>
                  <a:pt x="115" y="204"/>
                  <a:pt x="105" y="193"/>
                  <a:pt x="105" y="180"/>
                </a:cubicBezTo>
                <a:cubicBezTo>
                  <a:pt x="105" y="168"/>
                  <a:pt x="115" y="157"/>
                  <a:pt x="128" y="157"/>
                </a:cubicBezTo>
                <a:cubicBezTo>
                  <a:pt x="141" y="157"/>
                  <a:pt x="151" y="168"/>
                  <a:pt x="151" y="180"/>
                </a:cubicBezTo>
                <a:cubicBezTo>
                  <a:pt x="151" y="193"/>
                  <a:pt x="141" y="204"/>
                  <a:pt x="128" y="204"/>
                </a:cubicBezTo>
                <a:close/>
                <a:moveTo>
                  <a:pt x="217" y="16"/>
                </a:moveTo>
                <a:cubicBezTo>
                  <a:pt x="230" y="16"/>
                  <a:pt x="240" y="27"/>
                  <a:pt x="240" y="39"/>
                </a:cubicBezTo>
                <a:cubicBezTo>
                  <a:pt x="240" y="52"/>
                  <a:pt x="230" y="63"/>
                  <a:pt x="217" y="63"/>
                </a:cubicBezTo>
                <a:cubicBezTo>
                  <a:pt x="204" y="63"/>
                  <a:pt x="193" y="52"/>
                  <a:pt x="193" y="39"/>
                </a:cubicBezTo>
                <a:cubicBezTo>
                  <a:pt x="193" y="27"/>
                  <a:pt x="204" y="16"/>
                  <a:pt x="217" y="16"/>
                </a:cubicBezTo>
                <a:close/>
                <a:moveTo>
                  <a:pt x="202" y="76"/>
                </a:moveTo>
                <a:cubicBezTo>
                  <a:pt x="207" y="78"/>
                  <a:pt x="211" y="79"/>
                  <a:pt x="217" y="79"/>
                </a:cubicBezTo>
                <a:cubicBezTo>
                  <a:pt x="228" y="79"/>
                  <a:pt x="238" y="74"/>
                  <a:pt x="245" y="67"/>
                </a:cubicBezTo>
                <a:cubicBezTo>
                  <a:pt x="306" y="104"/>
                  <a:pt x="306" y="104"/>
                  <a:pt x="306" y="104"/>
                </a:cubicBezTo>
                <a:cubicBezTo>
                  <a:pt x="306" y="105"/>
                  <a:pt x="305" y="106"/>
                  <a:pt x="305" y="106"/>
                </a:cubicBezTo>
                <a:cubicBezTo>
                  <a:pt x="190" y="96"/>
                  <a:pt x="190" y="96"/>
                  <a:pt x="190" y="96"/>
                </a:cubicBezTo>
                <a:lnTo>
                  <a:pt x="202" y="76"/>
                </a:lnTo>
                <a:close/>
                <a:moveTo>
                  <a:pt x="300" y="122"/>
                </a:moveTo>
                <a:cubicBezTo>
                  <a:pt x="163" y="162"/>
                  <a:pt x="163" y="162"/>
                  <a:pt x="163" y="162"/>
                </a:cubicBezTo>
                <a:cubicBezTo>
                  <a:pt x="161" y="158"/>
                  <a:pt x="158" y="155"/>
                  <a:pt x="155" y="152"/>
                </a:cubicBezTo>
                <a:cubicBezTo>
                  <a:pt x="180" y="111"/>
                  <a:pt x="180" y="111"/>
                  <a:pt x="180" y="111"/>
                </a:cubicBezTo>
                <a:lnTo>
                  <a:pt x="300" y="122"/>
                </a:lnTo>
                <a:close/>
                <a:moveTo>
                  <a:pt x="182" y="58"/>
                </a:moveTo>
                <a:cubicBezTo>
                  <a:pt x="184" y="61"/>
                  <a:pt x="186" y="64"/>
                  <a:pt x="189" y="67"/>
                </a:cubicBezTo>
                <a:cubicBezTo>
                  <a:pt x="172" y="95"/>
                  <a:pt x="172" y="95"/>
                  <a:pt x="172" y="95"/>
                </a:cubicBezTo>
                <a:cubicBezTo>
                  <a:pt x="83" y="87"/>
                  <a:pt x="83" y="87"/>
                  <a:pt x="83" y="87"/>
                </a:cubicBezTo>
                <a:lnTo>
                  <a:pt x="182" y="58"/>
                </a:lnTo>
                <a:close/>
                <a:moveTo>
                  <a:pt x="77" y="102"/>
                </a:moveTo>
                <a:cubicBezTo>
                  <a:pt x="162" y="110"/>
                  <a:pt x="162" y="110"/>
                  <a:pt x="162" y="110"/>
                </a:cubicBezTo>
                <a:cubicBezTo>
                  <a:pt x="141" y="144"/>
                  <a:pt x="141" y="144"/>
                  <a:pt x="141" y="144"/>
                </a:cubicBezTo>
                <a:cubicBezTo>
                  <a:pt x="137" y="142"/>
                  <a:pt x="133" y="141"/>
                  <a:pt x="128" y="141"/>
                </a:cubicBezTo>
                <a:cubicBezTo>
                  <a:pt x="120" y="141"/>
                  <a:pt x="113" y="143"/>
                  <a:pt x="107" y="147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4" y="109"/>
                  <a:pt x="76" y="106"/>
                  <a:pt x="77" y="102"/>
                </a:cubicBezTo>
                <a:close/>
                <a:moveTo>
                  <a:pt x="95" y="159"/>
                </a:moveTo>
                <a:cubicBezTo>
                  <a:pt x="91" y="165"/>
                  <a:pt x="89" y="172"/>
                  <a:pt x="89" y="180"/>
                </a:cubicBezTo>
                <a:cubicBezTo>
                  <a:pt x="89" y="191"/>
                  <a:pt x="92" y="200"/>
                  <a:pt x="99" y="207"/>
                </a:cubicBezTo>
                <a:cubicBezTo>
                  <a:pt x="75" y="239"/>
                  <a:pt x="75" y="239"/>
                  <a:pt x="75" y="239"/>
                </a:cubicBezTo>
                <a:cubicBezTo>
                  <a:pt x="71" y="237"/>
                  <a:pt x="67" y="236"/>
                  <a:pt x="62" y="236"/>
                </a:cubicBezTo>
                <a:cubicBezTo>
                  <a:pt x="51" y="128"/>
                  <a:pt x="51" y="128"/>
                  <a:pt x="51" y="128"/>
                </a:cubicBezTo>
                <a:cubicBezTo>
                  <a:pt x="55" y="127"/>
                  <a:pt x="58" y="126"/>
                  <a:pt x="61" y="124"/>
                </a:cubicBezTo>
                <a:lnTo>
                  <a:pt x="95" y="159"/>
                </a:lnTo>
                <a:close/>
                <a:moveTo>
                  <a:pt x="40" y="114"/>
                </a:moveTo>
                <a:cubicBezTo>
                  <a:pt x="27" y="114"/>
                  <a:pt x="16" y="104"/>
                  <a:pt x="16" y="91"/>
                </a:cubicBezTo>
                <a:cubicBezTo>
                  <a:pt x="16" y="78"/>
                  <a:pt x="27" y="67"/>
                  <a:pt x="40" y="67"/>
                </a:cubicBezTo>
                <a:cubicBezTo>
                  <a:pt x="52" y="67"/>
                  <a:pt x="63" y="78"/>
                  <a:pt x="63" y="91"/>
                </a:cubicBezTo>
                <a:cubicBezTo>
                  <a:pt x="63" y="104"/>
                  <a:pt x="52" y="114"/>
                  <a:pt x="40" y="114"/>
                </a:cubicBezTo>
                <a:close/>
                <a:moveTo>
                  <a:pt x="58" y="298"/>
                </a:moveTo>
                <a:cubicBezTo>
                  <a:pt x="45" y="298"/>
                  <a:pt x="35" y="288"/>
                  <a:pt x="35" y="275"/>
                </a:cubicBezTo>
                <a:cubicBezTo>
                  <a:pt x="35" y="262"/>
                  <a:pt x="45" y="252"/>
                  <a:pt x="58" y="252"/>
                </a:cubicBezTo>
                <a:cubicBezTo>
                  <a:pt x="71" y="252"/>
                  <a:pt x="81" y="262"/>
                  <a:pt x="81" y="275"/>
                </a:cubicBezTo>
                <a:cubicBezTo>
                  <a:pt x="81" y="288"/>
                  <a:pt x="71" y="298"/>
                  <a:pt x="58" y="298"/>
                </a:cubicBezTo>
                <a:close/>
                <a:moveTo>
                  <a:pt x="112" y="216"/>
                </a:moveTo>
                <a:cubicBezTo>
                  <a:pt x="115" y="218"/>
                  <a:pt x="119" y="219"/>
                  <a:pt x="123" y="219"/>
                </a:cubicBezTo>
                <a:cubicBezTo>
                  <a:pt x="126" y="272"/>
                  <a:pt x="126" y="272"/>
                  <a:pt x="126" y="272"/>
                </a:cubicBezTo>
                <a:cubicBezTo>
                  <a:pt x="97" y="270"/>
                  <a:pt x="97" y="270"/>
                  <a:pt x="97" y="270"/>
                </a:cubicBezTo>
                <a:cubicBezTo>
                  <a:pt x="96" y="262"/>
                  <a:pt x="93" y="255"/>
                  <a:pt x="87" y="249"/>
                </a:cubicBezTo>
                <a:lnTo>
                  <a:pt x="112" y="216"/>
                </a:lnTo>
                <a:close/>
                <a:moveTo>
                  <a:pt x="90" y="298"/>
                </a:moveTo>
                <a:cubicBezTo>
                  <a:pt x="93" y="294"/>
                  <a:pt x="95" y="290"/>
                  <a:pt x="96" y="286"/>
                </a:cubicBezTo>
                <a:cubicBezTo>
                  <a:pt x="128" y="288"/>
                  <a:pt x="128" y="288"/>
                  <a:pt x="128" y="288"/>
                </a:cubicBezTo>
                <a:cubicBezTo>
                  <a:pt x="130" y="328"/>
                  <a:pt x="130" y="328"/>
                  <a:pt x="130" y="328"/>
                </a:cubicBezTo>
                <a:cubicBezTo>
                  <a:pt x="127" y="329"/>
                  <a:pt x="124" y="330"/>
                  <a:pt x="121" y="332"/>
                </a:cubicBezTo>
                <a:lnTo>
                  <a:pt x="90" y="298"/>
                </a:lnTo>
                <a:close/>
                <a:moveTo>
                  <a:pt x="141" y="389"/>
                </a:moveTo>
                <a:cubicBezTo>
                  <a:pt x="128" y="389"/>
                  <a:pt x="118" y="379"/>
                  <a:pt x="118" y="366"/>
                </a:cubicBezTo>
                <a:cubicBezTo>
                  <a:pt x="118" y="353"/>
                  <a:pt x="128" y="342"/>
                  <a:pt x="141" y="342"/>
                </a:cubicBezTo>
                <a:cubicBezTo>
                  <a:pt x="154" y="342"/>
                  <a:pt x="165" y="353"/>
                  <a:pt x="165" y="366"/>
                </a:cubicBezTo>
                <a:cubicBezTo>
                  <a:pt x="165" y="379"/>
                  <a:pt x="154" y="389"/>
                  <a:pt x="141" y="389"/>
                </a:cubicBezTo>
                <a:close/>
                <a:moveTo>
                  <a:pt x="175" y="345"/>
                </a:moveTo>
                <a:cubicBezTo>
                  <a:pt x="173" y="343"/>
                  <a:pt x="171" y="340"/>
                  <a:pt x="169" y="338"/>
                </a:cubicBezTo>
                <a:cubicBezTo>
                  <a:pt x="198" y="293"/>
                  <a:pt x="198" y="293"/>
                  <a:pt x="198" y="293"/>
                </a:cubicBezTo>
                <a:cubicBezTo>
                  <a:pt x="299" y="301"/>
                  <a:pt x="299" y="301"/>
                  <a:pt x="299" y="301"/>
                </a:cubicBezTo>
                <a:cubicBezTo>
                  <a:pt x="299" y="301"/>
                  <a:pt x="299" y="301"/>
                  <a:pt x="299" y="301"/>
                </a:cubicBezTo>
                <a:lnTo>
                  <a:pt x="175" y="345"/>
                </a:lnTo>
                <a:close/>
                <a:moveTo>
                  <a:pt x="300" y="285"/>
                </a:moveTo>
                <a:cubicBezTo>
                  <a:pt x="208" y="278"/>
                  <a:pt x="208" y="278"/>
                  <a:pt x="208" y="278"/>
                </a:cubicBezTo>
                <a:cubicBezTo>
                  <a:pt x="227" y="248"/>
                  <a:pt x="227" y="248"/>
                  <a:pt x="227" y="248"/>
                </a:cubicBezTo>
                <a:cubicBezTo>
                  <a:pt x="232" y="250"/>
                  <a:pt x="237" y="251"/>
                  <a:pt x="242" y="251"/>
                </a:cubicBezTo>
                <a:cubicBezTo>
                  <a:pt x="251" y="251"/>
                  <a:pt x="259" y="248"/>
                  <a:pt x="266" y="243"/>
                </a:cubicBezTo>
                <a:cubicBezTo>
                  <a:pt x="303" y="276"/>
                  <a:pt x="303" y="276"/>
                  <a:pt x="303" y="276"/>
                </a:cubicBezTo>
                <a:cubicBezTo>
                  <a:pt x="302" y="279"/>
                  <a:pt x="301" y="282"/>
                  <a:pt x="300" y="285"/>
                </a:cubicBezTo>
                <a:close/>
                <a:moveTo>
                  <a:pt x="337" y="319"/>
                </a:moveTo>
                <a:cubicBezTo>
                  <a:pt x="325" y="319"/>
                  <a:pt x="314" y="308"/>
                  <a:pt x="314" y="295"/>
                </a:cubicBezTo>
                <a:cubicBezTo>
                  <a:pt x="314" y="282"/>
                  <a:pt x="325" y="272"/>
                  <a:pt x="337" y="272"/>
                </a:cubicBezTo>
                <a:cubicBezTo>
                  <a:pt x="350" y="272"/>
                  <a:pt x="361" y="282"/>
                  <a:pt x="361" y="295"/>
                </a:cubicBezTo>
                <a:cubicBezTo>
                  <a:pt x="361" y="308"/>
                  <a:pt x="350" y="319"/>
                  <a:pt x="337" y="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46" tIns="34289" rIns="68546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Really</a:t>
            </a:r>
            <a:r>
              <a:rPr lang="hu-HU" dirty="0" smtClean="0"/>
              <a:t> a </a:t>
            </a:r>
            <a:r>
              <a:rPr lang="hu-HU" dirty="0" err="1" smtClean="0"/>
              <a:t>lot</a:t>
            </a:r>
            <a:r>
              <a:rPr lang="hu-HU" dirty="0" smtClean="0"/>
              <a:t> of </a:t>
            </a:r>
            <a:r>
              <a:rPr lang="hu-HU" dirty="0" err="1" smtClean="0"/>
              <a:t>bandwidth</a:t>
            </a:r>
            <a:endParaRPr lang="hu-HU" dirty="0" smtClean="0"/>
          </a:p>
          <a:p>
            <a:pPr lvl="1"/>
            <a:r>
              <a:rPr lang="hu-HU" dirty="0" err="1" smtClean="0"/>
              <a:t>Dense</a:t>
            </a:r>
            <a:r>
              <a:rPr lang="hu-HU" dirty="0" smtClean="0"/>
              <a:t> </a:t>
            </a:r>
            <a:r>
              <a:rPr lang="hu-HU" dirty="0" err="1" smtClean="0"/>
              <a:t>urban</a:t>
            </a:r>
            <a:r>
              <a:rPr lang="hu-HU" dirty="0" smtClean="0"/>
              <a:t> and </a:t>
            </a:r>
            <a:r>
              <a:rPr lang="hu-HU" dirty="0" err="1" smtClean="0"/>
              <a:t>indoor</a:t>
            </a:r>
            <a:r>
              <a:rPr lang="hu-HU" dirty="0" smtClean="0"/>
              <a:t> </a:t>
            </a:r>
            <a:r>
              <a:rPr lang="hu-HU" dirty="0" err="1" smtClean="0"/>
              <a:t>deployment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10+ </a:t>
            </a:r>
            <a:r>
              <a:rPr lang="hu-HU" dirty="0" err="1" smtClean="0"/>
              <a:t>Gbit</a:t>
            </a:r>
            <a:r>
              <a:rPr lang="hu-HU" dirty="0" smtClean="0"/>
              <a:t>/s </a:t>
            </a:r>
            <a:r>
              <a:rPr lang="hu-HU" i="1" dirty="0" smtClean="0"/>
              <a:t>per </a:t>
            </a:r>
            <a:r>
              <a:rPr lang="hu-HU" i="1" dirty="0" err="1" smtClean="0"/>
              <a:t>user</a:t>
            </a:r>
            <a:r>
              <a:rPr lang="hu-HU" i="1" dirty="0" smtClean="0"/>
              <a:t> </a:t>
            </a:r>
            <a:r>
              <a:rPr lang="hu-HU" i="1" dirty="0" err="1" smtClean="0"/>
              <a:t>device</a:t>
            </a:r>
            <a:endParaRPr lang="hu-HU" i="1" dirty="0" smtClean="0"/>
          </a:p>
          <a:p>
            <a:r>
              <a:rPr lang="hu-HU" dirty="0" err="1" smtClean="0"/>
              <a:t>Examples</a:t>
            </a:r>
            <a:endParaRPr lang="hu-HU" dirty="0" smtClean="0"/>
          </a:p>
          <a:p>
            <a:pPr lvl="1"/>
            <a:r>
              <a:rPr lang="hu-HU" dirty="0" err="1"/>
              <a:t>Drone</a:t>
            </a:r>
            <a:r>
              <a:rPr lang="hu-HU" dirty="0"/>
              <a:t> </a:t>
            </a:r>
            <a:r>
              <a:rPr lang="hu-HU" dirty="0" err="1"/>
              <a:t>views</a:t>
            </a:r>
            <a:r>
              <a:rPr lang="hu-HU" dirty="0"/>
              <a:t> </a:t>
            </a:r>
          </a:p>
          <a:p>
            <a:pPr lvl="1"/>
            <a:r>
              <a:rPr lang="hu-HU" dirty="0" err="1" smtClean="0"/>
              <a:t>Football</a:t>
            </a:r>
            <a:r>
              <a:rPr lang="hu-HU" dirty="0" smtClean="0"/>
              <a:t> game </a:t>
            </a:r>
            <a:r>
              <a:rPr lang="hu-HU" dirty="0" err="1" smtClean="0"/>
              <a:t>streamed</a:t>
            </a:r>
            <a:r>
              <a:rPr lang="hu-HU" dirty="0" smtClean="0"/>
              <a:t> </a:t>
            </a:r>
            <a:r>
              <a:rPr lang="hu-HU" dirty="0" err="1" smtClean="0"/>
              <a:t>up</a:t>
            </a:r>
            <a:endParaRPr lang="hu-HU" dirty="0" smtClean="0"/>
          </a:p>
          <a:p>
            <a:pPr lvl="1"/>
            <a:r>
              <a:rPr lang="hu-HU" dirty="0" err="1" smtClean="0"/>
              <a:t>Live</a:t>
            </a:r>
            <a:r>
              <a:rPr lang="hu-HU" dirty="0" smtClean="0"/>
              <a:t> </a:t>
            </a:r>
            <a:r>
              <a:rPr lang="hu-HU" dirty="0" err="1" smtClean="0"/>
              <a:t>remote</a:t>
            </a:r>
            <a:r>
              <a:rPr lang="hu-HU" dirty="0" smtClean="0"/>
              <a:t> </a:t>
            </a:r>
            <a:r>
              <a:rPr lang="hu-HU" dirty="0" err="1" smtClean="0"/>
              <a:t>control</a:t>
            </a:r>
            <a:endParaRPr lang="hu-HU" dirty="0" smtClean="0"/>
          </a:p>
          <a:p>
            <a:pPr lvl="1"/>
            <a:r>
              <a:rPr lang="hu-HU" dirty="0" smtClean="0"/>
              <a:t>AR/VR</a:t>
            </a:r>
          </a:p>
          <a:p>
            <a:pPr lvl="1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sz="3600" dirty="0" err="1" smtClean="0"/>
              <a:t>Massive</a:t>
            </a:r>
            <a:r>
              <a:rPr lang="hu-HU" sz="3600" dirty="0" smtClean="0"/>
              <a:t> </a:t>
            </a:r>
            <a:r>
              <a:rPr lang="hu-HU" sz="3600" dirty="0" err="1" smtClean="0"/>
              <a:t>bandwidth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68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Currently mobile operators</a:t>
            </a:r>
          </a:p>
          <a:p>
            <a:pPr lvl="1"/>
            <a:r>
              <a:rPr lang="hu-HU" smtClean="0"/>
              <a:t>License spectrum</a:t>
            </a:r>
          </a:p>
          <a:p>
            <a:pPr lvl="1"/>
            <a:r>
              <a:rPr lang="hu-HU" smtClean="0"/>
              <a:t>Own and operate a network</a:t>
            </a:r>
          </a:p>
          <a:p>
            <a:pPr lvl="1"/>
            <a:r>
              <a:rPr lang="hu-HU" smtClean="0"/>
              <a:t>Offer value-added services </a:t>
            </a:r>
          </a:p>
          <a:p>
            <a:pPr lvl="1"/>
            <a:r>
              <a:rPr lang="hu-HU" smtClean="0"/>
              <a:t>Engage customers and sport brands</a:t>
            </a:r>
          </a:p>
          <a:p>
            <a:r>
              <a:rPr lang="hu-HU" smtClean="0"/>
              <a:t>Examples</a:t>
            </a:r>
          </a:p>
          <a:p>
            <a:pPr lvl="1"/>
            <a:r>
              <a:rPr lang="hu-HU" smtClean="0"/>
              <a:t>Shared networks/Networks owned by site owner</a:t>
            </a:r>
          </a:p>
          <a:p>
            <a:pPr lvl="1"/>
            <a:r>
              <a:rPr lang="hu-HU" smtClean="0"/>
              <a:t>Private networks</a:t>
            </a:r>
          </a:p>
          <a:p>
            <a:pPr lvl="1"/>
            <a:r>
              <a:rPr lang="hu-HU" smtClean="0"/>
              <a:t>Networks with no customer relations</a:t>
            </a:r>
          </a:p>
          <a:p>
            <a:pPr lvl="1"/>
            <a:r>
              <a:rPr lang="hu-HU" smtClean="0"/>
              <a:t>Horizontalization </a:t>
            </a:r>
            <a:endParaRPr lang="hu-HU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mtClean="0"/>
              <a:t>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smtClean="0"/>
              <a:t>Business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Today’s</a:t>
            </a:r>
            <a:r>
              <a:rPr lang="sv-SE" dirty="0" smtClean="0"/>
              <a:t> </a:t>
            </a:r>
            <a:r>
              <a:rPr lang="sv-SE" dirty="0" err="1" smtClean="0"/>
              <a:t>apps</a:t>
            </a:r>
            <a:endParaRPr lang="sv-SE" dirty="0" smtClean="0"/>
          </a:p>
          <a:p>
            <a:pPr lvl="1"/>
            <a:r>
              <a:rPr lang="sv-SE" dirty="0" smtClean="0"/>
              <a:t>Software </a:t>
            </a:r>
            <a:r>
              <a:rPr lang="sv-SE" dirty="0" err="1" smtClean="0"/>
              <a:t>only</a:t>
            </a:r>
            <a:r>
              <a:rPr lang="sv-SE" dirty="0" smtClean="0"/>
              <a:t> </a:t>
            </a:r>
          </a:p>
          <a:p>
            <a:pPr lvl="1"/>
            <a:r>
              <a:rPr lang="sv-SE" dirty="0" smtClean="0"/>
              <a:t>Mobile </a:t>
            </a:r>
            <a:r>
              <a:rPr lang="sv-SE" dirty="0" err="1" smtClean="0"/>
              <a:t>phones</a:t>
            </a:r>
            <a:r>
              <a:rPr lang="sv-SE" dirty="0" smtClean="0"/>
              <a:t> and </a:t>
            </a:r>
            <a:r>
              <a:rPr lang="sv-SE" dirty="0" err="1" smtClean="0"/>
              <a:t>tablets</a:t>
            </a:r>
            <a:endParaRPr lang="sv-SE" dirty="0" smtClean="0"/>
          </a:p>
          <a:p>
            <a:pPr lvl="1"/>
            <a:r>
              <a:rPr lang="sv-SE" dirty="0" err="1" smtClean="0"/>
              <a:t>Typically</a:t>
            </a:r>
            <a:r>
              <a:rPr lang="sv-SE" dirty="0" smtClean="0"/>
              <a:t> </a:t>
            </a:r>
            <a:r>
              <a:rPr lang="sv-SE" dirty="0" err="1" smtClean="0"/>
              <a:t>bound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a </a:t>
            </a:r>
            <a:r>
              <a:rPr lang="sv-SE" dirty="0" err="1" smtClean="0"/>
              <a:t>few</a:t>
            </a:r>
            <a:r>
              <a:rPr lang="sv-SE" dirty="0" smtClean="0"/>
              <a:t> </a:t>
            </a:r>
            <a:r>
              <a:rPr lang="sv-SE" dirty="0" err="1" smtClean="0"/>
              <a:t>devices</a:t>
            </a:r>
            <a:endParaRPr lang="sv-SE" dirty="0" smtClean="0"/>
          </a:p>
          <a:p>
            <a:r>
              <a:rPr lang="sv-SE" dirty="0" err="1" smtClean="0"/>
              <a:t>Next</a:t>
            </a:r>
            <a:r>
              <a:rPr lang="sv-SE" dirty="0" smtClean="0"/>
              <a:t> </a:t>
            </a:r>
            <a:r>
              <a:rPr lang="sv-SE" dirty="0" err="1" smtClean="0"/>
              <a:t>wave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apps</a:t>
            </a:r>
            <a:endParaRPr lang="sv-SE" dirty="0" smtClean="0"/>
          </a:p>
          <a:p>
            <a:pPr lvl="1"/>
            <a:r>
              <a:rPr lang="sv-SE" dirty="0" smtClean="0"/>
              <a:t>Come </a:t>
            </a:r>
            <a:r>
              <a:rPr lang="sv-SE" dirty="0" err="1" smtClean="0"/>
              <a:t>with</a:t>
            </a:r>
            <a:r>
              <a:rPr lang="sv-SE" dirty="0" smtClean="0"/>
              <a:t> a </a:t>
            </a:r>
            <a:r>
              <a:rPr lang="sv-SE" dirty="0" err="1" smtClean="0"/>
              <a:t>device</a:t>
            </a:r>
            <a:endParaRPr lang="sv-SE" dirty="0" smtClean="0"/>
          </a:p>
          <a:p>
            <a:pPr lvl="1"/>
            <a:r>
              <a:rPr lang="sv-SE" dirty="0" err="1" smtClean="0"/>
              <a:t>Many</a:t>
            </a:r>
            <a:r>
              <a:rPr lang="sv-SE" dirty="0" smtClean="0"/>
              <a:t> forms and </a:t>
            </a:r>
            <a:r>
              <a:rPr lang="sv-SE" dirty="0" err="1" smtClean="0"/>
              <a:t>shapes</a:t>
            </a:r>
            <a:endParaRPr lang="sv-SE" dirty="0" smtClean="0"/>
          </a:p>
          <a:p>
            <a:pPr lvl="1"/>
            <a:r>
              <a:rPr lang="sv-SE" dirty="0" smtClean="0"/>
              <a:t>A </a:t>
            </a:r>
            <a:r>
              <a:rPr lang="sv-SE" dirty="0" err="1" smtClean="0"/>
              <a:t>fleet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them</a:t>
            </a:r>
            <a:endParaRPr lang="sv-SE" dirty="0" smtClean="0"/>
          </a:p>
          <a:p>
            <a:pPr marL="0" indent="0">
              <a:buNone/>
            </a:pPr>
            <a:r>
              <a:rPr lang="en-US" i="1" dirty="0" smtClean="0"/>
              <a:t>“Everything that benefits from being connected will be connected”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smtClean="0"/>
              <a:t>Physical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Most new 5G use cases require</a:t>
            </a:r>
          </a:p>
          <a:p>
            <a:pPr lvl="1"/>
            <a:r>
              <a:rPr lang="hu-HU" smtClean="0"/>
              <a:t>Massive bandwidth</a:t>
            </a:r>
            <a:r>
              <a:rPr lang="en-US" smtClean="0"/>
              <a:t>; and/or </a:t>
            </a:r>
          </a:p>
          <a:p>
            <a:pPr lvl="1"/>
            <a:r>
              <a:rPr lang="en-US" smtClean="0"/>
              <a:t>Low latency</a:t>
            </a:r>
          </a:p>
          <a:p>
            <a:r>
              <a:rPr lang="en-US" smtClean="0"/>
              <a:t>Add computation to the mix</a:t>
            </a:r>
          </a:p>
          <a:p>
            <a:pPr lvl="1"/>
            <a:r>
              <a:rPr lang="en-US" smtClean="0"/>
              <a:t>Distributed Cloud</a:t>
            </a:r>
          </a:p>
          <a:p>
            <a:pPr lvl="1"/>
            <a:r>
              <a:rPr lang="en-US" smtClean="0"/>
              <a:t>Edge Computing</a:t>
            </a:r>
          </a:p>
          <a:p>
            <a:r>
              <a:rPr lang="en-US" smtClean="0"/>
              <a:t>Offered as a combination of services</a:t>
            </a:r>
          </a:p>
          <a:p>
            <a:r>
              <a:rPr lang="en-US" smtClean="0"/>
              <a:t>A platform for innovation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smtClean="0"/>
              <a:t>Bult-in Compute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0694" y="777240"/>
            <a:ext cx="6137851" cy="3807922"/>
          </a:xfrm>
        </p:spPr>
        <p:txBody>
          <a:bodyPr/>
          <a:lstStyle/>
          <a:p>
            <a:pPr marL="685800" indent="0">
              <a:buNone/>
            </a:pPr>
            <a:r>
              <a:rPr lang="en-US" sz="1600" dirty="0" smtClean="0"/>
              <a:t>“The most profound technologies are those that disappear. They weave themselves into the fabric of everyday life until they are indistinguishable from it.”</a:t>
            </a:r>
          </a:p>
          <a:p>
            <a:pPr marL="0" indent="0" algn="r">
              <a:buNone/>
            </a:pPr>
            <a:r>
              <a:rPr lang="en-US" sz="1600" dirty="0" smtClean="0"/>
              <a:t>Mark Weiser: The Computer for the 21st Century, 1991</a:t>
            </a:r>
            <a:endParaRPr lang="en-US" dirty="0" smtClean="0"/>
          </a:p>
          <a:p>
            <a:r>
              <a:rPr lang="sv-SE" dirty="0" err="1" smtClean="0"/>
              <a:t>Buzzwords</a:t>
            </a:r>
            <a:endParaRPr lang="sv-SE" dirty="0" smtClean="0"/>
          </a:p>
          <a:p>
            <a:pPr lvl="1"/>
            <a:r>
              <a:rPr lang="sv-SE" dirty="0" err="1" smtClean="0"/>
              <a:t>Connected</a:t>
            </a:r>
            <a:r>
              <a:rPr lang="sv-SE" dirty="0" smtClean="0"/>
              <a:t> </a:t>
            </a:r>
            <a:r>
              <a:rPr lang="sv-SE" dirty="0" err="1" smtClean="0"/>
              <a:t>everything</a:t>
            </a:r>
            <a:endParaRPr lang="sv-SE" dirty="0" smtClean="0"/>
          </a:p>
          <a:p>
            <a:pPr lvl="1"/>
            <a:r>
              <a:rPr lang="sv-SE" dirty="0" smtClean="0"/>
              <a:t>Augmented </a:t>
            </a:r>
            <a:r>
              <a:rPr lang="sv-SE" dirty="0" err="1" smtClean="0"/>
              <a:t>Reality</a:t>
            </a:r>
            <a:endParaRPr lang="sv-SE" dirty="0" smtClean="0"/>
          </a:p>
          <a:p>
            <a:pPr lvl="1"/>
            <a:r>
              <a:rPr lang="sv-SE" dirty="0" err="1" smtClean="0"/>
              <a:t>Machine</a:t>
            </a:r>
            <a:r>
              <a:rPr lang="sv-SE" dirty="0" smtClean="0"/>
              <a:t> </a:t>
            </a:r>
            <a:r>
              <a:rPr lang="sv-SE" dirty="0" err="1" smtClean="0"/>
              <a:t>intelligence</a:t>
            </a:r>
            <a:endParaRPr lang="sv-SE" dirty="0" smtClean="0"/>
          </a:p>
          <a:p>
            <a:r>
              <a:rPr lang="sv-SE" dirty="0" smtClean="0"/>
              <a:t>Examples</a:t>
            </a:r>
          </a:p>
          <a:p>
            <a:pPr lvl="1"/>
            <a:r>
              <a:rPr lang="sv-SE" dirty="0" smtClean="0"/>
              <a:t>Control </a:t>
            </a:r>
            <a:r>
              <a:rPr lang="sv-SE" dirty="0" err="1" smtClean="0"/>
              <a:t>everything</a:t>
            </a:r>
            <a:endParaRPr lang="sv-SE" dirty="0" smtClean="0"/>
          </a:p>
          <a:p>
            <a:pPr lvl="1"/>
            <a:r>
              <a:rPr lang="sv-SE" dirty="0" err="1"/>
              <a:t>Safety</a:t>
            </a:r>
            <a:r>
              <a:rPr lang="sv-SE" dirty="0"/>
              <a:t> at the </a:t>
            </a:r>
            <a:r>
              <a:rPr lang="sv-SE" dirty="0" err="1"/>
              <a:t>construction</a:t>
            </a:r>
            <a:r>
              <a:rPr lang="sv-SE" dirty="0"/>
              <a:t> site</a:t>
            </a:r>
          </a:p>
          <a:p>
            <a:pPr lvl="1"/>
            <a:r>
              <a:rPr lang="sv-SE" dirty="0" smtClean="0"/>
              <a:t>Fix </a:t>
            </a:r>
            <a:r>
              <a:rPr lang="sv-SE" dirty="0" err="1" smtClean="0"/>
              <a:t>your</a:t>
            </a:r>
            <a:r>
              <a:rPr lang="sv-SE" dirty="0" smtClean="0"/>
              <a:t> </a:t>
            </a:r>
            <a:r>
              <a:rPr lang="sv-SE" dirty="0" err="1" smtClean="0"/>
              <a:t>own</a:t>
            </a:r>
            <a:r>
              <a:rPr lang="sv-SE" dirty="0" smtClean="0"/>
              <a:t> </a:t>
            </a:r>
            <a:r>
              <a:rPr lang="sv-SE" dirty="0" err="1" smtClean="0"/>
              <a:t>washing</a:t>
            </a:r>
            <a:r>
              <a:rPr lang="sv-SE" dirty="0" smtClean="0"/>
              <a:t> </a:t>
            </a:r>
            <a:r>
              <a:rPr lang="sv-SE" dirty="0" err="1" smtClean="0"/>
              <a:t>machine</a:t>
            </a:r>
            <a:endParaRPr lang="sv-SE" dirty="0" smtClean="0"/>
          </a:p>
          <a:p>
            <a:pPr lvl="1"/>
            <a:endParaRPr lang="sv-SE" dirty="0" smtClean="0"/>
          </a:p>
          <a:p>
            <a:pPr lvl="1"/>
            <a:endParaRPr lang="sv-SE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mtClean="0"/>
              <a:t>5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New </a:t>
            </a:r>
            <a:r>
              <a:rPr lang="hu-HU" dirty="0" err="1" smtClean="0"/>
              <a:t>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"/>
            <a:ext cx="9155299" cy="5156199"/>
          </a:xfrm>
          <a:prstGeom prst="rect">
            <a:avLst/>
          </a:prstGeom>
        </p:spPr>
      </p:pic>
      <p:pic>
        <p:nvPicPr>
          <p:cNvPr id="13314" name="Logo20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3675" y="981076"/>
            <a:ext cx="371475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782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itlePage"/>
</p:tagLst>
</file>

<file path=ppt/theme/theme1.xml><?xml version="1.0" encoding="utf-8"?>
<a:theme xmlns:a="http://schemas.openxmlformats.org/drawingml/2006/main" name="PresentationTemplate2011">
  <a:themeElements>
    <a:clrScheme name="Landscape2009 1">
      <a:dk1>
        <a:srgbClr val="58585A"/>
      </a:dk1>
      <a:lt1>
        <a:srgbClr val="FFFFFF"/>
      </a:lt1>
      <a:dk2>
        <a:srgbClr val="00285E"/>
      </a:dk2>
      <a:lt2>
        <a:srgbClr val="B1B3B4"/>
      </a:lt2>
      <a:accent1>
        <a:srgbClr val="89BA17"/>
      </a:accent1>
      <a:accent2>
        <a:srgbClr val="F08A00"/>
      </a:accent2>
      <a:accent3>
        <a:srgbClr val="FFFFFF"/>
      </a:accent3>
      <a:accent4>
        <a:srgbClr val="4A4A4C"/>
      </a:accent4>
      <a:accent5>
        <a:srgbClr val="C4D9AB"/>
      </a:accent5>
      <a:accent6>
        <a:srgbClr val="D97D00"/>
      </a:accent6>
      <a:hlink>
        <a:srgbClr val="00A9D4"/>
      </a:hlink>
      <a:folHlink>
        <a:srgbClr val="00625F"/>
      </a:folHlink>
    </a:clrScheme>
    <a:fontScheme name="Landscape2009">
      <a:majorFont>
        <a:latin typeface="Ericsson Capital T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2416</TotalTime>
  <Words>382</Words>
  <Application>Microsoft Office PowerPoint</Application>
  <PresentationFormat>On-screen Show (16:9)</PresentationFormat>
  <Paragraphs>119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Ericsson Capital TT</vt:lpstr>
      <vt:lpstr>MS PGothic</vt:lpstr>
      <vt:lpstr>PresentationTemplate2011</vt:lpstr>
      <vt:lpstr>5G is  coming soon</vt:lpstr>
      <vt:lpstr>5G capabilities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 is coming</dc:title>
  <dc:creator>Zoltán Turányi</dc:creator>
  <cp:keywords/>
  <dc:description>Rev PA1</dc:description>
  <cp:lastModifiedBy>Zoltán Turányi</cp:lastModifiedBy>
  <cp:revision>109</cp:revision>
  <dcterms:created xsi:type="dcterms:W3CDTF">2011-05-24T09:22:48Z</dcterms:created>
  <dcterms:modified xsi:type="dcterms:W3CDTF">2016-11-22T16:19:51Z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>Presentation2011</vt:lpwstr>
  </property>
  <property fmtid="{D5CDD505-2E9C-101B-9397-08002B2CF9AE}" pid="3" name="TemplateName">
    <vt:lpwstr>CXC 173 2731/1</vt:lpwstr>
  </property>
  <property fmtid="{D5CDD505-2E9C-101B-9397-08002B2CF9AE}" pid="4" name="TemplateVersion">
    <vt:lpwstr>R1A</vt:lpwstr>
  </property>
  <property fmtid="{D5CDD505-2E9C-101B-9397-08002B2CF9AE}" pid="5" name="EmbeddedFonts">
    <vt:bool>true</vt:bool>
  </property>
  <property fmtid="{D5CDD505-2E9C-101B-9397-08002B2CF9AE}" pid="6" name="FooterType">
    <vt:lpwstr>PresTemp</vt:lpwstr>
  </property>
  <property fmtid="{D5CDD505-2E9C-101B-9397-08002B2CF9AE}" pid="7" name="UsedFont">
    <vt:lpwstr>Ericsson Capital TT</vt:lpwstr>
  </property>
  <property fmtid="{D5CDD505-2E9C-101B-9397-08002B2CF9AE}" pid="8" name="x">
    <vt:lpwstr>1</vt:lpwstr>
  </property>
  <property fmtid="{D5CDD505-2E9C-101B-9397-08002B2CF9AE}" pid="9" name="White">
    <vt:bool>true</vt:bool>
  </property>
  <property fmtid="{D5CDD505-2E9C-101B-9397-08002B2CF9AE}" pid="10" name="chkMetaData">
    <vt:bool>false</vt:bool>
  </property>
  <property fmtid="{D5CDD505-2E9C-101B-9397-08002B2CF9AE}" pid="11" name="chkTaglines">
    <vt:bool>false</vt:bool>
  </property>
  <property fmtid="{D5CDD505-2E9C-101B-9397-08002B2CF9AE}" pid="12" name="SecurityClass">
    <vt:lpwstr>Public</vt:lpwstr>
  </property>
  <property fmtid="{D5CDD505-2E9C-101B-9397-08002B2CF9AE}" pid="13" name="txtConfLabel">
    <vt:lpwstr>Public</vt:lpwstr>
  </property>
  <property fmtid="{D5CDD505-2E9C-101B-9397-08002B2CF9AE}" pid="14" name="optUseConfClass">
    <vt:bool>true</vt:bool>
  </property>
  <property fmtid="{D5CDD505-2E9C-101B-9397-08002B2CF9AE}" pid="15" name="optUseConfLabel">
    <vt:bool>false</vt:bool>
  </property>
  <property fmtid="{D5CDD505-2E9C-101B-9397-08002B2CF9AE}" pid="16" name="optFooterCVLDocNo">
    <vt:bool>false</vt:bool>
  </property>
  <property fmtid="{D5CDD505-2E9C-101B-9397-08002B2CF9AE}" pid="17" name="optFooterCVLCopyright">
    <vt:bool>true</vt:bool>
  </property>
  <property fmtid="{D5CDD505-2E9C-101B-9397-08002B2CF9AE}" pid="18" name="optEnterText1">
    <vt:bool>false</vt:bool>
  </property>
  <property fmtid="{D5CDD505-2E9C-101B-9397-08002B2CF9AE}" pid="19" name="optFooterCVLConfLabel">
    <vt:bool>true</vt:bool>
  </property>
  <property fmtid="{D5CDD505-2E9C-101B-9397-08002B2CF9AE}" pid="20" name="optEnterText2">
    <vt:bool>false</vt:bool>
  </property>
  <property fmtid="{D5CDD505-2E9C-101B-9397-08002B2CF9AE}" pid="21" name="optFooterCVLTitle">
    <vt:bool>true</vt:bool>
  </property>
  <property fmtid="{D5CDD505-2E9C-101B-9397-08002B2CF9AE}" pid="22" name="optFooterCVLPrep">
    <vt:bool>false</vt:bool>
  </property>
  <property fmtid="{D5CDD505-2E9C-101B-9397-08002B2CF9AE}" pid="23" name="optEnterText3">
    <vt:bool>false</vt:bool>
  </property>
  <property fmtid="{D5CDD505-2E9C-101B-9397-08002B2CF9AE}" pid="24" name="optFooterCVLDate">
    <vt:bool>false</vt:bool>
  </property>
  <property fmtid="{D5CDD505-2E9C-101B-9397-08002B2CF9AE}" pid="25" name="optEnterText4">
    <vt:bool>true</vt:bool>
  </property>
  <property fmtid="{D5CDD505-2E9C-101B-9397-08002B2CF9AE}" pid="26" name="LeftFooterField">
    <vt:lpwstr>© Ericsson Hungary 2016</vt:lpwstr>
  </property>
  <property fmtid="{D5CDD505-2E9C-101B-9397-08002B2CF9AE}" pid="27" name="MiddleFooterField">
    <vt:lpwstr>Public</vt:lpwstr>
  </property>
  <property fmtid="{D5CDD505-2E9C-101B-9397-08002B2CF9AE}" pid="28" name="RightFooterField">
    <vt:lpwstr>5G is coming</vt:lpwstr>
  </property>
  <property fmtid="{D5CDD505-2E9C-101B-9397-08002B2CF9AE}" pid="29" name="RightFooterField2">
    <vt:lpwstr>November 2016</vt:lpwstr>
  </property>
  <property fmtid="{D5CDD505-2E9C-101B-9397-08002B2CF9AE}" pid="30" name="TotalNumb">
    <vt:bool>false</vt:bool>
  </property>
  <property fmtid="{D5CDD505-2E9C-101B-9397-08002B2CF9AE}" pid="31" name="Pages">
    <vt:bool>true</vt:bool>
  </property>
  <property fmtid="{D5CDD505-2E9C-101B-9397-08002B2CF9AE}" pid="32" name="DocumentType2">
    <vt:lpwstr>Presentation2011</vt:lpwstr>
  </property>
  <property fmtid="{D5CDD505-2E9C-101B-9397-08002B2CF9AE}" pid="33" name="TemplateName2">
    <vt:lpwstr>CXC 173 2731/1</vt:lpwstr>
  </property>
  <property fmtid="{D5CDD505-2E9C-101B-9397-08002B2CF9AE}" pid="34" name="TemplateVersion2">
    <vt:lpwstr>R1A</vt:lpwstr>
  </property>
  <property fmtid="{D5CDD505-2E9C-101B-9397-08002B2CF9AE}" pid="35" name="PackageNo">
    <vt:lpwstr>LXA 119 603</vt:lpwstr>
  </property>
  <property fmtid="{D5CDD505-2E9C-101B-9397-08002B2CF9AE}" pid="36" name="PackageVersion">
    <vt:lpwstr>R3A</vt:lpwstr>
  </property>
  <property fmtid="{D5CDD505-2E9C-101B-9397-08002B2CF9AE}" pid="37" name="Prepared">
    <vt:lpwstr>Zoltán Turányi</vt:lpwstr>
  </property>
  <property fmtid="{D5CDD505-2E9C-101B-9397-08002B2CF9AE}" pid="38" name="ApprovedBy">
    <vt:lpwstr/>
  </property>
  <property fmtid="{D5CDD505-2E9C-101B-9397-08002B2CF9AE}" pid="39" name="DocNo">
    <vt:lpwstr/>
  </property>
  <property fmtid="{D5CDD505-2E9C-101B-9397-08002B2CF9AE}" pid="40" name="Checked">
    <vt:lpwstr/>
  </property>
  <property fmtid="{D5CDD505-2E9C-101B-9397-08002B2CF9AE}" pid="41" name="Revision">
    <vt:lpwstr>PA1</vt:lpwstr>
  </property>
  <property fmtid="{D5CDD505-2E9C-101B-9397-08002B2CF9AE}" pid="42" name="DocName">
    <vt:lpwstr/>
  </property>
  <property fmtid="{D5CDD505-2E9C-101B-9397-08002B2CF9AE}" pid="43" name="Title">
    <vt:lpwstr>5G is coming</vt:lpwstr>
  </property>
  <property fmtid="{D5CDD505-2E9C-101B-9397-08002B2CF9AE}" pid="44" name="Date">
    <vt:lpwstr>2016-11-21</vt:lpwstr>
  </property>
  <property fmtid="{D5CDD505-2E9C-101B-9397-08002B2CF9AE}" pid="45" name="Reference">
    <vt:lpwstr/>
  </property>
  <property fmtid="{D5CDD505-2E9C-101B-9397-08002B2CF9AE}" pid="46" name="Keyword">
    <vt:lpwstr/>
  </property>
  <property fmtid="{D5CDD505-2E9C-101B-9397-08002B2CF9AE}" pid="47" name="UpdateProcess">
    <vt:lpwstr>End</vt:lpwstr>
  </property>
</Properties>
</file>