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8" r:id="rId1"/>
  </p:sldMasterIdLst>
  <p:notesMasterIdLst>
    <p:notesMasterId r:id="rId22"/>
  </p:notesMasterIdLst>
  <p:sldIdLst>
    <p:sldId id="256" r:id="rId2"/>
    <p:sldId id="257" r:id="rId3"/>
    <p:sldId id="284" r:id="rId4"/>
    <p:sldId id="290" r:id="rId5"/>
    <p:sldId id="275" r:id="rId6"/>
    <p:sldId id="286" r:id="rId7"/>
    <p:sldId id="289" r:id="rId8"/>
    <p:sldId id="302" r:id="rId9"/>
    <p:sldId id="303" r:id="rId10"/>
    <p:sldId id="262" r:id="rId11"/>
    <p:sldId id="291" r:id="rId12"/>
    <p:sldId id="295" r:id="rId13"/>
    <p:sldId id="298" r:id="rId14"/>
    <p:sldId id="300" r:id="rId15"/>
    <p:sldId id="296" r:id="rId16"/>
    <p:sldId id="299" r:id="rId17"/>
    <p:sldId id="301" r:id="rId18"/>
    <p:sldId id="304" r:id="rId19"/>
    <p:sldId id="260" r:id="rId20"/>
    <p:sldId id="258" r:id="rId2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2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B03A70C-394F-4DE2-8B51-94F9AFB6A746}">
  <a:tblStyle styleId="{EB03A70C-394F-4DE2-8B51-94F9AFB6A746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  <a:tblStyle styleId="{C4B1156A-380E-4F78-BDF5-A606A8083BF9}" styleName="Közepesen sötét stílus 4 – 4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incs stílus, csak rács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Stílus és rács nélkül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9631B5-78F2-41C9-869B-9F39066F8104}" styleName="Közepesen sötét stílus 3 – 4. jelölőszín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Világos stílus 3 – 4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159835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1319175" y="2876425"/>
            <a:ext cx="6680399" cy="1546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>
            <a:endParaRPr/>
          </a:p>
        </p:txBody>
      </p:sp>
      <p:cxnSp>
        <p:nvCxnSpPr>
          <p:cNvPr id="10" name="Shape 10"/>
          <p:cNvCxnSpPr>
            <a:stCxn id="11" idx="4"/>
          </p:cNvCxnSpPr>
          <p:nvPr/>
        </p:nvCxnSpPr>
        <p:spPr>
          <a:xfrm>
            <a:off x="903750" y="2276872"/>
            <a:ext cx="0" cy="4581128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" name="Shape 11"/>
          <p:cNvSpPr/>
          <p:nvPr/>
        </p:nvSpPr>
        <p:spPr>
          <a:xfrm>
            <a:off x="769050" y="2007472"/>
            <a:ext cx="269400" cy="2694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1633225" y="2882400"/>
            <a:ext cx="6700500" cy="10931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buClr>
                <a:srgbClr val="39C0BA"/>
              </a:buClr>
              <a:buSzPct val="100000"/>
              <a:defRPr sz="2800" i="1">
                <a:solidFill>
                  <a:srgbClr val="39C0BA"/>
                </a:solidFill>
              </a:defRPr>
            </a:lvl1pPr>
            <a:lvl2pPr lvl="1" rtl="0">
              <a:spcBef>
                <a:spcPts val="0"/>
              </a:spcBef>
              <a:buClr>
                <a:srgbClr val="39C0BA"/>
              </a:buClr>
              <a:buSzPct val="100000"/>
              <a:defRPr sz="2800" i="1">
                <a:solidFill>
                  <a:srgbClr val="39C0BA"/>
                </a:solidFill>
              </a:defRPr>
            </a:lvl2pPr>
            <a:lvl3pPr lvl="2" rtl="0">
              <a:spcBef>
                <a:spcPts val="0"/>
              </a:spcBef>
              <a:buClr>
                <a:srgbClr val="39C0BA"/>
              </a:buClr>
              <a:buSzPct val="100000"/>
              <a:defRPr sz="2800" i="1">
                <a:solidFill>
                  <a:srgbClr val="39C0BA"/>
                </a:solidFill>
              </a:defRPr>
            </a:lvl3pPr>
            <a:lvl4pPr lvl="3" rtl="0">
              <a:spcBef>
                <a:spcPts val="0"/>
              </a:spcBef>
              <a:buClr>
                <a:srgbClr val="39C0BA"/>
              </a:buClr>
              <a:buSzPct val="100000"/>
              <a:defRPr sz="2800" i="1">
                <a:solidFill>
                  <a:srgbClr val="39C0BA"/>
                </a:solidFill>
              </a:defRPr>
            </a:lvl4pPr>
            <a:lvl5pPr lvl="4" rtl="0">
              <a:spcBef>
                <a:spcPts val="0"/>
              </a:spcBef>
              <a:buClr>
                <a:srgbClr val="39C0BA"/>
              </a:buClr>
              <a:buSzPct val="100000"/>
              <a:defRPr sz="2800" i="1">
                <a:solidFill>
                  <a:srgbClr val="39C0BA"/>
                </a:solidFill>
              </a:defRPr>
            </a:lvl5pPr>
            <a:lvl6pPr lvl="5" rtl="0">
              <a:spcBef>
                <a:spcPts val="0"/>
              </a:spcBef>
              <a:buClr>
                <a:srgbClr val="39C0BA"/>
              </a:buClr>
              <a:buSzPct val="100000"/>
              <a:defRPr sz="2800" i="1">
                <a:solidFill>
                  <a:srgbClr val="39C0BA"/>
                </a:solidFill>
              </a:defRPr>
            </a:lvl6pPr>
            <a:lvl7pPr lvl="6" rtl="0">
              <a:spcBef>
                <a:spcPts val="0"/>
              </a:spcBef>
              <a:buClr>
                <a:srgbClr val="39C0BA"/>
              </a:buClr>
              <a:buSzPct val="100000"/>
              <a:defRPr sz="2800" i="1">
                <a:solidFill>
                  <a:srgbClr val="39C0BA"/>
                </a:solidFill>
              </a:defRPr>
            </a:lvl7pPr>
            <a:lvl8pPr lvl="7" rtl="0">
              <a:spcBef>
                <a:spcPts val="0"/>
              </a:spcBef>
              <a:buClr>
                <a:srgbClr val="39C0BA"/>
              </a:buClr>
              <a:buSzPct val="100000"/>
              <a:defRPr sz="2800" i="1">
                <a:solidFill>
                  <a:srgbClr val="39C0BA"/>
                </a:solidFill>
              </a:defRPr>
            </a:lvl8pPr>
            <a:lvl9pPr lvl="8">
              <a:spcBef>
                <a:spcPts val="0"/>
              </a:spcBef>
              <a:buClr>
                <a:srgbClr val="39C0BA"/>
              </a:buClr>
              <a:buSzPct val="100000"/>
              <a:defRPr sz="2800" i="1">
                <a:solidFill>
                  <a:srgbClr val="39C0BA"/>
                </a:solidFill>
              </a:defRPr>
            </a:lvl9pPr>
          </a:lstStyle>
          <a:p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20" name="Shape 20"/>
          <p:cNvSpPr/>
          <p:nvPr/>
        </p:nvSpPr>
        <p:spPr>
          <a:xfrm>
            <a:off x="493600" y="3018850"/>
            <a:ext cx="820200" cy="8202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/>
          <p:nvPr/>
        </p:nvSpPr>
        <p:spPr>
          <a:xfrm>
            <a:off x="208000" y="3096171"/>
            <a:ext cx="1306200" cy="87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b="1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“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1165474" y="1600200"/>
            <a:ext cx="33069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671569" y="1600200"/>
            <a:ext cx="33069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2600"/>
            </a:lvl1pPr>
            <a:lvl2pPr lvl="1">
              <a:spcBef>
                <a:spcPts val="0"/>
              </a:spcBef>
              <a:buSzPct val="100000"/>
              <a:defRPr sz="2600"/>
            </a:lvl2pPr>
            <a:lvl3pPr lvl="2">
              <a:spcBef>
                <a:spcPts val="0"/>
              </a:spcBef>
              <a:buSzPct val="100000"/>
              <a:defRPr sz="2600"/>
            </a:lvl3pPr>
            <a:lvl4pPr lvl="3">
              <a:spcBef>
                <a:spcPts val="0"/>
              </a:spcBef>
              <a:buSzPct val="100000"/>
              <a:defRPr sz="2600"/>
            </a:lvl4pPr>
            <a:lvl5pPr lvl="4">
              <a:spcBef>
                <a:spcPts val="0"/>
              </a:spcBef>
              <a:buSzPct val="100000"/>
              <a:defRPr sz="2600"/>
            </a:lvl5pPr>
            <a:lvl6pPr lvl="5">
              <a:spcBef>
                <a:spcPts val="0"/>
              </a:spcBef>
              <a:buSzPct val="100000"/>
              <a:defRPr sz="2600"/>
            </a:lvl6pPr>
            <a:lvl7pPr lvl="6">
              <a:spcBef>
                <a:spcPts val="0"/>
              </a:spcBef>
              <a:buSzPct val="100000"/>
              <a:defRPr sz="2600"/>
            </a:lvl7pPr>
            <a:lvl8pPr lvl="7">
              <a:spcBef>
                <a:spcPts val="0"/>
              </a:spcBef>
              <a:buSzPct val="100000"/>
              <a:defRPr sz="2600"/>
            </a:lvl8pPr>
            <a:lvl9pPr lvl="8">
              <a:spcBef>
                <a:spcPts val="0"/>
              </a:spcBef>
              <a:buSzPct val="100000"/>
              <a:defRPr sz="2600"/>
            </a:lvl9pPr>
          </a:lstStyle>
          <a:p>
            <a:endParaRPr/>
          </a:p>
        </p:txBody>
      </p:sp>
      <p:cxnSp>
        <p:nvCxnSpPr>
          <p:cNvPr id="32" name="Shape 32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3" name="Shape 33"/>
          <p:cNvSpPr/>
          <p:nvPr/>
        </p:nvSpPr>
        <p:spPr>
          <a:xfrm>
            <a:off x="808725" y="800750"/>
            <a:ext cx="190200" cy="190200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769050" y="1861900"/>
            <a:ext cx="269400" cy="2694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hape 52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999FA9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3" name="Shape 53"/>
          <p:cNvSpPr/>
          <p:nvPr/>
        </p:nvSpPr>
        <p:spPr>
          <a:xfrm>
            <a:off x="808650" y="3333900"/>
            <a:ext cx="190200" cy="190200"/>
          </a:xfrm>
          <a:prstGeom prst="ellipse">
            <a:avLst/>
          </a:prstGeom>
          <a:solidFill>
            <a:srgbClr val="2E3037"/>
          </a:solidFill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key color">
    <p:bg>
      <p:bgPr>
        <a:solidFill>
          <a:srgbClr val="39C0BA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hape 55"/>
          <p:cNvCxnSpPr/>
          <p:nvPr/>
        </p:nvCxnSpPr>
        <p:spPr>
          <a:xfrm>
            <a:off x="903825" y="-7925"/>
            <a:ext cx="0" cy="6866100"/>
          </a:xfrm>
          <a:prstGeom prst="straightConnector1">
            <a:avLst/>
          </a:prstGeom>
          <a:noFill/>
          <a:ln w="9525" cap="flat" cmpd="sng">
            <a:solidFill>
              <a:srgbClr val="2E3037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6" name="Shape 56"/>
          <p:cNvSpPr/>
          <p:nvPr/>
        </p:nvSpPr>
        <p:spPr>
          <a:xfrm>
            <a:off x="808650" y="3333900"/>
            <a:ext cx="190200" cy="190200"/>
          </a:xfrm>
          <a:prstGeom prst="ellipse">
            <a:avLst/>
          </a:prstGeom>
          <a:solidFill>
            <a:srgbClr val="39C0BA"/>
          </a:solidFill>
          <a:ln w="952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303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65475" y="665975"/>
            <a:ext cx="6858000" cy="45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18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65497" y="1600200"/>
            <a:ext cx="68580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F3F3F3"/>
              </a:buClr>
              <a:buSzPct val="100000"/>
              <a:buFont typeface="Quicksand"/>
              <a:buChar char="◦"/>
              <a:defRPr sz="30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480"/>
              </a:spcBef>
              <a:buClr>
                <a:srgbClr val="F3F3F3"/>
              </a:buClr>
              <a:buSzPct val="100000"/>
              <a:buFont typeface="Quicksand"/>
              <a:buChar char="▫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480"/>
              </a:spcBef>
              <a:buClr>
                <a:srgbClr val="F3F3F3"/>
              </a:buClr>
              <a:buSzPct val="100000"/>
              <a:buFont typeface="Quicksand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360"/>
              </a:spcBef>
              <a:buClr>
                <a:srgbClr val="F3F3F3"/>
              </a:buClr>
              <a:buSzPct val="100000"/>
              <a:buFont typeface="Quicksand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pic>
        <p:nvPicPr>
          <p:cNvPr id="3" name="Kép 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218165"/>
            <a:ext cx="958611" cy="52419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6" r:id="rId4"/>
    <p:sldLayoutId id="2147483657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ctrTitle"/>
          </p:nvPr>
        </p:nvSpPr>
        <p:spPr>
          <a:xfrm>
            <a:off x="1319175" y="1586230"/>
            <a:ext cx="6680399" cy="1546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-HU" dirty="0" err="1" smtClean="0">
                <a:latin typeface="Candara" panose="020E0502030303020204" pitchFamily="34" charset="0"/>
              </a:rPr>
              <a:t>Facebook</a:t>
            </a:r>
            <a:r>
              <a:rPr lang="hu-HU" dirty="0" smtClean="0">
                <a:latin typeface="Candara" panose="020E0502030303020204" pitchFamily="34" charset="0"/>
              </a:rPr>
              <a:t/>
            </a:r>
            <a:br>
              <a:rPr lang="hu-HU" dirty="0" smtClean="0">
                <a:latin typeface="Candara" panose="020E0502030303020204" pitchFamily="34" charset="0"/>
              </a:rPr>
            </a:br>
            <a:r>
              <a:rPr lang="hu-HU" b="1" dirty="0" smtClean="0">
                <a:latin typeface="Candara" panose="020E0502030303020204" pitchFamily="34" charset="0"/>
              </a:rPr>
              <a:t>Instant </a:t>
            </a:r>
            <a:r>
              <a:rPr lang="hu-HU" b="1" dirty="0" err="1" smtClean="0">
                <a:latin typeface="Candara" panose="020E0502030303020204" pitchFamily="34" charset="0"/>
              </a:rPr>
              <a:t>Articles</a:t>
            </a:r>
            <a:endParaRPr lang="en" b="1" dirty="0">
              <a:latin typeface="Candara" panose="020E0502030303020204" pitchFamily="34" charset="0"/>
            </a:endParaRPr>
          </a:p>
        </p:txBody>
      </p:sp>
      <p:sp>
        <p:nvSpPr>
          <p:cNvPr id="3" name="Shape 61"/>
          <p:cNvSpPr txBox="1">
            <a:spLocks/>
          </p:cNvSpPr>
          <p:nvPr/>
        </p:nvSpPr>
        <p:spPr>
          <a:xfrm>
            <a:off x="1331640" y="4229107"/>
            <a:ext cx="6680399" cy="640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C0BA"/>
              </a:buClr>
              <a:buSzPct val="100000"/>
              <a:buFont typeface="Quicksand"/>
              <a:buNone/>
              <a:defRPr sz="6000" b="0" i="0" u="none" strike="noStrike" cap="none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buClr>
                <a:srgbClr val="39C0BA"/>
              </a:buClr>
              <a:buSzPct val="100000"/>
              <a:buFont typeface="Quicksand"/>
              <a:buNone/>
              <a:defRPr sz="600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r>
              <a:rPr lang="hu-HU" sz="3200" dirty="0" smtClean="0">
                <a:latin typeface="Candara" panose="020E0502030303020204" pitchFamily="34" charset="0"/>
              </a:rPr>
              <a:t>Kellett ez nekünk?</a:t>
            </a:r>
            <a:endParaRPr lang="en" sz="3200" dirty="0">
              <a:latin typeface="Candara" panose="020E0502030303020204" pitchFamily="34" charset="0"/>
            </a:endParaRPr>
          </a:p>
        </p:txBody>
      </p:sp>
      <p:sp>
        <p:nvSpPr>
          <p:cNvPr id="6" name="Shape 84"/>
          <p:cNvSpPr txBox="1">
            <a:spLocks/>
          </p:cNvSpPr>
          <p:nvPr/>
        </p:nvSpPr>
        <p:spPr>
          <a:xfrm>
            <a:off x="3557784" y="6196526"/>
            <a:ext cx="4470600" cy="470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hu-HU" sz="1800" dirty="0">
                <a:solidFill>
                  <a:schemeClr val="bg1">
                    <a:lumMod val="65000"/>
                  </a:schemeClr>
                </a:solidFill>
                <a:latin typeface="Candara" panose="020E0502030303020204" pitchFamily="34" charset="0"/>
              </a:rPr>
              <a:t>Zsoldos Dániel | Digital </a:t>
            </a:r>
            <a:r>
              <a:rPr lang="hu-HU" sz="1800" dirty="0" err="1">
                <a:solidFill>
                  <a:schemeClr val="bg1">
                    <a:lumMod val="65000"/>
                  </a:schemeClr>
                </a:solidFill>
                <a:latin typeface="Candara" panose="020E0502030303020204" pitchFamily="34" charset="0"/>
              </a:rPr>
              <a:t>Analytics</a:t>
            </a:r>
            <a:r>
              <a:rPr lang="hu-HU" sz="1800" dirty="0">
                <a:solidFill>
                  <a:schemeClr val="bg1">
                    <a:lumMod val="65000"/>
                  </a:schemeClr>
                </a:solidFill>
                <a:latin typeface="Candara" panose="020E0502030303020204" pitchFamily="34" charset="0"/>
              </a:rPr>
              <a:t> Manager </a:t>
            </a:r>
            <a:r>
              <a:rPr lang="hu-HU" sz="1800" dirty="0" smtClean="0">
                <a:solidFill>
                  <a:schemeClr val="bg1">
                    <a:lumMod val="65000"/>
                  </a:schemeClr>
                </a:solidFill>
                <a:latin typeface="Candara" panose="020E0502030303020204" pitchFamily="34" charset="0"/>
              </a:rPr>
              <a:t>@</a:t>
            </a:r>
            <a:endParaRPr lang="hu-HU" sz="1800" dirty="0">
              <a:solidFill>
                <a:schemeClr val="bg1">
                  <a:lumMod val="65000"/>
                </a:schemeClr>
              </a:solidFill>
              <a:latin typeface="Candara" panose="020E0502030303020204" pitchFamily="34" charset="0"/>
            </a:endParaRPr>
          </a:p>
          <a:p>
            <a:endParaRPr lang="en" sz="18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107504" y="2722340"/>
            <a:ext cx="1543831" cy="1442494"/>
          </a:xfrm>
          <a:prstGeom prst="ellipse">
            <a:avLst/>
          </a:prstGeom>
          <a:solidFill>
            <a:srgbClr val="39C0BA"/>
          </a:solidFill>
          <a:ln w="2857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ctrTitle" idx="4294967295"/>
          </p:nvPr>
        </p:nvSpPr>
        <p:spPr>
          <a:xfrm>
            <a:off x="2195736" y="2670337"/>
            <a:ext cx="6028199" cy="15465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 sz="6000" dirty="0" smtClean="0">
                <a:latin typeface="+mj-lt"/>
              </a:rPr>
              <a:t>ÉLESÍTÉS</a:t>
            </a:r>
            <a:endParaRPr lang="en" sz="6000" dirty="0">
              <a:latin typeface="+mj-lt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subTitle" idx="4294967295"/>
          </p:nvPr>
        </p:nvSpPr>
        <p:spPr>
          <a:xfrm>
            <a:off x="2267744" y="3861048"/>
            <a:ext cx="6028199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 sz="2400" dirty="0" smtClean="0">
                <a:latin typeface="+mn-lt"/>
              </a:rPr>
              <a:t>24.hu: </a:t>
            </a:r>
            <a:r>
              <a:rPr lang="hu-HU" sz="2400" dirty="0" smtClean="0">
                <a:latin typeface="+mn-lt"/>
              </a:rPr>
              <a:t>2016</a:t>
            </a:r>
            <a:r>
              <a:rPr lang="hu-HU" sz="2400" dirty="0" smtClean="0">
                <a:latin typeface="+mn-lt"/>
              </a:rPr>
              <a:t>. </a:t>
            </a:r>
            <a:r>
              <a:rPr lang="hu-HU" sz="2400" dirty="0">
                <a:latin typeface="+mn-lt"/>
              </a:rPr>
              <a:t>á</a:t>
            </a:r>
            <a:r>
              <a:rPr lang="hu-HU" sz="2400" dirty="0" smtClean="0">
                <a:latin typeface="+mn-lt"/>
              </a:rPr>
              <a:t>prilis 14.</a:t>
            </a:r>
            <a:endParaRPr lang="en" sz="2400" dirty="0">
              <a:latin typeface="+mn-lt"/>
            </a:endParaRPr>
          </a:p>
        </p:txBody>
      </p:sp>
      <p:grpSp>
        <p:nvGrpSpPr>
          <p:cNvPr id="104" name="Shape 104"/>
          <p:cNvGrpSpPr/>
          <p:nvPr/>
        </p:nvGrpSpPr>
        <p:grpSpPr>
          <a:xfrm>
            <a:off x="453725" y="2983548"/>
            <a:ext cx="851388" cy="813702"/>
            <a:chOff x="2594050" y="1631825"/>
            <a:chExt cx="439625" cy="439625"/>
          </a:xfrm>
        </p:grpSpPr>
        <p:sp>
          <p:nvSpPr>
            <p:cNvPr id="105" name="Shape 105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6" name="Shape 10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7" name="Shape 107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285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858000" cy="459900"/>
          </a:xfrm>
        </p:spPr>
        <p:txBody>
          <a:bodyPr/>
          <a:lstStyle/>
          <a:p>
            <a:r>
              <a:rPr lang="hu-HU" sz="3000" dirty="0" smtClean="0">
                <a:latin typeface="Candara" panose="020E0502030303020204" pitchFamily="34" charset="0"/>
              </a:rPr>
              <a:t>NEHÉZSÉGEK</a:t>
            </a:r>
            <a:endParaRPr lang="hu-HU" sz="3000" dirty="0">
              <a:latin typeface="Candara" panose="020E0502030303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198287" y="1772816"/>
            <a:ext cx="734481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JS csak &lt;</a:t>
            </a:r>
            <a:r>
              <a:rPr lang="hu-HU" sz="2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iframe</a:t>
            </a: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&gt;</a:t>
            </a:r>
            <a:r>
              <a:rPr lang="hu-HU" sz="2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-ben</a:t>
            </a:r>
            <a:endParaRPr lang="hu-HU" sz="24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457200" indent="-4572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FB </a:t>
            </a:r>
            <a:r>
              <a:rPr lang="hu-HU" sz="2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Page</a:t>
            </a: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jogkör problémák – nagyvállalati szint</a:t>
            </a:r>
          </a:p>
          <a:p>
            <a:pPr marL="457200" indent="-4572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nincsen teszteszköz = </a:t>
            </a:r>
            <a:r>
              <a:rPr lang="hu-HU" sz="2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live</a:t>
            </a: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testing</a:t>
            </a:r>
          </a:p>
          <a:p>
            <a:pPr marL="457200" indent="-4572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  <a:latin typeface="Candara" panose="020E0502030303020204" pitchFamily="34" charset="0"/>
              </a:rPr>
              <a:t>korlátozott </a:t>
            </a:r>
            <a:r>
              <a:rPr lang="hu-HU" sz="2400" dirty="0" err="1">
                <a:solidFill>
                  <a:schemeClr val="bg1"/>
                </a:solidFill>
                <a:latin typeface="Candara" panose="020E0502030303020204" pitchFamily="34" charset="0"/>
              </a:rPr>
              <a:t>embed</a:t>
            </a:r>
            <a:r>
              <a:rPr lang="hu-HU" sz="24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lehetőségek</a:t>
            </a:r>
          </a:p>
          <a:p>
            <a:pPr marL="457200" indent="-4572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hirdetési megkötések</a:t>
            </a:r>
          </a:p>
          <a:p>
            <a:pPr marL="457200" indent="-4572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  <a:latin typeface="Candara" panose="020E0502030303020204" pitchFamily="34" charset="0"/>
              </a:rPr>
              <a:t>mérések  módja nem triviális</a:t>
            </a:r>
          </a:p>
        </p:txBody>
      </p:sp>
    </p:spTree>
    <p:extLst>
      <p:ext uri="{BB962C8B-B14F-4D97-AF65-F5344CB8AC3E}">
        <p14:creationId xmlns:p14="http://schemas.microsoft.com/office/powerpoint/2010/main" val="306984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858000" cy="459900"/>
          </a:xfrm>
        </p:spPr>
        <p:txBody>
          <a:bodyPr/>
          <a:lstStyle/>
          <a:p>
            <a:r>
              <a:rPr lang="hu-HU" sz="3000" dirty="0" smtClean="0">
                <a:latin typeface="+mj-lt"/>
              </a:rPr>
              <a:t>HIRDETÉSEK</a:t>
            </a:r>
            <a:endParaRPr lang="hu-HU" sz="3000" dirty="0">
              <a:latin typeface="+mj-lt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198287" y="1772816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csak </a:t>
            </a:r>
            <a:r>
              <a:rPr lang="hu-HU" sz="2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iframe</a:t>
            </a:r>
            <a:endParaRPr lang="hu-HU" sz="24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312069" y="4077072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darabszám és pozíció limit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069" y="2248007"/>
            <a:ext cx="6912978" cy="1698575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069" y="4538737"/>
            <a:ext cx="6926086" cy="169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2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858000" cy="459900"/>
          </a:xfrm>
        </p:spPr>
        <p:txBody>
          <a:bodyPr/>
          <a:lstStyle/>
          <a:p>
            <a:r>
              <a:rPr lang="hu-HU" sz="3000" dirty="0" smtClean="0">
                <a:latin typeface="+mj-lt"/>
              </a:rPr>
              <a:t>HIRDETÉSEK, BEVÉTELEK</a:t>
            </a:r>
            <a:endParaRPr lang="hu-HU" sz="3000" dirty="0">
              <a:latin typeface="+mj-lt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198287" y="1772816"/>
            <a:ext cx="7344816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hu-HU" sz="2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Facebook</a:t>
            </a: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Audience</a:t>
            </a: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Network (FAN)</a:t>
            </a:r>
            <a:b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- nagyobb </a:t>
            </a:r>
            <a:r>
              <a:rPr lang="hu-HU" sz="2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fill</a:t>
            </a: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rate</a:t>
            </a: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(~98%)</a:t>
            </a:r>
            <a:b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- kisebb </a:t>
            </a:r>
            <a:r>
              <a:rPr lang="hu-HU" sz="2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eCPM</a:t>
            </a:r>
            <a:endParaRPr lang="hu-HU" sz="24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457200" indent="-45720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hu-HU" sz="2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Google</a:t>
            </a: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AdSense</a:t>
            </a: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/ADX</a:t>
            </a:r>
            <a:b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- kisebb </a:t>
            </a:r>
            <a:r>
              <a:rPr lang="hu-HU" sz="2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fill</a:t>
            </a: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rate</a:t>
            </a: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(87 - 95%)</a:t>
            </a:r>
            <a:b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- nagyobb </a:t>
            </a:r>
            <a:r>
              <a:rPr lang="hu-HU" sz="2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eCPM</a:t>
            </a:r>
            <a:endParaRPr lang="hu-HU" sz="24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457200" indent="-45720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  <a:latin typeface="Candara" panose="020E0502030303020204" pitchFamily="34" charset="0"/>
              </a:rPr>
              <a:t>s</a:t>
            </a: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aját hirdetések</a:t>
            </a:r>
            <a:r>
              <a:rPr lang="hu-HU" sz="24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is működnek</a:t>
            </a:r>
          </a:p>
          <a:p>
            <a:pPr marL="457200" indent="-45720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megkötések miatt negatív mérleg</a:t>
            </a:r>
            <a:endParaRPr lang="hu-HU" sz="24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86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858000" cy="459900"/>
          </a:xfrm>
        </p:spPr>
        <p:txBody>
          <a:bodyPr/>
          <a:lstStyle/>
          <a:p>
            <a:r>
              <a:rPr lang="hu-HU" sz="3000" dirty="0" smtClean="0">
                <a:latin typeface="+mj-lt"/>
              </a:rPr>
              <a:t>MÉRÉSEK, ALAPÉRTELMEZÉS</a:t>
            </a:r>
            <a:endParaRPr lang="hu-HU" sz="3000" dirty="0">
              <a:latin typeface="+mj-lt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198287" y="1772815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„támogatott” rendszerek: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6635160"/>
              </p:ext>
            </p:extLst>
          </p:nvPr>
        </p:nvGraphicFramePr>
        <p:xfrm>
          <a:off x="1682477" y="2348880"/>
          <a:ext cx="6840762" cy="9144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2280254"/>
                <a:gridCol w="2280254"/>
                <a:gridCol w="2280254"/>
              </a:tblGrid>
              <a:tr h="370840">
                <a:tc>
                  <a:txBody>
                    <a:bodyPr/>
                    <a:lstStyle/>
                    <a:p>
                      <a:r>
                        <a:rPr lang="hu-HU" sz="2400" dirty="0" err="1" smtClean="0">
                          <a:solidFill>
                            <a:schemeClr val="bg1"/>
                          </a:solidFill>
                        </a:rPr>
                        <a:t>Chartbeat</a:t>
                      </a:r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err="1" smtClean="0">
                          <a:solidFill>
                            <a:schemeClr val="bg1"/>
                          </a:solidFill>
                        </a:rPr>
                        <a:t>Parse.ly</a:t>
                      </a:r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solidFill>
                            <a:schemeClr val="bg1"/>
                          </a:solidFill>
                        </a:rPr>
                        <a:t>Adobe </a:t>
                      </a:r>
                      <a:r>
                        <a:rPr lang="hu-HU" sz="2400" dirty="0" err="1" smtClean="0">
                          <a:solidFill>
                            <a:schemeClr val="bg1"/>
                          </a:solidFill>
                        </a:rPr>
                        <a:t>Analytics</a:t>
                      </a:r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solidFill>
                            <a:schemeClr val="bg1"/>
                          </a:solidFill>
                        </a:rPr>
                        <a:t>Nielsen</a:t>
                      </a:r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err="1" smtClean="0">
                          <a:solidFill>
                            <a:schemeClr val="bg1"/>
                          </a:solidFill>
                        </a:rPr>
                        <a:t>SimpleReach</a:t>
                      </a:r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err="1" smtClean="0">
                          <a:solidFill>
                            <a:schemeClr val="bg1"/>
                          </a:solidFill>
                        </a:rPr>
                        <a:t>comScore</a:t>
                      </a:r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1198287" y="3501008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minden más:</a:t>
            </a: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18" y="4149079"/>
            <a:ext cx="6427034" cy="155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10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858000" cy="459900"/>
          </a:xfrm>
        </p:spPr>
        <p:txBody>
          <a:bodyPr/>
          <a:lstStyle/>
          <a:p>
            <a:r>
              <a:rPr lang="hu-HU" sz="3000" dirty="0" smtClean="0">
                <a:latin typeface="+mj-lt"/>
              </a:rPr>
              <a:t>MÉRÉSEK</a:t>
            </a:r>
            <a:endParaRPr lang="hu-HU" sz="3000" dirty="0">
              <a:latin typeface="+mj-lt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259632" y="4178697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hu-HU" sz="2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source</a:t>
            </a: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medium</a:t>
            </a: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elveszik</a:t>
            </a:r>
            <a:endParaRPr lang="hu-HU" sz="2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844824"/>
            <a:ext cx="6581775" cy="2143125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718326" y="3933056"/>
            <a:ext cx="1123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000" dirty="0" smtClean="0">
                <a:solidFill>
                  <a:schemeClr val="bg1"/>
                </a:solidFill>
                <a:latin typeface="+mn-lt"/>
              </a:rPr>
              <a:t>Forrás: </a:t>
            </a:r>
            <a:r>
              <a:rPr lang="hu-HU" sz="1000" dirty="0" err="1" smtClean="0">
                <a:solidFill>
                  <a:schemeClr val="bg1"/>
                </a:solidFill>
                <a:latin typeface="+mn-lt"/>
              </a:rPr>
              <a:t>Chartbeat</a:t>
            </a:r>
            <a:endParaRPr lang="hu-HU" sz="1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97152"/>
            <a:ext cx="7550848" cy="98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26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858000" cy="459900"/>
          </a:xfrm>
        </p:spPr>
        <p:txBody>
          <a:bodyPr/>
          <a:lstStyle/>
          <a:p>
            <a:r>
              <a:rPr lang="hu-HU" sz="3000" dirty="0" smtClean="0">
                <a:latin typeface="+mj-lt"/>
              </a:rPr>
              <a:t>MÉRÉSEK</a:t>
            </a:r>
            <a:endParaRPr lang="hu-HU" sz="3000" dirty="0">
              <a:latin typeface="+mj-lt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198287" y="5703639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minden más ugyanígy (pl. több </a:t>
            </a:r>
            <a:r>
              <a:rPr lang="hu-HU" sz="2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property</a:t>
            </a: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)</a:t>
            </a:r>
            <a:endParaRPr lang="hu-HU" sz="24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285" y="1700808"/>
            <a:ext cx="7866089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2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858000" cy="459900"/>
          </a:xfrm>
        </p:spPr>
        <p:txBody>
          <a:bodyPr/>
          <a:lstStyle/>
          <a:p>
            <a:r>
              <a:rPr lang="hu-HU" sz="3000" dirty="0" smtClean="0">
                <a:latin typeface="+mj-lt"/>
              </a:rPr>
              <a:t>MÉRÉSEK, EREDMÉNYEK</a:t>
            </a:r>
            <a:endParaRPr lang="hu-HU" sz="3000" dirty="0">
              <a:latin typeface="+mj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198287" y="1484784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hu-HU" sz="2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Facebook</a:t>
            </a: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forrás, mobil eszköz</a:t>
            </a:r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259218"/>
              </p:ext>
            </p:extLst>
          </p:nvPr>
        </p:nvGraphicFramePr>
        <p:xfrm>
          <a:off x="1259632" y="2132856"/>
          <a:ext cx="7416824" cy="3024336"/>
        </p:xfrm>
        <a:graphic>
          <a:graphicData uri="http://schemas.openxmlformats.org/drawingml/2006/table">
            <a:tbl>
              <a:tblPr bandRow="1">
                <a:tableStyleId>{ED083AE6-46FA-4A59-8FB0-9F97EB10719F}</a:tableStyleId>
              </a:tblPr>
              <a:tblGrid>
                <a:gridCol w="2664296"/>
                <a:gridCol w="2376264"/>
                <a:gridCol w="2376264"/>
              </a:tblGrid>
              <a:tr h="504056">
                <a:tc>
                  <a:txBody>
                    <a:bodyPr/>
                    <a:lstStyle/>
                    <a:p>
                      <a:r>
                        <a:rPr lang="hu-HU" sz="2400" dirty="0" err="1" smtClean="0">
                          <a:solidFill>
                            <a:schemeClr val="bg1"/>
                          </a:solidFill>
                        </a:rPr>
                        <a:t>Bounce</a:t>
                      </a:r>
                      <a:r>
                        <a:rPr lang="hu-HU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hu-HU" sz="2400" dirty="0" err="1" smtClean="0">
                          <a:solidFill>
                            <a:schemeClr val="bg1"/>
                          </a:solidFill>
                        </a:rPr>
                        <a:t>Rate</a:t>
                      </a:r>
                      <a:endParaRPr lang="hu-HU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bg1"/>
                          </a:solidFill>
                        </a:rPr>
                        <a:t>0.75%</a:t>
                      </a:r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hu-HU" sz="2400" dirty="0" err="1" smtClean="0">
                          <a:solidFill>
                            <a:schemeClr val="bg1"/>
                          </a:solidFill>
                        </a:rPr>
                        <a:t>Pages</a:t>
                      </a:r>
                      <a:r>
                        <a:rPr lang="hu-HU" sz="2400" dirty="0" smtClean="0">
                          <a:solidFill>
                            <a:schemeClr val="bg1"/>
                          </a:solidFill>
                        </a:rPr>
                        <a:t>/Session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bg1"/>
                          </a:solidFill>
                        </a:rPr>
                        <a:t>3.14%</a:t>
                      </a:r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hu-HU" sz="2400" dirty="0" err="1" smtClean="0">
                          <a:solidFill>
                            <a:schemeClr val="bg1"/>
                          </a:solidFill>
                        </a:rPr>
                        <a:t>Avg</a:t>
                      </a:r>
                      <a:r>
                        <a:rPr lang="hu-HU" sz="2400" dirty="0" smtClean="0">
                          <a:solidFill>
                            <a:schemeClr val="bg1"/>
                          </a:solidFill>
                        </a:rPr>
                        <a:t>. Time </a:t>
                      </a:r>
                      <a:r>
                        <a:rPr lang="hu-HU" sz="2400" dirty="0" err="1" smtClean="0">
                          <a:solidFill>
                            <a:schemeClr val="bg1"/>
                          </a:solidFill>
                        </a:rPr>
                        <a:t>on</a:t>
                      </a:r>
                      <a:r>
                        <a:rPr lang="hu-HU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hu-HU" sz="2400" dirty="0" err="1" smtClean="0">
                          <a:solidFill>
                            <a:schemeClr val="bg1"/>
                          </a:solidFill>
                        </a:rPr>
                        <a:t>Page</a:t>
                      </a:r>
                      <a:endParaRPr lang="hu-HU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bg1"/>
                          </a:solidFill>
                        </a:rPr>
                        <a:t>6.02%</a:t>
                      </a:r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solidFill>
                            <a:schemeClr val="bg1"/>
                          </a:solidFill>
                        </a:rPr>
                        <a:t>New </a:t>
                      </a:r>
                      <a:r>
                        <a:rPr lang="hu-HU" sz="2400" dirty="0" err="1" smtClean="0">
                          <a:solidFill>
                            <a:schemeClr val="bg1"/>
                          </a:solidFill>
                        </a:rPr>
                        <a:t>Users</a:t>
                      </a:r>
                      <a:endParaRPr lang="hu-HU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bg1"/>
                          </a:solidFill>
                        </a:rPr>
                        <a:t>5.29%</a:t>
                      </a:r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solidFill>
                            <a:schemeClr val="bg1"/>
                          </a:solidFill>
                        </a:rPr>
                        <a:t>Session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hu-HU" sz="2400" dirty="0" smtClean="0">
                          <a:solidFill>
                            <a:schemeClr val="bg1"/>
                          </a:solidFill>
                        </a:rPr>
                        <a:t>~ 5-10%</a:t>
                      </a:r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hu-HU" sz="2400" dirty="0" err="1" smtClean="0">
                          <a:solidFill>
                            <a:schemeClr val="bg1"/>
                          </a:solidFill>
                        </a:rPr>
                        <a:t>Page</a:t>
                      </a:r>
                      <a:r>
                        <a:rPr lang="hu-HU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hu-HU" sz="2400" dirty="0" err="1" smtClean="0">
                          <a:solidFill>
                            <a:schemeClr val="bg1"/>
                          </a:solidFill>
                        </a:rPr>
                        <a:t>Views</a:t>
                      </a:r>
                      <a:endParaRPr lang="hu-HU" sz="24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hu-HU" sz="24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Mínuszjel 5"/>
          <p:cNvSpPr/>
          <p:nvPr/>
        </p:nvSpPr>
        <p:spPr>
          <a:xfrm>
            <a:off x="7380352" y="2204864"/>
            <a:ext cx="360000" cy="360000"/>
          </a:xfrm>
          <a:prstGeom prst="mathMin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Mínuszjel 6"/>
          <p:cNvSpPr/>
          <p:nvPr/>
        </p:nvSpPr>
        <p:spPr>
          <a:xfrm>
            <a:off x="7380352" y="2708920"/>
            <a:ext cx="360000" cy="360000"/>
          </a:xfrm>
          <a:prstGeom prst="mathMin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Mínuszjel 7"/>
          <p:cNvSpPr/>
          <p:nvPr/>
        </p:nvSpPr>
        <p:spPr>
          <a:xfrm>
            <a:off x="7380312" y="3212976"/>
            <a:ext cx="360000" cy="360000"/>
          </a:xfrm>
          <a:prstGeom prst="mathMin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/>
          <p:cNvSpPr txBox="1"/>
          <p:nvPr/>
        </p:nvSpPr>
        <p:spPr>
          <a:xfrm>
            <a:off x="1259632" y="5391507"/>
            <a:ext cx="734481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Session/</a:t>
            </a:r>
            <a:r>
              <a:rPr lang="hu-HU" sz="2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Page</a:t>
            </a: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View</a:t>
            </a: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metrika nehezen értelmezhető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nincs egyértelmű pozitív hatás</a:t>
            </a:r>
            <a:endParaRPr lang="hu-HU" sz="24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Pluszjel 10"/>
          <p:cNvSpPr/>
          <p:nvPr/>
        </p:nvSpPr>
        <p:spPr>
          <a:xfrm>
            <a:off x="7380352" y="4509120"/>
            <a:ext cx="360000" cy="360000"/>
          </a:xfrm>
          <a:prstGeom prst="mathPl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Pluszjel 11"/>
          <p:cNvSpPr/>
          <p:nvPr/>
        </p:nvSpPr>
        <p:spPr>
          <a:xfrm>
            <a:off x="7372074" y="3717072"/>
            <a:ext cx="360000" cy="360000"/>
          </a:xfrm>
          <a:prstGeom prst="mathPlus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976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858000" cy="459900"/>
          </a:xfrm>
        </p:spPr>
        <p:txBody>
          <a:bodyPr/>
          <a:lstStyle/>
          <a:p>
            <a:r>
              <a:rPr lang="hu-HU" sz="3000" dirty="0" smtClean="0">
                <a:latin typeface="+mj-lt"/>
              </a:rPr>
              <a:t>SZUMMA SZUMMÁRUM</a:t>
            </a:r>
            <a:endParaRPr lang="hu-HU" sz="3000" dirty="0">
              <a:latin typeface="+mj-lt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198287" y="1743199"/>
            <a:ext cx="734481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hu-HU" sz="2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user</a:t>
            </a: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</a:p>
          <a:p>
            <a:pPr marL="457200" indent="-45720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hu-HU" sz="2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p</a:t>
            </a:r>
            <a:r>
              <a:rPr lang="hu-HU" sz="2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ublisher</a:t>
            </a:r>
            <a:endParaRPr lang="hu-HU" sz="24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457200" indent="-45720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hosszú távú hatás </a:t>
            </a:r>
          </a:p>
          <a:p>
            <a:pPr marL="457200" indent="-45720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adaptív oldal - azonos hatás</a:t>
            </a:r>
          </a:p>
          <a:p>
            <a:pPr marL="457200" indent="-45720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legjobb taktika: </a:t>
            </a:r>
            <a:r>
              <a:rPr lang="hu-HU" sz="2400" u="sng" dirty="0" smtClean="0">
                <a:solidFill>
                  <a:schemeClr val="bg1"/>
                </a:solidFill>
                <a:latin typeface="Candara" panose="020E0502030303020204" pitchFamily="34" charset="0"/>
              </a:rPr>
              <a:t>mérlegelés</a:t>
            </a:r>
          </a:p>
        </p:txBody>
      </p:sp>
      <p:grpSp>
        <p:nvGrpSpPr>
          <p:cNvPr id="4" name="Shape 428"/>
          <p:cNvGrpSpPr/>
          <p:nvPr/>
        </p:nvGrpSpPr>
        <p:grpSpPr>
          <a:xfrm>
            <a:off x="2483768" y="1812479"/>
            <a:ext cx="320377" cy="320377"/>
            <a:chOff x="1278900" y="2333250"/>
            <a:chExt cx="381175" cy="381175"/>
          </a:xfrm>
        </p:grpSpPr>
        <p:sp>
          <p:nvSpPr>
            <p:cNvPr id="5" name="Shape 429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0" t="0" r="0" b="0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58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" name="Shape 430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58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" name="Shape 431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58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8" name="Shape 432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0" t="0" r="0" b="0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58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9" name="Shape 438"/>
          <p:cNvGrpSpPr/>
          <p:nvPr/>
        </p:nvGrpSpPr>
        <p:grpSpPr>
          <a:xfrm>
            <a:off x="4211960" y="3629724"/>
            <a:ext cx="320377" cy="320377"/>
            <a:chOff x="2623275" y="2333250"/>
            <a:chExt cx="381175" cy="381175"/>
          </a:xfrm>
        </p:grpSpPr>
        <p:sp>
          <p:nvSpPr>
            <p:cNvPr id="10" name="Shape 439"/>
            <p:cNvSpPr/>
            <p:nvPr/>
          </p:nvSpPr>
          <p:spPr>
            <a:xfrm>
              <a:off x="2623275" y="2333250"/>
              <a:ext cx="381175" cy="381175"/>
            </a:xfrm>
            <a:custGeom>
              <a:avLst/>
              <a:gdLst/>
              <a:ahLst/>
              <a:cxnLst/>
              <a:rect l="0" t="0" r="0" b="0"/>
              <a:pathLst>
                <a:path w="15247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4" y="49"/>
                  </a:lnTo>
                  <a:lnTo>
                    <a:pt x="6455" y="98"/>
                  </a:lnTo>
                  <a:lnTo>
                    <a:pt x="6089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3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49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49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3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89" y="15100"/>
                  </a:lnTo>
                  <a:lnTo>
                    <a:pt x="6455" y="15149"/>
                  </a:lnTo>
                  <a:lnTo>
                    <a:pt x="6844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1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3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3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1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58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1" name="Shape 440"/>
            <p:cNvSpPr/>
            <p:nvPr/>
          </p:nvSpPr>
          <p:spPr>
            <a:xfrm>
              <a:off x="28698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4" y="171"/>
                  </a:lnTo>
                  <a:lnTo>
                    <a:pt x="1510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0" y="1632"/>
                  </a:lnTo>
                  <a:lnTo>
                    <a:pt x="1364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0" y="950"/>
                  </a:lnTo>
                  <a:lnTo>
                    <a:pt x="0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58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441"/>
            <p:cNvSpPr/>
            <p:nvPr/>
          </p:nvSpPr>
          <p:spPr>
            <a:xfrm>
              <a:off x="27140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1900"/>
                  </a:move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</a:path>
              </a:pathLst>
            </a:custGeom>
            <a:noFill/>
            <a:ln w="158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442"/>
            <p:cNvSpPr/>
            <p:nvPr/>
          </p:nvSpPr>
          <p:spPr>
            <a:xfrm>
              <a:off x="2810200" y="2595675"/>
              <a:ext cx="99875" cy="31075"/>
            </a:xfrm>
            <a:custGeom>
              <a:avLst/>
              <a:gdLst/>
              <a:ahLst/>
              <a:cxnLst/>
              <a:rect l="0" t="0" r="0" b="0"/>
              <a:pathLst>
                <a:path w="3995" h="1243" fill="none" extrusionOk="0">
                  <a:moveTo>
                    <a:pt x="1" y="1242"/>
                  </a:moveTo>
                  <a:lnTo>
                    <a:pt x="3995" y="0"/>
                  </a:lnTo>
                </a:path>
              </a:pathLst>
            </a:custGeom>
            <a:noFill/>
            <a:ln w="158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4" name="Shape 433"/>
          <p:cNvGrpSpPr/>
          <p:nvPr/>
        </p:nvGrpSpPr>
        <p:grpSpPr>
          <a:xfrm>
            <a:off x="3131840" y="2729113"/>
            <a:ext cx="320398" cy="320377"/>
            <a:chOff x="1951075" y="2333250"/>
            <a:chExt cx="381200" cy="381175"/>
          </a:xfrm>
        </p:grpSpPr>
        <p:sp>
          <p:nvSpPr>
            <p:cNvPr id="15" name="Shape 434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0" t="0" r="0" b="0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58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435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58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436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0" t="0" r="0" b="0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58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437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0" t="0" r="0" b="0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5875" cap="rnd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7249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1633225" y="2348880"/>
            <a:ext cx="6700500" cy="216024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buNone/>
            </a:pPr>
            <a:r>
              <a:rPr lang="hu-HU" sz="2400" i="0" dirty="0" smtClean="0">
                <a:latin typeface="+mj-lt"/>
              </a:rPr>
              <a:t>[…] </a:t>
            </a:r>
            <a:r>
              <a:rPr lang="en-US" sz="2400" i="0" dirty="0" smtClean="0">
                <a:latin typeface="+mj-lt"/>
              </a:rPr>
              <a:t>news </a:t>
            </a:r>
            <a:r>
              <a:rPr lang="en-US" sz="2400" i="0" dirty="0">
                <a:latin typeface="+mj-lt"/>
              </a:rPr>
              <a:t>publishers will have to use platforms like Instant Articles, </a:t>
            </a:r>
            <a:r>
              <a:rPr lang="hu-HU" sz="2400" i="0" dirty="0" smtClean="0">
                <a:latin typeface="+mj-lt"/>
              </a:rPr>
              <a:t>[…]</a:t>
            </a:r>
            <a:r>
              <a:rPr lang="en-US" sz="2400" i="0" dirty="0" smtClean="0">
                <a:latin typeface="+mj-lt"/>
              </a:rPr>
              <a:t> in </a:t>
            </a:r>
            <a:r>
              <a:rPr lang="en-US" sz="2400" i="0" dirty="0">
                <a:latin typeface="+mj-lt"/>
              </a:rPr>
              <a:t>order to stay relevant, but they need to fight to get the best deals possible and protect the integrity of their work.</a:t>
            </a:r>
            <a:endParaRPr lang="en" sz="2400" dirty="0">
              <a:latin typeface="+mj-lt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4788024" y="4283804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800" dirty="0" err="1" smtClean="0">
                <a:solidFill>
                  <a:schemeClr val="bg1"/>
                </a:solidFill>
                <a:latin typeface="+mn-lt"/>
              </a:rPr>
              <a:t>Liz</a:t>
            </a:r>
            <a:r>
              <a:rPr lang="hu-HU" sz="1800" dirty="0" smtClean="0">
                <a:solidFill>
                  <a:schemeClr val="bg1"/>
                </a:solidFill>
                <a:latin typeface="+mn-lt"/>
              </a:rPr>
              <a:t> Webber, </a:t>
            </a:r>
            <a:r>
              <a:rPr lang="hu-HU" sz="1800" dirty="0" err="1" smtClean="0">
                <a:solidFill>
                  <a:schemeClr val="bg1"/>
                </a:solidFill>
                <a:latin typeface="+mn-lt"/>
              </a:rPr>
              <a:t>Penton</a:t>
            </a:r>
            <a:r>
              <a:rPr lang="hu-HU" sz="1800" dirty="0" smtClean="0">
                <a:solidFill>
                  <a:schemeClr val="bg1"/>
                </a:solidFill>
                <a:latin typeface="+mn-lt"/>
              </a:rPr>
              <a:t> Media</a:t>
            </a:r>
            <a:endParaRPr lang="hu-HU" sz="18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171939" y="764704"/>
            <a:ext cx="6858000" cy="459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hu-HU" sz="3000" dirty="0" smtClean="0">
                <a:latin typeface="Candara" panose="020E0502030303020204" pitchFamily="34" charset="0"/>
              </a:rPr>
              <a:t>ELŐTÖRTÉNET</a:t>
            </a:r>
            <a:endParaRPr lang="en" sz="3000" dirty="0">
              <a:latin typeface="Candara" panose="020E0502030303020204" pitchFamily="34" charset="0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187624" y="1750236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3F3F3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Mobil webes tartalomfogyasztás nehézkes.</a:t>
            </a:r>
            <a:endParaRPr lang="hu-HU" sz="2400" dirty="0">
              <a:solidFill>
                <a:srgbClr val="F3F3F3"/>
              </a:solidFill>
              <a:latin typeface="Candara" panose="020E0502030303020204" pitchFamily="34" charset="0"/>
              <a:ea typeface="Quicksand"/>
              <a:cs typeface="Quicksand"/>
              <a:sym typeface="Quicksand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115616" y="3212976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err="1" smtClean="0">
                <a:solidFill>
                  <a:srgbClr val="F3F3F3"/>
                </a:solidFill>
                <a:latin typeface="Candara" panose="020E0502030303020204" pitchFamily="34" charset="0"/>
                <a:ea typeface="Quicksand"/>
                <a:cs typeface="Quicksand"/>
              </a:rPr>
              <a:t>Reszponzív</a:t>
            </a:r>
            <a:r>
              <a:rPr lang="hu-HU" sz="2400" dirty="0" smtClean="0">
                <a:solidFill>
                  <a:srgbClr val="F3F3F3"/>
                </a:solidFill>
                <a:latin typeface="Candara" panose="020E0502030303020204" pitchFamily="34" charset="0"/>
                <a:ea typeface="Quicksand"/>
                <a:cs typeface="Quicksand"/>
              </a:rPr>
              <a:t> oldal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1115616" y="4686235"/>
            <a:ext cx="266429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solidFill>
                  <a:srgbClr val="F3F3F3"/>
                </a:solidFill>
                <a:latin typeface="Candara" panose="020E0502030303020204" pitchFamily="34" charset="0"/>
                <a:ea typeface="Quicksand"/>
                <a:cs typeface="Quicksand"/>
              </a:rPr>
              <a:t>Dedikált </a:t>
            </a:r>
            <a:r>
              <a:rPr lang="hu-HU" sz="2400" dirty="0" err="1" smtClean="0">
                <a:solidFill>
                  <a:srgbClr val="F3F3F3"/>
                </a:solidFill>
                <a:latin typeface="Candara" panose="020E0502030303020204" pitchFamily="34" charset="0"/>
                <a:ea typeface="Quicksand"/>
                <a:cs typeface="Quicksand"/>
              </a:rPr>
              <a:t>mobilweb</a:t>
            </a:r>
            <a:r>
              <a:rPr lang="hu-HU" sz="2400" dirty="0" smtClean="0">
                <a:solidFill>
                  <a:srgbClr val="F3F3F3"/>
                </a:solidFill>
                <a:latin typeface="Candara" panose="020E0502030303020204" pitchFamily="34" charset="0"/>
                <a:ea typeface="Quicksand"/>
                <a:cs typeface="Quicksand"/>
              </a:rPr>
              <a:t> oldal</a:t>
            </a:r>
          </a:p>
        </p:txBody>
      </p:sp>
      <p:sp>
        <p:nvSpPr>
          <p:cNvPr id="18" name="Jobbra nyíl 17"/>
          <p:cNvSpPr/>
          <p:nvPr/>
        </p:nvSpPr>
        <p:spPr>
          <a:xfrm>
            <a:off x="3796388" y="4985482"/>
            <a:ext cx="648072" cy="171710"/>
          </a:xfrm>
          <a:prstGeom prst="rightArrow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4644008" y="3068960"/>
            <a:ext cx="4356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rgbClr val="F3F3F3"/>
                </a:solidFill>
                <a:latin typeface="Candara" panose="020E0502030303020204" pitchFamily="34" charset="0"/>
                <a:ea typeface="Quicksand"/>
                <a:cs typeface="Quicksand"/>
              </a:rPr>
              <a:t>felesleges erőforrás betöltés</a:t>
            </a:r>
          </a:p>
          <a:p>
            <a:r>
              <a:rPr lang="hu-HU" sz="2400" dirty="0" smtClean="0">
                <a:solidFill>
                  <a:srgbClr val="F3F3F3"/>
                </a:solidFill>
                <a:latin typeface="Candara" panose="020E0502030303020204" pitchFamily="34" charset="0"/>
                <a:ea typeface="Quicksand"/>
                <a:cs typeface="Quicksand"/>
              </a:rPr>
              <a:t>(sebesség, adatforgalom stb.)</a:t>
            </a:r>
            <a:endParaRPr lang="hu-HU" sz="2400" dirty="0">
              <a:solidFill>
                <a:srgbClr val="F3F3F3"/>
              </a:solidFill>
              <a:latin typeface="Candara" panose="020E0502030303020204" pitchFamily="34" charset="0"/>
              <a:ea typeface="Quicksand"/>
              <a:cs typeface="Quicksand"/>
            </a:endParaRPr>
          </a:p>
        </p:txBody>
      </p:sp>
      <p:sp>
        <p:nvSpPr>
          <p:cNvPr id="20" name="Jobbra nyíl 19"/>
          <p:cNvSpPr/>
          <p:nvPr/>
        </p:nvSpPr>
        <p:spPr>
          <a:xfrm>
            <a:off x="3796388" y="3381706"/>
            <a:ext cx="648072" cy="171710"/>
          </a:xfrm>
          <a:prstGeom prst="rightArrow">
            <a:avLst/>
          </a:prstGeom>
          <a:pattFill prst="lt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zövegdoboz 20"/>
          <p:cNvSpPr txBox="1"/>
          <p:nvPr/>
        </p:nvSpPr>
        <p:spPr>
          <a:xfrm>
            <a:off x="4644008" y="4686235"/>
            <a:ext cx="4356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rgbClr val="F3F3F3"/>
                </a:solidFill>
                <a:latin typeface="Candara" panose="020E0502030303020204" pitchFamily="34" charset="0"/>
                <a:ea typeface="Quicksand"/>
                <a:cs typeface="Quicksand"/>
              </a:rPr>
              <a:t>a</a:t>
            </a:r>
            <a:r>
              <a:rPr lang="hu-HU" sz="2400" dirty="0" smtClean="0">
                <a:solidFill>
                  <a:srgbClr val="F3F3F3"/>
                </a:solidFill>
                <a:latin typeface="Candara" panose="020E0502030303020204" pitchFamily="34" charset="0"/>
                <a:ea typeface="Quicksand"/>
                <a:cs typeface="Quicksand"/>
              </a:rPr>
              <a:t>lapötlet jó, megoldás nem mindig</a:t>
            </a:r>
            <a:endParaRPr lang="hu-HU" sz="2400" dirty="0">
              <a:solidFill>
                <a:srgbClr val="F3F3F3"/>
              </a:solidFill>
              <a:latin typeface="Candara" panose="020E0502030303020204" pitchFamily="34" charset="0"/>
              <a:ea typeface="Quicksand"/>
              <a:cs typeface="Quicksan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subTitle" idx="4294967295"/>
          </p:nvPr>
        </p:nvSpPr>
        <p:spPr>
          <a:xfrm>
            <a:off x="2002275" y="2976340"/>
            <a:ext cx="6671399" cy="812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-HU" sz="4800" dirty="0" smtClean="0">
                <a:latin typeface="+mj-lt"/>
              </a:rPr>
              <a:t>Köszönöm a figyelmet!</a:t>
            </a:r>
            <a:endParaRPr lang="en" sz="4800" b="1" dirty="0">
              <a:solidFill>
                <a:srgbClr val="F3F3F3"/>
              </a:solidFill>
              <a:latin typeface="+mj-lt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body" idx="4294967295"/>
          </p:nvPr>
        </p:nvSpPr>
        <p:spPr>
          <a:xfrm>
            <a:off x="1907704" y="3725060"/>
            <a:ext cx="6408712" cy="1134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hu-HU" sz="2000" dirty="0" smtClean="0">
                <a:solidFill>
                  <a:srgbClr val="F3F3F3"/>
                </a:solidFill>
                <a:latin typeface="+mj-lt"/>
              </a:rPr>
              <a:t>Zsoldos Dániel – </a:t>
            </a:r>
            <a:r>
              <a:rPr lang="hu-HU" sz="2000" dirty="0" smtClean="0">
                <a:latin typeface="+mj-lt"/>
              </a:rPr>
              <a:t>daniel.zsoldos@centralmediacsoport.hu</a:t>
            </a:r>
            <a:endParaRPr lang="en" sz="2000" dirty="0">
              <a:solidFill>
                <a:srgbClr val="F3F3F3"/>
              </a:solidFill>
              <a:latin typeface="+mj-lt"/>
            </a:endParaRPr>
          </a:p>
        </p:txBody>
      </p:sp>
      <p:sp>
        <p:nvSpPr>
          <p:cNvPr id="7" name="Shape 101"/>
          <p:cNvSpPr/>
          <p:nvPr/>
        </p:nvSpPr>
        <p:spPr>
          <a:xfrm>
            <a:off x="107504" y="2722340"/>
            <a:ext cx="1543831" cy="1442494"/>
          </a:xfrm>
          <a:prstGeom prst="ellipse">
            <a:avLst/>
          </a:prstGeom>
          <a:solidFill>
            <a:srgbClr val="21263A"/>
          </a:solidFill>
          <a:ln w="28575" cap="flat" cmpd="sng">
            <a:solidFill>
              <a:srgbClr val="2E3037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8" name="Shape 453"/>
          <p:cNvGrpSpPr/>
          <p:nvPr/>
        </p:nvGrpSpPr>
        <p:grpSpPr>
          <a:xfrm>
            <a:off x="539552" y="3141040"/>
            <a:ext cx="691200" cy="648000"/>
            <a:chOff x="5972700" y="2330200"/>
            <a:chExt cx="411625" cy="387275"/>
          </a:xfrm>
        </p:grpSpPr>
        <p:sp>
          <p:nvSpPr>
            <p:cNvPr id="9" name="Shape 45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0" t="0" r="0" b="0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50800" cap="rnd" cmpd="dbl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0" name="Shape 455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0" t="0" r="0" b="0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50800" cap="rnd" cmpd="dbl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858000" cy="459900"/>
          </a:xfrm>
        </p:spPr>
        <p:txBody>
          <a:bodyPr/>
          <a:lstStyle/>
          <a:p>
            <a:r>
              <a:rPr lang="hu-HU" sz="3000" dirty="0" smtClean="0">
                <a:latin typeface="Candara" panose="020E0502030303020204" pitchFamily="34" charset="0"/>
              </a:rPr>
              <a:t>MEGOLDÁS</a:t>
            </a:r>
            <a:endParaRPr lang="hu-HU" sz="3000" dirty="0">
              <a:latin typeface="Candara" panose="020E0502030303020204" pitchFamily="34" charset="0"/>
            </a:endParaRP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563888" y="1484784"/>
            <a:ext cx="3777613" cy="1296144"/>
          </a:xfrm>
        </p:spPr>
        <p:txBody>
          <a:bodyPr/>
          <a:lstStyle/>
          <a:p>
            <a:pPr>
              <a:buNone/>
            </a:pPr>
            <a:r>
              <a:rPr lang="hu-HU" sz="2400" dirty="0" err="1" smtClean="0">
                <a:latin typeface="Candara" panose="020E0502030303020204" pitchFamily="34" charset="0"/>
              </a:rPr>
              <a:t>Facebook</a:t>
            </a:r>
            <a:endParaRPr lang="hu-HU" sz="2400" dirty="0" smtClean="0">
              <a:latin typeface="Candara" panose="020E0502030303020204" pitchFamily="34" charset="0"/>
            </a:endParaRPr>
          </a:p>
          <a:p>
            <a:pPr>
              <a:buNone/>
            </a:pPr>
            <a:r>
              <a:rPr lang="hu-HU" sz="2400" dirty="0">
                <a:solidFill>
                  <a:schemeClr val="bg1"/>
                </a:solidFill>
                <a:latin typeface="Candara" panose="020E0502030303020204" pitchFamily="34" charset="0"/>
              </a:rPr>
              <a:t>Instant </a:t>
            </a:r>
            <a:r>
              <a:rPr lang="hu-HU" sz="2400" dirty="0" err="1">
                <a:solidFill>
                  <a:schemeClr val="bg1"/>
                </a:solidFill>
                <a:latin typeface="Candara" panose="020E0502030303020204" pitchFamily="34" charset="0"/>
              </a:rPr>
              <a:t>Articles</a:t>
            </a:r>
            <a:r>
              <a:rPr lang="hu-HU" sz="24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</a:p>
          <a:p>
            <a:pPr>
              <a:buNone/>
            </a:pPr>
            <a:r>
              <a:rPr lang="hu-HU" sz="2400" dirty="0">
                <a:solidFill>
                  <a:schemeClr val="bg1"/>
                </a:solidFill>
                <a:latin typeface="Candara" panose="020E0502030303020204" pitchFamily="34" charset="0"/>
              </a:rPr>
              <a:t>(IA</a:t>
            </a: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)</a:t>
            </a:r>
            <a:endParaRPr lang="hu-HU" sz="2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97" y="1637357"/>
            <a:ext cx="1905000" cy="107156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97" y="3068960"/>
            <a:ext cx="1905000" cy="1071563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1282797" y="4729787"/>
            <a:ext cx="760968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Amit ígérnek…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villámgyors betöltés: boldogabb </a:t>
            </a:r>
            <a:r>
              <a:rPr lang="hu-HU" sz="2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userek</a:t>
            </a:r>
            <a:endParaRPr lang="hu-HU" sz="24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növekvő tartalomfogyasztás: több bevétel</a:t>
            </a:r>
          </a:p>
        </p:txBody>
      </p:sp>
      <p:sp>
        <p:nvSpPr>
          <p:cNvPr id="13" name="Szöveg helye 2"/>
          <p:cNvSpPr>
            <a:spLocks noGrp="1"/>
          </p:cNvSpPr>
          <p:nvPr>
            <p:ph type="body" idx="1"/>
          </p:nvPr>
        </p:nvSpPr>
        <p:spPr>
          <a:xfrm>
            <a:off x="3563888" y="2924944"/>
            <a:ext cx="3777613" cy="1296144"/>
          </a:xfrm>
        </p:spPr>
        <p:txBody>
          <a:bodyPr/>
          <a:lstStyle/>
          <a:p>
            <a:pPr>
              <a:buNone/>
            </a:pPr>
            <a:r>
              <a:rPr lang="hu-HU" sz="2400" dirty="0" err="1" smtClean="0">
                <a:latin typeface="Candara" panose="020E0502030303020204" pitchFamily="34" charset="0"/>
              </a:rPr>
              <a:t>Google</a:t>
            </a:r>
            <a:endParaRPr lang="hu-HU" sz="2400" dirty="0" smtClean="0">
              <a:latin typeface="Candara" panose="020E0502030303020204" pitchFamily="34" charset="0"/>
            </a:endParaRPr>
          </a:p>
          <a:p>
            <a:pPr>
              <a:buNone/>
            </a:pPr>
            <a:r>
              <a:rPr lang="hu-HU" sz="2400" dirty="0" err="1">
                <a:solidFill>
                  <a:schemeClr val="bg1"/>
                </a:solidFill>
                <a:latin typeface="Candara" panose="020E0502030303020204" pitchFamily="34" charset="0"/>
              </a:rPr>
              <a:t>Accelerated</a:t>
            </a:r>
            <a:r>
              <a:rPr lang="hu-HU" sz="2400" dirty="0">
                <a:solidFill>
                  <a:schemeClr val="bg1"/>
                </a:solidFill>
                <a:latin typeface="Candara" panose="020E0502030303020204" pitchFamily="34" charset="0"/>
              </a:rPr>
              <a:t> Mobile </a:t>
            </a:r>
            <a:r>
              <a:rPr lang="hu-HU" sz="2400" dirty="0" err="1">
                <a:solidFill>
                  <a:schemeClr val="bg1"/>
                </a:solidFill>
                <a:latin typeface="Candara" panose="020E0502030303020204" pitchFamily="34" charset="0"/>
              </a:rPr>
              <a:t>Pages</a:t>
            </a:r>
            <a:r>
              <a:rPr lang="hu-HU" sz="2400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br>
              <a:rPr lang="hu-HU" sz="2400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hu-HU" sz="2400" dirty="0">
                <a:solidFill>
                  <a:schemeClr val="bg1"/>
                </a:solidFill>
                <a:latin typeface="Candara" panose="020E0502030303020204" pitchFamily="34" charset="0"/>
              </a:rPr>
              <a:t>(AMP</a:t>
            </a: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)</a:t>
            </a:r>
            <a:endParaRPr lang="hu-HU" sz="2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98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4294967295"/>
          </p:nvPr>
        </p:nvSpPr>
        <p:spPr>
          <a:xfrm>
            <a:off x="1187624" y="2735909"/>
            <a:ext cx="3540632" cy="13861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1800" b="1" dirty="0" smtClean="0">
                <a:latin typeface="Candara" panose="020E0502030303020204" pitchFamily="34" charset="0"/>
              </a:rPr>
              <a:t>HOL TALÁLOK IA CIKKET?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</a:pPr>
            <a:r>
              <a:rPr lang="hu-HU" sz="1800" dirty="0" smtClean="0">
                <a:latin typeface="Candara" panose="020E0502030303020204" pitchFamily="34" charset="0"/>
              </a:rPr>
              <a:t>News </a:t>
            </a:r>
            <a:r>
              <a:rPr lang="hu-HU" sz="1800" dirty="0" err="1" smtClean="0">
                <a:latin typeface="Candara" panose="020E0502030303020204" pitchFamily="34" charset="0"/>
              </a:rPr>
              <a:t>Feed</a:t>
            </a:r>
            <a:endParaRPr lang="hu-HU" sz="1800" dirty="0" smtClean="0">
              <a:latin typeface="Candara" panose="020E050203030302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</a:pPr>
            <a:r>
              <a:rPr lang="hu-HU" sz="1800" dirty="0" err="1" smtClean="0">
                <a:latin typeface="Candara" panose="020E0502030303020204" pitchFamily="34" charset="0"/>
              </a:rPr>
              <a:t>Page</a:t>
            </a:r>
            <a:r>
              <a:rPr lang="hu-HU" sz="1800" dirty="0" smtClean="0">
                <a:latin typeface="Candara" panose="020E0502030303020204" pitchFamily="34" charset="0"/>
              </a:rPr>
              <a:t> </a:t>
            </a:r>
            <a:r>
              <a:rPr lang="hu-HU" sz="1800" dirty="0" err="1" smtClean="0">
                <a:latin typeface="Candara" panose="020E0502030303020204" pitchFamily="34" charset="0"/>
              </a:rPr>
              <a:t>Feed</a:t>
            </a:r>
            <a:endParaRPr lang="en" sz="1800" dirty="0">
              <a:latin typeface="Candara" panose="020E0502030303020204" pitchFamily="34" charset="0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5504225" y="1118675"/>
            <a:ext cx="2528999" cy="4474800"/>
          </a:xfrm>
          <a:prstGeom prst="rect">
            <a:avLst/>
          </a:prstGeom>
          <a:solidFill>
            <a:srgbClr val="2E30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endParaRPr lang="en" sz="1000" dirty="0">
              <a:solidFill>
                <a:srgbClr val="39C0BA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5381949" y="653112"/>
            <a:ext cx="2766775" cy="5551775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226" y="1108076"/>
            <a:ext cx="2528998" cy="4495998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7571622" y="2924944"/>
            <a:ext cx="436888" cy="431131"/>
          </a:xfrm>
          <a:prstGeom prst="ellipse">
            <a:avLst/>
          </a:prstGeom>
          <a:noFill/>
          <a:ln w="34925" cap="rnd" cmpd="sng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460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4294967295"/>
          </p:nvPr>
        </p:nvSpPr>
        <p:spPr>
          <a:xfrm>
            <a:off x="1187624" y="2096796"/>
            <a:ext cx="3540632" cy="2628348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1800" b="1" dirty="0" smtClean="0">
                <a:latin typeface="Candara" panose="020E0502030303020204" pitchFamily="34" charset="0"/>
              </a:rPr>
              <a:t>HOGY NÉZ KI EGY IA CIKK?</a:t>
            </a:r>
            <a:endParaRPr lang="en" sz="1800" b="1" dirty="0">
              <a:latin typeface="Candara" panose="020E0502030303020204" pitchFamily="34" charset="0"/>
            </a:endParaRPr>
          </a:p>
          <a:p>
            <a:pPr marL="285750" indent="-285750">
              <a:spcBef>
                <a:spcPts val="0"/>
              </a:spcBef>
            </a:pPr>
            <a:r>
              <a:rPr lang="hu-HU" sz="1800" dirty="0" smtClean="0">
                <a:latin typeface="Candara" panose="020E0502030303020204" pitchFamily="34" charset="0"/>
              </a:rPr>
              <a:t>lead kép</a:t>
            </a:r>
          </a:p>
          <a:p>
            <a:pPr marL="285750" indent="-285750">
              <a:spcBef>
                <a:spcPts val="0"/>
              </a:spcBef>
            </a:pPr>
            <a:r>
              <a:rPr lang="hu-HU" sz="1800" dirty="0" smtClean="0">
                <a:latin typeface="Candara" panose="020E0502030303020204" pitchFamily="34" charset="0"/>
              </a:rPr>
              <a:t>termék logó</a:t>
            </a:r>
          </a:p>
          <a:p>
            <a:pPr marL="285750" indent="-285750">
              <a:spcBef>
                <a:spcPts val="0"/>
              </a:spcBef>
            </a:pPr>
            <a:r>
              <a:rPr lang="hu-HU" sz="1800" dirty="0" smtClean="0">
                <a:latin typeface="Candara" panose="020E0502030303020204" pitchFamily="34" charset="0"/>
              </a:rPr>
              <a:t>rovat/kategória</a:t>
            </a:r>
          </a:p>
          <a:p>
            <a:pPr marL="285750" indent="-285750">
              <a:spcBef>
                <a:spcPts val="0"/>
              </a:spcBef>
            </a:pPr>
            <a:r>
              <a:rPr lang="hu-HU" sz="1800" dirty="0" smtClean="0">
                <a:latin typeface="Candara" panose="020E0502030303020204" pitchFamily="34" charset="0"/>
              </a:rPr>
              <a:t>cikk cím</a:t>
            </a:r>
          </a:p>
          <a:p>
            <a:pPr marL="285750" indent="-285750">
              <a:spcBef>
                <a:spcPts val="0"/>
              </a:spcBef>
            </a:pPr>
            <a:r>
              <a:rPr lang="hu-HU" sz="1800" dirty="0">
                <a:latin typeface="Candara" panose="020E0502030303020204" pitchFamily="34" charset="0"/>
              </a:rPr>
              <a:t>c</a:t>
            </a:r>
            <a:r>
              <a:rPr lang="hu-HU" sz="1800" dirty="0" smtClean="0">
                <a:latin typeface="Candara" panose="020E0502030303020204" pitchFamily="34" charset="0"/>
              </a:rPr>
              <a:t>ikk információ</a:t>
            </a:r>
          </a:p>
          <a:p>
            <a:pPr marL="285750" indent="-285750">
              <a:spcBef>
                <a:spcPts val="0"/>
              </a:spcBef>
            </a:pPr>
            <a:r>
              <a:rPr lang="hu-HU" sz="1800" dirty="0" smtClean="0">
                <a:latin typeface="Candara" panose="020E0502030303020204" pitchFamily="34" charset="0"/>
              </a:rPr>
              <a:t>lead/cikktörzs</a:t>
            </a:r>
          </a:p>
          <a:p>
            <a:pPr marL="285750" indent="-285750">
              <a:spcBef>
                <a:spcPts val="0"/>
              </a:spcBef>
            </a:pPr>
            <a:r>
              <a:rPr lang="hu-HU" sz="1800" dirty="0" smtClean="0">
                <a:latin typeface="Candara" panose="020E0502030303020204" pitchFamily="34" charset="0"/>
              </a:rPr>
              <a:t>…</a:t>
            </a:r>
            <a:endParaRPr lang="en" sz="1800" dirty="0">
              <a:latin typeface="Candara" panose="020E0502030303020204" pitchFamily="34" charset="0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5504225" y="1118675"/>
            <a:ext cx="2528999" cy="4474800"/>
          </a:xfrm>
          <a:prstGeom prst="rect">
            <a:avLst/>
          </a:prstGeom>
          <a:solidFill>
            <a:srgbClr val="2E3037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000" dirty="0">
                <a:solidFill>
                  <a:srgbClr val="39C0BA"/>
                </a:solidFill>
                <a:latin typeface="Quicksand"/>
                <a:ea typeface="Quicksand"/>
                <a:cs typeface="Quicksand"/>
                <a:sym typeface="Quicksand"/>
              </a:rPr>
              <a:t>Place your screenshot here</a:t>
            </a:r>
          </a:p>
        </p:txBody>
      </p:sp>
      <p:sp>
        <p:nvSpPr>
          <p:cNvPr id="262" name="Shape 262"/>
          <p:cNvSpPr/>
          <p:nvPr/>
        </p:nvSpPr>
        <p:spPr>
          <a:xfrm>
            <a:off x="5381949" y="653112"/>
            <a:ext cx="2766775" cy="5551775"/>
          </a:xfrm>
          <a:custGeom>
            <a:avLst/>
            <a:gdLst/>
            <a:ahLst/>
            <a:cxnLst/>
            <a:rect l="0" t="0" r="0" b="0"/>
            <a:pathLst>
              <a:path w="30819" h="61841" extrusionOk="0">
                <a:moveTo>
                  <a:pt x="5160" y="2580"/>
                </a:moveTo>
                <a:lnTo>
                  <a:pt x="5295" y="2648"/>
                </a:lnTo>
                <a:lnTo>
                  <a:pt x="5363" y="2784"/>
                </a:lnTo>
                <a:lnTo>
                  <a:pt x="5363" y="2920"/>
                </a:lnTo>
                <a:lnTo>
                  <a:pt x="5363" y="3055"/>
                </a:lnTo>
                <a:lnTo>
                  <a:pt x="5295" y="3191"/>
                </a:lnTo>
                <a:lnTo>
                  <a:pt x="5160" y="3259"/>
                </a:lnTo>
                <a:lnTo>
                  <a:pt x="4888" y="3259"/>
                </a:lnTo>
                <a:lnTo>
                  <a:pt x="4752" y="3191"/>
                </a:lnTo>
                <a:lnTo>
                  <a:pt x="4684" y="3055"/>
                </a:lnTo>
                <a:lnTo>
                  <a:pt x="4684" y="2920"/>
                </a:lnTo>
                <a:lnTo>
                  <a:pt x="4684" y="2784"/>
                </a:lnTo>
                <a:lnTo>
                  <a:pt x="4752" y="2648"/>
                </a:lnTo>
                <a:lnTo>
                  <a:pt x="4888" y="2580"/>
                </a:lnTo>
                <a:close/>
                <a:moveTo>
                  <a:pt x="15410" y="2241"/>
                </a:moveTo>
                <a:lnTo>
                  <a:pt x="15681" y="2309"/>
                </a:lnTo>
                <a:lnTo>
                  <a:pt x="15885" y="2444"/>
                </a:lnTo>
                <a:lnTo>
                  <a:pt x="16021" y="2648"/>
                </a:lnTo>
                <a:lnTo>
                  <a:pt x="16088" y="2920"/>
                </a:lnTo>
                <a:lnTo>
                  <a:pt x="16021" y="3191"/>
                </a:lnTo>
                <a:lnTo>
                  <a:pt x="15885" y="3395"/>
                </a:lnTo>
                <a:lnTo>
                  <a:pt x="15681" y="3531"/>
                </a:lnTo>
                <a:lnTo>
                  <a:pt x="15410" y="3598"/>
                </a:lnTo>
                <a:lnTo>
                  <a:pt x="15138" y="3531"/>
                </a:lnTo>
                <a:lnTo>
                  <a:pt x="14934" y="3395"/>
                </a:lnTo>
                <a:lnTo>
                  <a:pt x="14799" y="3191"/>
                </a:lnTo>
                <a:lnTo>
                  <a:pt x="14731" y="2920"/>
                </a:lnTo>
                <a:lnTo>
                  <a:pt x="14799" y="2648"/>
                </a:lnTo>
                <a:lnTo>
                  <a:pt x="14934" y="2444"/>
                </a:lnTo>
                <a:lnTo>
                  <a:pt x="15138" y="2309"/>
                </a:lnTo>
                <a:lnTo>
                  <a:pt x="15410" y="2241"/>
                </a:lnTo>
                <a:close/>
                <a:moveTo>
                  <a:pt x="29393" y="5228"/>
                </a:moveTo>
                <a:lnTo>
                  <a:pt x="29461" y="5296"/>
                </a:lnTo>
                <a:lnTo>
                  <a:pt x="29461" y="54849"/>
                </a:lnTo>
                <a:lnTo>
                  <a:pt x="1426" y="54849"/>
                </a:lnTo>
                <a:lnTo>
                  <a:pt x="1426" y="5296"/>
                </a:lnTo>
                <a:lnTo>
                  <a:pt x="1494" y="5228"/>
                </a:lnTo>
                <a:close/>
                <a:moveTo>
                  <a:pt x="15410" y="544"/>
                </a:moveTo>
                <a:lnTo>
                  <a:pt x="19143" y="612"/>
                </a:lnTo>
                <a:lnTo>
                  <a:pt x="23012" y="747"/>
                </a:lnTo>
                <a:lnTo>
                  <a:pt x="26339" y="951"/>
                </a:lnTo>
                <a:lnTo>
                  <a:pt x="27560" y="1087"/>
                </a:lnTo>
                <a:lnTo>
                  <a:pt x="27560" y="1087"/>
                </a:lnTo>
                <a:lnTo>
                  <a:pt x="26339" y="1019"/>
                </a:lnTo>
                <a:lnTo>
                  <a:pt x="23012" y="815"/>
                </a:lnTo>
                <a:lnTo>
                  <a:pt x="19143" y="680"/>
                </a:lnTo>
                <a:lnTo>
                  <a:pt x="15410" y="612"/>
                </a:lnTo>
                <a:lnTo>
                  <a:pt x="11676" y="680"/>
                </a:lnTo>
                <a:lnTo>
                  <a:pt x="7807" y="815"/>
                </a:lnTo>
                <a:lnTo>
                  <a:pt x="4481" y="1019"/>
                </a:lnTo>
                <a:lnTo>
                  <a:pt x="3259" y="1087"/>
                </a:lnTo>
                <a:lnTo>
                  <a:pt x="2444" y="1223"/>
                </a:lnTo>
                <a:lnTo>
                  <a:pt x="1969" y="1358"/>
                </a:lnTo>
                <a:lnTo>
                  <a:pt x="1630" y="1494"/>
                </a:lnTo>
                <a:lnTo>
                  <a:pt x="1290" y="1698"/>
                </a:lnTo>
                <a:lnTo>
                  <a:pt x="1019" y="1901"/>
                </a:lnTo>
                <a:lnTo>
                  <a:pt x="815" y="2173"/>
                </a:lnTo>
                <a:lnTo>
                  <a:pt x="679" y="2444"/>
                </a:lnTo>
                <a:lnTo>
                  <a:pt x="544" y="2852"/>
                </a:lnTo>
                <a:lnTo>
                  <a:pt x="544" y="3259"/>
                </a:lnTo>
                <a:lnTo>
                  <a:pt x="544" y="58311"/>
                </a:lnTo>
                <a:lnTo>
                  <a:pt x="544" y="58718"/>
                </a:lnTo>
                <a:lnTo>
                  <a:pt x="476" y="58311"/>
                </a:lnTo>
                <a:lnTo>
                  <a:pt x="476" y="3259"/>
                </a:lnTo>
                <a:lnTo>
                  <a:pt x="544" y="2784"/>
                </a:lnTo>
                <a:lnTo>
                  <a:pt x="612" y="2444"/>
                </a:lnTo>
                <a:lnTo>
                  <a:pt x="747" y="2105"/>
                </a:lnTo>
                <a:lnTo>
                  <a:pt x="951" y="1834"/>
                </a:lnTo>
                <a:lnTo>
                  <a:pt x="1222" y="1630"/>
                </a:lnTo>
                <a:lnTo>
                  <a:pt x="1562" y="1426"/>
                </a:lnTo>
                <a:lnTo>
                  <a:pt x="1969" y="1290"/>
                </a:lnTo>
                <a:lnTo>
                  <a:pt x="2444" y="1155"/>
                </a:lnTo>
                <a:lnTo>
                  <a:pt x="3259" y="1087"/>
                </a:lnTo>
                <a:lnTo>
                  <a:pt x="4481" y="951"/>
                </a:lnTo>
                <a:lnTo>
                  <a:pt x="7807" y="747"/>
                </a:lnTo>
                <a:lnTo>
                  <a:pt x="11676" y="612"/>
                </a:lnTo>
                <a:lnTo>
                  <a:pt x="15410" y="544"/>
                </a:lnTo>
                <a:close/>
                <a:moveTo>
                  <a:pt x="27560" y="1087"/>
                </a:moveTo>
                <a:lnTo>
                  <a:pt x="28375" y="1155"/>
                </a:lnTo>
                <a:lnTo>
                  <a:pt x="28850" y="1290"/>
                </a:lnTo>
                <a:lnTo>
                  <a:pt x="29257" y="1426"/>
                </a:lnTo>
                <a:lnTo>
                  <a:pt x="29597" y="1630"/>
                </a:lnTo>
                <a:lnTo>
                  <a:pt x="29868" y="1834"/>
                </a:lnTo>
                <a:lnTo>
                  <a:pt x="30072" y="2105"/>
                </a:lnTo>
                <a:lnTo>
                  <a:pt x="30208" y="2444"/>
                </a:lnTo>
                <a:lnTo>
                  <a:pt x="30276" y="2784"/>
                </a:lnTo>
                <a:lnTo>
                  <a:pt x="30344" y="3259"/>
                </a:lnTo>
                <a:lnTo>
                  <a:pt x="30344" y="58311"/>
                </a:lnTo>
                <a:lnTo>
                  <a:pt x="30276" y="58718"/>
                </a:lnTo>
                <a:lnTo>
                  <a:pt x="30208" y="59125"/>
                </a:lnTo>
                <a:lnTo>
                  <a:pt x="30072" y="59465"/>
                </a:lnTo>
                <a:lnTo>
                  <a:pt x="29868" y="59736"/>
                </a:lnTo>
                <a:lnTo>
                  <a:pt x="29597" y="60008"/>
                </a:lnTo>
                <a:lnTo>
                  <a:pt x="29257" y="60144"/>
                </a:lnTo>
                <a:lnTo>
                  <a:pt x="28850" y="60347"/>
                </a:lnTo>
                <a:lnTo>
                  <a:pt x="28375" y="60415"/>
                </a:lnTo>
                <a:lnTo>
                  <a:pt x="26746" y="60687"/>
                </a:lnTo>
                <a:lnTo>
                  <a:pt x="23895" y="60958"/>
                </a:lnTo>
                <a:lnTo>
                  <a:pt x="22130" y="61094"/>
                </a:lnTo>
                <a:lnTo>
                  <a:pt x="20093" y="61230"/>
                </a:lnTo>
                <a:lnTo>
                  <a:pt x="17853" y="61298"/>
                </a:lnTo>
                <a:lnTo>
                  <a:pt x="12966" y="61298"/>
                </a:lnTo>
                <a:lnTo>
                  <a:pt x="10726" y="61230"/>
                </a:lnTo>
                <a:lnTo>
                  <a:pt x="8689" y="61094"/>
                </a:lnTo>
                <a:lnTo>
                  <a:pt x="6924" y="60958"/>
                </a:lnTo>
                <a:lnTo>
                  <a:pt x="4073" y="60687"/>
                </a:lnTo>
                <a:lnTo>
                  <a:pt x="2444" y="60415"/>
                </a:lnTo>
                <a:lnTo>
                  <a:pt x="1969" y="60347"/>
                </a:lnTo>
                <a:lnTo>
                  <a:pt x="1562" y="60144"/>
                </a:lnTo>
                <a:lnTo>
                  <a:pt x="1290" y="60008"/>
                </a:lnTo>
                <a:lnTo>
                  <a:pt x="951" y="59736"/>
                </a:lnTo>
                <a:lnTo>
                  <a:pt x="747" y="59465"/>
                </a:lnTo>
                <a:lnTo>
                  <a:pt x="612" y="59125"/>
                </a:lnTo>
                <a:lnTo>
                  <a:pt x="544" y="58718"/>
                </a:lnTo>
                <a:lnTo>
                  <a:pt x="544" y="58718"/>
                </a:lnTo>
                <a:lnTo>
                  <a:pt x="679" y="59125"/>
                </a:lnTo>
                <a:lnTo>
                  <a:pt x="815" y="59397"/>
                </a:lnTo>
                <a:lnTo>
                  <a:pt x="1019" y="59669"/>
                </a:lnTo>
                <a:lnTo>
                  <a:pt x="1290" y="59940"/>
                </a:lnTo>
                <a:lnTo>
                  <a:pt x="1630" y="60144"/>
                </a:lnTo>
                <a:lnTo>
                  <a:pt x="2037" y="60279"/>
                </a:lnTo>
                <a:lnTo>
                  <a:pt x="2444" y="60415"/>
                </a:lnTo>
                <a:lnTo>
                  <a:pt x="4073" y="60619"/>
                </a:lnTo>
                <a:lnTo>
                  <a:pt x="6924" y="60890"/>
                </a:lnTo>
                <a:lnTo>
                  <a:pt x="8689" y="61026"/>
                </a:lnTo>
                <a:lnTo>
                  <a:pt x="10726" y="61162"/>
                </a:lnTo>
                <a:lnTo>
                  <a:pt x="12966" y="61230"/>
                </a:lnTo>
                <a:lnTo>
                  <a:pt x="17853" y="61230"/>
                </a:lnTo>
                <a:lnTo>
                  <a:pt x="20093" y="61162"/>
                </a:lnTo>
                <a:lnTo>
                  <a:pt x="22130" y="61026"/>
                </a:lnTo>
                <a:lnTo>
                  <a:pt x="23895" y="60890"/>
                </a:lnTo>
                <a:lnTo>
                  <a:pt x="26746" y="60619"/>
                </a:lnTo>
                <a:lnTo>
                  <a:pt x="28375" y="60415"/>
                </a:lnTo>
                <a:lnTo>
                  <a:pt x="28850" y="60279"/>
                </a:lnTo>
                <a:lnTo>
                  <a:pt x="29190" y="60144"/>
                </a:lnTo>
                <a:lnTo>
                  <a:pt x="29529" y="59940"/>
                </a:lnTo>
                <a:lnTo>
                  <a:pt x="29800" y="59669"/>
                </a:lnTo>
                <a:lnTo>
                  <a:pt x="30004" y="59397"/>
                </a:lnTo>
                <a:lnTo>
                  <a:pt x="30140" y="59125"/>
                </a:lnTo>
                <a:lnTo>
                  <a:pt x="30276" y="58718"/>
                </a:lnTo>
                <a:lnTo>
                  <a:pt x="30276" y="58311"/>
                </a:lnTo>
                <a:lnTo>
                  <a:pt x="30276" y="3259"/>
                </a:lnTo>
                <a:lnTo>
                  <a:pt x="30276" y="2852"/>
                </a:lnTo>
                <a:lnTo>
                  <a:pt x="30140" y="2444"/>
                </a:lnTo>
                <a:lnTo>
                  <a:pt x="30004" y="2173"/>
                </a:lnTo>
                <a:lnTo>
                  <a:pt x="29800" y="1901"/>
                </a:lnTo>
                <a:lnTo>
                  <a:pt x="29529" y="1698"/>
                </a:lnTo>
                <a:lnTo>
                  <a:pt x="29190" y="1494"/>
                </a:lnTo>
                <a:lnTo>
                  <a:pt x="28850" y="1358"/>
                </a:lnTo>
                <a:lnTo>
                  <a:pt x="28375" y="1223"/>
                </a:lnTo>
                <a:lnTo>
                  <a:pt x="27560" y="1087"/>
                </a:lnTo>
                <a:close/>
                <a:moveTo>
                  <a:pt x="15410" y="1"/>
                </a:moveTo>
                <a:lnTo>
                  <a:pt x="11608" y="69"/>
                </a:lnTo>
                <a:lnTo>
                  <a:pt x="7739" y="204"/>
                </a:lnTo>
                <a:lnTo>
                  <a:pt x="4413" y="408"/>
                </a:lnTo>
                <a:lnTo>
                  <a:pt x="3191" y="544"/>
                </a:lnTo>
                <a:lnTo>
                  <a:pt x="2309" y="680"/>
                </a:lnTo>
                <a:lnTo>
                  <a:pt x="1765" y="815"/>
                </a:lnTo>
                <a:lnTo>
                  <a:pt x="1290" y="1019"/>
                </a:lnTo>
                <a:lnTo>
                  <a:pt x="883" y="1223"/>
                </a:lnTo>
                <a:lnTo>
                  <a:pt x="544" y="1494"/>
                </a:lnTo>
                <a:lnTo>
                  <a:pt x="340" y="1901"/>
                </a:lnTo>
                <a:lnTo>
                  <a:pt x="136" y="2241"/>
                </a:lnTo>
                <a:lnTo>
                  <a:pt x="1" y="2716"/>
                </a:lnTo>
                <a:lnTo>
                  <a:pt x="1" y="3259"/>
                </a:lnTo>
                <a:lnTo>
                  <a:pt x="1" y="58311"/>
                </a:lnTo>
                <a:lnTo>
                  <a:pt x="1" y="58854"/>
                </a:lnTo>
                <a:lnTo>
                  <a:pt x="136" y="59261"/>
                </a:lnTo>
                <a:lnTo>
                  <a:pt x="340" y="59736"/>
                </a:lnTo>
                <a:lnTo>
                  <a:pt x="612" y="60076"/>
                </a:lnTo>
                <a:lnTo>
                  <a:pt x="951" y="60347"/>
                </a:lnTo>
                <a:lnTo>
                  <a:pt x="1358" y="60619"/>
                </a:lnTo>
                <a:lnTo>
                  <a:pt x="1833" y="60823"/>
                </a:lnTo>
                <a:lnTo>
                  <a:pt x="2309" y="60958"/>
                </a:lnTo>
                <a:lnTo>
                  <a:pt x="4006" y="61162"/>
                </a:lnTo>
                <a:lnTo>
                  <a:pt x="6857" y="61501"/>
                </a:lnTo>
                <a:lnTo>
                  <a:pt x="8689" y="61637"/>
                </a:lnTo>
                <a:lnTo>
                  <a:pt x="10726" y="61705"/>
                </a:lnTo>
                <a:lnTo>
                  <a:pt x="12966" y="61773"/>
                </a:lnTo>
                <a:lnTo>
                  <a:pt x="15410" y="61841"/>
                </a:lnTo>
                <a:lnTo>
                  <a:pt x="17853" y="61773"/>
                </a:lnTo>
                <a:lnTo>
                  <a:pt x="20093" y="61705"/>
                </a:lnTo>
                <a:lnTo>
                  <a:pt x="22130" y="61637"/>
                </a:lnTo>
                <a:lnTo>
                  <a:pt x="23963" y="61501"/>
                </a:lnTo>
                <a:lnTo>
                  <a:pt x="26814" y="61162"/>
                </a:lnTo>
                <a:lnTo>
                  <a:pt x="28511" y="60958"/>
                </a:lnTo>
                <a:lnTo>
                  <a:pt x="28986" y="60823"/>
                </a:lnTo>
                <a:lnTo>
                  <a:pt x="29461" y="60619"/>
                </a:lnTo>
                <a:lnTo>
                  <a:pt x="29868" y="60347"/>
                </a:lnTo>
                <a:lnTo>
                  <a:pt x="30208" y="60076"/>
                </a:lnTo>
                <a:lnTo>
                  <a:pt x="30479" y="59736"/>
                </a:lnTo>
                <a:lnTo>
                  <a:pt x="30683" y="59261"/>
                </a:lnTo>
                <a:lnTo>
                  <a:pt x="30819" y="58854"/>
                </a:lnTo>
                <a:lnTo>
                  <a:pt x="30819" y="58311"/>
                </a:lnTo>
                <a:lnTo>
                  <a:pt x="30819" y="3259"/>
                </a:lnTo>
                <a:lnTo>
                  <a:pt x="30819" y="2716"/>
                </a:lnTo>
                <a:lnTo>
                  <a:pt x="30683" y="2241"/>
                </a:lnTo>
                <a:lnTo>
                  <a:pt x="30547" y="1901"/>
                </a:lnTo>
                <a:lnTo>
                  <a:pt x="30276" y="1494"/>
                </a:lnTo>
                <a:lnTo>
                  <a:pt x="29936" y="1223"/>
                </a:lnTo>
                <a:lnTo>
                  <a:pt x="29529" y="1019"/>
                </a:lnTo>
                <a:lnTo>
                  <a:pt x="29054" y="815"/>
                </a:lnTo>
                <a:lnTo>
                  <a:pt x="28511" y="680"/>
                </a:lnTo>
                <a:lnTo>
                  <a:pt x="27628" y="544"/>
                </a:lnTo>
                <a:lnTo>
                  <a:pt x="26406" y="408"/>
                </a:lnTo>
                <a:lnTo>
                  <a:pt x="23080" y="204"/>
                </a:lnTo>
                <a:lnTo>
                  <a:pt x="19211" y="69"/>
                </a:lnTo>
                <a:lnTo>
                  <a:pt x="15410" y="1"/>
                </a:lnTo>
                <a:close/>
              </a:path>
            </a:pathLst>
          </a:custGeom>
          <a:noFill/>
          <a:ln w="9525" cap="flat" cmpd="sng">
            <a:solidFill>
              <a:srgbClr val="999FA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226" y="1093244"/>
            <a:ext cx="2528998" cy="4495996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1187624" y="4869160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…arculattal, tartalommal stb. bővebben </a:t>
            </a:r>
            <a:r>
              <a:rPr lang="hu-HU" sz="2400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Fenyő Balázs</a:t>
            </a: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előadása foglalkozik.</a:t>
            </a:r>
            <a:endParaRPr lang="hu-HU" sz="2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858000" cy="459900"/>
          </a:xfrm>
        </p:spPr>
        <p:txBody>
          <a:bodyPr/>
          <a:lstStyle/>
          <a:p>
            <a:r>
              <a:rPr lang="hu-HU" sz="3000" dirty="0" smtClean="0">
                <a:latin typeface="Candara" panose="020E0502030303020204" pitchFamily="34" charset="0"/>
              </a:rPr>
              <a:t>DÖNTÉSELŐKÉSZÍTÉS</a:t>
            </a:r>
            <a:endParaRPr lang="hu-HU" sz="3000" dirty="0">
              <a:latin typeface="Candara" panose="020E0502030303020204" pitchFamily="34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1187624" y="1772816"/>
            <a:ext cx="6264696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6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ígért  előnyök kiaknázása</a:t>
            </a:r>
          </a:p>
          <a:p>
            <a:pPr marL="342900" indent="-342900">
              <a:spcAft>
                <a:spcPts val="66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bg1"/>
                </a:solidFill>
                <a:latin typeface="Candara" panose="020E0502030303020204" pitchFamily="34" charset="0"/>
              </a:rPr>
              <a:t>N</a:t>
            </a: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ews </a:t>
            </a:r>
            <a:r>
              <a:rPr lang="hu-HU" sz="2400" dirty="0" err="1">
                <a:solidFill>
                  <a:schemeClr val="bg1"/>
                </a:solidFill>
                <a:latin typeface="Candara" panose="020E0502030303020204" pitchFamily="34" charset="0"/>
              </a:rPr>
              <a:t>F</a:t>
            </a:r>
            <a:r>
              <a:rPr lang="hu-HU" sz="2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eed</a:t>
            </a: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hu-HU" sz="2400" dirty="0">
                <a:solidFill>
                  <a:schemeClr val="bg1"/>
                </a:solidFill>
                <a:latin typeface="Candara" panose="020E0502030303020204" pitchFamily="34" charset="0"/>
              </a:rPr>
              <a:t>algoritmus </a:t>
            </a: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érintettsége</a:t>
            </a:r>
          </a:p>
          <a:p>
            <a:pPr marL="342900" indent="-342900">
              <a:spcAft>
                <a:spcPts val="6600"/>
              </a:spcAft>
              <a:buFont typeface="Arial" panose="020B0604020202020204" pitchFamily="34" charset="0"/>
              <a:buChar char="•"/>
            </a:pPr>
            <a:r>
              <a:rPr lang="hu-HU" sz="2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early</a:t>
            </a: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hu-HU" sz="2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adopter</a:t>
            </a: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presztízs a piacon</a:t>
            </a:r>
          </a:p>
          <a:p>
            <a:pPr marL="342900" indent="-342900">
              <a:spcAft>
                <a:spcPts val="66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tapasztalatok első kézből</a:t>
            </a:r>
            <a:endParaRPr lang="hu-HU" sz="2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3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858000" cy="459900"/>
          </a:xfrm>
        </p:spPr>
        <p:txBody>
          <a:bodyPr/>
          <a:lstStyle/>
          <a:p>
            <a:r>
              <a:rPr lang="hu-HU" sz="3000" dirty="0" smtClean="0">
                <a:latin typeface="Candara" panose="020E0502030303020204" pitchFamily="34" charset="0"/>
              </a:rPr>
              <a:t>ELSŐ LÉPÉSEK</a:t>
            </a:r>
            <a:endParaRPr lang="hu-HU" sz="3000" dirty="0">
              <a:latin typeface="Candara" panose="020E0502030303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187623" y="1412776"/>
            <a:ext cx="7580921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2400"/>
              </a:spcAft>
              <a:buAutoNum type="arabicPeriod"/>
            </a:pP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Dokumentáció: </a:t>
            </a:r>
            <a:b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hu-HU" sz="2400" dirty="0">
                <a:solidFill>
                  <a:schemeClr val="bg1"/>
                </a:solidFill>
                <a:latin typeface="Candara" panose="020E0502030303020204" pitchFamily="34" charset="0"/>
              </a:rPr>
              <a:t>https://</a:t>
            </a: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developers.facebook.com/docs/instant-articles</a:t>
            </a:r>
            <a:b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hu-HU" sz="2400" dirty="0">
                <a:solidFill>
                  <a:schemeClr val="bg1"/>
                </a:solidFill>
                <a:latin typeface="Candara" panose="020E0502030303020204" pitchFamily="34" charset="0"/>
              </a:rPr>
              <a:t>Regisztráció: </a:t>
            </a:r>
            <a:br>
              <a:rPr lang="hu-HU" sz="2400" dirty="0">
                <a:solidFill>
                  <a:schemeClr val="bg1"/>
                </a:solidFill>
                <a:latin typeface="Candara" panose="020E0502030303020204" pitchFamily="34" charset="0"/>
              </a:rPr>
            </a:br>
            <a:r>
              <a:rPr lang="hu-HU" sz="2400" dirty="0">
                <a:solidFill>
                  <a:schemeClr val="bg1"/>
                </a:solidFill>
                <a:latin typeface="Candara" panose="020E0502030303020204" pitchFamily="34" charset="0"/>
              </a:rPr>
              <a:t>https://instantarticles.fb.com/</a:t>
            </a:r>
            <a:endParaRPr lang="hu-HU" sz="24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457200" indent="-457200">
              <a:spcAft>
                <a:spcPts val="2400"/>
              </a:spcAft>
              <a:buAutoNum type="arabicPeriod"/>
            </a:pPr>
            <a:r>
              <a:rPr lang="hu-HU" sz="2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Page</a:t>
            </a: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kiválasztása (</a:t>
            </a:r>
            <a:r>
              <a:rPr lang="hu-HU" sz="2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Admin</a:t>
            </a: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/Editor jogkör)</a:t>
            </a:r>
          </a:p>
          <a:p>
            <a:pPr marL="457200" indent="-457200">
              <a:spcAft>
                <a:spcPts val="2400"/>
              </a:spcAft>
              <a:buAutoNum type="arabicPeriod"/>
            </a:pP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Meta tag elhelyezése (</a:t>
            </a:r>
            <a:r>
              <a:rPr lang="hu-HU" sz="2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fb</a:t>
            </a: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:</a:t>
            </a:r>
            <a:r>
              <a:rPr lang="hu-HU" sz="2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pages</a:t>
            </a: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vagy </a:t>
            </a:r>
            <a:r>
              <a:rPr lang="hu-HU" sz="2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fb</a:t>
            </a: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:</a:t>
            </a:r>
            <a:r>
              <a:rPr lang="hu-HU" sz="2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app</a:t>
            </a: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_</a:t>
            </a:r>
            <a:r>
              <a:rPr lang="hu-HU" sz="2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id</a:t>
            </a: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)</a:t>
            </a:r>
            <a:b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</a:br>
            <a:endParaRPr lang="hu-HU" sz="180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indent="-457200">
              <a:spcAft>
                <a:spcPts val="2400"/>
              </a:spcAft>
              <a:buAutoNum type="arabicPeriod"/>
            </a:pP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RSS </a:t>
            </a:r>
            <a:r>
              <a:rPr lang="hu-HU" sz="2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feed</a:t>
            </a: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/API </a:t>
            </a: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kapcsolat (min. 5 elem)</a:t>
            </a:r>
            <a:endParaRPr lang="hu-HU" sz="24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457200" indent="-457200">
              <a:spcAft>
                <a:spcPts val="2400"/>
              </a:spcAft>
              <a:buAutoNum type="arabicPeriod"/>
            </a:pP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Megjelenés </a:t>
            </a:r>
            <a:r>
              <a:rPr lang="hu-HU" sz="2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testreszabása</a:t>
            </a:r>
            <a:endParaRPr lang="hu-HU" sz="24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457200" indent="-457200">
              <a:spcAft>
                <a:spcPts val="2400"/>
              </a:spcAft>
              <a:buAutoNum type="arabicPeriod"/>
            </a:pPr>
            <a:r>
              <a:rPr lang="hu-HU" sz="2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Review</a:t>
            </a:r>
            <a:endParaRPr lang="hu-HU" sz="2400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293096"/>
            <a:ext cx="6768752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858000" cy="459900"/>
          </a:xfrm>
        </p:spPr>
        <p:txBody>
          <a:bodyPr/>
          <a:lstStyle/>
          <a:p>
            <a:r>
              <a:rPr lang="hu-HU" sz="3000" dirty="0" smtClean="0">
                <a:latin typeface="Candara" panose="020E0502030303020204" pitchFamily="34" charset="0"/>
              </a:rPr>
              <a:t>RSS</a:t>
            </a:r>
            <a:endParaRPr lang="hu-HU" sz="3000" dirty="0">
              <a:latin typeface="Candara" panose="020E0502030303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198197" y="1745811"/>
            <a:ext cx="769428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szabványos RSS 2.0</a:t>
            </a:r>
          </a:p>
          <a:p>
            <a:pPr marL="342900" indent="-34290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HTTP </a:t>
            </a:r>
            <a:r>
              <a:rPr lang="hu-HU" sz="2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auth</a:t>
            </a:r>
            <a:endParaRPr lang="hu-HU" sz="2400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342900" indent="-34290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hu-HU" sz="2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production</a:t>
            </a:r>
            <a:r>
              <a:rPr lang="hu-HU" sz="2400" dirty="0">
                <a:solidFill>
                  <a:schemeClr val="bg1"/>
                </a:solidFill>
                <a:latin typeface="Candara" panose="020E0502030303020204" pitchFamily="34" charset="0"/>
              </a:rPr>
              <a:t>, </a:t>
            </a:r>
            <a:r>
              <a:rPr lang="hu-HU" sz="2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development</a:t>
            </a: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hu-HU" sz="2400" dirty="0" err="1">
                <a:solidFill>
                  <a:schemeClr val="bg1"/>
                </a:solidFill>
                <a:latin typeface="Candara" panose="020E0502030303020204" pitchFamily="34" charset="0"/>
              </a:rPr>
              <a:t>feed</a:t>
            </a:r>
            <a:endParaRPr lang="hu-HU" sz="2400" dirty="0">
              <a:solidFill>
                <a:schemeClr val="bg1"/>
              </a:solidFill>
              <a:latin typeface="Candara" panose="020E0502030303020204" pitchFamily="34" charset="0"/>
            </a:endParaRPr>
          </a:p>
          <a:p>
            <a:pPr marL="342900" indent="-34290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csak a legfrissebb cikkek</a:t>
            </a:r>
          </a:p>
          <a:p>
            <a:pPr marL="342900" indent="-342900">
              <a:spcAft>
                <a:spcPts val="4200"/>
              </a:spcAft>
              <a:buFont typeface="Arial" panose="020B0604020202020204" pitchFamily="34" charset="0"/>
              <a:buChar char="•"/>
            </a:pPr>
            <a:r>
              <a:rPr lang="hu-HU" sz="2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public</a:t>
            </a: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/</a:t>
            </a:r>
            <a:r>
              <a:rPr lang="hu-HU" sz="2400" dirty="0" err="1" smtClean="0">
                <a:solidFill>
                  <a:schemeClr val="bg1"/>
                </a:solidFill>
                <a:latin typeface="Candara" panose="020E0502030303020204" pitchFamily="34" charset="0"/>
              </a:rPr>
              <a:t>draft</a:t>
            </a:r>
            <a:r>
              <a:rPr lang="hu-HU" sz="2400" dirty="0" smtClean="0">
                <a:solidFill>
                  <a:schemeClr val="bg1"/>
                </a:solidFill>
                <a:latin typeface="Candara" panose="020E0502030303020204" pitchFamily="34" charset="0"/>
              </a:rPr>
              <a:t> tartalmak</a:t>
            </a:r>
          </a:p>
        </p:txBody>
      </p:sp>
    </p:spTree>
    <p:extLst>
      <p:ext uri="{BB962C8B-B14F-4D97-AF65-F5344CB8AC3E}">
        <p14:creationId xmlns:p14="http://schemas.microsoft.com/office/powerpoint/2010/main" val="193343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858000" cy="459900"/>
          </a:xfrm>
        </p:spPr>
        <p:txBody>
          <a:bodyPr/>
          <a:lstStyle/>
          <a:p>
            <a:r>
              <a:rPr lang="hu-HU" sz="3000" dirty="0" smtClean="0">
                <a:latin typeface="Candara" panose="020E0502030303020204" pitchFamily="34" charset="0"/>
              </a:rPr>
              <a:t>RSS</a:t>
            </a:r>
            <a:endParaRPr lang="hu-HU" sz="3000" dirty="0">
              <a:latin typeface="Candara" panose="020E0502030303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1"/>
            <a:ext cx="655272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22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eanor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Egyéni 1. séma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1482</TotalTime>
  <Words>336</Words>
  <Application>Microsoft Office PowerPoint</Application>
  <PresentationFormat>Diavetítés a képernyőre (4:3 oldalarány)</PresentationFormat>
  <Paragraphs>107</Paragraphs>
  <Slides>20</Slides>
  <Notes>7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1" baseType="lpstr">
      <vt:lpstr>Eleanor template</vt:lpstr>
      <vt:lpstr>Facebook Instant Articles</vt:lpstr>
      <vt:lpstr>ELŐTÖRTÉNET</vt:lpstr>
      <vt:lpstr>MEGOLDÁS</vt:lpstr>
      <vt:lpstr>PowerPoint bemutató</vt:lpstr>
      <vt:lpstr>PowerPoint bemutató</vt:lpstr>
      <vt:lpstr>DÖNTÉSELŐKÉSZÍTÉS</vt:lpstr>
      <vt:lpstr>ELSŐ LÉPÉSEK</vt:lpstr>
      <vt:lpstr>RSS</vt:lpstr>
      <vt:lpstr>RSS</vt:lpstr>
      <vt:lpstr>ÉLESÍTÉS</vt:lpstr>
      <vt:lpstr>NEHÉZSÉGEK</vt:lpstr>
      <vt:lpstr>HIRDETÉSEK</vt:lpstr>
      <vt:lpstr>HIRDETÉSEK, BEVÉTELEK</vt:lpstr>
      <vt:lpstr>MÉRÉSEK, ALAPÉRTELMEZÉS</vt:lpstr>
      <vt:lpstr>MÉRÉSEK</vt:lpstr>
      <vt:lpstr>MÉRÉSEK</vt:lpstr>
      <vt:lpstr>MÉRÉSEK, EREDMÉNYEK</vt:lpstr>
      <vt:lpstr>SZUMMA SZUMMÁRUM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Facebook Instant Articles</dc:title>
  <dc:creator>Zsoldos Dániel</dc:creator>
  <cp:lastModifiedBy>Zsoldos Dániel</cp:lastModifiedBy>
  <cp:revision>117</cp:revision>
  <dcterms:modified xsi:type="dcterms:W3CDTF">2016-11-22T19:54:17Z</dcterms:modified>
  <cp:contentStatus>Végleges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