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4"/>
    <p:restoredTop sz="94650"/>
  </p:normalViewPr>
  <p:slideViewPr>
    <p:cSldViewPr snapToGrid="0" snapToObjects="1">
      <p:cViewPr>
        <p:scale>
          <a:sx n="74" d="100"/>
          <a:sy n="74" d="100"/>
        </p:scale>
        <p:origin x="232" y="7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1143000" y="685800"/>
            <a:ext cx="4572000" cy="3429000"/>
          </a:xfrm>
          <a:prstGeom prst="rect">
            <a:avLst/>
          </a:prstGeom>
        </p:spPr>
        <p:txBody>
          <a:bodyPr/>
          <a:lstStyle/>
          <a:p>
            <a:endParaRPr/>
          </a:p>
        </p:txBody>
      </p:sp>
      <p:sp>
        <p:nvSpPr>
          <p:cNvPr id="219" name="Shape 21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42779114"/>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 Id="rId3" Type="http://schemas.openxmlformats.org/officeDocument/2006/relationships/hyperlink" Target="https://unsplash.com/@zachinglis"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s://unsplash.com/@albertosaure"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https://unsplash.com/@grakozy"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p>
            <a:pPr>
              <a:defRPr sz="1600"/>
            </a:pPr>
            <a:r>
              <a:t>We packed up the farmland and put it in a container that we can take anywhere! With the Leafy Green Machine, we hope to help change the way people grow their food so that fresh food is close to you anytime, any place. </a:t>
            </a:r>
          </a:p>
          <a:p>
            <a:pPr>
              <a:defRPr sz="1600"/>
            </a:pPr>
            <a:endParaRPr/>
          </a:p>
          <a:p>
            <a:pPr>
              <a:defRPr sz="1600"/>
            </a:pPr>
            <a:r>
              <a:t>Inside the container plants are safe from whatever weather is happening outside.</a:t>
            </a:r>
          </a:p>
        </p:txBody>
      </p:sp>
    </p:spTree>
    <p:extLst>
      <p:ext uri="{BB962C8B-B14F-4D97-AF65-F5344CB8AC3E}">
        <p14:creationId xmlns:p14="http://schemas.microsoft.com/office/powerpoint/2010/main" val="169639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prstGeom prst="rect">
            <a:avLst/>
          </a:prstGeom>
        </p:spPr>
        <p:txBody>
          <a:bodyPr/>
          <a:lstStyle/>
          <a:p>
            <a:endParaRPr/>
          </a:p>
        </p:txBody>
      </p:sp>
      <p:sp>
        <p:nvSpPr>
          <p:cNvPr id="325" name="Shape 325"/>
          <p:cNvSpPr>
            <a:spLocks noGrp="1"/>
          </p:cNvSpPr>
          <p:nvPr>
            <p:ph type="body" sz="quarter" idx="1"/>
          </p:nvPr>
        </p:nvSpPr>
        <p:spPr>
          <a:prstGeom prst="rect">
            <a:avLst/>
          </a:prstGeom>
        </p:spPr>
        <p:txBody>
          <a:bodyPr/>
          <a:lstStyle/>
          <a:p>
            <a:r>
              <a:t>we want to be delivering the best customer experience, and in our case this means scaling support</a:t>
            </a:r>
          </a:p>
        </p:txBody>
      </p:sp>
    </p:spTree>
    <p:extLst>
      <p:ext uri="{BB962C8B-B14F-4D97-AF65-F5344CB8AC3E}">
        <p14:creationId xmlns:p14="http://schemas.microsoft.com/office/powerpoint/2010/main" val="1267331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noRot="1" noChangeAspect="1"/>
          </p:cNvSpPr>
          <p:nvPr>
            <p:ph type="sldImg"/>
          </p:nvPr>
        </p:nvSpPr>
        <p:spPr>
          <a:prstGeom prst="rect">
            <a:avLst/>
          </a:prstGeom>
        </p:spPr>
        <p:txBody>
          <a:bodyPr/>
          <a:lstStyle/>
          <a:p>
            <a:endParaRPr/>
          </a:p>
        </p:txBody>
      </p:sp>
      <p:sp>
        <p:nvSpPr>
          <p:cNvPr id="331" name="Shape 331"/>
          <p:cNvSpPr>
            <a:spLocks noGrp="1"/>
          </p:cNvSpPr>
          <p:nvPr>
            <p:ph type="body" sz="quarter" idx="1"/>
          </p:nvPr>
        </p:nvSpPr>
        <p:spPr>
          <a:prstGeom prst="rect">
            <a:avLst/>
          </a:prstGeom>
        </p:spPr>
        <p:txBody>
          <a:bodyPr/>
          <a:lstStyle/>
          <a:p>
            <a:r>
              <a:t>This simply extends our goal of delivering the best customer experience, which we are now able to do because of product functionality that would never have existed with connectivity.</a:t>
            </a:r>
          </a:p>
        </p:txBody>
      </p:sp>
    </p:spTree>
    <p:extLst>
      <p:ext uri="{BB962C8B-B14F-4D97-AF65-F5344CB8AC3E}">
        <p14:creationId xmlns:p14="http://schemas.microsoft.com/office/powerpoint/2010/main" val="1305138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a:spLocks noGrp="1" noRot="1" noChangeAspect="1"/>
          </p:cNvSpPr>
          <p:nvPr>
            <p:ph type="sldImg"/>
          </p:nvPr>
        </p:nvSpPr>
        <p:spPr>
          <a:prstGeom prst="rect">
            <a:avLst/>
          </a:prstGeom>
        </p:spPr>
        <p:txBody>
          <a:bodyPr/>
          <a:lstStyle/>
          <a:p>
            <a:endParaRPr/>
          </a:p>
        </p:txBody>
      </p:sp>
      <p:sp>
        <p:nvSpPr>
          <p:cNvPr id="356" name="Shape 356"/>
          <p:cNvSpPr>
            <a:spLocks noGrp="1"/>
          </p:cNvSpPr>
          <p:nvPr>
            <p:ph type="body" sz="quarter" idx="1"/>
          </p:nvPr>
        </p:nvSpPr>
        <p:spPr>
          <a:prstGeom prst="rect">
            <a:avLst/>
          </a:prstGeom>
        </p:spPr>
        <p:txBody>
          <a:bodyPr/>
          <a:lstStyle/>
          <a:p>
            <a:pPr>
              <a:defRPr sz="1600"/>
            </a:pPr>
            <a:r>
              <a:t>At Freight Farms, we believe that making farming accessible to more people is good for our health, our communities, and our dinner plates. </a:t>
            </a:r>
          </a:p>
          <a:p>
            <a:pPr>
              <a:defRPr sz="1600"/>
            </a:pPr>
            <a:r>
              <a:t>We automated our farm so that more people can start farming no matter where they are or what they do for work. Many people who want to farm are in cities, where they have a full time job and there’s not a lot of space, but there are a LOT of people who want fresh food. </a:t>
            </a:r>
          </a:p>
          <a:p>
            <a:pPr>
              <a:defRPr sz="1600"/>
            </a:pPr>
            <a:r>
              <a:t>The automation in the Leafy Green Machine helps these people grow food for their communities.</a:t>
            </a:r>
          </a:p>
          <a:p>
            <a:pPr>
              <a:defRPr sz="1600"/>
            </a:pPr>
            <a:r>
              <a:t>To do that, they need to make the most out of the little space they have inside the container.</a:t>
            </a:r>
          </a:p>
        </p:txBody>
      </p:sp>
    </p:spTree>
    <p:extLst>
      <p:ext uri="{BB962C8B-B14F-4D97-AF65-F5344CB8AC3E}">
        <p14:creationId xmlns:p14="http://schemas.microsoft.com/office/powerpoint/2010/main" val="1060563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a:spLocks noGrp="1" noRot="1" noChangeAspect="1"/>
          </p:cNvSpPr>
          <p:nvPr>
            <p:ph type="sldImg"/>
          </p:nvPr>
        </p:nvSpPr>
        <p:spPr>
          <a:prstGeom prst="rect">
            <a:avLst/>
          </a:prstGeom>
        </p:spPr>
        <p:txBody>
          <a:bodyPr/>
          <a:lstStyle/>
          <a:p>
            <a:endParaRPr/>
          </a:p>
        </p:txBody>
      </p:sp>
      <p:sp>
        <p:nvSpPr>
          <p:cNvPr id="377" name="Shape 377"/>
          <p:cNvSpPr>
            <a:spLocks noGrp="1"/>
          </p:cNvSpPr>
          <p:nvPr>
            <p:ph type="body" sz="quarter" idx="1"/>
          </p:nvPr>
        </p:nvSpPr>
        <p:spPr>
          <a:prstGeom prst="rect">
            <a:avLst/>
          </a:prstGeom>
        </p:spPr>
        <p:txBody>
          <a:bodyPr/>
          <a:lstStyle/>
          <a:p>
            <a:pPr>
              <a:defRPr sz="1600"/>
            </a:pPr>
            <a:r>
              <a:t>At Freight Farms, we believe that making farming accessible to more people is good for our health, our communities, and our dinner plates. </a:t>
            </a:r>
          </a:p>
          <a:p>
            <a:pPr>
              <a:defRPr sz="1600"/>
            </a:pPr>
            <a:r>
              <a:t>We automated our farm so that more people can start farming no matter where they are or what they do for work. Many people who want to farm are in cities, where they have a full time job and there’s not a lot of space, but there are a LOT of people who want fresh food. </a:t>
            </a:r>
          </a:p>
          <a:p>
            <a:pPr>
              <a:defRPr sz="1600"/>
            </a:pPr>
            <a:r>
              <a:t>The automation in the Leafy Green Machine helps these people grow food for their communities.</a:t>
            </a:r>
          </a:p>
          <a:p>
            <a:pPr>
              <a:defRPr sz="1600"/>
            </a:pPr>
            <a:r>
              <a:t>To do that, they need to make the most out of the little space they have inside the container.</a:t>
            </a:r>
          </a:p>
        </p:txBody>
      </p:sp>
    </p:spTree>
    <p:extLst>
      <p:ext uri="{BB962C8B-B14F-4D97-AF65-F5344CB8AC3E}">
        <p14:creationId xmlns:p14="http://schemas.microsoft.com/office/powerpoint/2010/main" val="779466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a:spLocks noGrp="1" noRot="1" noChangeAspect="1"/>
          </p:cNvSpPr>
          <p:nvPr>
            <p:ph type="sldImg"/>
          </p:nvPr>
        </p:nvSpPr>
        <p:spPr>
          <a:prstGeom prst="rect">
            <a:avLst/>
          </a:prstGeom>
        </p:spPr>
        <p:txBody>
          <a:bodyPr/>
          <a:lstStyle/>
          <a:p>
            <a:endParaRPr/>
          </a:p>
        </p:txBody>
      </p:sp>
      <p:sp>
        <p:nvSpPr>
          <p:cNvPr id="384" name="Shape 384"/>
          <p:cNvSpPr>
            <a:spLocks noGrp="1"/>
          </p:cNvSpPr>
          <p:nvPr>
            <p:ph type="body" sz="quarter" idx="1"/>
          </p:nvPr>
        </p:nvSpPr>
        <p:spPr>
          <a:prstGeom prst="rect">
            <a:avLst/>
          </a:prstGeom>
        </p:spPr>
        <p:txBody>
          <a:bodyPr/>
          <a:lstStyle/>
          <a:p>
            <a:r>
              <a:t>Where growing seasons are usually really short.</a:t>
            </a:r>
          </a:p>
        </p:txBody>
      </p:sp>
    </p:spTree>
    <p:extLst>
      <p:ext uri="{BB962C8B-B14F-4D97-AF65-F5344CB8AC3E}">
        <p14:creationId xmlns:p14="http://schemas.microsoft.com/office/powerpoint/2010/main" val="835588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a:spLocks noGrp="1" noRot="1" noChangeAspect="1"/>
          </p:cNvSpPr>
          <p:nvPr>
            <p:ph type="sldImg"/>
          </p:nvPr>
        </p:nvSpPr>
        <p:spPr>
          <a:prstGeom prst="rect">
            <a:avLst/>
          </a:prstGeom>
        </p:spPr>
        <p:txBody>
          <a:bodyPr/>
          <a:lstStyle/>
          <a:p>
            <a:endParaRPr/>
          </a:p>
        </p:txBody>
      </p:sp>
      <p:sp>
        <p:nvSpPr>
          <p:cNvPr id="390" name="Shape 390"/>
          <p:cNvSpPr>
            <a:spLocks noGrp="1"/>
          </p:cNvSpPr>
          <p:nvPr>
            <p:ph type="body" sz="quarter" idx="1"/>
          </p:nvPr>
        </p:nvSpPr>
        <p:spPr>
          <a:prstGeom prst="rect">
            <a:avLst/>
          </a:prstGeom>
        </p:spPr>
        <p:txBody>
          <a:bodyPr/>
          <a:lstStyle/>
          <a:p>
            <a:r>
              <a:t>As I’ve mentioned, we leaving at the application layer of a lot of core technologies (databases, servers, protocols) and I’ll take you through some of the ways in which we are architecting our systems and building our applications to really get the most out of these.</a:t>
            </a:r>
          </a:p>
        </p:txBody>
      </p:sp>
    </p:spTree>
    <p:extLst>
      <p:ext uri="{BB962C8B-B14F-4D97-AF65-F5344CB8AC3E}">
        <p14:creationId xmlns:p14="http://schemas.microsoft.com/office/powerpoint/2010/main" val="1339040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a:spLocks noGrp="1" noRot="1" noChangeAspect="1"/>
          </p:cNvSpPr>
          <p:nvPr>
            <p:ph type="sldImg"/>
          </p:nvPr>
        </p:nvSpPr>
        <p:spPr>
          <a:prstGeom prst="rect">
            <a:avLst/>
          </a:prstGeom>
        </p:spPr>
        <p:txBody>
          <a:bodyPr/>
          <a:lstStyle/>
          <a:p>
            <a:endParaRPr/>
          </a:p>
        </p:txBody>
      </p:sp>
      <p:sp>
        <p:nvSpPr>
          <p:cNvPr id="443" name="Shape 443"/>
          <p:cNvSpPr>
            <a:spLocks noGrp="1"/>
          </p:cNvSpPr>
          <p:nvPr>
            <p:ph type="body" sz="quarter" idx="1"/>
          </p:nvPr>
        </p:nvSpPr>
        <p:spPr>
          <a:prstGeom prst="rect">
            <a:avLst/>
          </a:prstGeom>
        </p:spPr>
        <p:txBody>
          <a:bodyPr/>
          <a:lstStyle/>
          <a:p>
            <a:r>
              <a:t>As you can see Xively is a core piece</a:t>
            </a:r>
          </a:p>
        </p:txBody>
      </p:sp>
    </p:spTree>
    <p:extLst>
      <p:ext uri="{BB962C8B-B14F-4D97-AF65-F5344CB8AC3E}">
        <p14:creationId xmlns:p14="http://schemas.microsoft.com/office/powerpoint/2010/main" val="1777941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Shape 448"/>
          <p:cNvSpPr>
            <a:spLocks noGrp="1" noRot="1" noChangeAspect="1"/>
          </p:cNvSpPr>
          <p:nvPr>
            <p:ph type="sldImg"/>
          </p:nvPr>
        </p:nvSpPr>
        <p:spPr>
          <a:prstGeom prst="rect">
            <a:avLst/>
          </a:prstGeom>
        </p:spPr>
        <p:txBody>
          <a:bodyPr/>
          <a:lstStyle/>
          <a:p>
            <a:endParaRPr/>
          </a:p>
        </p:txBody>
      </p:sp>
      <p:sp>
        <p:nvSpPr>
          <p:cNvPr id="449" name="Shape 449"/>
          <p:cNvSpPr>
            <a:spLocks noGrp="1"/>
          </p:cNvSpPr>
          <p:nvPr>
            <p:ph type="body" sz="quarter" idx="1"/>
          </p:nvPr>
        </p:nvSpPr>
        <p:spPr>
          <a:prstGeom prst="rect">
            <a:avLst/>
          </a:prstGeom>
        </p:spPr>
        <p:txBody>
          <a:bodyPr/>
          <a:lstStyle/>
          <a:p>
            <a:r>
              <a:t>As you can see Xively is a core piece</a:t>
            </a:r>
          </a:p>
        </p:txBody>
      </p:sp>
    </p:spTree>
    <p:extLst>
      <p:ext uri="{BB962C8B-B14F-4D97-AF65-F5344CB8AC3E}">
        <p14:creationId xmlns:p14="http://schemas.microsoft.com/office/powerpoint/2010/main" val="1777578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noRot="1" noChangeAspect="1"/>
          </p:cNvSpPr>
          <p:nvPr>
            <p:ph type="sldImg"/>
          </p:nvPr>
        </p:nvSpPr>
        <p:spPr>
          <a:prstGeom prst="rect">
            <a:avLst/>
          </a:prstGeom>
        </p:spPr>
        <p:txBody>
          <a:bodyPr/>
          <a:lstStyle/>
          <a:p>
            <a:endParaRPr/>
          </a:p>
        </p:txBody>
      </p:sp>
      <p:sp>
        <p:nvSpPr>
          <p:cNvPr id="471" name="Shape 471"/>
          <p:cNvSpPr>
            <a:spLocks noGrp="1"/>
          </p:cNvSpPr>
          <p:nvPr>
            <p:ph type="body" sz="quarter" idx="1"/>
          </p:nvPr>
        </p:nvSpPr>
        <p:spPr>
          <a:prstGeom prst="rect">
            <a:avLst/>
          </a:prstGeom>
        </p:spPr>
        <p:txBody>
          <a:bodyPr/>
          <a:lstStyle/>
          <a:p>
            <a:r>
              <a:t>-this probably seems obvious, especially since we are talking about a pub/sub system, however, I under appreciated the 1 to many (many being VERY different subscribers).</a:t>
            </a:r>
          </a:p>
          <a:p>
            <a:r>
              <a:t>-Bandwidth constraints.</a:t>
            </a:r>
          </a:p>
          <a:p>
            <a:r>
              <a:t>-future flexibility, we just migrated from our mongo database to AWS’s dynamos</a:t>
            </a:r>
          </a:p>
          <a:p>
            <a:endParaRPr/>
          </a:p>
          <a:p>
            <a:r>
              <a:t>put as much expensive processing on the cloud (such as network requests/routing)</a:t>
            </a:r>
          </a:p>
        </p:txBody>
      </p:sp>
    </p:spTree>
    <p:extLst>
      <p:ext uri="{BB962C8B-B14F-4D97-AF65-F5344CB8AC3E}">
        <p14:creationId xmlns:p14="http://schemas.microsoft.com/office/powerpoint/2010/main" val="2113138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Shape 484"/>
          <p:cNvSpPr>
            <a:spLocks noGrp="1" noRot="1" noChangeAspect="1"/>
          </p:cNvSpPr>
          <p:nvPr>
            <p:ph type="sldImg"/>
          </p:nvPr>
        </p:nvSpPr>
        <p:spPr>
          <a:prstGeom prst="rect">
            <a:avLst/>
          </a:prstGeom>
        </p:spPr>
        <p:txBody>
          <a:bodyPr/>
          <a:lstStyle/>
          <a:p>
            <a:endParaRPr/>
          </a:p>
        </p:txBody>
      </p:sp>
      <p:sp>
        <p:nvSpPr>
          <p:cNvPr id="485" name="Shape 485"/>
          <p:cNvSpPr>
            <a:spLocks noGrp="1"/>
          </p:cNvSpPr>
          <p:nvPr>
            <p:ph type="body" sz="quarter" idx="1"/>
          </p:nvPr>
        </p:nvSpPr>
        <p:spPr>
          <a:prstGeom prst="rect">
            <a:avLst/>
          </a:prstGeom>
        </p:spPr>
        <p:txBody>
          <a:bodyPr/>
          <a:lstStyle/>
          <a:p>
            <a:r>
              <a:t>Where growing seasons are usually really short.</a:t>
            </a:r>
          </a:p>
          <a:p>
            <a:r>
              <a:t>Rarely is the client directly interacting with the device.  For some tasks, sure, but for we try to limit this, to keep bandwidth down</a:t>
            </a:r>
          </a:p>
          <a:p>
            <a:endParaRPr/>
          </a:p>
          <a:p>
            <a:r>
              <a:t>… NEW WORKFLOWS &amp; DESIGN PATTERNS</a:t>
            </a:r>
          </a:p>
          <a:p>
            <a:endParaRPr/>
          </a:p>
        </p:txBody>
      </p:sp>
    </p:spTree>
    <p:extLst>
      <p:ext uri="{BB962C8B-B14F-4D97-AF65-F5344CB8AC3E}">
        <p14:creationId xmlns:p14="http://schemas.microsoft.com/office/powerpoint/2010/main" val="434938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noRot="1" noChangeAspect="1"/>
          </p:cNvSpPr>
          <p:nvPr>
            <p:ph type="sldImg"/>
          </p:nvPr>
        </p:nvSpPr>
        <p:spPr>
          <a:prstGeom prst="rect">
            <a:avLst/>
          </a:prstGeom>
        </p:spPr>
        <p:txBody>
          <a:bodyPr/>
          <a:lstStyle/>
          <a:p>
            <a:endParaRPr/>
          </a:p>
        </p:txBody>
      </p:sp>
      <p:sp>
        <p:nvSpPr>
          <p:cNvPr id="249" name="Shape 249"/>
          <p:cNvSpPr>
            <a:spLocks noGrp="1"/>
          </p:cNvSpPr>
          <p:nvPr>
            <p:ph type="body" sz="quarter" idx="1"/>
          </p:nvPr>
        </p:nvSpPr>
        <p:spPr>
          <a:prstGeom prst="rect">
            <a:avLst/>
          </a:prstGeom>
        </p:spPr>
        <p:txBody>
          <a:bodyPr/>
          <a:lstStyle/>
          <a:p>
            <a:r>
              <a:t>Light</a:t>
            </a:r>
          </a:p>
          <a:p>
            <a:r>
              <a:t>Plants need light to grow. They use a process called photosynthesis to turn light into energy that they can use to grow. Outside plants get this light from the sun! Inside we use LED lights. </a:t>
            </a:r>
          </a:p>
        </p:txBody>
      </p:sp>
    </p:spTree>
    <p:extLst>
      <p:ext uri="{BB962C8B-B14F-4D97-AF65-F5344CB8AC3E}">
        <p14:creationId xmlns:p14="http://schemas.microsoft.com/office/powerpoint/2010/main" val="1423604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Shape 502"/>
          <p:cNvSpPr>
            <a:spLocks noGrp="1" noRot="1" noChangeAspect="1"/>
          </p:cNvSpPr>
          <p:nvPr>
            <p:ph type="sldImg"/>
          </p:nvPr>
        </p:nvSpPr>
        <p:spPr>
          <a:xfrm>
            <a:off x="381000" y="685800"/>
            <a:ext cx="6096000" cy="3429000"/>
          </a:xfrm>
          <a:prstGeom prst="rect">
            <a:avLst/>
          </a:prstGeom>
        </p:spPr>
        <p:txBody>
          <a:bodyPr/>
          <a:lstStyle/>
          <a:p>
            <a:endParaRPr/>
          </a:p>
        </p:txBody>
      </p:sp>
      <p:sp>
        <p:nvSpPr>
          <p:cNvPr id="503" name="Shape 503"/>
          <p:cNvSpPr>
            <a:spLocks noGrp="1"/>
          </p:cNvSpPr>
          <p:nvPr>
            <p:ph type="body" sz="quarter" idx="1"/>
          </p:nvPr>
        </p:nvSpPr>
        <p:spPr>
          <a:prstGeom prst="rect">
            <a:avLst/>
          </a:prstGeom>
        </p:spPr>
        <p:txBody>
          <a:bodyPr/>
          <a:lstStyle/>
          <a:p>
            <a:r>
              <a:t>Where growing seasons are usually really short.</a:t>
            </a:r>
          </a:p>
          <a:p>
            <a:endParaRPr/>
          </a:p>
          <a:p>
            <a:r>
              <a:t>… NEW WORKFLOWS &amp; DESIGN PATTERNS</a:t>
            </a:r>
          </a:p>
          <a:p>
            <a:endParaRPr/>
          </a:p>
          <a:p>
            <a:r>
              <a:t>-Workflows for us are anything defined action a user wants to take on the farm.  This could simply be turning the lights on, or a more complicated task such as calibrating the sensors… Calibrating is actually a set of nested processes and especially when dealing with </a:t>
            </a:r>
          </a:p>
          <a:p>
            <a:endParaRPr/>
          </a:p>
          <a:p>
            <a:r>
              <a:t>-Too long of a process for HTTP, risk timeouts</a:t>
            </a:r>
          </a:p>
          <a:p>
            <a:r>
              <a:t>-Many processes are important and a client disconnect could be problematic</a:t>
            </a:r>
          </a:p>
          <a:p>
            <a:r>
              <a:t>-We don’t want the error handling / workflow logic living on the client… in many ways this allows the client to be blind to the actual device</a:t>
            </a:r>
          </a:p>
          <a:p>
            <a:r>
              <a:t>-enables continuous updates to the workflows (and new workflows) without needing the client to update </a:t>
            </a:r>
          </a:p>
          <a:p>
            <a:r>
              <a:t>-client also includes the server in this case, for logs and other storage</a:t>
            </a:r>
          </a:p>
          <a:p>
            <a:endParaRPr/>
          </a:p>
        </p:txBody>
      </p:sp>
    </p:spTree>
    <p:extLst>
      <p:ext uri="{BB962C8B-B14F-4D97-AF65-F5344CB8AC3E}">
        <p14:creationId xmlns:p14="http://schemas.microsoft.com/office/powerpoint/2010/main" val="2118048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Shape 509"/>
          <p:cNvSpPr>
            <a:spLocks noGrp="1" noRot="1" noChangeAspect="1"/>
          </p:cNvSpPr>
          <p:nvPr>
            <p:ph type="sldImg"/>
          </p:nvPr>
        </p:nvSpPr>
        <p:spPr>
          <a:prstGeom prst="rect">
            <a:avLst/>
          </a:prstGeom>
        </p:spPr>
        <p:txBody>
          <a:bodyPr/>
          <a:lstStyle/>
          <a:p>
            <a:endParaRPr/>
          </a:p>
        </p:txBody>
      </p:sp>
      <p:sp>
        <p:nvSpPr>
          <p:cNvPr id="510" name="Shape 510"/>
          <p:cNvSpPr>
            <a:spLocks noGrp="1"/>
          </p:cNvSpPr>
          <p:nvPr>
            <p:ph type="body" sz="quarter" idx="1"/>
          </p:nvPr>
        </p:nvSpPr>
        <p:spPr>
          <a:prstGeom prst="rect">
            <a:avLst/>
          </a:prstGeom>
        </p:spPr>
        <p:txBody>
          <a:bodyPr/>
          <a:lstStyle/>
          <a:p>
            <a:r>
              <a:t>In the past 2 years, from 10 disparate container farms, to over 100 fully connected farms.  and in the process have learned a few things. the first.</a:t>
            </a:r>
          </a:p>
        </p:txBody>
      </p:sp>
    </p:spTree>
    <p:extLst>
      <p:ext uri="{BB962C8B-B14F-4D97-AF65-F5344CB8AC3E}">
        <p14:creationId xmlns:p14="http://schemas.microsoft.com/office/powerpoint/2010/main" val="1344878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Shape 516"/>
          <p:cNvSpPr>
            <a:spLocks noGrp="1" noRot="1" noChangeAspect="1"/>
          </p:cNvSpPr>
          <p:nvPr>
            <p:ph type="sldImg"/>
          </p:nvPr>
        </p:nvSpPr>
        <p:spPr>
          <a:prstGeom prst="rect">
            <a:avLst/>
          </a:prstGeom>
        </p:spPr>
        <p:txBody>
          <a:bodyPr/>
          <a:lstStyle/>
          <a:p>
            <a:endParaRPr/>
          </a:p>
        </p:txBody>
      </p:sp>
      <p:sp>
        <p:nvSpPr>
          <p:cNvPr id="517" name="Shape 517"/>
          <p:cNvSpPr>
            <a:spLocks noGrp="1"/>
          </p:cNvSpPr>
          <p:nvPr>
            <p:ph type="body" sz="quarter" idx="1"/>
          </p:nvPr>
        </p:nvSpPr>
        <p:spPr>
          <a:prstGeom prst="rect">
            <a:avLst/>
          </a:prstGeom>
        </p:spPr>
        <p:txBody>
          <a:bodyPr/>
          <a:lstStyle/>
          <a:p>
            <a:r>
              <a:t>What I mean by this, is that everyone here is building IoT products should look a lot of like right up until the data is being consumed by your user with the specific contexts of your product being added. </a:t>
            </a:r>
          </a:p>
          <a:p>
            <a:endParaRPr/>
          </a:p>
          <a:p>
            <a:r>
              <a:t>We wasted a lot of time trying to build our own MQTT broker… </a:t>
            </a:r>
          </a:p>
          <a:p>
            <a:endParaRPr/>
          </a:p>
          <a:p>
            <a:r>
              <a:t>As attempting as it is to get into the stack and start reinventing things, don’t.  Focus on what you do best, building a great user experience for your product. </a:t>
            </a:r>
          </a:p>
          <a:p>
            <a:endParaRPr/>
          </a:p>
          <a:p>
            <a:r>
              <a:t>Data deliverability and storage should be the last of your worries.  This would be like us deciding to build our own AC unit, instead of using the best in class.</a:t>
            </a:r>
          </a:p>
          <a:p>
            <a:endParaRPr/>
          </a:p>
          <a:p>
            <a:r>
              <a:t>DON’T REINVENT TECH</a:t>
            </a:r>
          </a:p>
          <a:p>
            <a:r>
              <a:t>KNOW WHAT SEPARATES YOU</a:t>
            </a:r>
          </a:p>
          <a:p>
            <a:endParaRPr/>
          </a:p>
          <a:p>
            <a:endParaRPr/>
          </a:p>
          <a:p>
            <a:r>
              <a:rPr u="sng">
                <a:hlinkClick r:id="rId3"/>
              </a:rPr>
              <a:t>https://unsplash.com/@zachinglis</a:t>
            </a:r>
          </a:p>
        </p:txBody>
      </p:sp>
    </p:spTree>
    <p:extLst>
      <p:ext uri="{BB962C8B-B14F-4D97-AF65-F5344CB8AC3E}">
        <p14:creationId xmlns:p14="http://schemas.microsoft.com/office/powerpoint/2010/main" val="1115564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Shape 522"/>
          <p:cNvSpPr>
            <a:spLocks noGrp="1" noRot="1" noChangeAspect="1"/>
          </p:cNvSpPr>
          <p:nvPr>
            <p:ph type="sldImg"/>
          </p:nvPr>
        </p:nvSpPr>
        <p:spPr>
          <a:prstGeom prst="rect">
            <a:avLst/>
          </a:prstGeom>
        </p:spPr>
        <p:txBody>
          <a:bodyPr/>
          <a:lstStyle/>
          <a:p>
            <a:endParaRPr/>
          </a:p>
        </p:txBody>
      </p:sp>
      <p:sp>
        <p:nvSpPr>
          <p:cNvPr id="523" name="Shape 523"/>
          <p:cNvSpPr>
            <a:spLocks noGrp="1"/>
          </p:cNvSpPr>
          <p:nvPr>
            <p:ph type="body" sz="quarter" idx="1"/>
          </p:nvPr>
        </p:nvSpPr>
        <p:spPr>
          <a:prstGeom prst="rect">
            <a:avLst/>
          </a:prstGeom>
        </p:spPr>
        <p:txBody>
          <a:bodyPr/>
          <a:lstStyle/>
          <a:p>
            <a:r>
              <a:t>This has been the most interesting piece for us.  </a:t>
            </a:r>
          </a:p>
          <a:p>
            <a:endParaRPr/>
          </a:p>
          <a:p>
            <a:r>
              <a:t>	•	something as a simple as a temperature reading</a:t>
            </a:r>
          </a:p>
          <a:p>
            <a:r>
              <a:t>	•	for the crop you’re currently growing the automation controller cares about the current temp in time</a:t>
            </a:r>
          </a:p>
          <a:p>
            <a:r>
              <a:t>	•	the overall recipe cares about the trend line</a:t>
            </a:r>
          </a:p>
          <a:p>
            <a:r>
              <a:t>	•	us as freight farms care about the aggregate</a:t>
            </a:r>
          </a:p>
          <a:p>
            <a:r>
              <a:t>	•	</a:t>
            </a:r>
          </a:p>
          <a:p>
            <a:r>
              <a:t>The opportunity here is enabling a wide range of applications with a relatively simple and naturally generated data set</a:t>
            </a:r>
          </a:p>
          <a:p>
            <a:r>
              <a:t>	•	and this can apply across your organization whether it be hardware and software Product development, customer support, and especially the unknowns</a:t>
            </a:r>
          </a:p>
          <a:p>
            <a:r>
              <a:t>	•	for example our sales team asked for a report on how many farms we had operating in 100 degree F (MAKE THIS CELSIUS)… as we had a new lead who was skeptical on our warm weather performance.  we were able to highlight farms across the US that mapped to this new climate</a:t>
            </a:r>
          </a:p>
          <a:p>
            <a:r>
              <a:t>	•	</a:t>
            </a:r>
          </a:p>
          <a:p>
            <a:r>
              <a:t>	•	Thoughts</a:t>
            </a:r>
          </a:p>
          <a:p>
            <a:r>
              <a:t>	•	Store data in a standard way, making it easy to reference a later date when it’s needed</a:t>
            </a:r>
          </a:p>
          <a:p>
            <a:endParaRPr/>
          </a:p>
          <a:p>
            <a:endParaRPr/>
          </a:p>
          <a:p>
            <a:r>
              <a:rPr u="sng">
                <a:hlinkClick r:id="rId3"/>
              </a:rPr>
              <a:t>https://unsplash.com/@albertosaure</a:t>
            </a:r>
          </a:p>
        </p:txBody>
      </p:sp>
    </p:spTree>
    <p:extLst>
      <p:ext uri="{BB962C8B-B14F-4D97-AF65-F5344CB8AC3E}">
        <p14:creationId xmlns:p14="http://schemas.microsoft.com/office/powerpoint/2010/main" val="1767993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Shape 528"/>
          <p:cNvSpPr>
            <a:spLocks noGrp="1" noRot="1" noChangeAspect="1"/>
          </p:cNvSpPr>
          <p:nvPr>
            <p:ph type="sldImg"/>
          </p:nvPr>
        </p:nvSpPr>
        <p:spPr>
          <a:prstGeom prst="rect">
            <a:avLst/>
          </a:prstGeom>
        </p:spPr>
        <p:txBody>
          <a:bodyPr/>
          <a:lstStyle/>
          <a:p>
            <a:endParaRPr/>
          </a:p>
        </p:txBody>
      </p:sp>
      <p:sp>
        <p:nvSpPr>
          <p:cNvPr id="529" name="Shape 529"/>
          <p:cNvSpPr>
            <a:spLocks noGrp="1"/>
          </p:cNvSpPr>
          <p:nvPr>
            <p:ph type="body" sz="quarter" idx="1"/>
          </p:nvPr>
        </p:nvSpPr>
        <p:spPr>
          <a:prstGeom prst="rect">
            <a:avLst/>
          </a:prstGeom>
        </p:spPr>
        <p:txBody>
          <a:bodyPr/>
          <a:lstStyle/>
          <a:p>
            <a:r>
              <a:t>Where growing seasons are usually really short.</a:t>
            </a:r>
          </a:p>
          <a:p>
            <a:endParaRPr/>
          </a:p>
          <a:p>
            <a:r>
              <a:t>IoT is still young and in-flight.  Things are changing fast, the best way to hedge against these changes it to embraces standards.  Just like web standards, there are some great IoT standards emerging… this gives you the benefit of evolving your products vs. rebuilding as these standards improve.  </a:t>
            </a:r>
          </a:p>
          <a:p>
            <a:endParaRPr/>
          </a:p>
          <a:p>
            <a:r>
              <a:t>Most importantly, it enables portability, and avoids vendor lock in.  Especially while things are so young, it’s important to hedge. </a:t>
            </a:r>
          </a:p>
          <a:p>
            <a:endParaRPr/>
          </a:p>
          <a:p>
            <a:r>
              <a:rPr u="sng">
                <a:hlinkClick r:id="rId3"/>
              </a:rPr>
              <a:t>https://unsplash.com/@grakozy</a:t>
            </a:r>
          </a:p>
        </p:txBody>
      </p:sp>
    </p:spTree>
    <p:extLst>
      <p:ext uri="{BB962C8B-B14F-4D97-AF65-F5344CB8AC3E}">
        <p14:creationId xmlns:p14="http://schemas.microsoft.com/office/powerpoint/2010/main" val="20912332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Shape 532"/>
          <p:cNvSpPr>
            <a:spLocks noGrp="1" noRot="1" noChangeAspect="1"/>
          </p:cNvSpPr>
          <p:nvPr>
            <p:ph type="sldImg"/>
          </p:nvPr>
        </p:nvSpPr>
        <p:spPr>
          <a:prstGeom prst="rect">
            <a:avLst/>
          </a:prstGeom>
        </p:spPr>
        <p:txBody>
          <a:bodyPr/>
          <a:lstStyle/>
          <a:p>
            <a:endParaRPr/>
          </a:p>
        </p:txBody>
      </p:sp>
      <p:sp>
        <p:nvSpPr>
          <p:cNvPr id="533" name="Shape 533"/>
          <p:cNvSpPr>
            <a:spLocks noGrp="1"/>
          </p:cNvSpPr>
          <p:nvPr>
            <p:ph type="body" sz="quarter" idx="1"/>
          </p:nvPr>
        </p:nvSpPr>
        <p:spPr>
          <a:prstGeom prst="rect">
            <a:avLst/>
          </a:prstGeom>
        </p:spPr>
        <p:txBody>
          <a:bodyPr/>
          <a:lstStyle/>
          <a:p>
            <a:pPr>
              <a:defRPr sz="1600"/>
            </a:pPr>
            <a:r>
              <a:t>By following these best practices, we’ve been enable to create over 60 small businesses this year alone, with a small team in Boston supporting over 100 farms across North America and now Europe. </a:t>
            </a:r>
          </a:p>
          <a:p>
            <a:pPr>
              <a:defRPr sz="1600"/>
            </a:pPr>
            <a:endParaRPr/>
          </a:p>
          <a:p>
            <a:pPr>
              <a:defRPr sz="1600"/>
            </a:pPr>
            <a:r>
              <a:t>The COOLEST thing about them is that they used to be teachers, veterans, engineers, etc. and all decided to become farmers….Because we’ve made farming easy and accessible.</a:t>
            </a:r>
          </a:p>
        </p:txBody>
      </p:sp>
    </p:spTree>
    <p:extLst>
      <p:ext uri="{BB962C8B-B14F-4D97-AF65-F5344CB8AC3E}">
        <p14:creationId xmlns:p14="http://schemas.microsoft.com/office/powerpoint/2010/main" val="1639546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Shape 536"/>
          <p:cNvSpPr>
            <a:spLocks noGrp="1" noRot="1" noChangeAspect="1"/>
          </p:cNvSpPr>
          <p:nvPr>
            <p:ph type="sldImg"/>
          </p:nvPr>
        </p:nvSpPr>
        <p:spPr>
          <a:prstGeom prst="rect">
            <a:avLst/>
          </a:prstGeom>
        </p:spPr>
        <p:txBody>
          <a:bodyPr/>
          <a:lstStyle/>
          <a:p>
            <a:endParaRPr/>
          </a:p>
        </p:txBody>
      </p:sp>
      <p:sp>
        <p:nvSpPr>
          <p:cNvPr id="537" name="Shape 537"/>
          <p:cNvSpPr>
            <a:spLocks noGrp="1"/>
          </p:cNvSpPr>
          <p:nvPr>
            <p:ph type="body" sz="quarter" idx="1"/>
          </p:nvPr>
        </p:nvSpPr>
        <p:spPr>
          <a:prstGeom prst="rect">
            <a:avLst/>
          </a:prstGeom>
        </p:spPr>
        <p:txBody>
          <a:bodyPr/>
          <a:lstStyle/>
          <a:p>
            <a:r>
              <a:t>Local food a global reality</a:t>
            </a:r>
          </a:p>
        </p:txBody>
      </p:sp>
    </p:spTree>
    <p:extLst>
      <p:ext uri="{BB962C8B-B14F-4D97-AF65-F5344CB8AC3E}">
        <p14:creationId xmlns:p14="http://schemas.microsoft.com/office/powerpoint/2010/main" val="1497283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p>
            <a:r>
              <a:t>Food</a:t>
            </a:r>
          </a:p>
          <a:p>
            <a:r>
              <a:t>Traditionally plants get their food from fertilizers or nutrients in soil</a:t>
            </a:r>
          </a:p>
          <a:p>
            <a:r>
              <a:t>We took all the plant food out of the soil and dissolved it into the water, so when the plants get the water they also get the food they need!</a:t>
            </a:r>
          </a:p>
          <a:p>
            <a:r>
              <a:t>Our water is like a smoothie</a:t>
            </a:r>
          </a:p>
        </p:txBody>
      </p:sp>
    </p:spTree>
    <p:extLst>
      <p:ext uri="{BB962C8B-B14F-4D97-AF65-F5344CB8AC3E}">
        <p14:creationId xmlns:p14="http://schemas.microsoft.com/office/powerpoint/2010/main" val="1409167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r>
              <a:t>Nursery area for baby plants. When they’re about 3 weeks old, we move them to our grow towers.</a:t>
            </a:r>
          </a:p>
        </p:txBody>
      </p:sp>
    </p:spTree>
    <p:extLst>
      <p:ext uri="{BB962C8B-B14F-4D97-AF65-F5344CB8AC3E}">
        <p14:creationId xmlns:p14="http://schemas.microsoft.com/office/powerpoint/2010/main" val="1426698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noRot="1" noChangeAspect="1"/>
          </p:cNvSpPr>
          <p:nvPr>
            <p:ph type="sldImg"/>
          </p:nvPr>
        </p:nvSpPr>
        <p:spPr>
          <a:prstGeom prst="rect">
            <a:avLst/>
          </a:prstGeom>
        </p:spPr>
        <p:txBody>
          <a:bodyPr/>
          <a:lstStyle/>
          <a:p>
            <a:endParaRPr/>
          </a:p>
        </p:txBody>
      </p:sp>
      <p:sp>
        <p:nvSpPr>
          <p:cNvPr id="286" name="Shape 286"/>
          <p:cNvSpPr>
            <a:spLocks noGrp="1"/>
          </p:cNvSpPr>
          <p:nvPr>
            <p:ph type="body" sz="quarter" idx="1"/>
          </p:nvPr>
        </p:nvSpPr>
        <p:spPr>
          <a:prstGeom prst="rect">
            <a:avLst/>
          </a:prstGeom>
        </p:spPr>
        <p:txBody>
          <a:bodyPr/>
          <a:lstStyle/>
          <a:p>
            <a:r>
              <a:t>Nursery area for baby plants. When they’re about 3 weeks old, we move them to our grow towers.</a:t>
            </a:r>
          </a:p>
        </p:txBody>
      </p:sp>
    </p:spTree>
    <p:extLst>
      <p:ext uri="{BB962C8B-B14F-4D97-AF65-F5344CB8AC3E}">
        <p14:creationId xmlns:p14="http://schemas.microsoft.com/office/powerpoint/2010/main" val="555972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noRot="1" noChangeAspect="1"/>
          </p:cNvSpPr>
          <p:nvPr>
            <p:ph type="sldImg"/>
          </p:nvPr>
        </p:nvSpPr>
        <p:spPr>
          <a:prstGeom prst="rect">
            <a:avLst/>
          </a:prstGeom>
        </p:spPr>
        <p:txBody>
          <a:bodyPr/>
          <a:lstStyle/>
          <a:p>
            <a:endParaRPr/>
          </a:p>
        </p:txBody>
      </p:sp>
      <p:sp>
        <p:nvSpPr>
          <p:cNvPr id="293" name="Shape 293"/>
          <p:cNvSpPr>
            <a:spLocks noGrp="1"/>
          </p:cNvSpPr>
          <p:nvPr>
            <p:ph type="body" sz="quarter" idx="1"/>
          </p:nvPr>
        </p:nvSpPr>
        <p:spPr>
          <a:prstGeom prst="rect">
            <a:avLst/>
          </a:prstGeom>
        </p:spPr>
        <p:txBody>
          <a:bodyPr/>
          <a:lstStyle/>
          <a:p>
            <a:r>
              <a:t>But this was just the start.  We realized early on that the farms economics would be directly driven by how well we could streamline workflows and minimize actual time in the farm.  Automation was our first step, and now connectivity.</a:t>
            </a:r>
          </a:p>
          <a:p>
            <a:endParaRPr/>
          </a:p>
          <a:p>
            <a:pPr>
              <a:defRPr sz="1600"/>
            </a:pPr>
            <a:r>
              <a:t>At Freight Farms, we believe that making farming accessible to more people is good for our health, our communities, and our dinner plates. </a:t>
            </a:r>
          </a:p>
          <a:p>
            <a:pPr>
              <a:defRPr sz="1600"/>
            </a:pPr>
            <a:r>
              <a:t>We automated our farm so that more people can start farming no matter where they are or what they do for work. Many people who want to farm are in cities, where they have a full time job and there’s not a lot of space, but there are a LOT of people who want fresh food. </a:t>
            </a:r>
          </a:p>
          <a:p>
            <a:pPr>
              <a:defRPr sz="1600"/>
            </a:pPr>
            <a:r>
              <a:t>The automation in the Leafy Green Machine helps these people grow food for their communities.</a:t>
            </a:r>
          </a:p>
          <a:p>
            <a:pPr>
              <a:defRPr sz="1600"/>
            </a:pPr>
            <a:r>
              <a:t>To do that, they need to make the most out of the little space they have inside the container.</a:t>
            </a:r>
          </a:p>
        </p:txBody>
      </p:sp>
    </p:spTree>
    <p:extLst>
      <p:ext uri="{BB962C8B-B14F-4D97-AF65-F5344CB8AC3E}">
        <p14:creationId xmlns:p14="http://schemas.microsoft.com/office/powerpoint/2010/main" val="521887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pPr>
              <a:defRPr sz="1600"/>
            </a:pPr>
            <a:r>
              <a:t>Why did we put the farm inside a shipping container?</a:t>
            </a:r>
          </a:p>
          <a:p>
            <a:pPr>
              <a:defRPr sz="1600"/>
            </a:pPr>
            <a:r>
              <a:t>Well, we noticed that wherever we went, we saw some kind of shipping container - they’re everywhere! Back of trucks, on ships, on top of buildings, in backyards or parking lots...So we decided to take insulated shipping containers that no one wants anymore and turn them into farms that can go anywhere a shipping container, just like a normal container. </a:t>
            </a:r>
          </a:p>
        </p:txBody>
      </p:sp>
    </p:spTree>
    <p:extLst>
      <p:ext uri="{BB962C8B-B14F-4D97-AF65-F5344CB8AC3E}">
        <p14:creationId xmlns:p14="http://schemas.microsoft.com/office/powerpoint/2010/main" val="1046149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prstGeom prst="rect">
            <a:avLst/>
          </a:prstGeom>
        </p:spPr>
        <p:txBody>
          <a:bodyPr/>
          <a:lstStyle/>
          <a:p>
            <a:endParaRPr/>
          </a:p>
        </p:txBody>
      </p:sp>
      <p:sp>
        <p:nvSpPr>
          <p:cNvPr id="313" name="Shape 313"/>
          <p:cNvSpPr>
            <a:spLocks noGrp="1"/>
          </p:cNvSpPr>
          <p:nvPr>
            <p:ph type="body" sz="quarter" idx="1"/>
          </p:nvPr>
        </p:nvSpPr>
        <p:spPr>
          <a:prstGeom prst="rect">
            <a:avLst/>
          </a:prstGeom>
        </p:spPr>
        <p:txBody>
          <a:bodyPr/>
          <a:lstStyle/>
          <a:p>
            <a:pPr>
              <a:defRPr sz="1600"/>
            </a:pPr>
            <a:r>
              <a:t>Why did we put the farm inside a shipping container?</a:t>
            </a:r>
          </a:p>
          <a:p>
            <a:pPr>
              <a:defRPr sz="1600"/>
            </a:pPr>
            <a:r>
              <a:t>Well, we noticed that wherever we went, we saw some kind of shipping container - they’re everywhere! Back of trucks, on ships, on top of buildings, in backyards or parking lots...So we decided to take insulated shipping containers that no one wants anymore and turn them into farms that can go anywhere a shipping container, just like a normal container. </a:t>
            </a:r>
          </a:p>
        </p:txBody>
      </p:sp>
    </p:spTree>
    <p:extLst>
      <p:ext uri="{BB962C8B-B14F-4D97-AF65-F5344CB8AC3E}">
        <p14:creationId xmlns:p14="http://schemas.microsoft.com/office/powerpoint/2010/main" val="1186263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a:spLocks noGrp="1" noRot="1" noChangeAspect="1"/>
          </p:cNvSpPr>
          <p:nvPr>
            <p:ph type="sldImg"/>
          </p:nvPr>
        </p:nvSpPr>
        <p:spPr>
          <a:prstGeom prst="rect">
            <a:avLst/>
          </a:prstGeom>
        </p:spPr>
        <p:txBody>
          <a:bodyPr/>
          <a:lstStyle/>
          <a:p>
            <a:endParaRPr/>
          </a:p>
        </p:txBody>
      </p:sp>
      <p:sp>
        <p:nvSpPr>
          <p:cNvPr id="319" name="Shape 319"/>
          <p:cNvSpPr>
            <a:spLocks noGrp="1"/>
          </p:cNvSpPr>
          <p:nvPr>
            <p:ph type="body" sz="quarter" idx="1"/>
          </p:nvPr>
        </p:nvSpPr>
        <p:spPr>
          <a:prstGeom prst="rect">
            <a:avLst/>
          </a:prstGeom>
        </p:spPr>
        <p:txBody>
          <a:bodyPr/>
          <a:lstStyle/>
          <a:p>
            <a:r>
              <a:t>We may be unique in that we aren’t building IoT technology as much as we are implementing the functionality to drive better customer experiences of our product.</a:t>
            </a:r>
          </a:p>
          <a:p>
            <a:endParaRPr/>
          </a:p>
          <a:p>
            <a:r>
              <a:t>But for those of your out there not building the low level tech, I bet we are VERY similar to you.  And I’d like to take you through our process and what we’ve learned in becoming a connected product company (while focusing on the value add / customer layer). </a:t>
            </a:r>
          </a:p>
          <a:p>
            <a:endParaRPr/>
          </a:p>
          <a:p>
            <a:r>
              <a:t>We embraced IoT as a core piece of our product for two main reasons — many of which I’m sure will resonate with you all here. First, our top priority is delivering the best customer experience. For us specifically this means….</a:t>
            </a:r>
          </a:p>
        </p:txBody>
      </p:sp>
    </p:spTree>
    <p:extLst>
      <p:ext uri="{BB962C8B-B14F-4D97-AF65-F5344CB8AC3E}">
        <p14:creationId xmlns:p14="http://schemas.microsoft.com/office/powerpoint/2010/main" val="297659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4833937" y="2303859"/>
            <a:ext cx="14716126" cy="4643438"/>
          </a:xfrm>
          <a:prstGeom prst="rect">
            <a:avLst/>
          </a:prstGeom>
        </p:spPr>
        <p:txBody>
          <a:bodyPr lIns="71437" tIns="71437" rIns="71437" bIns="71437"/>
          <a:lstStyle>
            <a:lvl1pPr defTabSz="821531"/>
          </a:lstStyle>
          <a:p>
            <a:r>
              <a:t>Title Text</a:t>
            </a:r>
          </a:p>
        </p:txBody>
      </p:sp>
      <p:sp>
        <p:nvSpPr>
          <p:cNvPr id="12" name="Shape 12"/>
          <p:cNvSpPr>
            <a:spLocks noGrp="1"/>
          </p:cNvSpPr>
          <p:nvPr>
            <p:ph type="body" sz="quarter" idx="1"/>
          </p:nvPr>
        </p:nvSpPr>
        <p:spPr>
          <a:xfrm>
            <a:off x="4833937" y="7072312"/>
            <a:ext cx="14716126" cy="1589485"/>
          </a:xfrm>
          <a:prstGeom prst="rect">
            <a:avLst/>
          </a:prstGeom>
        </p:spPr>
        <p:txBody>
          <a:bodyPr lIns="71437" tIns="71437" rIns="71437" bIns="71437"/>
          <a:lstStyle>
            <a:lvl1pPr defTabSz="821531"/>
            <a:lvl2pPr defTabSz="821531"/>
            <a:lvl3pPr defTabSz="821531"/>
            <a:lvl4pPr defTabSz="821531"/>
            <a:lvl5pPr defTabSz="821531"/>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xfrm>
            <a:off x="11935814" y="13010554"/>
            <a:ext cx="494513" cy="511176"/>
          </a:xfrm>
          <a:prstGeom prst="rect">
            <a:avLst/>
          </a:prstGeom>
        </p:spPr>
        <p:txBody>
          <a:bodyPr lIns="71437" tIns="71437" rIns="71437" bIns="71437"/>
          <a:lstStyle>
            <a:lvl1pPr defTabSz="821531"/>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4833937" y="8947546"/>
            <a:ext cx="14716126" cy="660798"/>
          </a:xfrm>
          <a:prstGeom prst="rect">
            <a:avLst/>
          </a:prstGeom>
        </p:spPr>
        <p:txBody>
          <a:bodyPr lIns="71437" tIns="71437" rIns="71437" bIns="71437">
            <a:spAutoFit/>
          </a:bodyPr>
          <a:lstStyle>
            <a:lvl1pPr defTabSz="821531">
              <a:defRPr sz="3200">
                <a:latin typeface="Helvetica"/>
                <a:ea typeface="Helvetica"/>
                <a:cs typeface="Helvetica"/>
                <a:sym typeface="Helvetica"/>
              </a:defRPr>
            </a:lvl1pPr>
          </a:lstStyle>
          <a:p>
            <a:r>
              <a:t>–Johnny Appleseed</a:t>
            </a:r>
          </a:p>
        </p:txBody>
      </p:sp>
      <p:sp>
        <p:nvSpPr>
          <p:cNvPr id="94" name="Shape 94"/>
          <p:cNvSpPr>
            <a:spLocks noGrp="1"/>
          </p:cNvSpPr>
          <p:nvPr>
            <p:ph type="body" sz="quarter" idx="14"/>
          </p:nvPr>
        </p:nvSpPr>
        <p:spPr>
          <a:xfrm>
            <a:off x="4833937" y="6000353"/>
            <a:ext cx="14716126" cy="965201"/>
          </a:xfrm>
          <a:prstGeom prst="rect">
            <a:avLst/>
          </a:prstGeom>
        </p:spPr>
        <p:txBody>
          <a:bodyPr lIns="71437" tIns="71437" rIns="71437" bIns="71437" anchor="ctr">
            <a:spAutoFit/>
          </a:bodyPr>
          <a:lstStyle>
            <a:lvl1pPr defTabSz="821531">
              <a:defRPr sz="5200"/>
            </a:lvl1pPr>
          </a:lstStyle>
          <a:p>
            <a:r>
              <a:t>“Type a quote here.” </a:t>
            </a:r>
          </a:p>
        </p:txBody>
      </p:sp>
      <p:sp>
        <p:nvSpPr>
          <p:cNvPr id="95" name="Shape 95"/>
          <p:cNvSpPr>
            <a:spLocks noGrp="1"/>
          </p:cNvSpPr>
          <p:nvPr>
            <p:ph type="sldNum" sz="quarter" idx="2"/>
          </p:nvPr>
        </p:nvSpPr>
        <p:spPr>
          <a:xfrm>
            <a:off x="11935814" y="13010554"/>
            <a:ext cx="494513" cy="511176"/>
          </a:xfrm>
          <a:prstGeom prst="rect">
            <a:avLst/>
          </a:prstGeom>
        </p:spPr>
        <p:txBody>
          <a:bodyPr lIns="71437" tIns="71437" rIns="71437" bIns="71437"/>
          <a:lstStyle>
            <a:lvl1pPr defTabSz="821531"/>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3048000" y="0"/>
            <a:ext cx="18288000" cy="13716000"/>
          </a:xfrm>
          <a:prstGeom prst="rect">
            <a:avLst/>
          </a:prstGeom>
        </p:spPr>
        <p:txBody>
          <a:bodyPr lIns="91439" tIns="45719" rIns="91439" bIns="45719">
            <a:noAutofit/>
          </a:bodyPr>
          <a:lstStyle/>
          <a:p>
            <a:endParaRPr/>
          </a:p>
        </p:txBody>
      </p:sp>
      <p:sp>
        <p:nvSpPr>
          <p:cNvPr id="103" name="Shape 103"/>
          <p:cNvSpPr>
            <a:spLocks noGrp="1"/>
          </p:cNvSpPr>
          <p:nvPr>
            <p:ph type="sldNum" sz="quarter" idx="2"/>
          </p:nvPr>
        </p:nvSpPr>
        <p:spPr>
          <a:xfrm>
            <a:off x="11935814" y="13010554"/>
            <a:ext cx="494513" cy="511176"/>
          </a:xfrm>
          <a:prstGeom prst="rect">
            <a:avLst/>
          </a:prstGeom>
        </p:spPr>
        <p:txBody>
          <a:bodyPr lIns="71437" tIns="71437" rIns="71437" bIns="71437"/>
          <a:lstStyle>
            <a:lvl1pPr defTabSz="821531"/>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xfrm>
            <a:off x="11935814" y="13010554"/>
            <a:ext cx="494513" cy="511176"/>
          </a:xfrm>
          <a:prstGeom prst="rect">
            <a:avLst/>
          </a:prstGeom>
        </p:spPr>
        <p:txBody>
          <a:bodyPr lIns="71437" tIns="71437" rIns="71437" bIns="71437"/>
          <a:lstStyle>
            <a:lvl1pPr defTabSz="821531"/>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17" name="Shape 117"/>
          <p:cNvSpPr>
            <a:spLocks noGrp="1"/>
          </p:cNvSpPr>
          <p:nvPr>
            <p:ph type="title"/>
          </p:nvPr>
        </p:nvSpPr>
        <p:spPr>
          <a:xfrm>
            <a:off x="4387453" y="625077"/>
            <a:ext cx="15609095" cy="3036095"/>
          </a:xfrm>
          <a:prstGeom prst="rect">
            <a:avLst/>
          </a:prstGeom>
        </p:spPr>
        <p:txBody>
          <a:bodyPr lIns="142873" tIns="142873" rIns="142873" bIns="142873" anchor="ctr"/>
          <a:lstStyle>
            <a:lvl1pPr defTabSz="821532"/>
          </a:lstStyle>
          <a:p>
            <a:r>
              <a:t>Title Text</a:t>
            </a:r>
          </a:p>
        </p:txBody>
      </p:sp>
      <p:sp>
        <p:nvSpPr>
          <p:cNvPr id="118" name="Shape 118"/>
          <p:cNvSpPr>
            <a:spLocks noGrp="1"/>
          </p:cNvSpPr>
          <p:nvPr>
            <p:ph type="sldNum" sz="quarter" idx="2"/>
          </p:nvPr>
        </p:nvSpPr>
        <p:spPr>
          <a:xfrm>
            <a:off x="11835220" y="13010554"/>
            <a:ext cx="637386" cy="654049"/>
          </a:xfrm>
          <a:prstGeom prst="rect">
            <a:avLst/>
          </a:prstGeom>
        </p:spPr>
        <p:txBody>
          <a:bodyPr lIns="142873" tIns="142873" rIns="142873" bIns="142873"/>
          <a:lstStyle>
            <a:lvl1pPr algn="l" defTabSz="1828800"/>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2-column_MtnFooter">
    <p:spTree>
      <p:nvGrpSpPr>
        <p:cNvPr id="1" name=""/>
        <p:cNvGrpSpPr/>
        <p:nvPr/>
      </p:nvGrpSpPr>
      <p:grpSpPr>
        <a:xfrm>
          <a:off x="0" y="0"/>
          <a:ext cx="0" cy="0"/>
          <a:chOff x="0" y="0"/>
          <a:chExt cx="0" cy="0"/>
        </a:xfrm>
      </p:grpSpPr>
      <p:grpSp>
        <p:nvGrpSpPr>
          <p:cNvPr id="136" name="Group 136"/>
          <p:cNvGrpSpPr/>
          <p:nvPr/>
        </p:nvGrpSpPr>
        <p:grpSpPr>
          <a:xfrm>
            <a:off x="22020175" y="12180054"/>
            <a:ext cx="1241975" cy="870853"/>
            <a:chOff x="0" y="0"/>
            <a:chExt cx="1241973" cy="870851"/>
          </a:xfrm>
        </p:grpSpPr>
        <p:sp>
          <p:nvSpPr>
            <p:cNvPr id="125" name="Shape 125"/>
            <p:cNvSpPr/>
            <p:nvPr/>
          </p:nvSpPr>
          <p:spPr>
            <a:xfrm>
              <a:off x="0" y="0"/>
              <a:ext cx="1241974" cy="870852"/>
            </a:xfrm>
            <a:custGeom>
              <a:avLst/>
              <a:gdLst/>
              <a:ahLst/>
              <a:cxnLst>
                <a:cxn ang="0">
                  <a:pos x="wd2" y="hd2"/>
                </a:cxn>
                <a:cxn ang="5400000">
                  <a:pos x="wd2" y="hd2"/>
                </a:cxn>
                <a:cxn ang="10800000">
                  <a:pos x="wd2" y="hd2"/>
                </a:cxn>
                <a:cxn ang="16200000">
                  <a:pos x="wd2" y="hd2"/>
                </a:cxn>
              </a:cxnLst>
              <a:rect l="0" t="0" r="r" b="b"/>
              <a:pathLst>
                <a:path w="21600" h="21600" extrusionOk="0">
                  <a:moveTo>
                    <a:pt x="8984" y="2352"/>
                  </a:moveTo>
                  <a:cubicBezTo>
                    <a:pt x="9686" y="1314"/>
                    <a:pt x="10655" y="674"/>
                    <a:pt x="11732" y="674"/>
                  </a:cubicBezTo>
                  <a:cubicBezTo>
                    <a:pt x="13149" y="674"/>
                    <a:pt x="14396" y="1816"/>
                    <a:pt x="15062" y="3493"/>
                  </a:cubicBezTo>
                  <a:cubicBezTo>
                    <a:pt x="15631" y="3130"/>
                    <a:pt x="16273" y="2923"/>
                    <a:pt x="16939" y="2923"/>
                  </a:cubicBezTo>
                  <a:cubicBezTo>
                    <a:pt x="19517" y="2923"/>
                    <a:pt x="21600" y="5932"/>
                    <a:pt x="21600" y="9633"/>
                  </a:cubicBezTo>
                  <a:cubicBezTo>
                    <a:pt x="21600" y="13351"/>
                    <a:pt x="19517" y="16343"/>
                    <a:pt x="16939" y="16343"/>
                  </a:cubicBezTo>
                  <a:cubicBezTo>
                    <a:pt x="16624" y="16343"/>
                    <a:pt x="16321" y="16308"/>
                    <a:pt x="16018" y="16222"/>
                  </a:cubicBezTo>
                  <a:cubicBezTo>
                    <a:pt x="15437" y="17709"/>
                    <a:pt x="14335" y="18712"/>
                    <a:pt x="13052" y="18712"/>
                  </a:cubicBezTo>
                  <a:cubicBezTo>
                    <a:pt x="12519" y="18712"/>
                    <a:pt x="12011" y="18522"/>
                    <a:pt x="11563" y="18210"/>
                  </a:cubicBezTo>
                  <a:cubicBezTo>
                    <a:pt x="10970" y="20199"/>
                    <a:pt x="9601" y="21600"/>
                    <a:pt x="7991" y="21600"/>
                  </a:cubicBezTo>
                  <a:cubicBezTo>
                    <a:pt x="6320" y="21600"/>
                    <a:pt x="4891" y="20078"/>
                    <a:pt x="4347" y="17968"/>
                  </a:cubicBezTo>
                  <a:cubicBezTo>
                    <a:pt x="4104" y="18037"/>
                    <a:pt x="3862" y="18072"/>
                    <a:pt x="3608" y="18072"/>
                  </a:cubicBezTo>
                  <a:cubicBezTo>
                    <a:pt x="1610" y="18072"/>
                    <a:pt x="0" y="15737"/>
                    <a:pt x="0" y="12867"/>
                  </a:cubicBezTo>
                  <a:cubicBezTo>
                    <a:pt x="0" y="10947"/>
                    <a:pt x="726" y="9269"/>
                    <a:pt x="1804" y="8370"/>
                  </a:cubicBezTo>
                  <a:cubicBezTo>
                    <a:pt x="1586" y="7644"/>
                    <a:pt x="1453" y="6831"/>
                    <a:pt x="1453" y="5984"/>
                  </a:cubicBezTo>
                  <a:cubicBezTo>
                    <a:pt x="1453" y="2681"/>
                    <a:pt x="3342" y="0"/>
                    <a:pt x="5654" y="0"/>
                  </a:cubicBezTo>
                  <a:cubicBezTo>
                    <a:pt x="7010" y="0"/>
                    <a:pt x="8221" y="934"/>
                    <a:pt x="8984" y="2352"/>
                  </a:cubicBezTo>
                </a:path>
              </a:pathLst>
            </a:custGeom>
            <a:solidFill>
              <a:srgbClr val="139CD8"/>
            </a:solidFill>
            <a:ln w="12700" cap="flat">
              <a:noFill/>
              <a:miter lim="400000"/>
            </a:ln>
            <a:effectLst/>
          </p:spPr>
          <p:txBody>
            <a:bodyPr wrap="square" lIns="91439" tIns="91439" rIns="91439" bIns="91439" numCol="1" anchor="t">
              <a:noAutofit/>
            </a:bodyPr>
            <a:lstStyle/>
            <a:p>
              <a:pPr algn="l" defTabSz="1828800">
                <a:defRPr sz="3600">
                  <a:solidFill>
                    <a:srgbClr val="1C1C1C"/>
                  </a:solidFill>
                  <a:latin typeface="Salesforce Sans"/>
                  <a:ea typeface="Salesforce Sans"/>
                  <a:cs typeface="Salesforce Sans"/>
                  <a:sym typeface="Salesforce Sans"/>
                </a:defRPr>
              </a:pPr>
              <a:endParaRPr/>
            </a:p>
          </p:txBody>
        </p:sp>
        <p:sp>
          <p:nvSpPr>
            <p:cNvPr id="126" name="Shape 126"/>
            <p:cNvSpPr/>
            <p:nvPr/>
          </p:nvSpPr>
          <p:spPr>
            <a:xfrm>
              <a:off x="179418" y="349907"/>
              <a:ext cx="86672" cy="117181"/>
            </a:xfrm>
            <a:custGeom>
              <a:avLst/>
              <a:gdLst/>
              <a:ahLst/>
              <a:cxnLst>
                <a:cxn ang="0">
                  <a:pos x="wd2" y="hd2"/>
                </a:cxn>
                <a:cxn ang="5400000">
                  <a:pos x="wd2" y="hd2"/>
                </a:cxn>
                <a:cxn ang="10800000">
                  <a:pos x="wd2" y="hd2"/>
                </a:cxn>
                <a:cxn ang="16200000">
                  <a:pos x="wd2" y="hd2"/>
                </a:cxn>
              </a:cxnLst>
              <a:rect l="0" t="0" r="r" b="b"/>
              <a:pathLst>
                <a:path w="21476" h="21600" extrusionOk="0">
                  <a:moveTo>
                    <a:pt x="49" y="18771"/>
                  </a:moveTo>
                  <a:cubicBezTo>
                    <a:pt x="-124" y="19157"/>
                    <a:pt x="222" y="19157"/>
                    <a:pt x="222" y="19286"/>
                  </a:cubicBezTo>
                  <a:cubicBezTo>
                    <a:pt x="913" y="19543"/>
                    <a:pt x="1431" y="19800"/>
                    <a:pt x="1950" y="20057"/>
                  </a:cubicBezTo>
                  <a:cubicBezTo>
                    <a:pt x="5233" y="21343"/>
                    <a:pt x="8170" y="21600"/>
                    <a:pt x="11281" y="21600"/>
                  </a:cubicBezTo>
                  <a:cubicBezTo>
                    <a:pt x="17502" y="21600"/>
                    <a:pt x="21476" y="19157"/>
                    <a:pt x="21476" y="15171"/>
                  </a:cubicBezTo>
                  <a:cubicBezTo>
                    <a:pt x="21476" y="15043"/>
                    <a:pt x="21476" y="15043"/>
                    <a:pt x="21476" y="15043"/>
                  </a:cubicBezTo>
                  <a:cubicBezTo>
                    <a:pt x="21476" y="11314"/>
                    <a:pt x="16983" y="9900"/>
                    <a:pt x="12836" y="9000"/>
                  </a:cubicBezTo>
                  <a:cubicBezTo>
                    <a:pt x="12318" y="8871"/>
                    <a:pt x="12318" y="8871"/>
                    <a:pt x="12318" y="8871"/>
                  </a:cubicBezTo>
                  <a:cubicBezTo>
                    <a:pt x="9207" y="8100"/>
                    <a:pt x="6442" y="7457"/>
                    <a:pt x="6442" y="5914"/>
                  </a:cubicBezTo>
                  <a:cubicBezTo>
                    <a:pt x="6442" y="5786"/>
                    <a:pt x="6442" y="5786"/>
                    <a:pt x="6442" y="5786"/>
                  </a:cubicBezTo>
                  <a:cubicBezTo>
                    <a:pt x="6442" y="4500"/>
                    <a:pt x="8170" y="3600"/>
                    <a:pt x="10590" y="3600"/>
                  </a:cubicBezTo>
                  <a:cubicBezTo>
                    <a:pt x="13182" y="3600"/>
                    <a:pt x="16465" y="4243"/>
                    <a:pt x="18538" y="5014"/>
                  </a:cubicBezTo>
                  <a:cubicBezTo>
                    <a:pt x="18538" y="5014"/>
                    <a:pt x="19230" y="5400"/>
                    <a:pt x="19402" y="4886"/>
                  </a:cubicBezTo>
                  <a:cubicBezTo>
                    <a:pt x="19575" y="4629"/>
                    <a:pt x="20612" y="2571"/>
                    <a:pt x="20612" y="2314"/>
                  </a:cubicBezTo>
                  <a:cubicBezTo>
                    <a:pt x="20785" y="2057"/>
                    <a:pt x="20612" y="1929"/>
                    <a:pt x="20439" y="1800"/>
                  </a:cubicBezTo>
                  <a:cubicBezTo>
                    <a:pt x="18020" y="771"/>
                    <a:pt x="14737" y="0"/>
                    <a:pt x="11281" y="0"/>
                  </a:cubicBezTo>
                  <a:cubicBezTo>
                    <a:pt x="10762" y="0"/>
                    <a:pt x="10762" y="0"/>
                    <a:pt x="10762" y="0"/>
                  </a:cubicBezTo>
                  <a:cubicBezTo>
                    <a:pt x="4887" y="0"/>
                    <a:pt x="913" y="2571"/>
                    <a:pt x="913" y="6300"/>
                  </a:cubicBezTo>
                  <a:cubicBezTo>
                    <a:pt x="913" y="6429"/>
                    <a:pt x="913" y="6429"/>
                    <a:pt x="913" y="6429"/>
                  </a:cubicBezTo>
                  <a:cubicBezTo>
                    <a:pt x="913" y="10286"/>
                    <a:pt x="5406" y="11571"/>
                    <a:pt x="9553" y="12471"/>
                  </a:cubicBezTo>
                  <a:cubicBezTo>
                    <a:pt x="10244" y="12729"/>
                    <a:pt x="10244" y="12729"/>
                    <a:pt x="10244" y="12729"/>
                  </a:cubicBezTo>
                  <a:cubicBezTo>
                    <a:pt x="13182" y="13371"/>
                    <a:pt x="15774" y="14014"/>
                    <a:pt x="15774" y="15557"/>
                  </a:cubicBezTo>
                  <a:cubicBezTo>
                    <a:pt x="15774" y="15686"/>
                    <a:pt x="15774" y="15686"/>
                    <a:pt x="15774" y="15686"/>
                  </a:cubicBezTo>
                  <a:cubicBezTo>
                    <a:pt x="15774" y="17100"/>
                    <a:pt x="14218" y="18129"/>
                    <a:pt x="11454" y="18129"/>
                  </a:cubicBezTo>
                  <a:cubicBezTo>
                    <a:pt x="10244" y="18129"/>
                    <a:pt x="6961" y="18129"/>
                    <a:pt x="3159" y="16457"/>
                  </a:cubicBezTo>
                  <a:cubicBezTo>
                    <a:pt x="2814" y="16200"/>
                    <a:pt x="2468" y="16071"/>
                    <a:pt x="2122" y="15943"/>
                  </a:cubicBezTo>
                  <a:cubicBezTo>
                    <a:pt x="1950" y="15814"/>
                    <a:pt x="1604" y="15686"/>
                    <a:pt x="1431" y="16200"/>
                  </a:cubicBezTo>
                  <a:lnTo>
                    <a:pt x="49" y="18771"/>
                  </a:lnTo>
                  <a:close/>
                </a:path>
              </a:pathLst>
            </a:custGeom>
            <a:solidFill>
              <a:srgbClr val="FFFFFF"/>
            </a:solidFill>
            <a:ln w="12700" cap="flat">
              <a:noFill/>
              <a:miter lim="400000"/>
            </a:ln>
            <a:effectLst/>
          </p:spPr>
          <p:txBody>
            <a:bodyPr wrap="square" lIns="91439" tIns="91439" rIns="91439" bIns="91439" numCol="1" anchor="t">
              <a:noAutofit/>
            </a:bodyPr>
            <a:lstStyle/>
            <a:p>
              <a:pPr algn="l" defTabSz="1828800">
                <a:defRPr sz="3600">
                  <a:solidFill>
                    <a:srgbClr val="1C1C1C"/>
                  </a:solidFill>
                  <a:latin typeface="Salesforce Sans"/>
                  <a:ea typeface="Salesforce Sans"/>
                  <a:cs typeface="Salesforce Sans"/>
                  <a:sym typeface="Salesforce Sans"/>
                </a:defRPr>
              </a:pPr>
              <a:endParaRPr/>
            </a:p>
          </p:txBody>
        </p:sp>
        <p:sp>
          <p:nvSpPr>
            <p:cNvPr id="127" name="Shape 127"/>
            <p:cNvSpPr/>
            <p:nvPr/>
          </p:nvSpPr>
          <p:spPr>
            <a:xfrm>
              <a:off x="552504" y="349907"/>
              <a:ext cx="86441" cy="117181"/>
            </a:xfrm>
            <a:custGeom>
              <a:avLst/>
              <a:gdLst/>
              <a:ahLst/>
              <a:cxnLst>
                <a:cxn ang="0">
                  <a:pos x="wd2" y="hd2"/>
                </a:cxn>
                <a:cxn ang="5400000">
                  <a:pos x="wd2" y="hd2"/>
                </a:cxn>
                <a:cxn ang="10800000">
                  <a:pos x="wd2" y="hd2"/>
                </a:cxn>
                <a:cxn ang="16200000">
                  <a:pos x="wd2" y="hd2"/>
                </a:cxn>
              </a:cxnLst>
              <a:rect l="0" t="0" r="r" b="b"/>
              <a:pathLst>
                <a:path w="21499" h="21600" extrusionOk="0">
                  <a:moveTo>
                    <a:pt x="72" y="18771"/>
                  </a:moveTo>
                  <a:cubicBezTo>
                    <a:pt x="-101" y="19157"/>
                    <a:pt x="72" y="19157"/>
                    <a:pt x="245" y="19286"/>
                  </a:cubicBezTo>
                  <a:cubicBezTo>
                    <a:pt x="763" y="19543"/>
                    <a:pt x="1454" y="19800"/>
                    <a:pt x="1973" y="20057"/>
                  </a:cubicBezTo>
                  <a:cubicBezTo>
                    <a:pt x="5083" y="21343"/>
                    <a:pt x="8021" y="21600"/>
                    <a:pt x="11131" y="21600"/>
                  </a:cubicBezTo>
                  <a:cubicBezTo>
                    <a:pt x="17525" y="21600"/>
                    <a:pt x="21499" y="19157"/>
                    <a:pt x="21499" y="15171"/>
                  </a:cubicBezTo>
                  <a:cubicBezTo>
                    <a:pt x="21499" y="15043"/>
                    <a:pt x="21499" y="15043"/>
                    <a:pt x="21499" y="15043"/>
                  </a:cubicBezTo>
                  <a:cubicBezTo>
                    <a:pt x="21499" y="11314"/>
                    <a:pt x="17006" y="9900"/>
                    <a:pt x="12859" y="9000"/>
                  </a:cubicBezTo>
                  <a:cubicBezTo>
                    <a:pt x="12341" y="8871"/>
                    <a:pt x="12341" y="8871"/>
                    <a:pt x="12341" y="8871"/>
                  </a:cubicBezTo>
                  <a:cubicBezTo>
                    <a:pt x="9230" y="8100"/>
                    <a:pt x="6465" y="7457"/>
                    <a:pt x="6465" y="5914"/>
                  </a:cubicBezTo>
                  <a:cubicBezTo>
                    <a:pt x="6465" y="5786"/>
                    <a:pt x="6465" y="5786"/>
                    <a:pt x="6465" y="5786"/>
                  </a:cubicBezTo>
                  <a:cubicBezTo>
                    <a:pt x="6465" y="4500"/>
                    <a:pt x="8021" y="3600"/>
                    <a:pt x="10440" y="3600"/>
                  </a:cubicBezTo>
                  <a:cubicBezTo>
                    <a:pt x="13205" y="3600"/>
                    <a:pt x="16488" y="4243"/>
                    <a:pt x="18561" y="5014"/>
                  </a:cubicBezTo>
                  <a:cubicBezTo>
                    <a:pt x="18561" y="5014"/>
                    <a:pt x="19080" y="5400"/>
                    <a:pt x="19425" y="4886"/>
                  </a:cubicBezTo>
                  <a:cubicBezTo>
                    <a:pt x="19425" y="4629"/>
                    <a:pt x="20462" y="2571"/>
                    <a:pt x="20635" y="2314"/>
                  </a:cubicBezTo>
                  <a:cubicBezTo>
                    <a:pt x="20808" y="2057"/>
                    <a:pt x="20635" y="1929"/>
                    <a:pt x="20289" y="1800"/>
                  </a:cubicBezTo>
                  <a:cubicBezTo>
                    <a:pt x="18043" y="771"/>
                    <a:pt x="14760" y="0"/>
                    <a:pt x="11304" y="0"/>
                  </a:cubicBezTo>
                  <a:cubicBezTo>
                    <a:pt x="10613" y="0"/>
                    <a:pt x="10613" y="0"/>
                    <a:pt x="10613" y="0"/>
                  </a:cubicBezTo>
                  <a:cubicBezTo>
                    <a:pt x="4910" y="0"/>
                    <a:pt x="763" y="2571"/>
                    <a:pt x="763" y="6300"/>
                  </a:cubicBezTo>
                  <a:cubicBezTo>
                    <a:pt x="763" y="6429"/>
                    <a:pt x="763" y="6429"/>
                    <a:pt x="763" y="6429"/>
                  </a:cubicBezTo>
                  <a:cubicBezTo>
                    <a:pt x="763" y="10286"/>
                    <a:pt x="5256" y="11571"/>
                    <a:pt x="9403" y="12471"/>
                  </a:cubicBezTo>
                  <a:cubicBezTo>
                    <a:pt x="10094" y="12729"/>
                    <a:pt x="10094" y="12729"/>
                    <a:pt x="10094" y="12729"/>
                  </a:cubicBezTo>
                  <a:cubicBezTo>
                    <a:pt x="13205" y="13371"/>
                    <a:pt x="15797" y="14014"/>
                    <a:pt x="15797" y="15557"/>
                  </a:cubicBezTo>
                  <a:cubicBezTo>
                    <a:pt x="15797" y="15686"/>
                    <a:pt x="15797" y="15686"/>
                    <a:pt x="15797" y="15686"/>
                  </a:cubicBezTo>
                  <a:cubicBezTo>
                    <a:pt x="15797" y="17100"/>
                    <a:pt x="14069" y="18129"/>
                    <a:pt x="11304" y="18129"/>
                  </a:cubicBezTo>
                  <a:cubicBezTo>
                    <a:pt x="10267" y="18129"/>
                    <a:pt x="6811" y="18129"/>
                    <a:pt x="3182" y="16457"/>
                  </a:cubicBezTo>
                  <a:cubicBezTo>
                    <a:pt x="2837" y="16200"/>
                    <a:pt x="2491" y="16071"/>
                    <a:pt x="2145" y="15943"/>
                  </a:cubicBezTo>
                  <a:cubicBezTo>
                    <a:pt x="1973" y="15943"/>
                    <a:pt x="1454" y="15686"/>
                    <a:pt x="1281" y="16200"/>
                  </a:cubicBezTo>
                  <a:lnTo>
                    <a:pt x="72" y="18771"/>
                  </a:lnTo>
                  <a:close/>
                </a:path>
              </a:pathLst>
            </a:custGeom>
            <a:solidFill>
              <a:srgbClr val="FFFFFF"/>
            </a:solidFill>
            <a:ln w="12700" cap="flat">
              <a:noFill/>
              <a:miter lim="400000"/>
            </a:ln>
            <a:effectLst/>
          </p:spPr>
          <p:txBody>
            <a:bodyPr wrap="square" lIns="91439" tIns="91439" rIns="91439" bIns="91439" numCol="1" anchor="t">
              <a:noAutofit/>
            </a:bodyPr>
            <a:lstStyle/>
            <a:p>
              <a:pPr algn="l" defTabSz="1828800">
                <a:defRPr sz="3600">
                  <a:solidFill>
                    <a:srgbClr val="1C1C1C"/>
                  </a:solidFill>
                  <a:latin typeface="Salesforce Sans"/>
                  <a:ea typeface="Salesforce Sans"/>
                  <a:cs typeface="Salesforce Sans"/>
                  <a:sym typeface="Salesforce Sans"/>
                </a:defRPr>
              </a:pPr>
              <a:endParaRPr/>
            </a:p>
          </p:txBody>
        </p:sp>
        <p:sp>
          <p:nvSpPr>
            <p:cNvPr id="128" name="Shape 128"/>
            <p:cNvSpPr/>
            <p:nvPr/>
          </p:nvSpPr>
          <p:spPr>
            <a:xfrm>
              <a:off x="728075" y="350559"/>
              <a:ext cx="103826" cy="116529"/>
            </a:xfrm>
            <a:custGeom>
              <a:avLst/>
              <a:gdLst/>
              <a:ahLst/>
              <a:cxnLst>
                <a:cxn ang="0">
                  <a:pos x="wd2" y="hd2"/>
                </a:cxn>
                <a:cxn ang="5400000">
                  <a:pos x="wd2" y="hd2"/>
                </a:cxn>
                <a:cxn ang="10800000">
                  <a:pos x="wd2" y="hd2"/>
                </a:cxn>
                <a:cxn ang="16200000">
                  <a:pos x="wd2" y="hd2"/>
                </a:cxn>
              </a:cxnLst>
              <a:rect l="0" t="0" r="r" b="b"/>
              <a:pathLst>
                <a:path w="21600" h="21600" extrusionOk="0">
                  <a:moveTo>
                    <a:pt x="20875" y="6467"/>
                  </a:moveTo>
                  <a:cubicBezTo>
                    <a:pt x="20440" y="5174"/>
                    <a:pt x="19860" y="4010"/>
                    <a:pt x="18846" y="3104"/>
                  </a:cubicBezTo>
                  <a:cubicBezTo>
                    <a:pt x="17976" y="2069"/>
                    <a:pt x="16816" y="1293"/>
                    <a:pt x="15511" y="776"/>
                  </a:cubicBezTo>
                  <a:cubicBezTo>
                    <a:pt x="14207" y="259"/>
                    <a:pt x="12612" y="0"/>
                    <a:pt x="10728" y="0"/>
                  </a:cubicBezTo>
                  <a:cubicBezTo>
                    <a:pt x="8988" y="0"/>
                    <a:pt x="7393" y="259"/>
                    <a:pt x="5944" y="776"/>
                  </a:cubicBezTo>
                  <a:cubicBezTo>
                    <a:pt x="4639" y="1293"/>
                    <a:pt x="3479" y="2069"/>
                    <a:pt x="2609" y="3104"/>
                  </a:cubicBezTo>
                  <a:cubicBezTo>
                    <a:pt x="1740" y="4010"/>
                    <a:pt x="1015" y="5174"/>
                    <a:pt x="580" y="6467"/>
                  </a:cubicBezTo>
                  <a:cubicBezTo>
                    <a:pt x="145" y="7890"/>
                    <a:pt x="0" y="9313"/>
                    <a:pt x="0" y="10735"/>
                  </a:cubicBezTo>
                  <a:cubicBezTo>
                    <a:pt x="0" y="12287"/>
                    <a:pt x="145" y="13710"/>
                    <a:pt x="580" y="15004"/>
                  </a:cubicBezTo>
                  <a:cubicBezTo>
                    <a:pt x="1015" y="16297"/>
                    <a:pt x="1740" y="17461"/>
                    <a:pt x="2609" y="18496"/>
                  </a:cubicBezTo>
                  <a:cubicBezTo>
                    <a:pt x="3479" y="19401"/>
                    <a:pt x="4639" y="20177"/>
                    <a:pt x="5944" y="20695"/>
                  </a:cubicBezTo>
                  <a:cubicBezTo>
                    <a:pt x="7393" y="21341"/>
                    <a:pt x="8988" y="21600"/>
                    <a:pt x="10728" y="21600"/>
                  </a:cubicBezTo>
                  <a:cubicBezTo>
                    <a:pt x="12612" y="21600"/>
                    <a:pt x="14207" y="21341"/>
                    <a:pt x="15511" y="20695"/>
                  </a:cubicBezTo>
                  <a:cubicBezTo>
                    <a:pt x="16816" y="20177"/>
                    <a:pt x="17976" y="19401"/>
                    <a:pt x="18846" y="18496"/>
                  </a:cubicBezTo>
                  <a:cubicBezTo>
                    <a:pt x="19860" y="17461"/>
                    <a:pt x="20440" y="16297"/>
                    <a:pt x="20875" y="15004"/>
                  </a:cubicBezTo>
                  <a:cubicBezTo>
                    <a:pt x="21310" y="13710"/>
                    <a:pt x="21600" y="12287"/>
                    <a:pt x="21600" y="10735"/>
                  </a:cubicBezTo>
                  <a:cubicBezTo>
                    <a:pt x="21600" y="9313"/>
                    <a:pt x="21310" y="7890"/>
                    <a:pt x="20875" y="6467"/>
                  </a:cubicBezTo>
                  <a:moveTo>
                    <a:pt x="16526" y="10735"/>
                  </a:moveTo>
                  <a:cubicBezTo>
                    <a:pt x="16526" y="13063"/>
                    <a:pt x="15946" y="14874"/>
                    <a:pt x="15077" y="16168"/>
                  </a:cubicBezTo>
                  <a:cubicBezTo>
                    <a:pt x="14062" y="17461"/>
                    <a:pt x="12757" y="17978"/>
                    <a:pt x="10728" y="17978"/>
                  </a:cubicBezTo>
                  <a:cubicBezTo>
                    <a:pt x="8843" y="17978"/>
                    <a:pt x="7393" y="17461"/>
                    <a:pt x="6523" y="16168"/>
                  </a:cubicBezTo>
                  <a:cubicBezTo>
                    <a:pt x="5509" y="14874"/>
                    <a:pt x="5074" y="13063"/>
                    <a:pt x="5074" y="10735"/>
                  </a:cubicBezTo>
                  <a:cubicBezTo>
                    <a:pt x="5074" y="8537"/>
                    <a:pt x="5509" y="6726"/>
                    <a:pt x="6523" y="5432"/>
                  </a:cubicBezTo>
                  <a:cubicBezTo>
                    <a:pt x="7393" y="4139"/>
                    <a:pt x="8843" y="3622"/>
                    <a:pt x="10728" y="3622"/>
                  </a:cubicBezTo>
                  <a:cubicBezTo>
                    <a:pt x="12757" y="3622"/>
                    <a:pt x="14062" y="4139"/>
                    <a:pt x="15077" y="5432"/>
                  </a:cubicBezTo>
                  <a:cubicBezTo>
                    <a:pt x="15946" y="6726"/>
                    <a:pt x="16526" y="8537"/>
                    <a:pt x="16526" y="10735"/>
                  </a:cubicBezTo>
                </a:path>
              </a:pathLst>
            </a:custGeom>
            <a:solidFill>
              <a:srgbClr val="FFFFFF"/>
            </a:solidFill>
            <a:ln w="12700" cap="flat">
              <a:noFill/>
              <a:miter lim="400000"/>
            </a:ln>
            <a:effectLst/>
          </p:spPr>
          <p:txBody>
            <a:bodyPr wrap="square" lIns="91439" tIns="91439" rIns="91439" bIns="91439" numCol="1" anchor="t">
              <a:noAutofit/>
            </a:bodyPr>
            <a:lstStyle/>
            <a:p>
              <a:pPr algn="l" defTabSz="1828800">
                <a:defRPr sz="3600">
                  <a:solidFill>
                    <a:srgbClr val="1C1C1C"/>
                  </a:solidFill>
                  <a:latin typeface="Salesforce Sans"/>
                  <a:ea typeface="Salesforce Sans"/>
                  <a:cs typeface="Salesforce Sans"/>
                  <a:sym typeface="Salesforce Sans"/>
                </a:defRPr>
              </a:pPr>
              <a:endParaRPr/>
            </a:p>
          </p:txBody>
        </p:sp>
        <p:sp>
          <p:nvSpPr>
            <p:cNvPr id="129" name="Shape 129"/>
            <p:cNvSpPr/>
            <p:nvPr/>
          </p:nvSpPr>
          <p:spPr>
            <a:xfrm>
              <a:off x="921032" y="349907"/>
              <a:ext cx="87925" cy="117181"/>
            </a:xfrm>
            <a:custGeom>
              <a:avLst/>
              <a:gdLst/>
              <a:ahLst/>
              <a:cxnLst>
                <a:cxn ang="0">
                  <a:pos x="wd2" y="hd2"/>
                </a:cxn>
                <a:cxn ang="5400000">
                  <a:pos x="wd2" y="hd2"/>
                </a:cxn>
                <a:cxn ang="10800000">
                  <a:pos x="wd2" y="hd2"/>
                </a:cxn>
                <a:cxn ang="16200000">
                  <a:pos x="wd2" y="hd2"/>
                </a:cxn>
              </a:cxnLst>
              <a:rect l="0" t="0" r="r" b="b"/>
              <a:pathLst>
                <a:path w="21465" h="21600" extrusionOk="0">
                  <a:moveTo>
                    <a:pt x="20069" y="17486"/>
                  </a:moveTo>
                  <a:cubicBezTo>
                    <a:pt x="19899" y="17100"/>
                    <a:pt x="19389" y="17229"/>
                    <a:pt x="19389" y="17229"/>
                  </a:cubicBezTo>
                  <a:cubicBezTo>
                    <a:pt x="18709" y="17357"/>
                    <a:pt x="17858" y="17614"/>
                    <a:pt x="17008" y="17743"/>
                  </a:cubicBezTo>
                  <a:cubicBezTo>
                    <a:pt x="16157" y="17871"/>
                    <a:pt x="15137" y="17871"/>
                    <a:pt x="14117" y="17871"/>
                  </a:cubicBezTo>
                  <a:cubicBezTo>
                    <a:pt x="11565" y="17871"/>
                    <a:pt x="9694" y="17357"/>
                    <a:pt x="8164" y="16200"/>
                  </a:cubicBezTo>
                  <a:cubicBezTo>
                    <a:pt x="6803" y="15043"/>
                    <a:pt x="5953" y="13243"/>
                    <a:pt x="5953" y="10800"/>
                  </a:cubicBezTo>
                  <a:cubicBezTo>
                    <a:pt x="5953" y="8614"/>
                    <a:pt x="6633" y="6943"/>
                    <a:pt x="7994" y="5657"/>
                  </a:cubicBezTo>
                  <a:cubicBezTo>
                    <a:pt x="9184" y="4371"/>
                    <a:pt x="11225" y="3729"/>
                    <a:pt x="13776" y="3729"/>
                  </a:cubicBezTo>
                  <a:cubicBezTo>
                    <a:pt x="15817" y="3729"/>
                    <a:pt x="17518" y="3986"/>
                    <a:pt x="19219" y="4371"/>
                  </a:cubicBezTo>
                  <a:cubicBezTo>
                    <a:pt x="19219" y="4371"/>
                    <a:pt x="19559" y="4500"/>
                    <a:pt x="19899" y="4114"/>
                  </a:cubicBezTo>
                  <a:cubicBezTo>
                    <a:pt x="20239" y="3086"/>
                    <a:pt x="20580" y="2443"/>
                    <a:pt x="21090" y="1414"/>
                  </a:cubicBezTo>
                  <a:cubicBezTo>
                    <a:pt x="21260" y="1029"/>
                    <a:pt x="20920" y="900"/>
                    <a:pt x="20750" y="900"/>
                  </a:cubicBezTo>
                  <a:cubicBezTo>
                    <a:pt x="20069" y="771"/>
                    <a:pt x="18539" y="386"/>
                    <a:pt x="17348" y="257"/>
                  </a:cubicBezTo>
                  <a:cubicBezTo>
                    <a:pt x="16157" y="129"/>
                    <a:pt x="14967" y="0"/>
                    <a:pt x="13436" y="0"/>
                  </a:cubicBezTo>
                  <a:cubicBezTo>
                    <a:pt x="11225" y="0"/>
                    <a:pt x="9354" y="386"/>
                    <a:pt x="7654" y="900"/>
                  </a:cubicBezTo>
                  <a:cubicBezTo>
                    <a:pt x="5953" y="1414"/>
                    <a:pt x="4592" y="2186"/>
                    <a:pt x="3402" y="3214"/>
                  </a:cubicBezTo>
                  <a:cubicBezTo>
                    <a:pt x="2381" y="4114"/>
                    <a:pt x="1531" y="5271"/>
                    <a:pt x="850" y="6557"/>
                  </a:cubicBezTo>
                  <a:cubicBezTo>
                    <a:pt x="340" y="7843"/>
                    <a:pt x="0" y="9257"/>
                    <a:pt x="0" y="10800"/>
                  </a:cubicBezTo>
                  <a:cubicBezTo>
                    <a:pt x="0" y="14143"/>
                    <a:pt x="1191" y="16714"/>
                    <a:pt x="3572" y="18643"/>
                  </a:cubicBezTo>
                  <a:cubicBezTo>
                    <a:pt x="5783" y="20571"/>
                    <a:pt x="9354" y="21600"/>
                    <a:pt x="13776" y="21600"/>
                  </a:cubicBezTo>
                  <a:cubicBezTo>
                    <a:pt x="16498" y="21600"/>
                    <a:pt x="19219" y="21086"/>
                    <a:pt x="21090" y="20571"/>
                  </a:cubicBezTo>
                  <a:cubicBezTo>
                    <a:pt x="21090" y="20571"/>
                    <a:pt x="21600" y="20443"/>
                    <a:pt x="21430" y="20057"/>
                  </a:cubicBezTo>
                  <a:lnTo>
                    <a:pt x="20069" y="17486"/>
                  </a:lnTo>
                  <a:close/>
                </a:path>
              </a:pathLst>
            </a:custGeom>
            <a:solidFill>
              <a:srgbClr val="FFFFFF"/>
            </a:solidFill>
            <a:ln w="12700" cap="flat">
              <a:noFill/>
              <a:miter lim="400000"/>
            </a:ln>
            <a:effectLst/>
          </p:spPr>
          <p:txBody>
            <a:bodyPr wrap="square" lIns="91439" tIns="91439" rIns="91439" bIns="91439" numCol="1" anchor="t">
              <a:noAutofit/>
            </a:bodyPr>
            <a:lstStyle/>
            <a:p>
              <a:pPr algn="l" defTabSz="1828800">
                <a:defRPr sz="3600">
                  <a:solidFill>
                    <a:srgbClr val="1C1C1C"/>
                  </a:solidFill>
                  <a:latin typeface="Salesforce Sans"/>
                  <a:ea typeface="Salesforce Sans"/>
                  <a:cs typeface="Salesforce Sans"/>
                  <a:sym typeface="Salesforce Sans"/>
                </a:defRPr>
              </a:pPr>
              <a:endParaRPr/>
            </a:p>
          </p:txBody>
        </p:sp>
        <p:sp>
          <p:nvSpPr>
            <p:cNvPr id="130" name="Shape 130"/>
            <p:cNvSpPr/>
            <p:nvPr/>
          </p:nvSpPr>
          <p:spPr>
            <a:xfrm>
              <a:off x="1015062" y="350559"/>
              <a:ext cx="99801" cy="116529"/>
            </a:xfrm>
            <a:custGeom>
              <a:avLst/>
              <a:gdLst/>
              <a:ahLst/>
              <a:cxnLst>
                <a:cxn ang="0">
                  <a:pos x="wd2" y="hd2"/>
                </a:cxn>
                <a:cxn ang="5400000">
                  <a:pos x="wd2" y="hd2"/>
                </a:cxn>
                <a:cxn ang="10800000">
                  <a:pos x="wd2" y="hd2"/>
                </a:cxn>
                <a:cxn ang="16200000">
                  <a:pos x="wd2" y="hd2"/>
                </a:cxn>
              </a:cxnLst>
              <a:rect l="0" t="0" r="r" b="b"/>
              <a:pathLst>
                <a:path w="21230" h="21600" extrusionOk="0">
                  <a:moveTo>
                    <a:pt x="20564" y="5820"/>
                  </a:moveTo>
                  <a:cubicBezTo>
                    <a:pt x="20268" y="4527"/>
                    <a:pt x="19233" y="3234"/>
                    <a:pt x="18641" y="2716"/>
                  </a:cubicBezTo>
                  <a:cubicBezTo>
                    <a:pt x="17605" y="1681"/>
                    <a:pt x="16718" y="1035"/>
                    <a:pt x="15682" y="776"/>
                  </a:cubicBezTo>
                  <a:cubicBezTo>
                    <a:pt x="14499" y="259"/>
                    <a:pt x="13019" y="0"/>
                    <a:pt x="11392" y="0"/>
                  </a:cubicBezTo>
                  <a:cubicBezTo>
                    <a:pt x="9468" y="0"/>
                    <a:pt x="7693" y="259"/>
                    <a:pt x="6362" y="776"/>
                  </a:cubicBezTo>
                  <a:cubicBezTo>
                    <a:pt x="4882" y="1423"/>
                    <a:pt x="3699" y="2199"/>
                    <a:pt x="2811" y="3104"/>
                  </a:cubicBezTo>
                  <a:cubicBezTo>
                    <a:pt x="1923" y="4139"/>
                    <a:pt x="1184" y="5303"/>
                    <a:pt x="740" y="6596"/>
                  </a:cubicBezTo>
                  <a:cubicBezTo>
                    <a:pt x="296" y="7890"/>
                    <a:pt x="0" y="9313"/>
                    <a:pt x="0" y="10865"/>
                  </a:cubicBezTo>
                  <a:cubicBezTo>
                    <a:pt x="0" y="12417"/>
                    <a:pt x="296" y="13840"/>
                    <a:pt x="740" y="15133"/>
                  </a:cubicBezTo>
                  <a:cubicBezTo>
                    <a:pt x="1184" y="16426"/>
                    <a:pt x="1923" y="17590"/>
                    <a:pt x="2959" y="18496"/>
                  </a:cubicBezTo>
                  <a:cubicBezTo>
                    <a:pt x="3995" y="19531"/>
                    <a:pt x="5326" y="20307"/>
                    <a:pt x="6805" y="20824"/>
                  </a:cubicBezTo>
                  <a:cubicBezTo>
                    <a:pt x="8285" y="21341"/>
                    <a:pt x="10208" y="21600"/>
                    <a:pt x="12427" y="21600"/>
                  </a:cubicBezTo>
                  <a:cubicBezTo>
                    <a:pt x="16718" y="21600"/>
                    <a:pt x="19085" y="20695"/>
                    <a:pt x="20121" y="20177"/>
                  </a:cubicBezTo>
                  <a:cubicBezTo>
                    <a:pt x="20268" y="20177"/>
                    <a:pt x="20416" y="20048"/>
                    <a:pt x="20268" y="19531"/>
                  </a:cubicBezTo>
                  <a:cubicBezTo>
                    <a:pt x="19233" y="17202"/>
                    <a:pt x="19233" y="17202"/>
                    <a:pt x="19233" y="17202"/>
                  </a:cubicBezTo>
                  <a:cubicBezTo>
                    <a:pt x="19085" y="16814"/>
                    <a:pt x="18641" y="16944"/>
                    <a:pt x="18641" y="16944"/>
                  </a:cubicBezTo>
                  <a:cubicBezTo>
                    <a:pt x="17458" y="17332"/>
                    <a:pt x="15978" y="17849"/>
                    <a:pt x="12279" y="17849"/>
                  </a:cubicBezTo>
                  <a:cubicBezTo>
                    <a:pt x="9912" y="17849"/>
                    <a:pt x="8285" y="17332"/>
                    <a:pt x="7101" y="16297"/>
                  </a:cubicBezTo>
                  <a:cubicBezTo>
                    <a:pt x="5918" y="15392"/>
                    <a:pt x="5474" y="13969"/>
                    <a:pt x="5326" y="11899"/>
                  </a:cubicBezTo>
                  <a:cubicBezTo>
                    <a:pt x="20564" y="11899"/>
                    <a:pt x="20564" y="11899"/>
                    <a:pt x="20564" y="11899"/>
                  </a:cubicBezTo>
                  <a:cubicBezTo>
                    <a:pt x="20564" y="11899"/>
                    <a:pt x="21008" y="11899"/>
                    <a:pt x="21008" y="11511"/>
                  </a:cubicBezTo>
                  <a:cubicBezTo>
                    <a:pt x="21156" y="11382"/>
                    <a:pt x="21600" y="8795"/>
                    <a:pt x="20564" y="5820"/>
                  </a:cubicBezTo>
                  <a:moveTo>
                    <a:pt x="5474" y="8537"/>
                  </a:moveTo>
                  <a:cubicBezTo>
                    <a:pt x="5622" y="7372"/>
                    <a:pt x="6066" y="6208"/>
                    <a:pt x="6658" y="5432"/>
                  </a:cubicBezTo>
                  <a:cubicBezTo>
                    <a:pt x="7545" y="4139"/>
                    <a:pt x="9025" y="3492"/>
                    <a:pt x="10948" y="3492"/>
                  </a:cubicBezTo>
                  <a:cubicBezTo>
                    <a:pt x="13019" y="3492"/>
                    <a:pt x="14351" y="4139"/>
                    <a:pt x="15238" y="5432"/>
                  </a:cubicBezTo>
                  <a:cubicBezTo>
                    <a:pt x="15978" y="6208"/>
                    <a:pt x="16274" y="7372"/>
                    <a:pt x="16274" y="8537"/>
                  </a:cubicBezTo>
                  <a:lnTo>
                    <a:pt x="5474" y="8537"/>
                  </a:lnTo>
                  <a:close/>
                </a:path>
              </a:pathLst>
            </a:custGeom>
            <a:solidFill>
              <a:srgbClr val="FFFFFF"/>
            </a:solidFill>
            <a:ln w="12700" cap="flat">
              <a:noFill/>
              <a:miter lim="400000"/>
            </a:ln>
            <a:effectLst/>
          </p:spPr>
          <p:txBody>
            <a:bodyPr wrap="square" lIns="91439" tIns="91439" rIns="91439" bIns="91439" numCol="1" anchor="t">
              <a:noAutofit/>
            </a:bodyPr>
            <a:lstStyle/>
            <a:p>
              <a:pPr algn="l" defTabSz="1828800">
                <a:defRPr sz="3600">
                  <a:solidFill>
                    <a:srgbClr val="1C1C1C"/>
                  </a:solidFill>
                  <a:latin typeface="Salesforce Sans"/>
                  <a:ea typeface="Salesforce Sans"/>
                  <a:cs typeface="Salesforce Sans"/>
                  <a:sym typeface="Salesforce Sans"/>
                </a:defRPr>
              </a:pPr>
              <a:endParaRPr/>
            </a:p>
          </p:txBody>
        </p:sp>
        <p:sp>
          <p:nvSpPr>
            <p:cNvPr id="131" name="Shape 131"/>
            <p:cNvSpPr/>
            <p:nvPr/>
          </p:nvSpPr>
          <p:spPr>
            <a:xfrm>
              <a:off x="438478" y="350559"/>
              <a:ext cx="100121" cy="116529"/>
            </a:xfrm>
            <a:custGeom>
              <a:avLst/>
              <a:gdLst/>
              <a:ahLst/>
              <a:cxnLst>
                <a:cxn ang="0">
                  <a:pos x="wd2" y="hd2"/>
                </a:cxn>
                <a:cxn ang="5400000">
                  <a:pos x="wd2" y="hd2"/>
                </a:cxn>
                <a:cxn ang="10800000">
                  <a:pos x="wd2" y="hd2"/>
                </a:cxn>
                <a:cxn ang="16200000">
                  <a:pos x="wd2" y="hd2"/>
                </a:cxn>
              </a:cxnLst>
              <a:rect l="0" t="0" r="r" b="b"/>
              <a:pathLst>
                <a:path w="21230" h="21600" extrusionOk="0">
                  <a:moveTo>
                    <a:pt x="20564" y="5820"/>
                  </a:moveTo>
                  <a:cubicBezTo>
                    <a:pt x="20268" y="4527"/>
                    <a:pt x="19233" y="3234"/>
                    <a:pt x="18641" y="2716"/>
                  </a:cubicBezTo>
                  <a:cubicBezTo>
                    <a:pt x="17605" y="1681"/>
                    <a:pt x="16718" y="1035"/>
                    <a:pt x="15682" y="776"/>
                  </a:cubicBezTo>
                  <a:cubicBezTo>
                    <a:pt x="14499" y="259"/>
                    <a:pt x="13019" y="0"/>
                    <a:pt x="11392" y="0"/>
                  </a:cubicBezTo>
                  <a:cubicBezTo>
                    <a:pt x="9468" y="0"/>
                    <a:pt x="7693" y="259"/>
                    <a:pt x="6362" y="776"/>
                  </a:cubicBezTo>
                  <a:cubicBezTo>
                    <a:pt x="4882" y="1423"/>
                    <a:pt x="3699" y="2199"/>
                    <a:pt x="2811" y="3104"/>
                  </a:cubicBezTo>
                  <a:cubicBezTo>
                    <a:pt x="1923" y="4139"/>
                    <a:pt x="1184" y="5303"/>
                    <a:pt x="740" y="6596"/>
                  </a:cubicBezTo>
                  <a:cubicBezTo>
                    <a:pt x="296" y="7890"/>
                    <a:pt x="0" y="9313"/>
                    <a:pt x="0" y="10865"/>
                  </a:cubicBezTo>
                  <a:cubicBezTo>
                    <a:pt x="0" y="12417"/>
                    <a:pt x="296" y="13840"/>
                    <a:pt x="740" y="15133"/>
                  </a:cubicBezTo>
                  <a:cubicBezTo>
                    <a:pt x="1184" y="16426"/>
                    <a:pt x="1923" y="17590"/>
                    <a:pt x="2959" y="18496"/>
                  </a:cubicBezTo>
                  <a:cubicBezTo>
                    <a:pt x="3995" y="19531"/>
                    <a:pt x="5326" y="20307"/>
                    <a:pt x="6805" y="20824"/>
                  </a:cubicBezTo>
                  <a:cubicBezTo>
                    <a:pt x="8285" y="21341"/>
                    <a:pt x="10208" y="21600"/>
                    <a:pt x="12427" y="21600"/>
                  </a:cubicBezTo>
                  <a:cubicBezTo>
                    <a:pt x="16718" y="21600"/>
                    <a:pt x="19085" y="20695"/>
                    <a:pt x="20121" y="20177"/>
                  </a:cubicBezTo>
                  <a:cubicBezTo>
                    <a:pt x="20268" y="20177"/>
                    <a:pt x="20416" y="20048"/>
                    <a:pt x="20268" y="19531"/>
                  </a:cubicBezTo>
                  <a:cubicBezTo>
                    <a:pt x="19233" y="17202"/>
                    <a:pt x="19233" y="17202"/>
                    <a:pt x="19233" y="17202"/>
                  </a:cubicBezTo>
                  <a:cubicBezTo>
                    <a:pt x="19085" y="16814"/>
                    <a:pt x="18641" y="16944"/>
                    <a:pt x="18641" y="16944"/>
                  </a:cubicBezTo>
                  <a:cubicBezTo>
                    <a:pt x="17458" y="17332"/>
                    <a:pt x="15978" y="17849"/>
                    <a:pt x="12279" y="17849"/>
                  </a:cubicBezTo>
                  <a:cubicBezTo>
                    <a:pt x="9912" y="17849"/>
                    <a:pt x="8285" y="17332"/>
                    <a:pt x="7101" y="16297"/>
                  </a:cubicBezTo>
                  <a:cubicBezTo>
                    <a:pt x="5918" y="15392"/>
                    <a:pt x="5474" y="13969"/>
                    <a:pt x="5326" y="11899"/>
                  </a:cubicBezTo>
                  <a:cubicBezTo>
                    <a:pt x="20564" y="11899"/>
                    <a:pt x="20564" y="11899"/>
                    <a:pt x="20564" y="11899"/>
                  </a:cubicBezTo>
                  <a:cubicBezTo>
                    <a:pt x="20564" y="11899"/>
                    <a:pt x="21008" y="11899"/>
                    <a:pt x="21008" y="11511"/>
                  </a:cubicBezTo>
                  <a:cubicBezTo>
                    <a:pt x="21156" y="11382"/>
                    <a:pt x="21600" y="8795"/>
                    <a:pt x="20564" y="5820"/>
                  </a:cubicBezTo>
                  <a:moveTo>
                    <a:pt x="5474" y="8537"/>
                  </a:moveTo>
                  <a:cubicBezTo>
                    <a:pt x="5622" y="7372"/>
                    <a:pt x="6066" y="6208"/>
                    <a:pt x="6658" y="5432"/>
                  </a:cubicBezTo>
                  <a:cubicBezTo>
                    <a:pt x="7545" y="4139"/>
                    <a:pt x="9025" y="3492"/>
                    <a:pt x="10948" y="3492"/>
                  </a:cubicBezTo>
                  <a:cubicBezTo>
                    <a:pt x="13019" y="3492"/>
                    <a:pt x="14351" y="4139"/>
                    <a:pt x="15238" y="5432"/>
                  </a:cubicBezTo>
                  <a:cubicBezTo>
                    <a:pt x="15978" y="6208"/>
                    <a:pt x="16274" y="7372"/>
                    <a:pt x="16274" y="8537"/>
                  </a:cubicBezTo>
                  <a:lnTo>
                    <a:pt x="5474" y="8537"/>
                  </a:lnTo>
                  <a:close/>
                </a:path>
              </a:pathLst>
            </a:custGeom>
            <a:solidFill>
              <a:srgbClr val="FFFFFF"/>
            </a:solidFill>
            <a:ln w="12700" cap="flat">
              <a:noFill/>
              <a:miter lim="400000"/>
            </a:ln>
            <a:effectLst/>
          </p:spPr>
          <p:txBody>
            <a:bodyPr wrap="square" lIns="91439" tIns="91439" rIns="91439" bIns="91439" numCol="1" anchor="t">
              <a:noAutofit/>
            </a:bodyPr>
            <a:lstStyle/>
            <a:p>
              <a:pPr algn="l" defTabSz="1828800">
                <a:defRPr sz="3600">
                  <a:solidFill>
                    <a:srgbClr val="1C1C1C"/>
                  </a:solidFill>
                  <a:latin typeface="Salesforce Sans"/>
                  <a:ea typeface="Salesforce Sans"/>
                  <a:cs typeface="Salesforce Sans"/>
                  <a:sym typeface="Salesforce Sans"/>
                </a:defRPr>
              </a:pPr>
              <a:endParaRPr/>
            </a:p>
          </p:txBody>
        </p:sp>
        <p:sp>
          <p:nvSpPr>
            <p:cNvPr id="132" name="Shape 132"/>
            <p:cNvSpPr/>
            <p:nvPr/>
          </p:nvSpPr>
          <p:spPr>
            <a:xfrm>
              <a:off x="278496" y="349907"/>
              <a:ext cx="93377" cy="117181"/>
            </a:xfrm>
            <a:custGeom>
              <a:avLst/>
              <a:gdLst/>
              <a:ahLst/>
              <a:cxnLst>
                <a:cxn ang="0">
                  <a:pos x="wd2" y="hd2"/>
                </a:cxn>
                <a:cxn ang="5400000">
                  <a:pos x="wd2" y="hd2"/>
                </a:cxn>
                <a:cxn ang="10800000">
                  <a:pos x="wd2" y="hd2"/>
                </a:cxn>
                <a:cxn ang="16200000">
                  <a:pos x="wd2" y="hd2"/>
                </a:cxn>
              </a:cxnLst>
              <a:rect l="0" t="0" r="r" b="b"/>
              <a:pathLst>
                <a:path w="21600" h="21600" extrusionOk="0">
                  <a:moveTo>
                    <a:pt x="13540" y="7971"/>
                  </a:moveTo>
                  <a:cubicBezTo>
                    <a:pt x="12896" y="7971"/>
                    <a:pt x="12090" y="7971"/>
                    <a:pt x="10961" y="7971"/>
                  </a:cubicBezTo>
                  <a:cubicBezTo>
                    <a:pt x="9510" y="7971"/>
                    <a:pt x="8221" y="8100"/>
                    <a:pt x="6931" y="8357"/>
                  </a:cubicBezTo>
                  <a:cubicBezTo>
                    <a:pt x="5642" y="8614"/>
                    <a:pt x="4352" y="9129"/>
                    <a:pt x="3385" y="9643"/>
                  </a:cubicBezTo>
                  <a:cubicBezTo>
                    <a:pt x="2418" y="10286"/>
                    <a:pt x="1612" y="10929"/>
                    <a:pt x="967" y="11829"/>
                  </a:cubicBezTo>
                  <a:cubicBezTo>
                    <a:pt x="322" y="12729"/>
                    <a:pt x="0" y="13757"/>
                    <a:pt x="0" y="14914"/>
                  </a:cubicBezTo>
                  <a:cubicBezTo>
                    <a:pt x="0" y="16071"/>
                    <a:pt x="322" y="17100"/>
                    <a:pt x="806" y="18000"/>
                  </a:cubicBezTo>
                  <a:cubicBezTo>
                    <a:pt x="1290" y="18771"/>
                    <a:pt x="2096" y="19543"/>
                    <a:pt x="3063" y="20057"/>
                  </a:cubicBezTo>
                  <a:cubicBezTo>
                    <a:pt x="3869" y="20571"/>
                    <a:pt x="5158" y="20957"/>
                    <a:pt x="6448" y="21214"/>
                  </a:cubicBezTo>
                  <a:cubicBezTo>
                    <a:pt x="7737" y="21471"/>
                    <a:pt x="9188" y="21600"/>
                    <a:pt x="10800" y="21600"/>
                  </a:cubicBezTo>
                  <a:cubicBezTo>
                    <a:pt x="12573" y="21600"/>
                    <a:pt x="14185" y="21471"/>
                    <a:pt x="15958" y="21214"/>
                  </a:cubicBezTo>
                  <a:cubicBezTo>
                    <a:pt x="17570" y="20957"/>
                    <a:pt x="19504" y="20700"/>
                    <a:pt x="20149" y="20571"/>
                  </a:cubicBezTo>
                  <a:cubicBezTo>
                    <a:pt x="20633" y="20443"/>
                    <a:pt x="21278" y="20314"/>
                    <a:pt x="21278" y="20314"/>
                  </a:cubicBezTo>
                  <a:cubicBezTo>
                    <a:pt x="21600" y="20314"/>
                    <a:pt x="21600" y="19929"/>
                    <a:pt x="21600" y="19929"/>
                  </a:cubicBezTo>
                  <a:cubicBezTo>
                    <a:pt x="21600" y="7714"/>
                    <a:pt x="21600" y="7714"/>
                    <a:pt x="21600" y="7714"/>
                  </a:cubicBezTo>
                  <a:cubicBezTo>
                    <a:pt x="21600" y="5143"/>
                    <a:pt x="20794" y="3086"/>
                    <a:pt x="19021" y="1929"/>
                  </a:cubicBezTo>
                  <a:cubicBezTo>
                    <a:pt x="17248" y="643"/>
                    <a:pt x="14669" y="0"/>
                    <a:pt x="11284" y="0"/>
                  </a:cubicBezTo>
                  <a:cubicBezTo>
                    <a:pt x="9994" y="0"/>
                    <a:pt x="8060" y="129"/>
                    <a:pt x="6931" y="386"/>
                  </a:cubicBezTo>
                  <a:cubicBezTo>
                    <a:pt x="6931" y="386"/>
                    <a:pt x="3224" y="900"/>
                    <a:pt x="1773" y="1929"/>
                  </a:cubicBezTo>
                  <a:cubicBezTo>
                    <a:pt x="1773" y="1929"/>
                    <a:pt x="1451" y="2057"/>
                    <a:pt x="1612" y="2443"/>
                  </a:cubicBezTo>
                  <a:cubicBezTo>
                    <a:pt x="2740" y="4886"/>
                    <a:pt x="2740" y="4886"/>
                    <a:pt x="2740" y="4886"/>
                  </a:cubicBezTo>
                  <a:cubicBezTo>
                    <a:pt x="2901" y="5271"/>
                    <a:pt x="3224" y="5143"/>
                    <a:pt x="3224" y="5143"/>
                  </a:cubicBezTo>
                  <a:cubicBezTo>
                    <a:pt x="3224" y="5143"/>
                    <a:pt x="3385" y="5143"/>
                    <a:pt x="3546" y="5014"/>
                  </a:cubicBezTo>
                  <a:cubicBezTo>
                    <a:pt x="6770" y="3600"/>
                    <a:pt x="10800" y="3729"/>
                    <a:pt x="10800" y="3729"/>
                  </a:cubicBezTo>
                  <a:cubicBezTo>
                    <a:pt x="12573" y="3729"/>
                    <a:pt x="14024" y="3986"/>
                    <a:pt x="14991" y="4500"/>
                  </a:cubicBezTo>
                  <a:cubicBezTo>
                    <a:pt x="15797" y="5143"/>
                    <a:pt x="16281" y="5914"/>
                    <a:pt x="16281" y="7714"/>
                  </a:cubicBezTo>
                  <a:cubicBezTo>
                    <a:pt x="16281" y="8229"/>
                    <a:pt x="16281" y="8229"/>
                    <a:pt x="16281" y="8229"/>
                  </a:cubicBezTo>
                  <a:cubicBezTo>
                    <a:pt x="14830" y="8100"/>
                    <a:pt x="13540" y="7971"/>
                    <a:pt x="13540" y="7971"/>
                  </a:cubicBezTo>
                  <a:moveTo>
                    <a:pt x="6931" y="17357"/>
                  </a:moveTo>
                  <a:cubicBezTo>
                    <a:pt x="6287" y="16971"/>
                    <a:pt x="6125" y="16843"/>
                    <a:pt x="5964" y="16586"/>
                  </a:cubicBezTo>
                  <a:cubicBezTo>
                    <a:pt x="5642" y="16200"/>
                    <a:pt x="5481" y="15557"/>
                    <a:pt x="5481" y="14786"/>
                  </a:cubicBezTo>
                  <a:cubicBezTo>
                    <a:pt x="5481" y="13629"/>
                    <a:pt x="5964" y="12857"/>
                    <a:pt x="6931" y="12214"/>
                  </a:cubicBezTo>
                  <a:cubicBezTo>
                    <a:pt x="6931" y="12214"/>
                    <a:pt x="8382" y="11314"/>
                    <a:pt x="11767" y="11314"/>
                  </a:cubicBezTo>
                  <a:cubicBezTo>
                    <a:pt x="14185" y="11314"/>
                    <a:pt x="16281" y="11571"/>
                    <a:pt x="16281" y="11571"/>
                  </a:cubicBezTo>
                  <a:cubicBezTo>
                    <a:pt x="16281" y="17614"/>
                    <a:pt x="16281" y="17614"/>
                    <a:pt x="16281" y="17614"/>
                  </a:cubicBezTo>
                  <a:cubicBezTo>
                    <a:pt x="16281" y="17614"/>
                    <a:pt x="14185" y="18000"/>
                    <a:pt x="11767" y="18129"/>
                  </a:cubicBezTo>
                  <a:cubicBezTo>
                    <a:pt x="8382" y="18257"/>
                    <a:pt x="6931" y="17357"/>
                    <a:pt x="6931" y="17357"/>
                  </a:cubicBezTo>
                </a:path>
              </a:pathLst>
            </a:custGeom>
            <a:solidFill>
              <a:srgbClr val="FFFFFF"/>
            </a:solidFill>
            <a:ln w="12700" cap="flat">
              <a:noFill/>
              <a:miter lim="400000"/>
            </a:ln>
            <a:effectLst/>
          </p:spPr>
          <p:txBody>
            <a:bodyPr wrap="square" lIns="91439" tIns="91439" rIns="91439" bIns="91439" numCol="1" anchor="t">
              <a:noAutofit/>
            </a:bodyPr>
            <a:lstStyle/>
            <a:p>
              <a:pPr algn="l" defTabSz="1828800">
                <a:defRPr sz="3600">
                  <a:solidFill>
                    <a:srgbClr val="1C1C1C"/>
                  </a:solidFill>
                  <a:latin typeface="Salesforce Sans"/>
                  <a:ea typeface="Salesforce Sans"/>
                  <a:cs typeface="Salesforce Sans"/>
                  <a:sym typeface="Salesforce Sans"/>
                </a:defRPr>
              </a:pPr>
              <a:endParaRPr/>
            </a:p>
          </p:txBody>
        </p:sp>
        <p:sp>
          <p:nvSpPr>
            <p:cNvPr id="133" name="Shape 133"/>
            <p:cNvSpPr/>
            <p:nvPr/>
          </p:nvSpPr>
          <p:spPr>
            <a:xfrm>
              <a:off x="851489" y="351539"/>
              <a:ext cx="66105" cy="112937"/>
            </a:xfrm>
            <a:custGeom>
              <a:avLst/>
              <a:gdLst/>
              <a:ahLst/>
              <a:cxnLst>
                <a:cxn ang="0">
                  <a:pos x="wd2" y="hd2"/>
                </a:cxn>
                <a:cxn ang="5400000">
                  <a:pos x="wd2" y="hd2"/>
                </a:cxn>
                <a:cxn ang="10800000">
                  <a:pos x="wd2" y="hd2"/>
                </a:cxn>
                <a:cxn ang="16200000">
                  <a:pos x="wd2" y="hd2"/>
                </a:cxn>
              </a:cxnLst>
              <a:rect l="0" t="0" r="r" b="b"/>
              <a:pathLst>
                <a:path w="21438" h="21600" extrusionOk="0">
                  <a:moveTo>
                    <a:pt x="21375" y="933"/>
                  </a:moveTo>
                  <a:cubicBezTo>
                    <a:pt x="21600" y="667"/>
                    <a:pt x="21150" y="533"/>
                    <a:pt x="21150" y="400"/>
                  </a:cubicBezTo>
                  <a:cubicBezTo>
                    <a:pt x="20700" y="400"/>
                    <a:pt x="18675" y="133"/>
                    <a:pt x="17100" y="0"/>
                  </a:cubicBezTo>
                  <a:cubicBezTo>
                    <a:pt x="14175" y="0"/>
                    <a:pt x="12600" y="267"/>
                    <a:pt x="11250" y="667"/>
                  </a:cubicBezTo>
                  <a:cubicBezTo>
                    <a:pt x="9675" y="1067"/>
                    <a:pt x="8100" y="1600"/>
                    <a:pt x="7200" y="2400"/>
                  </a:cubicBezTo>
                  <a:cubicBezTo>
                    <a:pt x="7200" y="667"/>
                    <a:pt x="7200" y="667"/>
                    <a:pt x="7200" y="667"/>
                  </a:cubicBezTo>
                  <a:cubicBezTo>
                    <a:pt x="7200" y="400"/>
                    <a:pt x="6975" y="267"/>
                    <a:pt x="6525" y="267"/>
                  </a:cubicBezTo>
                  <a:cubicBezTo>
                    <a:pt x="675" y="267"/>
                    <a:pt x="675" y="267"/>
                    <a:pt x="675" y="267"/>
                  </a:cubicBezTo>
                  <a:cubicBezTo>
                    <a:pt x="225" y="267"/>
                    <a:pt x="0" y="400"/>
                    <a:pt x="0" y="667"/>
                  </a:cubicBezTo>
                  <a:cubicBezTo>
                    <a:pt x="0" y="21200"/>
                    <a:pt x="0" y="21200"/>
                    <a:pt x="0" y="21200"/>
                  </a:cubicBezTo>
                  <a:cubicBezTo>
                    <a:pt x="0" y="21467"/>
                    <a:pt x="225" y="21600"/>
                    <a:pt x="675" y="21600"/>
                  </a:cubicBezTo>
                  <a:cubicBezTo>
                    <a:pt x="6750" y="21600"/>
                    <a:pt x="6750" y="21600"/>
                    <a:pt x="6750" y="21600"/>
                  </a:cubicBezTo>
                  <a:cubicBezTo>
                    <a:pt x="7200" y="21600"/>
                    <a:pt x="7425" y="21467"/>
                    <a:pt x="7425" y="21200"/>
                  </a:cubicBezTo>
                  <a:cubicBezTo>
                    <a:pt x="7425" y="10933"/>
                    <a:pt x="7425" y="10933"/>
                    <a:pt x="7425" y="10933"/>
                  </a:cubicBezTo>
                  <a:cubicBezTo>
                    <a:pt x="7425" y="9600"/>
                    <a:pt x="7650" y="8267"/>
                    <a:pt x="8100" y="7333"/>
                  </a:cubicBezTo>
                  <a:cubicBezTo>
                    <a:pt x="8775" y="6533"/>
                    <a:pt x="9450" y="5867"/>
                    <a:pt x="10350" y="5333"/>
                  </a:cubicBezTo>
                  <a:cubicBezTo>
                    <a:pt x="11025" y="4800"/>
                    <a:pt x="12150" y="4533"/>
                    <a:pt x="13050" y="4267"/>
                  </a:cubicBezTo>
                  <a:cubicBezTo>
                    <a:pt x="14175" y="4133"/>
                    <a:pt x="15300" y="4000"/>
                    <a:pt x="16200" y="4000"/>
                  </a:cubicBezTo>
                  <a:cubicBezTo>
                    <a:pt x="17550" y="4000"/>
                    <a:pt x="18675" y="4267"/>
                    <a:pt x="18675" y="4267"/>
                  </a:cubicBezTo>
                  <a:cubicBezTo>
                    <a:pt x="19350" y="4267"/>
                    <a:pt x="19575" y="4133"/>
                    <a:pt x="19575" y="3867"/>
                  </a:cubicBezTo>
                  <a:cubicBezTo>
                    <a:pt x="20025" y="3200"/>
                    <a:pt x="21150" y="1333"/>
                    <a:pt x="21375" y="933"/>
                  </a:cubicBezTo>
                </a:path>
              </a:pathLst>
            </a:custGeom>
            <a:solidFill>
              <a:srgbClr val="FFFFFF"/>
            </a:solidFill>
            <a:ln w="12700" cap="flat">
              <a:noFill/>
              <a:miter lim="400000"/>
            </a:ln>
            <a:effectLst/>
          </p:spPr>
          <p:txBody>
            <a:bodyPr wrap="square" lIns="91439" tIns="91439" rIns="91439" bIns="91439" numCol="1" anchor="t">
              <a:noAutofit/>
            </a:bodyPr>
            <a:lstStyle/>
            <a:p>
              <a:pPr algn="l" defTabSz="1828800">
                <a:defRPr sz="3600">
                  <a:solidFill>
                    <a:srgbClr val="1C1C1C"/>
                  </a:solidFill>
                  <a:latin typeface="Salesforce Sans"/>
                  <a:ea typeface="Salesforce Sans"/>
                  <a:cs typeface="Salesforce Sans"/>
                  <a:sym typeface="Salesforce Sans"/>
                </a:defRPr>
              </a:pPr>
              <a:endParaRPr/>
            </a:p>
          </p:txBody>
        </p:sp>
        <p:sp>
          <p:nvSpPr>
            <p:cNvPr id="134" name="Shape 134"/>
            <p:cNvSpPr/>
            <p:nvPr/>
          </p:nvSpPr>
          <p:spPr>
            <a:xfrm>
              <a:off x="615859" y="303883"/>
              <a:ext cx="125751" cy="212165"/>
            </a:xfrm>
            <a:custGeom>
              <a:avLst/>
              <a:gdLst/>
              <a:ahLst/>
              <a:cxnLst>
                <a:cxn ang="0">
                  <a:pos x="wd2" y="hd2"/>
                </a:cxn>
                <a:cxn ang="5400000">
                  <a:pos x="wd2" y="hd2"/>
                </a:cxn>
                <a:cxn ang="10800000">
                  <a:pos x="wd2" y="hd2"/>
                </a:cxn>
                <a:cxn ang="16200000">
                  <a:pos x="wd2" y="hd2"/>
                </a:cxn>
              </a:cxnLst>
              <a:rect l="0" t="0" r="r" b="b"/>
              <a:pathLst>
                <a:path w="21442" h="21600" extrusionOk="0">
                  <a:moveTo>
                    <a:pt x="21172" y="284"/>
                  </a:moveTo>
                  <a:cubicBezTo>
                    <a:pt x="20816" y="213"/>
                    <a:pt x="20460" y="142"/>
                    <a:pt x="19985" y="71"/>
                  </a:cubicBezTo>
                  <a:cubicBezTo>
                    <a:pt x="19510" y="71"/>
                    <a:pt x="18917" y="0"/>
                    <a:pt x="18324" y="0"/>
                  </a:cubicBezTo>
                  <a:cubicBezTo>
                    <a:pt x="16069" y="0"/>
                    <a:pt x="14288" y="355"/>
                    <a:pt x="13102" y="1137"/>
                  </a:cubicBezTo>
                  <a:cubicBezTo>
                    <a:pt x="11915" y="1847"/>
                    <a:pt x="11084" y="2984"/>
                    <a:pt x="10609" y="4476"/>
                  </a:cubicBezTo>
                  <a:cubicBezTo>
                    <a:pt x="10491" y="4974"/>
                    <a:pt x="10491" y="4974"/>
                    <a:pt x="10491" y="4974"/>
                  </a:cubicBezTo>
                  <a:cubicBezTo>
                    <a:pt x="7761" y="4974"/>
                    <a:pt x="7761" y="4974"/>
                    <a:pt x="7761" y="4974"/>
                  </a:cubicBezTo>
                  <a:cubicBezTo>
                    <a:pt x="7761" y="4974"/>
                    <a:pt x="7405" y="4974"/>
                    <a:pt x="7286" y="5187"/>
                  </a:cubicBezTo>
                  <a:cubicBezTo>
                    <a:pt x="6812" y="6679"/>
                    <a:pt x="6812" y="6679"/>
                    <a:pt x="6812" y="6679"/>
                  </a:cubicBezTo>
                  <a:cubicBezTo>
                    <a:pt x="6812" y="6821"/>
                    <a:pt x="6930" y="6963"/>
                    <a:pt x="7286" y="6963"/>
                  </a:cubicBezTo>
                  <a:cubicBezTo>
                    <a:pt x="9897" y="6963"/>
                    <a:pt x="9897" y="6963"/>
                    <a:pt x="9897" y="6963"/>
                  </a:cubicBezTo>
                  <a:cubicBezTo>
                    <a:pt x="7168" y="16129"/>
                    <a:pt x="7168" y="16129"/>
                    <a:pt x="7168" y="16129"/>
                  </a:cubicBezTo>
                  <a:cubicBezTo>
                    <a:pt x="6930" y="16839"/>
                    <a:pt x="6693" y="17479"/>
                    <a:pt x="6455" y="17905"/>
                  </a:cubicBezTo>
                  <a:cubicBezTo>
                    <a:pt x="6218" y="18403"/>
                    <a:pt x="5981" y="18758"/>
                    <a:pt x="5625" y="18971"/>
                  </a:cubicBezTo>
                  <a:cubicBezTo>
                    <a:pt x="5269" y="19255"/>
                    <a:pt x="5031" y="19397"/>
                    <a:pt x="4438" y="19468"/>
                  </a:cubicBezTo>
                  <a:cubicBezTo>
                    <a:pt x="4082" y="19611"/>
                    <a:pt x="3607" y="19611"/>
                    <a:pt x="3014" y="19611"/>
                  </a:cubicBezTo>
                  <a:cubicBezTo>
                    <a:pt x="2776" y="19611"/>
                    <a:pt x="2302" y="19611"/>
                    <a:pt x="2064" y="19539"/>
                  </a:cubicBezTo>
                  <a:cubicBezTo>
                    <a:pt x="1708" y="19539"/>
                    <a:pt x="1590" y="19468"/>
                    <a:pt x="1352" y="19468"/>
                  </a:cubicBezTo>
                  <a:cubicBezTo>
                    <a:pt x="1352" y="19468"/>
                    <a:pt x="1115" y="19326"/>
                    <a:pt x="996" y="19539"/>
                  </a:cubicBezTo>
                  <a:cubicBezTo>
                    <a:pt x="877" y="19682"/>
                    <a:pt x="165" y="20889"/>
                    <a:pt x="47" y="21032"/>
                  </a:cubicBezTo>
                  <a:cubicBezTo>
                    <a:pt x="-72" y="21174"/>
                    <a:pt x="47" y="21316"/>
                    <a:pt x="284" y="21316"/>
                  </a:cubicBezTo>
                  <a:cubicBezTo>
                    <a:pt x="640" y="21387"/>
                    <a:pt x="877" y="21458"/>
                    <a:pt x="1352" y="21529"/>
                  </a:cubicBezTo>
                  <a:cubicBezTo>
                    <a:pt x="2064" y="21600"/>
                    <a:pt x="2658" y="21600"/>
                    <a:pt x="3132" y="21600"/>
                  </a:cubicBezTo>
                  <a:cubicBezTo>
                    <a:pt x="4319" y="21600"/>
                    <a:pt x="5269" y="21529"/>
                    <a:pt x="6218" y="21387"/>
                  </a:cubicBezTo>
                  <a:cubicBezTo>
                    <a:pt x="7049" y="21174"/>
                    <a:pt x="7761" y="20818"/>
                    <a:pt x="8473" y="20392"/>
                  </a:cubicBezTo>
                  <a:cubicBezTo>
                    <a:pt x="9185" y="19966"/>
                    <a:pt x="9541" y="19468"/>
                    <a:pt x="10016" y="18758"/>
                  </a:cubicBezTo>
                  <a:cubicBezTo>
                    <a:pt x="10491" y="18118"/>
                    <a:pt x="10847" y="17266"/>
                    <a:pt x="11084" y="16271"/>
                  </a:cubicBezTo>
                  <a:cubicBezTo>
                    <a:pt x="13814" y="6963"/>
                    <a:pt x="13814" y="6963"/>
                    <a:pt x="13814" y="6963"/>
                  </a:cubicBezTo>
                  <a:cubicBezTo>
                    <a:pt x="17849" y="6963"/>
                    <a:pt x="17849" y="6963"/>
                    <a:pt x="17849" y="6963"/>
                  </a:cubicBezTo>
                  <a:cubicBezTo>
                    <a:pt x="17849" y="6963"/>
                    <a:pt x="18205" y="6963"/>
                    <a:pt x="18324" y="6750"/>
                  </a:cubicBezTo>
                  <a:cubicBezTo>
                    <a:pt x="18798" y="5187"/>
                    <a:pt x="18798" y="5187"/>
                    <a:pt x="18798" y="5187"/>
                  </a:cubicBezTo>
                  <a:cubicBezTo>
                    <a:pt x="18798" y="5045"/>
                    <a:pt x="18680" y="4974"/>
                    <a:pt x="18324" y="4974"/>
                  </a:cubicBezTo>
                  <a:cubicBezTo>
                    <a:pt x="14407" y="4974"/>
                    <a:pt x="14407" y="4974"/>
                    <a:pt x="14407" y="4974"/>
                  </a:cubicBezTo>
                  <a:cubicBezTo>
                    <a:pt x="14526" y="4903"/>
                    <a:pt x="14644" y="4050"/>
                    <a:pt x="15119" y="3268"/>
                  </a:cubicBezTo>
                  <a:cubicBezTo>
                    <a:pt x="15238" y="2984"/>
                    <a:pt x="15594" y="2700"/>
                    <a:pt x="15950" y="2487"/>
                  </a:cubicBezTo>
                  <a:cubicBezTo>
                    <a:pt x="16306" y="2345"/>
                    <a:pt x="16662" y="2203"/>
                    <a:pt x="17018" y="2132"/>
                  </a:cubicBezTo>
                  <a:cubicBezTo>
                    <a:pt x="17374" y="2061"/>
                    <a:pt x="17849" y="1989"/>
                    <a:pt x="18324" y="1989"/>
                  </a:cubicBezTo>
                  <a:cubicBezTo>
                    <a:pt x="18680" y="1989"/>
                    <a:pt x="19036" y="2061"/>
                    <a:pt x="19273" y="2061"/>
                  </a:cubicBezTo>
                  <a:cubicBezTo>
                    <a:pt x="19748" y="2132"/>
                    <a:pt x="19866" y="2132"/>
                    <a:pt x="19985" y="2203"/>
                  </a:cubicBezTo>
                  <a:cubicBezTo>
                    <a:pt x="20341" y="2274"/>
                    <a:pt x="20341" y="2203"/>
                    <a:pt x="20460" y="2061"/>
                  </a:cubicBezTo>
                  <a:cubicBezTo>
                    <a:pt x="21409" y="497"/>
                    <a:pt x="21409" y="497"/>
                    <a:pt x="21409" y="497"/>
                  </a:cubicBezTo>
                  <a:cubicBezTo>
                    <a:pt x="21528" y="355"/>
                    <a:pt x="21291" y="284"/>
                    <a:pt x="21172" y="284"/>
                  </a:cubicBezTo>
                </a:path>
              </a:pathLst>
            </a:custGeom>
            <a:solidFill>
              <a:srgbClr val="FFFFFF"/>
            </a:solidFill>
            <a:ln w="12700" cap="flat">
              <a:noFill/>
              <a:miter lim="400000"/>
            </a:ln>
            <a:effectLst/>
          </p:spPr>
          <p:txBody>
            <a:bodyPr wrap="square" lIns="91439" tIns="91439" rIns="91439" bIns="91439" numCol="1" anchor="t">
              <a:noAutofit/>
            </a:bodyPr>
            <a:lstStyle/>
            <a:p>
              <a:pPr algn="l" defTabSz="1828800">
                <a:defRPr sz="3600">
                  <a:solidFill>
                    <a:srgbClr val="1C1C1C"/>
                  </a:solidFill>
                  <a:latin typeface="Salesforce Sans"/>
                  <a:ea typeface="Salesforce Sans"/>
                  <a:cs typeface="Salesforce Sans"/>
                  <a:sym typeface="Salesforce Sans"/>
                </a:defRPr>
              </a:pPr>
              <a:endParaRPr/>
            </a:p>
          </p:txBody>
        </p:sp>
        <p:sp>
          <p:nvSpPr>
            <p:cNvPr id="135" name="Shape 135"/>
            <p:cNvSpPr/>
            <p:nvPr/>
          </p:nvSpPr>
          <p:spPr>
            <a:xfrm>
              <a:off x="394106" y="306169"/>
              <a:ext cx="25401" cy="158309"/>
            </a:xfrm>
            <a:custGeom>
              <a:avLst/>
              <a:gdLst/>
              <a:ahLst/>
              <a:cxnLst>
                <a:cxn ang="0">
                  <a:pos x="wd2" y="hd2"/>
                </a:cxn>
                <a:cxn ang="5400000">
                  <a:pos x="wd2" y="hd2"/>
                </a:cxn>
                <a:cxn ang="10800000">
                  <a:pos x="wd2" y="hd2"/>
                </a:cxn>
                <a:cxn ang="16200000">
                  <a:pos x="wd2" y="hd2"/>
                </a:cxn>
              </a:cxnLst>
              <a:rect l="0" t="0" r="r" b="b"/>
              <a:pathLst>
                <a:path w="21600" h="21600" extrusionOk="0">
                  <a:moveTo>
                    <a:pt x="21600" y="21315"/>
                  </a:moveTo>
                  <a:cubicBezTo>
                    <a:pt x="21600" y="21505"/>
                    <a:pt x="20945" y="21600"/>
                    <a:pt x="19636" y="21600"/>
                  </a:cubicBezTo>
                  <a:cubicBezTo>
                    <a:pt x="1964" y="21600"/>
                    <a:pt x="1964" y="21600"/>
                    <a:pt x="1964" y="21600"/>
                  </a:cubicBezTo>
                  <a:cubicBezTo>
                    <a:pt x="655" y="21600"/>
                    <a:pt x="0" y="21505"/>
                    <a:pt x="0" y="21315"/>
                  </a:cubicBezTo>
                  <a:cubicBezTo>
                    <a:pt x="0" y="381"/>
                    <a:pt x="0" y="381"/>
                    <a:pt x="0" y="381"/>
                  </a:cubicBezTo>
                  <a:cubicBezTo>
                    <a:pt x="0" y="190"/>
                    <a:pt x="655" y="0"/>
                    <a:pt x="1964" y="0"/>
                  </a:cubicBezTo>
                  <a:cubicBezTo>
                    <a:pt x="19636" y="0"/>
                    <a:pt x="19636" y="0"/>
                    <a:pt x="19636" y="0"/>
                  </a:cubicBezTo>
                  <a:cubicBezTo>
                    <a:pt x="20945" y="0"/>
                    <a:pt x="21600" y="190"/>
                    <a:pt x="21600" y="381"/>
                  </a:cubicBezTo>
                  <a:lnTo>
                    <a:pt x="21600" y="21315"/>
                  </a:lnTo>
                  <a:close/>
                </a:path>
              </a:pathLst>
            </a:custGeom>
            <a:solidFill>
              <a:srgbClr val="FFFFFF"/>
            </a:solidFill>
            <a:ln w="12700" cap="flat">
              <a:noFill/>
              <a:miter lim="400000"/>
            </a:ln>
            <a:effectLst/>
          </p:spPr>
          <p:txBody>
            <a:bodyPr wrap="square" lIns="91439" tIns="91439" rIns="91439" bIns="91439" numCol="1" anchor="t">
              <a:noAutofit/>
            </a:bodyPr>
            <a:lstStyle/>
            <a:p>
              <a:pPr algn="l" defTabSz="1828800">
                <a:defRPr sz="3600">
                  <a:solidFill>
                    <a:srgbClr val="1C1C1C"/>
                  </a:solidFill>
                  <a:latin typeface="Salesforce Sans"/>
                  <a:ea typeface="Salesforce Sans"/>
                  <a:cs typeface="Salesforce Sans"/>
                  <a:sym typeface="Salesforce Sans"/>
                </a:defRPr>
              </a:pPr>
              <a:endParaRPr/>
            </a:p>
          </p:txBody>
        </p:sp>
      </p:grpSp>
      <p:grpSp>
        <p:nvGrpSpPr>
          <p:cNvPr id="189" name="Group 189"/>
          <p:cNvGrpSpPr/>
          <p:nvPr/>
        </p:nvGrpSpPr>
        <p:grpSpPr>
          <a:xfrm>
            <a:off x="777" y="12284305"/>
            <a:ext cx="24402768" cy="1467038"/>
            <a:chOff x="0" y="0"/>
            <a:chExt cx="24402766" cy="1467036"/>
          </a:xfrm>
        </p:grpSpPr>
        <p:sp>
          <p:nvSpPr>
            <p:cNvPr id="137" name="Shape 137"/>
            <p:cNvSpPr/>
            <p:nvPr/>
          </p:nvSpPr>
          <p:spPr>
            <a:xfrm>
              <a:off x="23840966" y="509932"/>
              <a:ext cx="293531" cy="39847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38" name="Shape 138"/>
            <p:cNvSpPr/>
            <p:nvPr/>
          </p:nvSpPr>
          <p:spPr>
            <a:xfrm>
              <a:off x="23379363" y="592254"/>
              <a:ext cx="200485" cy="2993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39" name="Shape 139"/>
            <p:cNvSpPr/>
            <p:nvPr/>
          </p:nvSpPr>
          <p:spPr>
            <a:xfrm>
              <a:off x="11089873" y="864810"/>
              <a:ext cx="3787845" cy="59931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550" y="5858"/>
                  </a:lnTo>
                  <a:lnTo>
                    <a:pt x="14853" y="10752"/>
                  </a:lnTo>
                  <a:lnTo>
                    <a:pt x="12240" y="3206"/>
                  </a:lnTo>
                  <a:lnTo>
                    <a:pt x="11698" y="4797"/>
                  </a:lnTo>
                  <a:lnTo>
                    <a:pt x="10039" y="0"/>
                  </a:lnTo>
                  <a:lnTo>
                    <a:pt x="7445" y="7473"/>
                  </a:lnTo>
                  <a:lnTo>
                    <a:pt x="5973" y="3206"/>
                  </a:lnTo>
                  <a:lnTo>
                    <a:pt x="5534" y="4484"/>
                  </a:lnTo>
                  <a:lnTo>
                    <a:pt x="0" y="21600"/>
                  </a:lnTo>
                  <a:lnTo>
                    <a:pt x="21600" y="21600"/>
                  </a:lnTo>
                  <a:close/>
                </a:path>
              </a:pathLst>
            </a:custGeom>
            <a:solidFill>
              <a:srgbClr val="1D9555"/>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40" name="Shape 140"/>
            <p:cNvSpPr/>
            <p:nvPr/>
          </p:nvSpPr>
          <p:spPr>
            <a:xfrm>
              <a:off x="22392090" y="689566"/>
              <a:ext cx="2010677" cy="774561"/>
            </a:xfrm>
            <a:custGeom>
              <a:avLst/>
              <a:gdLst/>
              <a:ahLst/>
              <a:cxnLst>
                <a:cxn ang="0">
                  <a:pos x="wd2" y="hd2"/>
                </a:cxn>
                <a:cxn ang="5400000">
                  <a:pos x="wd2" y="hd2"/>
                </a:cxn>
                <a:cxn ang="10800000">
                  <a:pos x="wd2" y="hd2"/>
                </a:cxn>
                <a:cxn ang="16200000">
                  <a:pos x="wd2" y="hd2"/>
                </a:cxn>
              </a:cxnLst>
              <a:rect l="0" t="0" r="r" b="b"/>
              <a:pathLst>
                <a:path w="21600" h="21600" extrusionOk="0">
                  <a:moveTo>
                    <a:pt x="14824" y="0"/>
                  </a:moveTo>
                  <a:lnTo>
                    <a:pt x="20390" y="8858"/>
                  </a:lnTo>
                  <a:lnTo>
                    <a:pt x="21600" y="8070"/>
                  </a:lnTo>
                  <a:lnTo>
                    <a:pt x="21600" y="21600"/>
                  </a:lnTo>
                  <a:lnTo>
                    <a:pt x="0" y="21600"/>
                  </a:lnTo>
                  <a:close/>
                </a:path>
              </a:pathLst>
            </a:custGeom>
            <a:solidFill>
              <a:srgbClr val="1D9555"/>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41" name="Shape 141"/>
            <p:cNvSpPr/>
            <p:nvPr/>
          </p:nvSpPr>
          <p:spPr>
            <a:xfrm>
              <a:off x="23408757" y="669214"/>
              <a:ext cx="974464" cy="774561"/>
            </a:xfrm>
            <a:custGeom>
              <a:avLst/>
              <a:gdLst/>
              <a:ahLst/>
              <a:cxnLst>
                <a:cxn ang="0">
                  <a:pos x="wd2" y="hd2"/>
                </a:cxn>
                <a:cxn ang="5400000">
                  <a:pos x="wd2" y="hd2"/>
                </a:cxn>
                <a:cxn ang="10800000">
                  <a:pos x="wd2" y="hd2"/>
                </a:cxn>
                <a:cxn ang="16200000">
                  <a:pos x="wd2" y="hd2"/>
                </a:cxn>
              </a:cxnLst>
              <a:rect l="0" t="0" r="r" b="b"/>
              <a:pathLst>
                <a:path w="21600" h="21600" extrusionOk="0">
                  <a:moveTo>
                    <a:pt x="7618" y="0"/>
                  </a:moveTo>
                  <a:lnTo>
                    <a:pt x="19102" y="8858"/>
                  </a:lnTo>
                  <a:lnTo>
                    <a:pt x="21600" y="12231"/>
                  </a:lnTo>
                  <a:lnTo>
                    <a:pt x="21600" y="21600"/>
                  </a:lnTo>
                  <a:lnTo>
                    <a:pt x="2712" y="21600"/>
                  </a:lnTo>
                  <a:lnTo>
                    <a:pt x="6117" y="13250"/>
                  </a:lnTo>
                  <a:lnTo>
                    <a:pt x="0" y="10455"/>
                  </a:lnTo>
                  <a:close/>
                </a:path>
              </a:pathLst>
            </a:custGeom>
            <a:solidFill>
              <a:srgbClr val="000000">
                <a:alpha val="6000"/>
              </a:srgbClr>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42" name="Shape 142"/>
            <p:cNvSpPr/>
            <p:nvPr/>
          </p:nvSpPr>
          <p:spPr>
            <a:xfrm>
              <a:off x="15026837" y="586475"/>
              <a:ext cx="5546032" cy="87765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549" y="5858"/>
                  </a:lnTo>
                  <a:lnTo>
                    <a:pt x="14848" y="10752"/>
                  </a:lnTo>
                  <a:lnTo>
                    <a:pt x="12242" y="3206"/>
                  </a:lnTo>
                  <a:lnTo>
                    <a:pt x="11697" y="4797"/>
                  </a:lnTo>
                  <a:lnTo>
                    <a:pt x="10037" y="0"/>
                  </a:lnTo>
                  <a:lnTo>
                    <a:pt x="7447" y="7473"/>
                  </a:lnTo>
                  <a:lnTo>
                    <a:pt x="5967" y="3206"/>
                  </a:lnTo>
                  <a:lnTo>
                    <a:pt x="5528" y="4484"/>
                  </a:lnTo>
                  <a:lnTo>
                    <a:pt x="0" y="21600"/>
                  </a:lnTo>
                  <a:lnTo>
                    <a:pt x="21600" y="21600"/>
                  </a:lnTo>
                  <a:close/>
                </a:path>
              </a:pathLst>
            </a:custGeom>
            <a:solidFill>
              <a:srgbClr val="1D9555"/>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43" name="Shape 143"/>
            <p:cNvSpPr/>
            <p:nvPr/>
          </p:nvSpPr>
          <p:spPr>
            <a:xfrm>
              <a:off x="18450828" y="575956"/>
              <a:ext cx="283913" cy="42396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44" name="Shape 144"/>
            <p:cNvSpPr/>
            <p:nvPr/>
          </p:nvSpPr>
          <p:spPr>
            <a:xfrm flipH="1">
              <a:off x="-1" y="164069"/>
              <a:ext cx="5498665" cy="1300058"/>
            </a:xfrm>
            <a:custGeom>
              <a:avLst/>
              <a:gdLst/>
              <a:ahLst/>
              <a:cxnLst>
                <a:cxn ang="0">
                  <a:pos x="wd2" y="hd2"/>
                </a:cxn>
                <a:cxn ang="5400000">
                  <a:pos x="wd2" y="hd2"/>
                </a:cxn>
                <a:cxn ang="10800000">
                  <a:pos x="wd2" y="hd2"/>
                </a:cxn>
                <a:cxn ang="16200000">
                  <a:pos x="wd2" y="hd2"/>
                </a:cxn>
              </a:cxnLst>
              <a:rect l="0" t="0" r="r" b="b"/>
              <a:pathLst>
                <a:path w="21600" h="21600" extrusionOk="0">
                  <a:moveTo>
                    <a:pt x="19198" y="0"/>
                  </a:moveTo>
                  <a:lnTo>
                    <a:pt x="16321" y="5161"/>
                  </a:lnTo>
                  <a:lnTo>
                    <a:pt x="15381" y="3449"/>
                  </a:lnTo>
                  <a:lnTo>
                    <a:pt x="10851" y="11568"/>
                  </a:lnTo>
                  <a:lnTo>
                    <a:pt x="7908" y="6303"/>
                  </a:lnTo>
                  <a:lnTo>
                    <a:pt x="0" y="21600"/>
                  </a:lnTo>
                  <a:lnTo>
                    <a:pt x="21600" y="21600"/>
                  </a:lnTo>
                  <a:lnTo>
                    <a:pt x="21600" y="4295"/>
                  </a:lnTo>
                  <a:close/>
                </a:path>
              </a:pathLst>
            </a:custGeom>
            <a:solidFill>
              <a:srgbClr val="1D9555"/>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45" name="Shape 145"/>
            <p:cNvSpPr/>
            <p:nvPr/>
          </p:nvSpPr>
          <p:spPr>
            <a:xfrm>
              <a:off x="1196142" y="209716"/>
              <a:ext cx="236421" cy="3209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46" name="Shape 146"/>
            <p:cNvSpPr/>
            <p:nvPr/>
          </p:nvSpPr>
          <p:spPr>
            <a:xfrm>
              <a:off x="39909" y="0"/>
              <a:ext cx="346146" cy="4698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47" name="Shape 147"/>
            <p:cNvSpPr/>
            <p:nvPr/>
          </p:nvSpPr>
          <p:spPr>
            <a:xfrm>
              <a:off x="396810" y="832"/>
              <a:ext cx="236421" cy="3209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48" name="Shape 148"/>
            <p:cNvSpPr/>
            <p:nvPr/>
          </p:nvSpPr>
          <p:spPr>
            <a:xfrm>
              <a:off x="839126" y="98440"/>
              <a:ext cx="236420" cy="3209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49" name="Shape 149"/>
            <p:cNvSpPr/>
            <p:nvPr/>
          </p:nvSpPr>
          <p:spPr>
            <a:xfrm>
              <a:off x="2001002" y="371388"/>
              <a:ext cx="236421" cy="3209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50" name="Shape 150"/>
            <p:cNvSpPr/>
            <p:nvPr/>
          </p:nvSpPr>
          <p:spPr>
            <a:xfrm>
              <a:off x="1451679" y="402602"/>
              <a:ext cx="585656" cy="4192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272"/>
                  </a:lnTo>
                  <a:lnTo>
                    <a:pt x="21600" y="21600"/>
                  </a:lnTo>
                  <a:lnTo>
                    <a:pt x="9000" y="10843"/>
                  </a:lnTo>
                  <a:lnTo>
                    <a:pt x="0" y="0"/>
                  </a:lnTo>
                  <a:close/>
                </a:path>
              </a:pathLst>
            </a:custGeom>
            <a:solidFill>
              <a:srgbClr val="1D9555"/>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51" name="Shape 151"/>
            <p:cNvSpPr/>
            <p:nvPr/>
          </p:nvSpPr>
          <p:spPr>
            <a:xfrm>
              <a:off x="487400" y="178044"/>
              <a:ext cx="810518" cy="1237177"/>
            </a:xfrm>
            <a:custGeom>
              <a:avLst/>
              <a:gdLst/>
              <a:ahLst/>
              <a:cxnLst>
                <a:cxn ang="0">
                  <a:pos x="wd2" y="hd2"/>
                </a:cxn>
                <a:cxn ang="5400000">
                  <a:pos x="wd2" y="hd2"/>
                </a:cxn>
                <a:cxn ang="10800000">
                  <a:pos x="wd2" y="hd2"/>
                </a:cxn>
                <a:cxn ang="16200000">
                  <a:pos x="wd2" y="hd2"/>
                </a:cxn>
              </a:cxnLst>
              <a:rect l="0" t="0" r="r" b="b"/>
              <a:pathLst>
                <a:path w="21600" h="21600" extrusionOk="0">
                  <a:moveTo>
                    <a:pt x="2944" y="0"/>
                  </a:moveTo>
                  <a:lnTo>
                    <a:pt x="4673" y="11330"/>
                  </a:lnTo>
                  <a:lnTo>
                    <a:pt x="0" y="19093"/>
                  </a:lnTo>
                  <a:lnTo>
                    <a:pt x="1693" y="20129"/>
                  </a:lnTo>
                  <a:lnTo>
                    <a:pt x="699" y="21600"/>
                  </a:lnTo>
                  <a:lnTo>
                    <a:pt x="4195" y="21600"/>
                  </a:lnTo>
                  <a:lnTo>
                    <a:pt x="15160" y="17550"/>
                  </a:lnTo>
                  <a:lnTo>
                    <a:pt x="21600" y="15212"/>
                  </a:lnTo>
                  <a:lnTo>
                    <a:pt x="12511" y="10800"/>
                  </a:lnTo>
                  <a:lnTo>
                    <a:pt x="2944" y="0"/>
                  </a:lnTo>
                  <a:close/>
                </a:path>
              </a:pathLst>
            </a:custGeom>
            <a:solidFill>
              <a:srgbClr val="000000">
                <a:alpha val="6000"/>
              </a:srgbClr>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52" name="Shape 152"/>
            <p:cNvSpPr/>
            <p:nvPr/>
          </p:nvSpPr>
          <p:spPr>
            <a:xfrm>
              <a:off x="20534755" y="543490"/>
              <a:ext cx="370868" cy="50347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5CC151"/>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53" name="Shape 153"/>
            <p:cNvSpPr/>
            <p:nvPr/>
          </p:nvSpPr>
          <p:spPr>
            <a:xfrm>
              <a:off x="19493527" y="508450"/>
              <a:ext cx="384057" cy="57351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5CC151"/>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54" name="Shape 154"/>
            <p:cNvSpPr/>
            <p:nvPr/>
          </p:nvSpPr>
          <p:spPr>
            <a:xfrm>
              <a:off x="6059283" y="192107"/>
              <a:ext cx="417168" cy="5663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55" name="Shape 155"/>
            <p:cNvSpPr/>
            <p:nvPr/>
          </p:nvSpPr>
          <p:spPr>
            <a:xfrm>
              <a:off x="13897841" y="706556"/>
              <a:ext cx="246415" cy="3345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5CC151"/>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56" name="Shape 156"/>
            <p:cNvSpPr/>
            <p:nvPr/>
          </p:nvSpPr>
          <p:spPr>
            <a:xfrm>
              <a:off x="15576072" y="715737"/>
              <a:ext cx="212818" cy="31780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5CC151"/>
            </a:solidFill>
            <a:ln w="12700" cap="flat">
              <a:noFill/>
              <a:miter lim="400000"/>
            </a:ln>
            <a:effectLst/>
          </p:spPr>
          <p:txBody>
            <a:bodyPr wrap="square" lIns="91439" tIns="91439" rIns="91439" bIns="91439" numCol="1" anchor="t">
              <a:noAutofit/>
            </a:bodyPr>
            <a:lstStyle/>
            <a:p>
              <a:pPr algn="l" defTabSz="914218">
                <a:defRPr sz="2000">
                  <a:latin typeface="Calibri"/>
                  <a:ea typeface="Calibri"/>
                  <a:cs typeface="Calibri"/>
                  <a:sym typeface="Calibri"/>
                </a:defRPr>
              </a:pPr>
              <a:endParaRPr/>
            </a:p>
          </p:txBody>
        </p:sp>
        <p:sp>
          <p:nvSpPr>
            <p:cNvPr id="157" name="Shape 157"/>
            <p:cNvSpPr/>
            <p:nvPr/>
          </p:nvSpPr>
          <p:spPr>
            <a:xfrm>
              <a:off x="14704761" y="484056"/>
              <a:ext cx="327794" cy="445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5CC151"/>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58" name="Shape 158"/>
            <p:cNvSpPr/>
            <p:nvPr/>
          </p:nvSpPr>
          <p:spPr>
            <a:xfrm>
              <a:off x="8571725" y="576810"/>
              <a:ext cx="182259" cy="2474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59" name="Shape 159"/>
            <p:cNvSpPr/>
            <p:nvPr/>
          </p:nvSpPr>
          <p:spPr>
            <a:xfrm>
              <a:off x="13661583" y="745358"/>
              <a:ext cx="255203" cy="34645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5CC151"/>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60" name="Shape 160"/>
            <p:cNvSpPr/>
            <p:nvPr/>
          </p:nvSpPr>
          <p:spPr>
            <a:xfrm>
              <a:off x="15658137" y="877210"/>
              <a:ext cx="186799" cy="2789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5CC151"/>
            </a:solidFill>
            <a:ln w="12700" cap="flat">
              <a:noFill/>
              <a:miter lim="400000"/>
            </a:ln>
            <a:effectLst/>
          </p:spPr>
          <p:txBody>
            <a:bodyPr wrap="square" lIns="91439" tIns="91439" rIns="91439" bIns="91439" numCol="1" anchor="t">
              <a:noAutofit/>
            </a:bodyPr>
            <a:lstStyle/>
            <a:p>
              <a:pPr algn="l" defTabSz="914218">
                <a:defRPr sz="2000">
                  <a:latin typeface="Calibri"/>
                  <a:ea typeface="Calibri"/>
                  <a:cs typeface="Calibri"/>
                  <a:sym typeface="Calibri"/>
                </a:defRPr>
              </a:pPr>
              <a:endParaRPr/>
            </a:p>
          </p:txBody>
        </p:sp>
        <p:sp>
          <p:nvSpPr>
            <p:cNvPr id="161" name="Shape 161"/>
            <p:cNvSpPr/>
            <p:nvPr/>
          </p:nvSpPr>
          <p:spPr>
            <a:xfrm>
              <a:off x="16741125" y="612112"/>
              <a:ext cx="186800" cy="2789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91439" tIns="91439" rIns="91439" bIns="91439" numCol="1" anchor="t">
              <a:noAutofit/>
            </a:bodyPr>
            <a:lstStyle/>
            <a:p>
              <a:pPr algn="l" defTabSz="914218">
                <a:defRPr sz="2000">
                  <a:latin typeface="Calibri"/>
                  <a:ea typeface="Calibri"/>
                  <a:cs typeface="Calibri"/>
                  <a:sym typeface="Calibri"/>
                </a:defRPr>
              </a:pPr>
              <a:endParaRPr/>
            </a:p>
          </p:txBody>
        </p:sp>
        <p:sp>
          <p:nvSpPr>
            <p:cNvPr id="162" name="Shape 162"/>
            <p:cNvSpPr/>
            <p:nvPr/>
          </p:nvSpPr>
          <p:spPr>
            <a:xfrm>
              <a:off x="8156454" y="596948"/>
              <a:ext cx="182258" cy="2474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63" name="Shape 163"/>
            <p:cNvSpPr/>
            <p:nvPr/>
          </p:nvSpPr>
          <p:spPr>
            <a:xfrm>
              <a:off x="7691850" y="398976"/>
              <a:ext cx="266847" cy="36225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64" name="Shape 164"/>
            <p:cNvSpPr/>
            <p:nvPr/>
          </p:nvSpPr>
          <p:spPr>
            <a:xfrm>
              <a:off x="16408936" y="701478"/>
              <a:ext cx="972664" cy="747376"/>
            </a:xfrm>
            <a:custGeom>
              <a:avLst/>
              <a:gdLst/>
              <a:ahLst/>
              <a:cxnLst>
                <a:cxn ang="0">
                  <a:pos x="wd2" y="hd2"/>
                </a:cxn>
                <a:cxn ang="5400000">
                  <a:pos x="wd2" y="hd2"/>
                </a:cxn>
                <a:cxn ang="10800000">
                  <a:pos x="wd2" y="hd2"/>
                </a:cxn>
                <a:cxn ang="16200000">
                  <a:pos x="wd2" y="hd2"/>
                </a:cxn>
              </a:cxnLst>
              <a:rect l="0" t="0" r="r" b="b"/>
              <a:pathLst>
                <a:path w="21600" h="21600" extrusionOk="0">
                  <a:moveTo>
                    <a:pt x="3328" y="0"/>
                  </a:moveTo>
                  <a:lnTo>
                    <a:pt x="0" y="8040"/>
                  </a:lnTo>
                  <a:lnTo>
                    <a:pt x="6265" y="12739"/>
                  </a:lnTo>
                  <a:lnTo>
                    <a:pt x="7374" y="19250"/>
                  </a:lnTo>
                  <a:lnTo>
                    <a:pt x="14204" y="21600"/>
                  </a:lnTo>
                  <a:lnTo>
                    <a:pt x="21600" y="21600"/>
                  </a:lnTo>
                  <a:lnTo>
                    <a:pt x="5525" y="8153"/>
                  </a:lnTo>
                  <a:lnTo>
                    <a:pt x="3328" y="0"/>
                  </a:lnTo>
                  <a:close/>
                </a:path>
              </a:pathLst>
            </a:custGeom>
            <a:solidFill>
              <a:srgbClr val="000000">
                <a:alpha val="6000"/>
              </a:srgbClr>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65" name="Shape 165"/>
            <p:cNvSpPr/>
            <p:nvPr/>
          </p:nvSpPr>
          <p:spPr>
            <a:xfrm>
              <a:off x="6635503" y="172736"/>
              <a:ext cx="182259" cy="2474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66" name="Shape 166"/>
            <p:cNvSpPr/>
            <p:nvPr/>
          </p:nvSpPr>
          <p:spPr>
            <a:xfrm>
              <a:off x="21097085" y="670728"/>
              <a:ext cx="246416" cy="3345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5CC151"/>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67" name="Shape 167"/>
            <p:cNvSpPr/>
            <p:nvPr/>
          </p:nvSpPr>
          <p:spPr>
            <a:xfrm>
              <a:off x="21540857" y="859108"/>
              <a:ext cx="182258" cy="2474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5CC151"/>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68" name="Shape 168"/>
            <p:cNvSpPr/>
            <p:nvPr/>
          </p:nvSpPr>
          <p:spPr>
            <a:xfrm>
              <a:off x="3579635" y="343065"/>
              <a:ext cx="7084186" cy="112106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703" y="4404"/>
                  </a:lnTo>
                  <a:lnTo>
                    <a:pt x="14848" y="10752"/>
                  </a:lnTo>
                  <a:lnTo>
                    <a:pt x="12242" y="3206"/>
                  </a:lnTo>
                  <a:lnTo>
                    <a:pt x="11697" y="4797"/>
                  </a:lnTo>
                  <a:lnTo>
                    <a:pt x="10037" y="0"/>
                  </a:lnTo>
                  <a:lnTo>
                    <a:pt x="7447" y="7473"/>
                  </a:lnTo>
                  <a:lnTo>
                    <a:pt x="5967" y="3206"/>
                  </a:lnTo>
                  <a:lnTo>
                    <a:pt x="5528" y="4484"/>
                  </a:lnTo>
                  <a:lnTo>
                    <a:pt x="0" y="21600"/>
                  </a:lnTo>
                  <a:lnTo>
                    <a:pt x="21600" y="21600"/>
                  </a:lnTo>
                  <a:close/>
                </a:path>
              </a:pathLst>
            </a:custGeom>
            <a:solidFill>
              <a:srgbClr val="1D9555"/>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69" name="Shape 169"/>
            <p:cNvSpPr/>
            <p:nvPr/>
          </p:nvSpPr>
          <p:spPr>
            <a:xfrm>
              <a:off x="13033164" y="647104"/>
              <a:ext cx="4825803" cy="81702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580" y="10320"/>
                  </a:lnTo>
                  <a:lnTo>
                    <a:pt x="13956" y="13364"/>
                  </a:lnTo>
                  <a:lnTo>
                    <a:pt x="10108" y="5756"/>
                  </a:lnTo>
                  <a:lnTo>
                    <a:pt x="8955" y="8832"/>
                  </a:lnTo>
                  <a:lnTo>
                    <a:pt x="6519" y="0"/>
                  </a:lnTo>
                  <a:lnTo>
                    <a:pt x="0" y="21600"/>
                  </a:lnTo>
                  <a:lnTo>
                    <a:pt x="21600" y="21600"/>
                  </a:lnTo>
                  <a:close/>
                </a:path>
              </a:pathLst>
            </a:custGeom>
            <a:solidFill>
              <a:srgbClr val="5CC151"/>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70" name="Shape 170"/>
            <p:cNvSpPr/>
            <p:nvPr/>
          </p:nvSpPr>
          <p:spPr>
            <a:xfrm>
              <a:off x="6871491" y="330496"/>
              <a:ext cx="584303" cy="5605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724" y="17984"/>
                  </a:lnTo>
                  <a:lnTo>
                    <a:pt x="21600" y="21600"/>
                  </a:lnTo>
                  <a:lnTo>
                    <a:pt x="20120" y="9595"/>
                  </a:lnTo>
                  <a:lnTo>
                    <a:pt x="0" y="0"/>
                  </a:lnTo>
                  <a:close/>
                </a:path>
              </a:pathLst>
            </a:custGeom>
            <a:solidFill>
              <a:srgbClr val="1D9555"/>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71" name="Shape 171"/>
            <p:cNvSpPr/>
            <p:nvPr/>
          </p:nvSpPr>
          <p:spPr>
            <a:xfrm>
              <a:off x="15291539" y="865972"/>
              <a:ext cx="606823" cy="5993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899"/>
                  </a:lnTo>
                  <a:lnTo>
                    <a:pt x="8328" y="16549"/>
                  </a:lnTo>
                  <a:lnTo>
                    <a:pt x="21600" y="21600"/>
                  </a:lnTo>
                  <a:lnTo>
                    <a:pt x="10822" y="14159"/>
                  </a:lnTo>
                  <a:lnTo>
                    <a:pt x="0" y="0"/>
                  </a:lnTo>
                  <a:close/>
                </a:path>
              </a:pathLst>
            </a:custGeom>
            <a:solidFill>
              <a:srgbClr val="000000">
                <a:alpha val="6000"/>
              </a:srgbClr>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72" name="Shape 172"/>
            <p:cNvSpPr/>
            <p:nvPr/>
          </p:nvSpPr>
          <p:spPr>
            <a:xfrm>
              <a:off x="16131835" y="1024901"/>
              <a:ext cx="421651" cy="317801"/>
            </a:xfrm>
            <a:custGeom>
              <a:avLst/>
              <a:gdLst/>
              <a:ahLst/>
              <a:cxnLst>
                <a:cxn ang="0">
                  <a:pos x="wd2" y="hd2"/>
                </a:cxn>
                <a:cxn ang="5400000">
                  <a:pos x="wd2" y="hd2"/>
                </a:cxn>
                <a:cxn ang="10800000">
                  <a:pos x="wd2" y="hd2"/>
                </a:cxn>
                <a:cxn ang="16200000">
                  <a:pos x="wd2" y="hd2"/>
                </a:cxn>
              </a:cxnLst>
              <a:rect l="0" t="0" r="r" b="b"/>
              <a:pathLst>
                <a:path w="21600" h="21600" extrusionOk="0">
                  <a:moveTo>
                    <a:pt x="7820" y="0"/>
                  </a:moveTo>
                  <a:lnTo>
                    <a:pt x="0" y="12076"/>
                  </a:lnTo>
                  <a:lnTo>
                    <a:pt x="21600" y="21600"/>
                  </a:lnTo>
                  <a:lnTo>
                    <a:pt x="9166" y="10800"/>
                  </a:lnTo>
                  <a:lnTo>
                    <a:pt x="7820" y="0"/>
                  </a:lnTo>
                  <a:close/>
                </a:path>
              </a:pathLst>
            </a:custGeom>
            <a:solidFill>
              <a:srgbClr val="000000">
                <a:alpha val="6000"/>
              </a:srgbClr>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73" name="Shape 173"/>
            <p:cNvSpPr/>
            <p:nvPr/>
          </p:nvSpPr>
          <p:spPr>
            <a:xfrm>
              <a:off x="14274330" y="634532"/>
              <a:ext cx="680644" cy="817023"/>
            </a:xfrm>
            <a:custGeom>
              <a:avLst/>
              <a:gdLst/>
              <a:ahLst/>
              <a:cxnLst>
                <a:cxn ang="0">
                  <a:pos x="wd2" y="hd2"/>
                </a:cxn>
                <a:cxn ang="5400000">
                  <a:pos x="wd2" y="hd2"/>
                </a:cxn>
                <a:cxn ang="10800000">
                  <a:pos x="wd2" y="hd2"/>
                </a:cxn>
                <a:cxn ang="16200000">
                  <a:pos x="wd2" y="hd2"/>
                </a:cxn>
              </a:cxnLst>
              <a:rect l="0" t="0" r="r" b="b"/>
              <a:pathLst>
                <a:path w="21600" h="21600" extrusionOk="0">
                  <a:moveTo>
                    <a:pt x="6829" y="0"/>
                  </a:moveTo>
                  <a:lnTo>
                    <a:pt x="0" y="12338"/>
                  </a:lnTo>
                  <a:lnTo>
                    <a:pt x="6075" y="15977"/>
                  </a:lnTo>
                  <a:lnTo>
                    <a:pt x="21600" y="21600"/>
                  </a:lnTo>
                  <a:lnTo>
                    <a:pt x="9609" y="13694"/>
                  </a:lnTo>
                  <a:lnTo>
                    <a:pt x="5638" y="8203"/>
                  </a:lnTo>
                  <a:lnTo>
                    <a:pt x="6829" y="0"/>
                  </a:lnTo>
                  <a:close/>
                </a:path>
              </a:pathLst>
            </a:custGeom>
            <a:solidFill>
              <a:srgbClr val="000000">
                <a:alpha val="6000"/>
              </a:srgbClr>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74" name="Shape 174"/>
            <p:cNvSpPr/>
            <p:nvPr/>
          </p:nvSpPr>
          <p:spPr>
            <a:xfrm>
              <a:off x="5345051" y="496903"/>
              <a:ext cx="1242425" cy="954656"/>
            </a:xfrm>
            <a:custGeom>
              <a:avLst/>
              <a:gdLst/>
              <a:ahLst/>
              <a:cxnLst>
                <a:cxn ang="0">
                  <a:pos x="wd2" y="hd2"/>
                </a:cxn>
                <a:cxn ang="5400000">
                  <a:pos x="wd2" y="hd2"/>
                </a:cxn>
                <a:cxn ang="10800000">
                  <a:pos x="wd2" y="hd2"/>
                </a:cxn>
                <a:cxn ang="16200000">
                  <a:pos x="wd2" y="hd2"/>
                </a:cxn>
              </a:cxnLst>
              <a:rect l="0" t="0" r="r" b="b"/>
              <a:pathLst>
                <a:path w="21600" h="21600" extrusionOk="0">
                  <a:moveTo>
                    <a:pt x="3328" y="0"/>
                  </a:moveTo>
                  <a:lnTo>
                    <a:pt x="0" y="8040"/>
                  </a:lnTo>
                  <a:lnTo>
                    <a:pt x="6265" y="12739"/>
                  </a:lnTo>
                  <a:lnTo>
                    <a:pt x="7374" y="19250"/>
                  </a:lnTo>
                  <a:lnTo>
                    <a:pt x="14204" y="21600"/>
                  </a:lnTo>
                  <a:lnTo>
                    <a:pt x="21600" y="21600"/>
                  </a:lnTo>
                  <a:lnTo>
                    <a:pt x="5525" y="8153"/>
                  </a:lnTo>
                  <a:lnTo>
                    <a:pt x="3328" y="0"/>
                  </a:lnTo>
                  <a:close/>
                </a:path>
              </a:pathLst>
            </a:custGeom>
            <a:solidFill>
              <a:srgbClr val="000000">
                <a:alpha val="6000"/>
              </a:srgbClr>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75" name="Shape 175"/>
            <p:cNvSpPr/>
            <p:nvPr/>
          </p:nvSpPr>
          <p:spPr>
            <a:xfrm>
              <a:off x="12191348" y="1045256"/>
              <a:ext cx="514097" cy="421781"/>
            </a:xfrm>
            <a:custGeom>
              <a:avLst/>
              <a:gdLst/>
              <a:ahLst/>
              <a:cxnLst>
                <a:cxn ang="0">
                  <a:pos x="wd2" y="hd2"/>
                </a:cxn>
                <a:cxn ang="5400000">
                  <a:pos x="wd2" y="hd2"/>
                </a:cxn>
                <a:cxn ang="10800000">
                  <a:pos x="wd2" y="hd2"/>
                </a:cxn>
                <a:cxn ang="16200000">
                  <a:pos x="wd2" y="hd2"/>
                </a:cxn>
              </a:cxnLst>
              <a:rect l="0" t="0" r="r" b="b"/>
              <a:pathLst>
                <a:path w="21600" h="21600" extrusionOk="0">
                  <a:moveTo>
                    <a:pt x="6225" y="0"/>
                  </a:moveTo>
                  <a:lnTo>
                    <a:pt x="697" y="8153"/>
                  </a:lnTo>
                  <a:lnTo>
                    <a:pt x="3832" y="11097"/>
                  </a:lnTo>
                  <a:lnTo>
                    <a:pt x="0" y="21600"/>
                  </a:lnTo>
                  <a:lnTo>
                    <a:pt x="21600" y="21600"/>
                  </a:lnTo>
                  <a:lnTo>
                    <a:pt x="15794" y="17410"/>
                  </a:lnTo>
                  <a:lnTo>
                    <a:pt x="15956" y="10814"/>
                  </a:lnTo>
                  <a:lnTo>
                    <a:pt x="11613" y="7559"/>
                  </a:lnTo>
                  <a:lnTo>
                    <a:pt x="6225" y="0"/>
                  </a:lnTo>
                  <a:close/>
                </a:path>
              </a:pathLst>
            </a:custGeom>
            <a:solidFill>
              <a:srgbClr val="000000">
                <a:alpha val="6000"/>
              </a:srgbClr>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76" name="Shape 176"/>
            <p:cNvSpPr/>
            <p:nvPr/>
          </p:nvSpPr>
          <p:spPr>
            <a:xfrm>
              <a:off x="18836206" y="689568"/>
              <a:ext cx="4575745" cy="7745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578" y="10310"/>
                  </a:lnTo>
                  <a:lnTo>
                    <a:pt x="13593" y="11217"/>
                  </a:lnTo>
                  <a:lnTo>
                    <a:pt x="10871" y="6026"/>
                  </a:lnTo>
                  <a:lnTo>
                    <a:pt x="8960" y="8858"/>
                  </a:lnTo>
                  <a:lnTo>
                    <a:pt x="6514" y="0"/>
                  </a:lnTo>
                  <a:lnTo>
                    <a:pt x="0" y="21600"/>
                  </a:lnTo>
                  <a:lnTo>
                    <a:pt x="21600" y="21600"/>
                  </a:lnTo>
                  <a:close/>
                </a:path>
              </a:pathLst>
            </a:custGeom>
            <a:solidFill>
              <a:srgbClr val="5CC151"/>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77" name="Shape 177"/>
            <p:cNvSpPr/>
            <p:nvPr/>
          </p:nvSpPr>
          <p:spPr>
            <a:xfrm>
              <a:off x="19872419" y="675832"/>
              <a:ext cx="1287458" cy="774558"/>
            </a:xfrm>
            <a:custGeom>
              <a:avLst/>
              <a:gdLst/>
              <a:ahLst/>
              <a:cxnLst>
                <a:cxn ang="0">
                  <a:pos x="wd2" y="hd2"/>
                </a:cxn>
                <a:cxn ang="5400000">
                  <a:pos x="wd2" y="hd2"/>
                </a:cxn>
                <a:cxn ang="10800000">
                  <a:pos x="wd2" y="hd2"/>
                </a:cxn>
                <a:cxn ang="16200000">
                  <a:pos x="wd2" y="hd2"/>
                </a:cxn>
              </a:cxnLst>
              <a:rect l="0" t="0" r="r" b="b"/>
              <a:pathLst>
                <a:path w="21600" h="21600" extrusionOk="0">
                  <a:moveTo>
                    <a:pt x="5766" y="0"/>
                  </a:moveTo>
                  <a:lnTo>
                    <a:pt x="0" y="10455"/>
                  </a:lnTo>
                  <a:lnTo>
                    <a:pt x="4630" y="13250"/>
                  </a:lnTo>
                  <a:lnTo>
                    <a:pt x="2053" y="21600"/>
                  </a:lnTo>
                  <a:lnTo>
                    <a:pt x="21600" y="21600"/>
                  </a:lnTo>
                  <a:lnTo>
                    <a:pt x="14458" y="8858"/>
                  </a:lnTo>
                  <a:lnTo>
                    <a:pt x="5766" y="0"/>
                  </a:lnTo>
                  <a:close/>
                </a:path>
              </a:pathLst>
            </a:custGeom>
            <a:solidFill>
              <a:srgbClr val="000000">
                <a:alpha val="6000"/>
              </a:srgbClr>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grpSp>
          <p:nvGrpSpPr>
            <p:cNvPr id="182" name="Group 182"/>
            <p:cNvGrpSpPr/>
            <p:nvPr/>
          </p:nvGrpSpPr>
          <p:grpSpPr>
            <a:xfrm>
              <a:off x="1461078" y="289258"/>
              <a:ext cx="6939420" cy="1174868"/>
              <a:chOff x="0" y="0"/>
              <a:chExt cx="6939419" cy="1174867"/>
            </a:xfrm>
          </p:grpSpPr>
          <p:sp>
            <p:nvSpPr>
              <p:cNvPr id="178" name="Shape 178"/>
              <p:cNvSpPr/>
              <p:nvPr/>
            </p:nvSpPr>
            <p:spPr>
              <a:xfrm>
                <a:off x="0" y="0"/>
                <a:ext cx="6939420" cy="117486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580" y="10320"/>
                    </a:lnTo>
                    <a:lnTo>
                      <a:pt x="13956" y="13364"/>
                    </a:lnTo>
                    <a:lnTo>
                      <a:pt x="10108" y="5756"/>
                    </a:lnTo>
                    <a:lnTo>
                      <a:pt x="8955" y="8832"/>
                    </a:lnTo>
                    <a:lnTo>
                      <a:pt x="6519" y="0"/>
                    </a:lnTo>
                    <a:lnTo>
                      <a:pt x="0" y="21600"/>
                    </a:lnTo>
                    <a:lnTo>
                      <a:pt x="21600" y="21600"/>
                    </a:lnTo>
                    <a:close/>
                  </a:path>
                </a:pathLst>
              </a:custGeom>
              <a:solidFill>
                <a:srgbClr val="5CC151"/>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79" name="Shape 179"/>
              <p:cNvSpPr/>
              <p:nvPr/>
            </p:nvSpPr>
            <p:spPr>
              <a:xfrm>
                <a:off x="3247508" y="313059"/>
                <a:ext cx="872602" cy="8618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899"/>
                    </a:lnTo>
                    <a:lnTo>
                      <a:pt x="8328" y="16549"/>
                    </a:lnTo>
                    <a:lnTo>
                      <a:pt x="21600" y="21600"/>
                    </a:lnTo>
                    <a:lnTo>
                      <a:pt x="10822" y="14159"/>
                    </a:lnTo>
                    <a:lnTo>
                      <a:pt x="0" y="0"/>
                    </a:lnTo>
                    <a:close/>
                  </a:path>
                </a:pathLst>
              </a:custGeom>
              <a:solidFill>
                <a:srgbClr val="000000">
                  <a:alpha val="6000"/>
                </a:srgbClr>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80" name="Shape 180"/>
              <p:cNvSpPr/>
              <p:nvPr/>
            </p:nvSpPr>
            <p:spPr>
              <a:xfrm>
                <a:off x="4785804" y="561343"/>
                <a:ext cx="606325" cy="456993"/>
              </a:xfrm>
              <a:custGeom>
                <a:avLst/>
                <a:gdLst/>
                <a:ahLst/>
                <a:cxnLst>
                  <a:cxn ang="0">
                    <a:pos x="wd2" y="hd2"/>
                  </a:cxn>
                  <a:cxn ang="5400000">
                    <a:pos x="wd2" y="hd2"/>
                  </a:cxn>
                  <a:cxn ang="10800000">
                    <a:pos x="wd2" y="hd2"/>
                  </a:cxn>
                  <a:cxn ang="16200000">
                    <a:pos x="wd2" y="hd2"/>
                  </a:cxn>
                </a:cxnLst>
                <a:rect l="0" t="0" r="r" b="b"/>
                <a:pathLst>
                  <a:path w="21600" h="21600" extrusionOk="0">
                    <a:moveTo>
                      <a:pt x="7820" y="0"/>
                    </a:moveTo>
                    <a:lnTo>
                      <a:pt x="0" y="12076"/>
                    </a:lnTo>
                    <a:lnTo>
                      <a:pt x="21600" y="21600"/>
                    </a:lnTo>
                    <a:lnTo>
                      <a:pt x="9166" y="10800"/>
                    </a:lnTo>
                    <a:lnTo>
                      <a:pt x="7820" y="0"/>
                    </a:lnTo>
                    <a:close/>
                  </a:path>
                </a:pathLst>
              </a:custGeom>
              <a:solidFill>
                <a:srgbClr val="000000">
                  <a:alpha val="6000"/>
                </a:srgbClr>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81" name="Shape 181"/>
              <p:cNvSpPr/>
              <p:nvPr/>
            </p:nvSpPr>
            <p:spPr>
              <a:xfrm>
                <a:off x="1784777" y="0"/>
                <a:ext cx="978753" cy="1174867"/>
              </a:xfrm>
              <a:custGeom>
                <a:avLst/>
                <a:gdLst/>
                <a:ahLst/>
                <a:cxnLst>
                  <a:cxn ang="0">
                    <a:pos x="wd2" y="hd2"/>
                  </a:cxn>
                  <a:cxn ang="5400000">
                    <a:pos x="wd2" y="hd2"/>
                  </a:cxn>
                  <a:cxn ang="10800000">
                    <a:pos x="wd2" y="hd2"/>
                  </a:cxn>
                  <a:cxn ang="16200000">
                    <a:pos x="wd2" y="hd2"/>
                  </a:cxn>
                </a:cxnLst>
                <a:rect l="0" t="0" r="r" b="b"/>
                <a:pathLst>
                  <a:path w="21600" h="21600" extrusionOk="0">
                    <a:moveTo>
                      <a:pt x="6829" y="0"/>
                    </a:moveTo>
                    <a:lnTo>
                      <a:pt x="0" y="12338"/>
                    </a:lnTo>
                    <a:lnTo>
                      <a:pt x="6075" y="15977"/>
                    </a:lnTo>
                    <a:lnTo>
                      <a:pt x="21600" y="21600"/>
                    </a:lnTo>
                    <a:lnTo>
                      <a:pt x="9609" y="13694"/>
                    </a:lnTo>
                    <a:lnTo>
                      <a:pt x="5638" y="8203"/>
                    </a:lnTo>
                    <a:lnTo>
                      <a:pt x="6829" y="0"/>
                    </a:lnTo>
                    <a:close/>
                  </a:path>
                </a:pathLst>
              </a:custGeom>
              <a:solidFill>
                <a:srgbClr val="000000">
                  <a:alpha val="6000"/>
                </a:srgbClr>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grpSp>
        <p:sp>
          <p:nvSpPr>
            <p:cNvPr id="183" name="Shape 183"/>
            <p:cNvSpPr/>
            <p:nvPr/>
          </p:nvSpPr>
          <p:spPr>
            <a:xfrm rot="480000">
              <a:off x="17530581" y="632397"/>
              <a:ext cx="669731" cy="43882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724" y="17984"/>
                  </a:lnTo>
                  <a:lnTo>
                    <a:pt x="21600" y="21600"/>
                  </a:lnTo>
                  <a:lnTo>
                    <a:pt x="20120" y="9595"/>
                  </a:lnTo>
                  <a:lnTo>
                    <a:pt x="0" y="0"/>
                  </a:lnTo>
                  <a:close/>
                </a:path>
              </a:pathLst>
            </a:custGeom>
            <a:solidFill>
              <a:srgbClr val="000000">
                <a:alpha val="6000"/>
              </a:srgbClr>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grpSp>
          <p:nvGrpSpPr>
            <p:cNvPr id="187" name="Group 187"/>
            <p:cNvGrpSpPr/>
            <p:nvPr/>
          </p:nvGrpSpPr>
          <p:grpSpPr>
            <a:xfrm>
              <a:off x="8974740" y="786025"/>
              <a:ext cx="4005914" cy="678102"/>
              <a:chOff x="0" y="0"/>
              <a:chExt cx="4005913" cy="678100"/>
            </a:xfrm>
          </p:grpSpPr>
          <p:sp>
            <p:nvSpPr>
              <p:cNvPr id="184" name="Shape 184"/>
              <p:cNvSpPr/>
              <p:nvPr/>
            </p:nvSpPr>
            <p:spPr>
              <a:xfrm>
                <a:off x="2580317" y="94710"/>
                <a:ext cx="220535" cy="2993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5CC151"/>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85" name="Shape 185"/>
              <p:cNvSpPr/>
              <p:nvPr/>
            </p:nvSpPr>
            <p:spPr>
              <a:xfrm>
                <a:off x="-1" y="0"/>
                <a:ext cx="4005915" cy="6781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578" y="10310"/>
                    </a:lnTo>
                    <a:lnTo>
                      <a:pt x="13593" y="11217"/>
                    </a:lnTo>
                    <a:lnTo>
                      <a:pt x="10871" y="6026"/>
                    </a:lnTo>
                    <a:lnTo>
                      <a:pt x="8960" y="8858"/>
                    </a:lnTo>
                    <a:lnTo>
                      <a:pt x="6514" y="0"/>
                    </a:lnTo>
                    <a:lnTo>
                      <a:pt x="0" y="21600"/>
                    </a:lnTo>
                    <a:lnTo>
                      <a:pt x="21600" y="21600"/>
                    </a:lnTo>
                    <a:close/>
                  </a:path>
                </a:pathLst>
              </a:custGeom>
              <a:solidFill>
                <a:srgbClr val="5CC151"/>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sp>
            <p:nvSpPr>
              <p:cNvPr id="186" name="Shape 186"/>
              <p:cNvSpPr/>
              <p:nvPr/>
            </p:nvSpPr>
            <p:spPr>
              <a:xfrm>
                <a:off x="900018" y="0"/>
                <a:ext cx="1127126" cy="678101"/>
              </a:xfrm>
              <a:custGeom>
                <a:avLst/>
                <a:gdLst/>
                <a:ahLst/>
                <a:cxnLst>
                  <a:cxn ang="0">
                    <a:pos x="wd2" y="hd2"/>
                  </a:cxn>
                  <a:cxn ang="5400000">
                    <a:pos x="wd2" y="hd2"/>
                  </a:cxn>
                  <a:cxn ang="10800000">
                    <a:pos x="wd2" y="hd2"/>
                  </a:cxn>
                  <a:cxn ang="16200000">
                    <a:pos x="wd2" y="hd2"/>
                  </a:cxn>
                </a:cxnLst>
                <a:rect l="0" t="0" r="r" b="b"/>
                <a:pathLst>
                  <a:path w="21600" h="21600" extrusionOk="0">
                    <a:moveTo>
                      <a:pt x="5766" y="0"/>
                    </a:moveTo>
                    <a:lnTo>
                      <a:pt x="0" y="10455"/>
                    </a:lnTo>
                    <a:lnTo>
                      <a:pt x="4630" y="13250"/>
                    </a:lnTo>
                    <a:lnTo>
                      <a:pt x="2053" y="21600"/>
                    </a:lnTo>
                    <a:lnTo>
                      <a:pt x="21600" y="21600"/>
                    </a:lnTo>
                    <a:lnTo>
                      <a:pt x="14458" y="8858"/>
                    </a:lnTo>
                    <a:lnTo>
                      <a:pt x="5766" y="0"/>
                    </a:lnTo>
                    <a:close/>
                  </a:path>
                </a:pathLst>
              </a:custGeom>
              <a:solidFill>
                <a:srgbClr val="000000">
                  <a:alpha val="6000"/>
                </a:srgbClr>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grpSp>
        <p:sp>
          <p:nvSpPr>
            <p:cNvPr id="188" name="Shape 188"/>
            <p:cNvSpPr/>
            <p:nvPr/>
          </p:nvSpPr>
          <p:spPr>
            <a:xfrm>
              <a:off x="11008538" y="1093910"/>
              <a:ext cx="416459" cy="3213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360" y="12237"/>
                  </a:lnTo>
                  <a:lnTo>
                    <a:pt x="21600" y="21600"/>
                  </a:lnTo>
                  <a:lnTo>
                    <a:pt x="7224" y="10754"/>
                  </a:lnTo>
                  <a:lnTo>
                    <a:pt x="0" y="0"/>
                  </a:lnTo>
                  <a:close/>
                </a:path>
              </a:pathLst>
            </a:custGeom>
            <a:solidFill>
              <a:srgbClr val="000000">
                <a:alpha val="6000"/>
              </a:srgbClr>
            </a:solidFill>
            <a:ln w="12700" cap="flat">
              <a:noFill/>
              <a:miter lim="400000"/>
            </a:ln>
            <a:effectLst/>
          </p:spPr>
          <p:txBody>
            <a:bodyPr wrap="square" lIns="91439" tIns="91439" rIns="91439" bIns="91439" numCol="1" anchor="t">
              <a:noAutofit/>
            </a:bodyPr>
            <a:lstStyle/>
            <a:p>
              <a:pPr algn="l" defTabSz="914218">
                <a:defRPr sz="1800">
                  <a:latin typeface="Calibri"/>
                  <a:ea typeface="Calibri"/>
                  <a:cs typeface="Calibri"/>
                  <a:sym typeface="Calibri"/>
                </a:defRPr>
              </a:pPr>
              <a:endParaRPr/>
            </a:p>
          </p:txBody>
        </p:sp>
      </p:grpSp>
      <p:sp>
        <p:nvSpPr>
          <p:cNvPr id="190" name="Shape 190"/>
          <p:cNvSpPr>
            <a:spLocks noGrp="1"/>
          </p:cNvSpPr>
          <p:nvPr>
            <p:ph type="title"/>
          </p:nvPr>
        </p:nvSpPr>
        <p:spPr>
          <a:xfrm>
            <a:off x="1143298" y="127001"/>
            <a:ext cx="22097658" cy="1980240"/>
          </a:xfrm>
          <a:prstGeom prst="rect">
            <a:avLst/>
          </a:prstGeom>
        </p:spPr>
        <p:txBody>
          <a:bodyPr lIns="0" tIns="0" rIns="0" bIns="0"/>
          <a:lstStyle>
            <a:lvl1pPr algn="l" defTabSz="1828800">
              <a:lnSpc>
                <a:spcPct val="95000"/>
              </a:lnSpc>
              <a:defRPr sz="6400">
                <a:solidFill>
                  <a:srgbClr val="00A1E0"/>
                </a:solidFill>
                <a:latin typeface="Salesforce Sans"/>
                <a:ea typeface="Salesforce Sans"/>
                <a:cs typeface="Salesforce Sans"/>
                <a:sym typeface="Salesforce Sans"/>
              </a:defRPr>
            </a:lvl1pPr>
          </a:lstStyle>
          <a:p>
            <a:r>
              <a:t>Title Text</a:t>
            </a:r>
          </a:p>
        </p:txBody>
      </p:sp>
      <p:sp>
        <p:nvSpPr>
          <p:cNvPr id="191" name="Shape 191"/>
          <p:cNvSpPr>
            <a:spLocks noGrp="1"/>
          </p:cNvSpPr>
          <p:nvPr>
            <p:ph type="body" sz="half" idx="1"/>
          </p:nvPr>
        </p:nvSpPr>
        <p:spPr>
          <a:xfrm>
            <a:off x="1143298" y="3528569"/>
            <a:ext cx="10609803" cy="8447533"/>
          </a:xfrm>
          <a:prstGeom prst="rect">
            <a:avLst/>
          </a:prstGeom>
        </p:spPr>
        <p:txBody>
          <a:bodyPr lIns="0" tIns="0" rIns="0" bIns="0"/>
          <a:lstStyle>
            <a:lvl1pPr algn="l" defTabSz="1828800">
              <a:spcBef>
                <a:spcPts val="2400"/>
              </a:spcBef>
              <a:buClr>
                <a:srgbClr val="7F7F7F"/>
              </a:buClr>
              <a:buSzPct val="100000"/>
              <a:buFont typeface="Arial"/>
              <a:buChar char="​"/>
              <a:defRPr sz="4000">
                <a:solidFill>
                  <a:srgbClr val="5C656A"/>
                </a:solidFill>
                <a:latin typeface="Salesforce Sans"/>
                <a:ea typeface="Salesforce Sans"/>
                <a:cs typeface="Salesforce Sans"/>
                <a:sym typeface="Salesforce Sans"/>
              </a:defRPr>
            </a:lvl1pPr>
            <a:lvl2pPr marL="405695" indent="-405695" algn="l" defTabSz="1828800">
              <a:spcBef>
                <a:spcPts val="2400"/>
              </a:spcBef>
              <a:buClr>
                <a:srgbClr val="7F7F7F"/>
              </a:buClr>
              <a:buSzPct val="100000"/>
              <a:buFont typeface="Arial"/>
              <a:buChar char="•"/>
              <a:defRPr sz="4000">
                <a:solidFill>
                  <a:srgbClr val="5C656A"/>
                </a:solidFill>
                <a:latin typeface="Salesforce Sans"/>
                <a:ea typeface="Salesforce Sans"/>
                <a:cs typeface="Salesforce Sans"/>
                <a:sym typeface="Salesforce Sans"/>
              </a:defRPr>
            </a:lvl2pPr>
            <a:lvl3pPr marL="638969" indent="-456407" algn="l" defTabSz="1828800">
              <a:spcBef>
                <a:spcPts val="2400"/>
              </a:spcBef>
              <a:buClr>
                <a:srgbClr val="7F7F7F"/>
              </a:buClr>
              <a:buSzPct val="100000"/>
              <a:buFont typeface="Arial"/>
              <a:buChar char="•"/>
              <a:defRPr sz="4000">
                <a:solidFill>
                  <a:srgbClr val="5C656A"/>
                </a:solidFill>
                <a:latin typeface="Salesforce Sans"/>
                <a:ea typeface="Salesforce Sans"/>
                <a:cs typeface="Salesforce Sans"/>
                <a:sym typeface="Salesforce Sans"/>
              </a:defRPr>
            </a:lvl3pPr>
            <a:lvl4pPr marL="886733" indent="-521608" algn="l" defTabSz="1828800">
              <a:spcBef>
                <a:spcPts val="2400"/>
              </a:spcBef>
              <a:buClr>
                <a:srgbClr val="7F7F7F"/>
              </a:buClr>
              <a:buSzPct val="100000"/>
              <a:buFont typeface="Arial"/>
              <a:buChar char="•"/>
              <a:defRPr sz="4000">
                <a:solidFill>
                  <a:srgbClr val="5C656A"/>
                </a:solidFill>
                <a:latin typeface="Salesforce Sans"/>
                <a:ea typeface="Salesforce Sans"/>
                <a:cs typeface="Salesforce Sans"/>
                <a:sym typeface="Salesforce Sans"/>
              </a:defRPr>
            </a:lvl4pPr>
            <a:lvl5pPr indent="0" algn="l" defTabSz="1828800">
              <a:spcBef>
                <a:spcPts val="2400"/>
              </a:spcBef>
              <a:buClr>
                <a:srgbClr val="7F7F7F"/>
              </a:buClr>
              <a:buFont typeface="Arial"/>
              <a:defRPr sz="4000">
                <a:solidFill>
                  <a:srgbClr val="5C656A"/>
                </a:solidFill>
                <a:latin typeface="Salesforce Sans"/>
                <a:ea typeface="Salesforce Sans"/>
                <a:cs typeface="Salesforce Sans"/>
                <a:sym typeface="Salesforce Sans"/>
              </a:defRPr>
            </a:lvl5pPr>
          </a:lstStyle>
          <a:p>
            <a:r>
              <a:t>Body Level One</a:t>
            </a:r>
          </a:p>
          <a:p>
            <a:pPr lvl="1"/>
            <a:r>
              <a:t>Body Level Two</a:t>
            </a:r>
          </a:p>
          <a:p>
            <a:pPr lvl="2"/>
            <a:r>
              <a:t>Body Level Three</a:t>
            </a:r>
          </a:p>
          <a:p>
            <a:pPr lvl="3"/>
            <a:r>
              <a:t>Body Level Four</a:t>
            </a:r>
          </a:p>
          <a:p>
            <a:pPr lvl="4"/>
            <a:r>
              <a:t>Body Level Five</a:t>
            </a:r>
          </a:p>
        </p:txBody>
      </p:sp>
      <p:sp>
        <p:nvSpPr>
          <p:cNvPr id="192" name="Shape 192"/>
          <p:cNvSpPr>
            <a:spLocks noGrp="1"/>
          </p:cNvSpPr>
          <p:nvPr>
            <p:ph type="body" sz="quarter" idx="13"/>
          </p:nvPr>
        </p:nvSpPr>
        <p:spPr>
          <a:xfrm>
            <a:off x="1143300" y="2162274"/>
            <a:ext cx="22098036" cy="738665"/>
          </a:xfrm>
          <a:prstGeom prst="rect">
            <a:avLst/>
          </a:prstGeom>
        </p:spPr>
        <p:txBody>
          <a:bodyPr lIns="0" tIns="0" rIns="0" bIns="0"/>
          <a:lstStyle/>
          <a:p>
            <a:pPr algn="l" defTabSz="1828800">
              <a:buClr>
                <a:srgbClr val="7F7F7F"/>
              </a:buClr>
              <a:buSzPct val="100000"/>
              <a:buFont typeface="Arial"/>
              <a:buChar char="​"/>
              <a:defRPr sz="4800">
                <a:solidFill>
                  <a:srgbClr val="7C868D"/>
                </a:solidFill>
                <a:latin typeface="Salesforce Sans"/>
                <a:ea typeface="Salesforce Sans"/>
                <a:cs typeface="Salesforce Sans"/>
                <a:sym typeface="Salesforce Sans"/>
              </a:defRPr>
            </a:pPr>
            <a:endParaRPr/>
          </a:p>
        </p:txBody>
      </p:sp>
      <p:sp>
        <p:nvSpPr>
          <p:cNvPr id="193" name="Shape 193"/>
          <p:cNvSpPr>
            <a:spLocks noGrp="1"/>
          </p:cNvSpPr>
          <p:nvPr>
            <p:ph type="sldNum" sz="quarter" idx="2"/>
          </p:nvPr>
        </p:nvSpPr>
        <p:spPr>
          <a:xfrm>
            <a:off x="11785600" y="12344400"/>
            <a:ext cx="5689600" cy="736601"/>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00" name="Shape 200"/>
          <p:cNvSpPr>
            <a:spLocks noGrp="1"/>
          </p:cNvSpPr>
          <p:nvPr>
            <p:ph type="title"/>
          </p:nvPr>
        </p:nvSpPr>
        <p:spPr>
          <a:prstGeom prst="rect">
            <a:avLst/>
          </a:prstGeom>
        </p:spPr>
        <p:txBody>
          <a:bodyPr/>
          <a:lstStyle/>
          <a:p>
            <a:r>
              <a:t>Title Text</a:t>
            </a:r>
          </a:p>
        </p:txBody>
      </p:sp>
      <p:sp>
        <p:nvSpPr>
          <p:cNvPr id="201" name="Shape 201"/>
          <p:cNvSpPr>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Stage_Content_Planes - Low">
    <p:spTree>
      <p:nvGrpSpPr>
        <p:cNvPr id="1" name=""/>
        <p:cNvGrpSpPr/>
        <p:nvPr/>
      </p:nvGrpSpPr>
      <p:grpSpPr>
        <a:xfrm>
          <a:off x="0" y="0"/>
          <a:ext cx="0" cy="0"/>
          <a:chOff x="0" y="0"/>
          <a:chExt cx="0" cy="0"/>
        </a:xfrm>
      </p:grpSpPr>
      <p:sp>
        <p:nvSpPr>
          <p:cNvPr id="209" name="Shape 209"/>
          <p:cNvSpPr>
            <a:spLocks noGrp="1"/>
          </p:cNvSpPr>
          <p:nvPr>
            <p:ph type="body" sz="quarter" idx="1"/>
          </p:nvPr>
        </p:nvSpPr>
        <p:spPr>
          <a:xfrm>
            <a:off x="1143298" y="3528567"/>
            <a:ext cx="10609803" cy="6187933"/>
          </a:xfrm>
          <a:prstGeom prst="rect">
            <a:avLst/>
          </a:prstGeom>
        </p:spPr>
        <p:txBody>
          <a:bodyPr lIns="0" tIns="0" rIns="0" bIns="0"/>
          <a:lstStyle>
            <a:lvl1pPr algn="l" defTabSz="1828800">
              <a:spcBef>
                <a:spcPts val="2400"/>
              </a:spcBef>
              <a:buClr>
                <a:srgbClr val="7F7F7F"/>
              </a:buClr>
              <a:buSzPct val="100000"/>
              <a:buFont typeface="Arial"/>
              <a:buChar char="​"/>
              <a:defRPr sz="4000">
                <a:solidFill>
                  <a:srgbClr val="5C656A"/>
                </a:solidFill>
                <a:latin typeface="Salesforce Sans"/>
                <a:ea typeface="Salesforce Sans"/>
                <a:cs typeface="Salesforce Sans"/>
                <a:sym typeface="Salesforce Sans"/>
              </a:defRPr>
            </a:lvl1pPr>
            <a:lvl2pPr marL="405695" indent="-405695" algn="l" defTabSz="1828800">
              <a:spcBef>
                <a:spcPts val="2400"/>
              </a:spcBef>
              <a:buClr>
                <a:srgbClr val="7F7F7F"/>
              </a:buClr>
              <a:buSzPct val="100000"/>
              <a:buFont typeface="Arial"/>
              <a:buChar char="•"/>
              <a:defRPr sz="4000">
                <a:solidFill>
                  <a:srgbClr val="5C656A"/>
                </a:solidFill>
                <a:latin typeface="Salesforce Sans"/>
                <a:ea typeface="Salesforce Sans"/>
                <a:cs typeface="Salesforce Sans"/>
                <a:sym typeface="Salesforce Sans"/>
              </a:defRPr>
            </a:lvl2pPr>
            <a:lvl3pPr marL="638969" indent="-456407" algn="l" defTabSz="1828800">
              <a:spcBef>
                <a:spcPts val="2400"/>
              </a:spcBef>
              <a:buClr>
                <a:srgbClr val="7F7F7F"/>
              </a:buClr>
              <a:buSzPct val="100000"/>
              <a:buFont typeface="Arial"/>
              <a:buChar char="•"/>
              <a:defRPr sz="4000">
                <a:solidFill>
                  <a:srgbClr val="5C656A"/>
                </a:solidFill>
                <a:latin typeface="Salesforce Sans"/>
                <a:ea typeface="Salesforce Sans"/>
                <a:cs typeface="Salesforce Sans"/>
                <a:sym typeface="Salesforce Sans"/>
              </a:defRPr>
            </a:lvl3pPr>
            <a:lvl4pPr marL="886733" indent="-521608" algn="l" defTabSz="1828800">
              <a:spcBef>
                <a:spcPts val="2400"/>
              </a:spcBef>
              <a:buClr>
                <a:srgbClr val="7F7F7F"/>
              </a:buClr>
              <a:buSzPct val="100000"/>
              <a:buFont typeface="Arial"/>
              <a:buChar char="•"/>
              <a:defRPr sz="4000">
                <a:solidFill>
                  <a:srgbClr val="5C656A"/>
                </a:solidFill>
                <a:latin typeface="Salesforce Sans"/>
                <a:ea typeface="Salesforce Sans"/>
                <a:cs typeface="Salesforce Sans"/>
                <a:sym typeface="Salesforce Sans"/>
              </a:defRPr>
            </a:lvl4pPr>
            <a:lvl5pPr indent="0" algn="l" defTabSz="1828800">
              <a:spcBef>
                <a:spcPts val="2400"/>
              </a:spcBef>
              <a:buClr>
                <a:srgbClr val="7F7F7F"/>
              </a:buClr>
              <a:buFont typeface="Arial"/>
              <a:defRPr sz="4000">
                <a:solidFill>
                  <a:srgbClr val="5C656A"/>
                </a:solidFill>
                <a:latin typeface="Salesforce Sans"/>
                <a:ea typeface="Salesforce Sans"/>
                <a:cs typeface="Salesforce Sans"/>
                <a:sym typeface="Salesforce Sans"/>
              </a:defRPr>
            </a:lvl5pPr>
          </a:lstStyle>
          <a:p>
            <a:r>
              <a:t>Body Level One</a:t>
            </a:r>
          </a:p>
          <a:p>
            <a:pPr lvl="1"/>
            <a:r>
              <a:t>Body Level Two</a:t>
            </a:r>
          </a:p>
          <a:p>
            <a:pPr lvl="2"/>
            <a:r>
              <a:t>Body Level Three</a:t>
            </a:r>
          </a:p>
          <a:p>
            <a:pPr lvl="3"/>
            <a:r>
              <a:t>Body Level Four</a:t>
            </a:r>
          </a:p>
          <a:p>
            <a:pPr lvl="4"/>
            <a:r>
              <a:t>Body Level Five</a:t>
            </a:r>
          </a:p>
        </p:txBody>
      </p:sp>
      <p:sp>
        <p:nvSpPr>
          <p:cNvPr id="210" name="Shape 210"/>
          <p:cNvSpPr>
            <a:spLocks noGrp="1"/>
          </p:cNvSpPr>
          <p:nvPr>
            <p:ph type="body" sz="quarter" idx="13"/>
          </p:nvPr>
        </p:nvSpPr>
        <p:spPr>
          <a:xfrm>
            <a:off x="1143298" y="2162274"/>
            <a:ext cx="22099724" cy="738665"/>
          </a:xfrm>
          <a:prstGeom prst="rect">
            <a:avLst/>
          </a:prstGeom>
        </p:spPr>
        <p:txBody>
          <a:bodyPr lIns="0" tIns="0" rIns="0" bIns="0"/>
          <a:lstStyle/>
          <a:p>
            <a:pPr algn="l" defTabSz="1828800">
              <a:spcBef>
                <a:spcPts val="2400"/>
              </a:spcBef>
              <a:buClr>
                <a:srgbClr val="7F7F7F"/>
              </a:buClr>
              <a:buSzPct val="100000"/>
              <a:buFont typeface="Arial"/>
              <a:buChar char="​"/>
              <a:defRPr sz="4800">
                <a:solidFill>
                  <a:srgbClr val="7C868D"/>
                </a:solidFill>
                <a:latin typeface="Salesforce Sans"/>
                <a:ea typeface="Salesforce Sans"/>
                <a:cs typeface="Salesforce Sans"/>
                <a:sym typeface="Salesforce Sans"/>
              </a:defRPr>
            </a:pPr>
            <a:endParaRPr/>
          </a:p>
        </p:txBody>
      </p:sp>
      <p:sp>
        <p:nvSpPr>
          <p:cNvPr id="211" name="Shape 211"/>
          <p:cNvSpPr>
            <a:spLocks noGrp="1"/>
          </p:cNvSpPr>
          <p:nvPr>
            <p:ph type="title"/>
          </p:nvPr>
        </p:nvSpPr>
        <p:spPr>
          <a:xfrm>
            <a:off x="1143298" y="127001"/>
            <a:ext cx="22097658" cy="1980240"/>
          </a:xfrm>
          <a:prstGeom prst="rect">
            <a:avLst/>
          </a:prstGeom>
        </p:spPr>
        <p:txBody>
          <a:bodyPr lIns="0" tIns="0" rIns="0" bIns="0"/>
          <a:lstStyle>
            <a:lvl1pPr algn="l" defTabSz="1828800">
              <a:lnSpc>
                <a:spcPct val="95000"/>
              </a:lnSpc>
              <a:defRPr sz="6400">
                <a:solidFill>
                  <a:srgbClr val="00A1E0"/>
                </a:solidFill>
                <a:latin typeface="Salesforce Sans"/>
                <a:ea typeface="Salesforce Sans"/>
                <a:cs typeface="Salesforce Sans"/>
                <a:sym typeface="Salesforce Sans"/>
              </a:defRPr>
            </a:lvl1pPr>
          </a:lstStyle>
          <a:p>
            <a:r>
              <a:t>Title Text</a:t>
            </a:r>
          </a:p>
        </p:txBody>
      </p:sp>
      <p:sp>
        <p:nvSpPr>
          <p:cNvPr id="212" name="Shape 212"/>
          <p:cNvSpPr>
            <a:spLocks noGrp="1"/>
          </p:cNvSpPr>
          <p:nvPr>
            <p:ph type="sldNum" sz="quarter" idx="2"/>
          </p:nvPr>
        </p:nvSpPr>
        <p:spPr>
          <a:xfrm>
            <a:off x="11785600" y="12344400"/>
            <a:ext cx="5689600" cy="736601"/>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sz="half" idx="13"/>
          </p:nvPr>
        </p:nvSpPr>
        <p:spPr>
          <a:xfrm>
            <a:off x="5307210" y="892968"/>
            <a:ext cx="13751720" cy="8322470"/>
          </a:xfrm>
          <a:prstGeom prst="rect">
            <a:avLst/>
          </a:prstGeom>
        </p:spPr>
        <p:txBody>
          <a:bodyPr lIns="91439" tIns="45719" rIns="91439" bIns="45719">
            <a:noAutofit/>
          </a:bodyPr>
          <a:lstStyle/>
          <a:p>
            <a:endParaRPr/>
          </a:p>
        </p:txBody>
      </p:sp>
      <p:sp>
        <p:nvSpPr>
          <p:cNvPr id="21" name="Shape 21"/>
          <p:cNvSpPr>
            <a:spLocks noGrp="1"/>
          </p:cNvSpPr>
          <p:nvPr>
            <p:ph type="title"/>
          </p:nvPr>
        </p:nvSpPr>
        <p:spPr>
          <a:xfrm>
            <a:off x="4833937" y="9447609"/>
            <a:ext cx="14716126" cy="2000251"/>
          </a:xfrm>
          <a:prstGeom prst="rect">
            <a:avLst/>
          </a:prstGeom>
        </p:spPr>
        <p:txBody>
          <a:bodyPr lIns="71437" tIns="71437" rIns="71437" bIns="71437"/>
          <a:lstStyle>
            <a:lvl1pPr defTabSz="821531"/>
          </a:lstStyle>
          <a:p>
            <a:r>
              <a:t>Title Text</a:t>
            </a:r>
          </a:p>
        </p:txBody>
      </p:sp>
      <p:sp>
        <p:nvSpPr>
          <p:cNvPr id="22" name="Shape 22"/>
          <p:cNvSpPr>
            <a:spLocks noGrp="1"/>
          </p:cNvSpPr>
          <p:nvPr>
            <p:ph type="body" sz="quarter" idx="1"/>
          </p:nvPr>
        </p:nvSpPr>
        <p:spPr>
          <a:xfrm>
            <a:off x="4833937" y="11519296"/>
            <a:ext cx="14716126" cy="1589486"/>
          </a:xfrm>
          <a:prstGeom prst="rect">
            <a:avLst/>
          </a:prstGeom>
        </p:spPr>
        <p:txBody>
          <a:bodyPr lIns="71437" tIns="71437" rIns="71437" bIns="71437"/>
          <a:lstStyle>
            <a:lvl1pPr defTabSz="821531"/>
            <a:lvl2pPr defTabSz="821531"/>
            <a:lvl3pPr defTabSz="821531"/>
            <a:lvl4pPr defTabSz="821531"/>
            <a:lvl5pPr defTabSz="821531"/>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11935814" y="13001625"/>
            <a:ext cx="494513" cy="511175"/>
          </a:xfrm>
          <a:prstGeom prst="rect">
            <a:avLst/>
          </a:prstGeom>
        </p:spPr>
        <p:txBody>
          <a:bodyPr lIns="71437" tIns="71437" rIns="71437" bIns="71437"/>
          <a:lstStyle>
            <a:lvl1pPr defTabSz="821531"/>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4833937" y="4536281"/>
            <a:ext cx="14716126" cy="4643438"/>
          </a:xfrm>
          <a:prstGeom prst="rect">
            <a:avLst/>
          </a:prstGeom>
        </p:spPr>
        <p:txBody>
          <a:bodyPr lIns="71437" tIns="71437" rIns="71437" bIns="71437" anchor="ctr"/>
          <a:lstStyle>
            <a:lvl1pPr defTabSz="821531"/>
          </a:lstStyle>
          <a:p>
            <a:r>
              <a:t>Title Text</a:t>
            </a:r>
          </a:p>
        </p:txBody>
      </p:sp>
      <p:sp>
        <p:nvSpPr>
          <p:cNvPr id="31" name="Shape 31"/>
          <p:cNvSpPr>
            <a:spLocks noGrp="1"/>
          </p:cNvSpPr>
          <p:nvPr>
            <p:ph type="sldNum" sz="quarter" idx="2"/>
          </p:nvPr>
        </p:nvSpPr>
        <p:spPr>
          <a:xfrm>
            <a:off x="11935814" y="13010554"/>
            <a:ext cx="494513" cy="511176"/>
          </a:xfrm>
          <a:prstGeom prst="rect">
            <a:avLst/>
          </a:prstGeom>
        </p:spPr>
        <p:txBody>
          <a:bodyPr lIns="71437" tIns="71437" rIns="71437" bIns="71437"/>
          <a:lstStyle>
            <a:lvl1pPr defTabSz="821531"/>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2495609" y="892968"/>
            <a:ext cx="7500938" cy="11572876"/>
          </a:xfrm>
          <a:prstGeom prst="rect">
            <a:avLst/>
          </a:prstGeom>
        </p:spPr>
        <p:txBody>
          <a:bodyPr lIns="91439" tIns="45719" rIns="91439" bIns="45719">
            <a:noAutofit/>
          </a:bodyPr>
          <a:lstStyle/>
          <a:p>
            <a:endParaRPr/>
          </a:p>
        </p:txBody>
      </p:sp>
      <p:sp>
        <p:nvSpPr>
          <p:cNvPr id="39" name="Shape 39"/>
          <p:cNvSpPr>
            <a:spLocks noGrp="1"/>
          </p:cNvSpPr>
          <p:nvPr>
            <p:ph type="title"/>
          </p:nvPr>
        </p:nvSpPr>
        <p:spPr>
          <a:xfrm>
            <a:off x="4387453" y="892968"/>
            <a:ext cx="7500938" cy="5607845"/>
          </a:xfrm>
          <a:prstGeom prst="rect">
            <a:avLst/>
          </a:prstGeom>
        </p:spPr>
        <p:txBody>
          <a:bodyPr lIns="71437" tIns="71437" rIns="71437" bIns="71437"/>
          <a:lstStyle>
            <a:lvl1pPr defTabSz="821531">
              <a:defRPr sz="8400"/>
            </a:lvl1pPr>
          </a:lstStyle>
          <a:p>
            <a:r>
              <a:t>Title Text</a:t>
            </a:r>
          </a:p>
        </p:txBody>
      </p:sp>
      <p:sp>
        <p:nvSpPr>
          <p:cNvPr id="40" name="Shape 40"/>
          <p:cNvSpPr>
            <a:spLocks noGrp="1"/>
          </p:cNvSpPr>
          <p:nvPr>
            <p:ph type="body" sz="quarter" idx="1"/>
          </p:nvPr>
        </p:nvSpPr>
        <p:spPr>
          <a:xfrm>
            <a:off x="4387453" y="6697265"/>
            <a:ext cx="7500938" cy="5768579"/>
          </a:xfrm>
          <a:prstGeom prst="rect">
            <a:avLst/>
          </a:prstGeom>
        </p:spPr>
        <p:txBody>
          <a:bodyPr lIns="71437" tIns="71437" rIns="71437" bIns="71437"/>
          <a:lstStyle>
            <a:lvl1pPr defTabSz="821531"/>
            <a:lvl2pPr defTabSz="821531"/>
            <a:lvl3pPr defTabSz="821531"/>
            <a:lvl4pPr defTabSz="821531"/>
            <a:lvl5pPr defTabSz="821531"/>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xfrm>
            <a:off x="11935814" y="13010554"/>
            <a:ext cx="494513" cy="511176"/>
          </a:xfrm>
          <a:prstGeom prst="rect">
            <a:avLst/>
          </a:prstGeom>
        </p:spPr>
        <p:txBody>
          <a:bodyPr lIns="71437" tIns="71437" rIns="71437" bIns="71437"/>
          <a:lstStyle>
            <a:lvl1pPr defTabSz="821531"/>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xfrm>
            <a:off x="4387453" y="625078"/>
            <a:ext cx="15609094" cy="3036094"/>
          </a:xfrm>
          <a:prstGeom prst="rect">
            <a:avLst/>
          </a:prstGeom>
        </p:spPr>
        <p:txBody>
          <a:bodyPr lIns="71437" tIns="71437" rIns="71437" bIns="71437" anchor="ctr"/>
          <a:lstStyle>
            <a:lvl1pPr defTabSz="821531"/>
          </a:lstStyle>
          <a:p>
            <a:r>
              <a:t>Title Text</a:t>
            </a:r>
          </a:p>
        </p:txBody>
      </p:sp>
      <p:sp>
        <p:nvSpPr>
          <p:cNvPr id="49" name="Shape 49"/>
          <p:cNvSpPr>
            <a:spLocks noGrp="1"/>
          </p:cNvSpPr>
          <p:nvPr>
            <p:ph type="sldNum" sz="quarter" idx="2"/>
          </p:nvPr>
        </p:nvSpPr>
        <p:spPr>
          <a:xfrm>
            <a:off x="11935814" y="13010554"/>
            <a:ext cx="494513" cy="511176"/>
          </a:xfrm>
          <a:prstGeom prst="rect">
            <a:avLst/>
          </a:prstGeom>
        </p:spPr>
        <p:txBody>
          <a:bodyPr lIns="71437" tIns="71437" rIns="71437" bIns="71437"/>
          <a:lstStyle>
            <a:lvl1pPr defTabSz="821531"/>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xfrm>
            <a:off x="4387453" y="625078"/>
            <a:ext cx="15609094" cy="3036094"/>
          </a:xfrm>
          <a:prstGeom prst="rect">
            <a:avLst/>
          </a:prstGeom>
        </p:spPr>
        <p:txBody>
          <a:bodyPr lIns="71437" tIns="71437" rIns="71437" bIns="71437" anchor="ctr"/>
          <a:lstStyle>
            <a:lvl1pPr defTabSz="821531"/>
          </a:lstStyle>
          <a:p>
            <a:r>
              <a:t>Title Text</a:t>
            </a:r>
          </a:p>
        </p:txBody>
      </p:sp>
      <p:sp>
        <p:nvSpPr>
          <p:cNvPr id="57" name="Shape 57"/>
          <p:cNvSpPr>
            <a:spLocks noGrp="1"/>
          </p:cNvSpPr>
          <p:nvPr>
            <p:ph type="body" idx="1"/>
          </p:nvPr>
        </p:nvSpPr>
        <p:spPr>
          <a:xfrm>
            <a:off x="4387453" y="3661171"/>
            <a:ext cx="15609094" cy="8840392"/>
          </a:xfrm>
          <a:prstGeom prst="rect">
            <a:avLst/>
          </a:prstGeom>
        </p:spPr>
        <p:txBody>
          <a:bodyPr lIns="71437" tIns="71437" rIns="71437" bIns="71437" anchor="ctr"/>
          <a:lstStyle>
            <a:lvl1pPr marL="617361" indent="-617361" algn="l" defTabSz="821531">
              <a:spcBef>
                <a:spcPts val="5900"/>
              </a:spcBef>
              <a:buSzPct val="75000"/>
              <a:buChar char="•"/>
              <a:defRPr sz="5000"/>
            </a:lvl1pPr>
            <a:lvl2pPr marL="1061861" indent="-617361" algn="l" defTabSz="821531">
              <a:spcBef>
                <a:spcPts val="5900"/>
              </a:spcBef>
              <a:buSzPct val="75000"/>
              <a:buChar char="•"/>
              <a:defRPr sz="5000"/>
            </a:lvl2pPr>
            <a:lvl3pPr marL="1506361" indent="-617361" algn="l" defTabSz="821531">
              <a:spcBef>
                <a:spcPts val="5900"/>
              </a:spcBef>
              <a:buSzPct val="75000"/>
              <a:buChar char="•"/>
              <a:defRPr sz="5000"/>
            </a:lvl3pPr>
            <a:lvl4pPr marL="1950861" indent="-617361" algn="l" defTabSz="821531">
              <a:spcBef>
                <a:spcPts val="5900"/>
              </a:spcBef>
              <a:buSzPct val="75000"/>
              <a:buChar char="•"/>
              <a:defRPr sz="5000"/>
            </a:lvl4pPr>
            <a:lvl5pPr marL="2395361" indent="-617361" algn="l" defTabSz="821531">
              <a:spcBef>
                <a:spcPts val="5900"/>
              </a:spcBef>
              <a:buSzPct val="75000"/>
              <a:buChar char="•"/>
              <a:defRPr sz="5000"/>
            </a:lvl5p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11935814" y="13010554"/>
            <a:ext cx="494513" cy="511176"/>
          </a:xfrm>
          <a:prstGeom prst="rect">
            <a:avLst/>
          </a:prstGeom>
        </p:spPr>
        <p:txBody>
          <a:bodyPr lIns="71437" tIns="71437" rIns="71437" bIns="71437"/>
          <a:lstStyle>
            <a:lvl1pPr defTabSz="821531"/>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quarter" idx="13"/>
          </p:nvPr>
        </p:nvSpPr>
        <p:spPr>
          <a:xfrm>
            <a:off x="12495609" y="3661171"/>
            <a:ext cx="7500938" cy="8840392"/>
          </a:xfrm>
          <a:prstGeom prst="rect">
            <a:avLst/>
          </a:prstGeom>
        </p:spPr>
        <p:txBody>
          <a:bodyPr lIns="91439" tIns="45719" rIns="91439" bIns="45719">
            <a:noAutofit/>
          </a:bodyPr>
          <a:lstStyle/>
          <a:p>
            <a:endParaRPr/>
          </a:p>
        </p:txBody>
      </p:sp>
      <p:sp>
        <p:nvSpPr>
          <p:cNvPr id="66" name="Shape 66"/>
          <p:cNvSpPr>
            <a:spLocks noGrp="1"/>
          </p:cNvSpPr>
          <p:nvPr>
            <p:ph type="title"/>
          </p:nvPr>
        </p:nvSpPr>
        <p:spPr>
          <a:xfrm>
            <a:off x="4387453" y="625078"/>
            <a:ext cx="15609094" cy="3036094"/>
          </a:xfrm>
          <a:prstGeom prst="rect">
            <a:avLst/>
          </a:prstGeom>
        </p:spPr>
        <p:txBody>
          <a:bodyPr lIns="71437" tIns="71437" rIns="71437" bIns="71437" anchor="ctr"/>
          <a:lstStyle>
            <a:lvl1pPr defTabSz="821531"/>
          </a:lstStyle>
          <a:p>
            <a:r>
              <a:t>Title Text</a:t>
            </a:r>
          </a:p>
        </p:txBody>
      </p:sp>
      <p:sp>
        <p:nvSpPr>
          <p:cNvPr id="67" name="Shape 67"/>
          <p:cNvSpPr>
            <a:spLocks noGrp="1"/>
          </p:cNvSpPr>
          <p:nvPr>
            <p:ph type="body" sz="quarter" idx="1"/>
          </p:nvPr>
        </p:nvSpPr>
        <p:spPr>
          <a:xfrm>
            <a:off x="4387453" y="3661171"/>
            <a:ext cx="7500938" cy="8840392"/>
          </a:xfrm>
          <a:prstGeom prst="rect">
            <a:avLst/>
          </a:prstGeom>
        </p:spPr>
        <p:txBody>
          <a:bodyPr lIns="71437" tIns="71437" rIns="71437" bIns="71437" anchor="ctr"/>
          <a:lstStyle>
            <a:lvl1pPr marL="465364" indent="-465364" algn="l" defTabSz="821531">
              <a:spcBef>
                <a:spcPts val="4500"/>
              </a:spcBef>
              <a:buSzPct val="75000"/>
              <a:buChar char="•"/>
              <a:defRPr sz="3800"/>
            </a:lvl1pPr>
            <a:lvl2pPr marL="808264" indent="-465364" algn="l" defTabSz="821531">
              <a:spcBef>
                <a:spcPts val="4500"/>
              </a:spcBef>
              <a:buSzPct val="75000"/>
              <a:buChar char="•"/>
              <a:defRPr sz="3800"/>
            </a:lvl2pPr>
            <a:lvl3pPr marL="1151164" indent="-465364" algn="l" defTabSz="821531">
              <a:spcBef>
                <a:spcPts val="4500"/>
              </a:spcBef>
              <a:buSzPct val="75000"/>
              <a:buChar char="•"/>
              <a:defRPr sz="3800"/>
            </a:lvl3pPr>
            <a:lvl4pPr marL="1494064" indent="-465364" algn="l" defTabSz="821531">
              <a:spcBef>
                <a:spcPts val="4500"/>
              </a:spcBef>
              <a:buSzPct val="75000"/>
              <a:buChar char="•"/>
              <a:defRPr sz="3800"/>
            </a:lvl4pPr>
            <a:lvl5pPr marL="1836964" indent="-465364" algn="l" defTabSz="821531">
              <a:spcBef>
                <a:spcPts val="4500"/>
              </a:spcBef>
              <a:buSzPct val="75000"/>
              <a:buChar char="•"/>
              <a:defRPr sz="3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xfrm>
            <a:off x="11935814" y="13010554"/>
            <a:ext cx="494513" cy="511176"/>
          </a:xfrm>
          <a:prstGeom prst="rect">
            <a:avLst/>
          </a:prstGeom>
        </p:spPr>
        <p:txBody>
          <a:bodyPr lIns="71437" tIns="71437" rIns="71437" bIns="71437"/>
          <a:lstStyle>
            <a:lvl1pPr defTabSz="821531"/>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4387453" y="1785937"/>
            <a:ext cx="15609094" cy="10144126"/>
          </a:xfrm>
          <a:prstGeom prst="rect">
            <a:avLst/>
          </a:prstGeom>
        </p:spPr>
        <p:txBody>
          <a:bodyPr lIns="71437" tIns="71437" rIns="71437" bIns="71437" anchor="ctr"/>
          <a:lstStyle>
            <a:lvl1pPr marL="617361" indent="-617361" algn="l" defTabSz="821531">
              <a:spcBef>
                <a:spcPts val="5900"/>
              </a:spcBef>
              <a:buSzPct val="75000"/>
              <a:buChar char="•"/>
              <a:defRPr sz="5000"/>
            </a:lvl1pPr>
            <a:lvl2pPr marL="1061861" indent="-617361" algn="l" defTabSz="821531">
              <a:spcBef>
                <a:spcPts val="5900"/>
              </a:spcBef>
              <a:buSzPct val="75000"/>
              <a:buChar char="•"/>
              <a:defRPr sz="5000"/>
            </a:lvl2pPr>
            <a:lvl3pPr marL="1506361" indent="-617361" algn="l" defTabSz="821531">
              <a:spcBef>
                <a:spcPts val="5900"/>
              </a:spcBef>
              <a:buSzPct val="75000"/>
              <a:buChar char="•"/>
              <a:defRPr sz="5000"/>
            </a:lvl3pPr>
            <a:lvl4pPr marL="1950861" indent="-617361" algn="l" defTabSz="821531">
              <a:spcBef>
                <a:spcPts val="5900"/>
              </a:spcBef>
              <a:buSzPct val="75000"/>
              <a:buChar char="•"/>
              <a:defRPr sz="5000"/>
            </a:lvl4pPr>
            <a:lvl5pPr marL="2395361" indent="-617361" algn="l" defTabSz="821531">
              <a:spcBef>
                <a:spcPts val="5900"/>
              </a:spcBef>
              <a:buSzPct val="75000"/>
              <a:buChar char="•"/>
              <a:defRPr sz="5000"/>
            </a:lvl5p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xfrm>
            <a:off x="11935814" y="13010554"/>
            <a:ext cx="494513" cy="511176"/>
          </a:xfrm>
          <a:prstGeom prst="rect">
            <a:avLst/>
          </a:prstGeom>
        </p:spPr>
        <p:txBody>
          <a:bodyPr lIns="71437" tIns="71437" rIns="71437" bIns="71437"/>
          <a:lstStyle>
            <a:lvl1pPr defTabSz="821531"/>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2495609" y="7161609"/>
            <a:ext cx="7500938" cy="5304235"/>
          </a:xfrm>
          <a:prstGeom prst="rect">
            <a:avLst/>
          </a:prstGeom>
        </p:spPr>
        <p:txBody>
          <a:bodyPr lIns="91439" tIns="45719" rIns="91439" bIns="45719">
            <a:noAutofit/>
          </a:bodyPr>
          <a:lstStyle/>
          <a:p>
            <a:endParaRPr/>
          </a:p>
        </p:txBody>
      </p:sp>
      <p:sp>
        <p:nvSpPr>
          <p:cNvPr id="84" name="Shape 84"/>
          <p:cNvSpPr>
            <a:spLocks noGrp="1"/>
          </p:cNvSpPr>
          <p:nvPr>
            <p:ph type="pic" sz="quarter" idx="14"/>
          </p:nvPr>
        </p:nvSpPr>
        <p:spPr>
          <a:xfrm>
            <a:off x="12504353" y="1250156"/>
            <a:ext cx="7500939" cy="5304235"/>
          </a:xfrm>
          <a:prstGeom prst="rect">
            <a:avLst/>
          </a:prstGeom>
        </p:spPr>
        <p:txBody>
          <a:bodyPr lIns="91439" tIns="45719" rIns="91439" bIns="45719">
            <a:noAutofit/>
          </a:bodyPr>
          <a:lstStyle/>
          <a:p>
            <a:endParaRPr/>
          </a:p>
        </p:txBody>
      </p:sp>
      <p:sp>
        <p:nvSpPr>
          <p:cNvPr id="85" name="Shape 85"/>
          <p:cNvSpPr>
            <a:spLocks noGrp="1"/>
          </p:cNvSpPr>
          <p:nvPr>
            <p:ph type="pic" sz="half" idx="15"/>
          </p:nvPr>
        </p:nvSpPr>
        <p:spPr>
          <a:xfrm>
            <a:off x="4387453" y="1250156"/>
            <a:ext cx="7500938" cy="11215688"/>
          </a:xfrm>
          <a:prstGeom prst="rect">
            <a:avLst/>
          </a:prstGeom>
        </p:spPr>
        <p:txBody>
          <a:bodyPr lIns="91439" tIns="45719" rIns="91439" bIns="45719">
            <a:noAutofit/>
          </a:bodyPr>
          <a:lstStyle/>
          <a:p>
            <a:endParaRPr/>
          </a:p>
        </p:txBody>
      </p:sp>
      <p:sp>
        <p:nvSpPr>
          <p:cNvPr id="86" name="Shape 86"/>
          <p:cNvSpPr>
            <a:spLocks noGrp="1"/>
          </p:cNvSpPr>
          <p:nvPr>
            <p:ph type="sldNum" sz="quarter" idx="2"/>
          </p:nvPr>
        </p:nvSpPr>
        <p:spPr>
          <a:xfrm>
            <a:off x="11935814" y="13010554"/>
            <a:ext cx="494513" cy="511176"/>
          </a:xfrm>
          <a:prstGeom prst="rect">
            <a:avLst/>
          </a:prstGeom>
        </p:spPr>
        <p:txBody>
          <a:bodyPr lIns="71437" tIns="71437" rIns="71437" bIns="71437"/>
          <a:lstStyle>
            <a:lvl1pPr defTabSz="821531"/>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778000" y="2298700"/>
            <a:ext cx="20828000" cy="464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a:bodyPr>
          <a:lstStyle/>
          <a:p>
            <a:r>
              <a:t>Title Text</a:t>
            </a:r>
          </a:p>
        </p:txBody>
      </p:sp>
      <p:sp>
        <p:nvSpPr>
          <p:cNvPr id="3" name="Shape 3"/>
          <p:cNvSpPr>
            <a:spLocks noGrp="1"/>
          </p:cNvSpPr>
          <p:nvPr>
            <p:ph type="body" idx="1"/>
          </p:nvPr>
        </p:nvSpPr>
        <p:spPr>
          <a:xfrm>
            <a:off x="1778000" y="7073900"/>
            <a:ext cx="20828000" cy="158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defTabSz="825500">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0" marR="0" indent="0" algn="ctr" defTabSz="82550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1pPr>
      <a:lvl2pPr marL="0" marR="0" indent="228600" algn="ctr" defTabSz="82550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2pPr>
      <a:lvl3pPr marL="0" marR="0" indent="457200" algn="ctr" defTabSz="82550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3pPr>
      <a:lvl4pPr marL="0" marR="0" indent="685800" algn="ctr" defTabSz="82550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4pPr>
      <a:lvl5pPr marL="0" marR="0" indent="914400" algn="ctr" defTabSz="82550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5pPr>
      <a:lvl6pPr marL="0" marR="0" indent="1143000" algn="ctr" defTabSz="82550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6pPr>
      <a:lvl7pPr marL="0" marR="0" indent="1371600" algn="ctr" defTabSz="82550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7pPr>
      <a:lvl8pPr marL="0" marR="0" indent="1600200" algn="ctr" defTabSz="82550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8pPr>
      <a:lvl9pPr marL="0" marR="0" indent="1828800" algn="ctr" defTabSz="82550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jpeg"/></Relationships>
</file>

<file path=ppt/slides/_rels/slide18.xml.rels><?xml version="1.0" encoding="UTF-8" standalone="yes"?>
<Relationships xmlns="http://schemas.openxmlformats.org/package/2006/relationships"><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3.png"/><Relationship Id="rId14" Type="http://schemas.openxmlformats.org/officeDocument/2006/relationships/image" Target="../media/image34.png"/><Relationship Id="rId15" Type="http://schemas.openxmlformats.org/officeDocument/2006/relationships/image" Target="../media/image35.png"/><Relationship Id="rId16" Type="http://schemas.openxmlformats.org/officeDocument/2006/relationships/image" Target="../media/image36.png"/><Relationship Id="rId17" Type="http://schemas.openxmlformats.org/officeDocument/2006/relationships/image" Target="../media/image37.png"/><Relationship Id="rId18" Type="http://schemas.openxmlformats.org/officeDocument/2006/relationships/image" Target="../media/image38.png"/><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6.jpe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42.png"/><Relationship Id="rId10" Type="http://schemas.openxmlformats.org/officeDocument/2006/relationships/image" Target="../media/image43.png"/><Relationship Id="rId11" Type="http://schemas.openxmlformats.org/officeDocument/2006/relationships/image" Target="../media/image44.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4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49.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4.png"/><Relationship Id="rId5" Type="http://schemas.openxmlformats.org/officeDocument/2006/relationships/image" Target="../media/image2.jpeg"/><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56.png"/><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hyperlink" Target="https://unsplash.com/@albertosaure" TargetMode="External"/><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hyperlink" Target="https://unsplash.com/@albertosaure" TargetMode="External"/><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hyperlink" Target="https://unsplash.com/@grakozy" TargetMode="External"/><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6.png"/><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1.jpeg"/><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2.jpeg"/><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9.png"/><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image28.jpg"/>
          <p:cNvPicPr>
            <a:picLocks noChangeAspect="1"/>
          </p:cNvPicPr>
          <p:nvPr/>
        </p:nvPicPr>
        <p:blipFill>
          <a:blip r:embed="rId2">
            <a:extLst/>
          </a:blip>
          <a:stretch>
            <a:fillRect/>
          </a:stretch>
        </p:blipFill>
        <p:spPr>
          <a:xfrm>
            <a:off x="1664764" y="2806347"/>
            <a:ext cx="12424429" cy="4534915"/>
          </a:xfrm>
          <a:prstGeom prst="rect">
            <a:avLst/>
          </a:prstGeom>
          <a:ln w="12700">
            <a:miter lim="400000"/>
          </a:ln>
        </p:spPr>
      </p:pic>
      <p:grpSp>
        <p:nvGrpSpPr>
          <p:cNvPr id="224" name="Group 224"/>
          <p:cNvGrpSpPr/>
          <p:nvPr/>
        </p:nvGrpSpPr>
        <p:grpSpPr>
          <a:xfrm>
            <a:off x="15933233" y="-603"/>
            <a:ext cx="8443559" cy="13717206"/>
            <a:chOff x="0" y="0"/>
            <a:chExt cx="8443557" cy="13717204"/>
          </a:xfrm>
        </p:grpSpPr>
        <p:sp>
          <p:nvSpPr>
            <p:cNvPr id="222" name="Shape 222"/>
            <p:cNvSpPr/>
            <p:nvPr/>
          </p:nvSpPr>
          <p:spPr>
            <a:xfrm>
              <a:off x="0" y="0"/>
              <a:ext cx="8443558" cy="13717205"/>
            </a:xfrm>
            <a:prstGeom prst="rect">
              <a:avLst/>
            </a:prstGeom>
            <a:solidFill>
              <a:srgbClr val="BFBFBF"/>
            </a:solidFill>
            <a:ln w="12700" cap="flat">
              <a:noFill/>
              <a:miter lim="400000"/>
            </a:ln>
            <a:effectLst/>
          </p:spPr>
          <p:txBody>
            <a:bodyPr wrap="square" lIns="45719" tIns="45719" rIns="45719" bIns="45719" numCol="1" anchor="ctr">
              <a:noAutofit/>
            </a:bodyPr>
            <a:lstStyle/>
            <a:p>
              <a:pPr algn="l" defTabSz="914400">
                <a:defRPr sz="1800">
                  <a:latin typeface="Calibri"/>
                  <a:ea typeface="Calibri"/>
                  <a:cs typeface="Calibri"/>
                  <a:sym typeface="Calibri"/>
                </a:defRPr>
              </a:pPr>
              <a:endParaRPr/>
            </a:p>
          </p:txBody>
        </p:sp>
        <p:pic>
          <p:nvPicPr>
            <p:cNvPr id="223" name="image25.png"/>
            <p:cNvPicPr>
              <a:picLocks noChangeAspect="1"/>
            </p:cNvPicPr>
            <p:nvPr/>
          </p:nvPicPr>
          <p:blipFill>
            <a:blip r:embed="rId3">
              <a:extLst/>
            </a:blip>
            <a:srcRect l="5240" r="5239"/>
            <a:stretch>
              <a:fillRect/>
            </a:stretch>
          </p:blipFill>
          <p:spPr>
            <a:xfrm>
              <a:off x="-1" y="0"/>
              <a:ext cx="8443559" cy="13717205"/>
            </a:xfrm>
            <a:prstGeom prst="rect">
              <a:avLst/>
            </a:prstGeom>
            <a:ln w="12700" cap="flat">
              <a:noFill/>
              <a:miter lim="400000"/>
            </a:ln>
            <a:effectLst/>
          </p:spPr>
        </p:pic>
      </p:grpSp>
      <p:sp>
        <p:nvSpPr>
          <p:cNvPr id="225" name="Shape 225"/>
          <p:cNvSpPr/>
          <p:nvPr/>
        </p:nvSpPr>
        <p:spPr>
          <a:xfrm>
            <a:off x="2218103" y="7631096"/>
            <a:ext cx="8198053" cy="402049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p>
            <a:pPr algn="l">
              <a:defRPr sz="6000">
                <a:latin typeface="Futura"/>
                <a:ea typeface="Futura"/>
                <a:cs typeface="Futura"/>
                <a:sym typeface="Futura"/>
              </a:defRPr>
            </a:pPr>
            <a:r>
              <a:t>Kyle Seaman</a:t>
            </a:r>
          </a:p>
          <a:p>
            <a:pPr algn="l">
              <a:defRPr sz="6000">
                <a:latin typeface="Futura"/>
                <a:ea typeface="Futura"/>
                <a:cs typeface="Futura"/>
                <a:sym typeface="Futura"/>
              </a:defRPr>
            </a:pPr>
            <a:r>
              <a:t>HWSW Mobile</a:t>
            </a:r>
          </a:p>
          <a:p>
            <a:pPr algn="l">
              <a:defRPr sz="6000">
                <a:latin typeface="Futura"/>
                <a:ea typeface="Futura"/>
                <a:cs typeface="Futura"/>
                <a:sym typeface="Futura"/>
              </a:defRPr>
            </a:pPr>
            <a:r>
              <a:t>November 23</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IMG_0588-small.jpg"/>
          <p:cNvPicPr>
            <a:picLocks noGrp="1" noChangeAspect="1"/>
          </p:cNvPicPr>
          <p:nvPr>
            <p:ph type="pic" idx="13"/>
          </p:nvPr>
        </p:nvPicPr>
        <p:blipFill>
          <a:blip r:embed="rId3">
            <a:extLst/>
          </a:blip>
          <a:srcRect t="11411" r="7798" b="11411"/>
          <a:stretch>
            <a:fillRect/>
          </a:stretch>
        </p:blipFill>
        <p:spPr>
          <a:xfrm>
            <a:off x="13000" y="-27623"/>
            <a:ext cx="24675422" cy="13771275"/>
          </a:xfrm>
          <a:prstGeom prst="rect">
            <a:avLst/>
          </a:prstGeom>
        </p:spPr>
      </p:pic>
      <p:sp>
        <p:nvSpPr>
          <p:cNvPr id="289" name="Shape 289"/>
          <p:cNvSpPr/>
          <p:nvPr/>
        </p:nvSpPr>
        <p:spPr>
          <a:xfrm>
            <a:off x="-3042" y="-88624"/>
            <a:ext cx="8965079" cy="13817049"/>
          </a:xfrm>
          <a:prstGeom prst="rect">
            <a:avLst/>
          </a:prstGeom>
          <a:solidFill>
            <a:srgbClr val="000000">
              <a:alpha val="61281"/>
            </a:srgbClr>
          </a:solidFill>
          <a:ln w="12700">
            <a:miter lim="400000"/>
          </a:ln>
        </p:spPr>
        <p:txBody>
          <a:bodyPr lIns="71437" tIns="71437" rIns="71437" bIns="71437" anchor="ctr"/>
          <a:lstStyle/>
          <a:p>
            <a:pPr>
              <a:defRPr sz="3200">
                <a:solidFill>
                  <a:srgbClr val="FFFFFF"/>
                </a:solidFill>
              </a:defRPr>
            </a:pPr>
            <a:endParaRPr/>
          </a:p>
        </p:txBody>
      </p:sp>
      <p:sp>
        <p:nvSpPr>
          <p:cNvPr id="290" name="Shape 290"/>
          <p:cNvSpPr/>
          <p:nvPr/>
        </p:nvSpPr>
        <p:spPr>
          <a:xfrm>
            <a:off x="116721" y="1265419"/>
            <a:ext cx="8725553" cy="464343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p>
            <a:pPr>
              <a:defRPr sz="8200">
                <a:solidFill>
                  <a:srgbClr val="FFFFFF"/>
                </a:solidFill>
                <a:latin typeface="Futura"/>
                <a:ea typeface="Futura"/>
                <a:cs typeface="Futura"/>
                <a:sym typeface="Futura"/>
              </a:defRPr>
            </a:pPr>
            <a:r>
              <a:t>AUTOMATION &amp; </a:t>
            </a:r>
          </a:p>
          <a:p>
            <a:pPr>
              <a:defRPr sz="8200">
                <a:solidFill>
                  <a:srgbClr val="FFFFFF"/>
                </a:solidFill>
                <a:latin typeface="Futura"/>
                <a:ea typeface="Futura"/>
                <a:cs typeface="Futura"/>
                <a:sym typeface="Futura"/>
              </a:defRPr>
            </a:pPr>
            <a:r>
              <a:t>CONNECTIVITY</a:t>
            </a:r>
          </a:p>
        </p:txBody>
      </p:sp>
      <p:sp>
        <p:nvSpPr>
          <p:cNvPr id="291" name="Shape 291"/>
          <p:cNvSpPr/>
          <p:nvPr/>
        </p:nvSpPr>
        <p:spPr>
          <a:xfrm>
            <a:off x="1350422" y="5996883"/>
            <a:ext cx="16454764" cy="464343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p>
            <a:pPr algn="l">
              <a:defRPr>
                <a:solidFill>
                  <a:srgbClr val="FFFFFF"/>
                </a:solidFill>
                <a:latin typeface="Futura"/>
                <a:ea typeface="Futura"/>
                <a:cs typeface="Futura"/>
                <a:sym typeface="Futura"/>
              </a:defRPr>
            </a:pPr>
            <a:r>
              <a:t>Environmental Controls</a:t>
            </a:r>
          </a:p>
          <a:p>
            <a:pPr algn="l">
              <a:defRPr>
                <a:solidFill>
                  <a:srgbClr val="FFFFFF"/>
                </a:solidFill>
                <a:latin typeface="Futura"/>
                <a:ea typeface="Futura"/>
                <a:cs typeface="Futura"/>
                <a:sym typeface="Futura"/>
              </a:defRPr>
            </a:pPr>
            <a:endParaRPr/>
          </a:p>
          <a:p>
            <a:pPr algn="l">
              <a:defRPr>
                <a:solidFill>
                  <a:srgbClr val="FFFFFF"/>
                </a:solidFill>
                <a:latin typeface="Futura"/>
                <a:ea typeface="Futura"/>
                <a:cs typeface="Futura"/>
                <a:sym typeface="Futura"/>
              </a:defRPr>
            </a:pPr>
            <a:r>
              <a:t>Remote Monitoring</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plant-in-farm.jpeg"/>
          <p:cNvPicPr>
            <a:picLocks noChangeAspect="1"/>
          </p:cNvPicPr>
          <p:nvPr/>
        </p:nvPicPr>
        <p:blipFill>
          <a:blip r:embed="rId2">
            <a:extLst/>
          </a:blip>
          <a:stretch>
            <a:fillRect/>
          </a:stretch>
        </p:blipFill>
        <p:spPr>
          <a:xfrm>
            <a:off x="-612112" y="-329375"/>
            <a:ext cx="25608224" cy="1437475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lettuce front.jpeg"/>
          <p:cNvPicPr>
            <a:picLocks noChangeAspect="1"/>
          </p:cNvPicPr>
          <p:nvPr/>
        </p:nvPicPr>
        <p:blipFill>
          <a:blip r:embed="rId2">
            <a:extLst/>
          </a:blip>
          <a:stretch>
            <a:fillRect/>
          </a:stretch>
        </p:blipFill>
        <p:spPr>
          <a:xfrm>
            <a:off x="-649769" y="-350513"/>
            <a:ext cx="25683538" cy="14417026"/>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image33.png" descr="LGM render.png"/>
          <p:cNvPicPr>
            <a:picLocks noChangeAspect="1"/>
          </p:cNvPicPr>
          <p:nvPr/>
        </p:nvPicPr>
        <p:blipFill>
          <a:blip r:embed="rId3">
            <a:extLst/>
          </a:blip>
          <a:srcRect r="10989"/>
          <a:stretch>
            <a:fillRect/>
          </a:stretch>
        </p:blipFill>
        <p:spPr>
          <a:xfrm>
            <a:off x="-1582527" y="2323693"/>
            <a:ext cx="17835566" cy="13879293"/>
          </a:xfrm>
          <a:prstGeom prst="rect">
            <a:avLst/>
          </a:prstGeom>
          <a:ln w="12700">
            <a:miter lim="400000"/>
          </a:ln>
        </p:spPr>
      </p:pic>
      <p:sp>
        <p:nvSpPr>
          <p:cNvPr id="300" name="Shape 300"/>
          <p:cNvSpPr/>
          <p:nvPr/>
        </p:nvSpPr>
        <p:spPr>
          <a:xfrm>
            <a:off x="586854" y="2596734"/>
            <a:ext cx="7881396" cy="2021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defTabSz="878954">
              <a:defRPr sz="3200">
                <a:solidFill>
                  <a:srgbClr val="7F7F7F"/>
                </a:solidFill>
                <a:latin typeface="Roboto Light"/>
                <a:ea typeface="Roboto Light"/>
                <a:cs typeface="Roboto Light"/>
                <a:sym typeface="Roboto Light"/>
              </a:defRPr>
            </a:lvl1pPr>
          </a:lstStyle>
          <a:p>
            <a:r>
              <a:t>a complete hydroponic growing system built inside a shipping container capable of producing a variety of lettuces, herbs and hearty greens.</a:t>
            </a:r>
          </a:p>
        </p:txBody>
      </p:sp>
      <p:sp>
        <p:nvSpPr>
          <p:cNvPr id="301" name="Shape 301"/>
          <p:cNvSpPr/>
          <p:nvPr/>
        </p:nvSpPr>
        <p:spPr>
          <a:xfrm>
            <a:off x="17139894" y="5178183"/>
            <a:ext cx="4302435" cy="176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defTabSz="878954">
              <a:defRPr>
                <a:solidFill>
                  <a:srgbClr val="4D9E3E"/>
                </a:solidFill>
                <a:latin typeface="Roboto Black"/>
                <a:ea typeface="Roboto Black"/>
                <a:cs typeface="Roboto Black"/>
                <a:sym typeface="Roboto Black"/>
              </a:defRPr>
            </a:pPr>
            <a:r>
              <a:rPr sz="7000"/>
              <a:t>365</a:t>
            </a:r>
            <a:r>
              <a:rPr>
                <a:latin typeface="Proxima Nova Lt"/>
                <a:ea typeface="Proxima Nova Lt"/>
                <a:cs typeface="Proxima Nova Lt"/>
                <a:sym typeface="Proxima Nova Lt"/>
              </a:rPr>
              <a:t> </a:t>
            </a:r>
            <a:r>
              <a:rPr sz="4000">
                <a:solidFill>
                  <a:srgbClr val="7F7F7F"/>
                </a:solidFill>
                <a:latin typeface="Roboto Light"/>
                <a:ea typeface="Roboto Light"/>
                <a:cs typeface="Roboto Light"/>
                <a:sym typeface="Roboto Light"/>
              </a:rPr>
              <a:t>day growing season</a:t>
            </a:r>
          </a:p>
        </p:txBody>
      </p:sp>
      <p:sp>
        <p:nvSpPr>
          <p:cNvPr id="302" name="Shape 302"/>
          <p:cNvSpPr/>
          <p:nvPr/>
        </p:nvSpPr>
        <p:spPr>
          <a:xfrm>
            <a:off x="17191739" y="7647684"/>
            <a:ext cx="6093776" cy="2529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defTabSz="878954">
              <a:defRPr>
                <a:solidFill>
                  <a:srgbClr val="4D9E3E"/>
                </a:solidFill>
                <a:latin typeface="Roboto Black"/>
                <a:ea typeface="Roboto Black"/>
                <a:cs typeface="Roboto Black"/>
                <a:sym typeface="Roboto Black"/>
              </a:defRPr>
            </a:pPr>
            <a:r>
              <a:rPr sz="7000"/>
              <a:t>90%</a:t>
            </a:r>
            <a:r>
              <a:rPr>
                <a:latin typeface="Proxima Nova Lt"/>
                <a:ea typeface="Proxima Nova Lt"/>
                <a:cs typeface="Proxima Nova Lt"/>
                <a:sym typeface="Proxima Nova Lt"/>
              </a:rPr>
              <a:t> </a:t>
            </a:r>
            <a:r>
              <a:rPr sz="4500">
                <a:solidFill>
                  <a:srgbClr val="7F7F7F"/>
                </a:solidFill>
                <a:latin typeface="Roboto Light"/>
                <a:ea typeface="Roboto Light"/>
                <a:cs typeface="Roboto Light"/>
                <a:sym typeface="Roboto Light"/>
              </a:rPr>
              <a:t>less water usage than traditional agriculture</a:t>
            </a:r>
          </a:p>
        </p:txBody>
      </p:sp>
      <p:sp>
        <p:nvSpPr>
          <p:cNvPr id="303" name="Shape 303"/>
          <p:cNvSpPr/>
          <p:nvPr/>
        </p:nvSpPr>
        <p:spPr>
          <a:xfrm>
            <a:off x="17178227" y="10879184"/>
            <a:ext cx="6120800" cy="176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defTabSz="878954">
              <a:defRPr>
                <a:solidFill>
                  <a:srgbClr val="4D9E3E"/>
                </a:solidFill>
                <a:latin typeface="Roboto Black"/>
                <a:ea typeface="Roboto Black"/>
                <a:cs typeface="Roboto Black"/>
                <a:sym typeface="Roboto Black"/>
              </a:defRPr>
            </a:pPr>
            <a:r>
              <a:rPr sz="7000"/>
              <a:t>6000</a:t>
            </a:r>
            <a:r>
              <a:rPr>
                <a:solidFill>
                  <a:srgbClr val="7F7F7F"/>
                </a:solidFill>
                <a:latin typeface="Proxima Nova Lt"/>
                <a:ea typeface="Proxima Nova Lt"/>
                <a:cs typeface="Proxima Nova Lt"/>
                <a:sym typeface="Proxima Nova Lt"/>
              </a:rPr>
              <a:t> </a:t>
            </a:r>
            <a:r>
              <a:rPr sz="4000">
                <a:solidFill>
                  <a:srgbClr val="7F7F7F"/>
                </a:solidFill>
                <a:latin typeface="Proxima Nova Lt"/>
                <a:ea typeface="Proxima Nova Lt"/>
                <a:cs typeface="Proxima Nova Lt"/>
                <a:sym typeface="Proxima Nova Lt"/>
              </a:rPr>
              <a:t>sq. meters</a:t>
            </a:r>
            <a:r>
              <a:rPr sz="4000">
                <a:solidFill>
                  <a:srgbClr val="7F7F7F"/>
                </a:solidFill>
                <a:latin typeface="Roboto Light"/>
                <a:ea typeface="Roboto Light"/>
                <a:cs typeface="Roboto Light"/>
                <a:sym typeface="Roboto Light"/>
              </a:rPr>
              <a:t> of production</a:t>
            </a:r>
          </a:p>
        </p:txBody>
      </p:sp>
      <p:sp>
        <p:nvSpPr>
          <p:cNvPr id="304" name="Shape 304"/>
          <p:cNvSpPr/>
          <p:nvPr/>
        </p:nvSpPr>
        <p:spPr>
          <a:xfrm>
            <a:off x="404631" y="626926"/>
            <a:ext cx="17695591" cy="179414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0000">
                <a:solidFill>
                  <a:srgbClr val="57A638"/>
                </a:solidFill>
                <a:latin typeface="Futura"/>
                <a:ea typeface="Futura"/>
                <a:cs typeface="Futura"/>
                <a:sym typeface="Futura"/>
              </a:defRPr>
            </a:lvl1pPr>
          </a:lstStyle>
          <a:p>
            <a:r>
              <a:t>THE LEAFY GREEN MACHINE</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MOS_Image 1.001.jpg"/>
          <p:cNvPicPr>
            <a:picLocks noChangeAspect="1"/>
          </p:cNvPicPr>
          <p:nvPr/>
        </p:nvPicPr>
        <p:blipFill>
          <a:blip r:embed="rId3">
            <a:extLst/>
          </a:blip>
          <a:srcRect t="2467" b="2467"/>
          <a:stretch>
            <a:fillRect/>
          </a:stretch>
        </p:blipFill>
        <p:spPr>
          <a:xfrm>
            <a:off x="-189111" y="-2435946"/>
            <a:ext cx="24762149" cy="17655258"/>
          </a:xfrm>
          <a:prstGeom prst="rect">
            <a:avLst/>
          </a:prstGeom>
          <a:ln w="12700">
            <a:miter lim="400000"/>
          </a:ln>
        </p:spPr>
      </p:pic>
      <p:sp>
        <p:nvSpPr>
          <p:cNvPr id="309" name="Shape 309"/>
          <p:cNvSpPr/>
          <p:nvPr/>
        </p:nvSpPr>
        <p:spPr>
          <a:xfrm>
            <a:off x="-3042" y="-50524"/>
            <a:ext cx="8807402" cy="13817049"/>
          </a:xfrm>
          <a:prstGeom prst="rect">
            <a:avLst/>
          </a:prstGeom>
          <a:solidFill>
            <a:srgbClr val="000000">
              <a:alpha val="58033"/>
            </a:srgbClr>
          </a:solidFill>
          <a:ln w="12700">
            <a:miter lim="400000"/>
          </a:ln>
        </p:spPr>
        <p:txBody>
          <a:bodyPr lIns="71437" tIns="71437" rIns="71437" bIns="71437" anchor="ctr"/>
          <a:lstStyle/>
          <a:p>
            <a:pPr>
              <a:defRPr sz="3200">
                <a:solidFill>
                  <a:srgbClr val="FFFFFF"/>
                </a:solidFill>
              </a:defRPr>
            </a:pPr>
            <a:endParaRPr/>
          </a:p>
        </p:txBody>
      </p:sp>
      <p:sp>
        <p:nvSpPr>
          <p:cNvPr id="310" name="Shape 310"/>
          <p:cNvSpPr/>
          <p:nvPr/>
        </p:nvSpPr>
        <p:spPr>
          <a:xfrm>
            <a:off x="243106" y="1520910"/>
            <a:ext cx="9315412" cy="310641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sz="8900">
                <a:solidFill>
                  <a:srgbClr val="FFFFFF"/>
                </a:solidFill>
                <a:latin typeface="Futura"/>
                <a:ea typeface="Futura"/>
                <a:cs typeface="Futura"/>
                <a:sym typeface="Futura"/>
              </a:defRPr>
            </a:pPr>
            <a:r>
              <a:t>Turning anyone </a:t>
            </a:r>
          </a:p>
          <a:p>
            <a:pPr algn="l">
              <a:defRPr sz="8900">
                <a:solidFill>
                  <a:srgbClr val="FFFFFF"/>
                </a:solidFill>
                <a:latin typeface="Futura"/>
                <a:ea typeface="Futura"/>
                <a:cs typeface="Futura"/>
                <a:sym typeface="Futura"/>
              </a:defRPr>
            </a:pPr>
            <a:r>
              <a:t>into a farmer</a:t>
            </a:r>
          </a:p>
        </p:txBody>
      </p:sp>
      <p:sp>
        <p:nvSpPr>
          <p:cNvPr id="311" name="Shape 311"/>
          <p:cNvSpPr/>
          <p:nvPr/>
        </p:nvSpPr>
        <p:spPr>
          <a:xfrm>
            <a:off x="288590" y="5143767"/>
            <a:ext cx="8807402" cy="403253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228600" indent="-228600" algn="l">
              <a:buSzPct val="100000"/>
              <a:buChar char="•"/>
              <a:defRPr sz="5800">
                <a:solidFill>
                  <a:srgbClr val="FFFFFF"/>
                </a:solidFill>
                <a:latin typeface="Futura"/>
                <a:ea typeface="Futura"/>
                <a:cs typeface="Futura"/>
                <a:sym typeface="Futura"/>
              </a:defRPr>
            </a:pPr>
            <a:r>
              <a:t>De-risking production</a:t>
            </a:r>
          </a:p>
          <a:p>
            <a:pPr marL="228600" indent="-228600" algn="l">
              <a:buSzPct val="100000"/>
              <a:buChar char="•"/>
              <a:defRPr sz="5800">
                <a:solidFill>
                  <a:srgbClr val="FFFFFF"/>
                </a:solidFill>
                <a:latin typeface="Futura"/>
                <a:ea typeface="Futura"/>
                <a:cs typeface="Futura"/>
                <a:sym typeface="Futura"/>
              </a:defRPr>
            </a:pPr>
            <a:r>
              <a:t>Activating Urban Ag</a:t>
            </a:r>
          </a:p>
          <a:p>
            <a:pPr marL="228600" indent="-228600" algn="l">
              <a:buSzPct val="100000"/>
              <a:buChar char="•"/>
              <a:defRPr sz="5800">
                <a:solidFill>
                  <a:srgbClr val="FFFFFF"/>
                </a:solidFill>
                <a:latin typeface="Futura"/>
                <a:ea typeface="Futura"/>
                <a:cs typeface="Futura"/>
                <a:sym typeface="Futura"/>
              </a:defRPr>
            </a:pPr>
            <a:r>
              <a:t>Delivering a platform and network</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p:nvPr/>
        </p:nvSpPr>
        <p:spPr>
          <a:xfrm>
            <a:off x="465210" y="369108"/>
            <a:ext cx="17511033" cy="289864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lvl1pPr algn="l" defTabSz="599717">
              <a:defRPr sz="8176">
                <a:latin typeface="Futura"/>
                <a:ea typeface="Futura"/>
                <a:cs typeface="Futura"/>
                <a:sym typeface="Futura"/>
              </a:defRPr>
            </a:lvl1pPr>
          </a:lstStyle>
          <a:p>
            <a:r>
              <a:t>BECOMING A CONNECTED FARM AND COMPANY</a:t>
            </a:r>
          </a:p>
        </p:txBody>
      </p:sp>
      <p:pic>
        <p:nvPicPr>
          <p:cNvPr id="316" name="PeakSeason5.jpeg"/>
          <p:cNvPicPr>
            <a:picLocks noChangeAspect="1"/>
          </p:cNvPicPr>
          <p:nvPr/>
        </p:nvPicPr>
        <p:blipFill>
          <a:blip r:embed="rId3">
            <a:extLst/>
          </a:blip>
          <a:stretch>
            <a:fillRect/>
          </a:stretch>
        </p:blipFill>
        <p:spPr>
          <a:xfrm>
            <a:off x="-235934" y="-2396200"/>
            <a:ext cx="25738767" cy="19304075"/>
          </a:xfrm>
          <a:prstGeom prst="rect">
            <a:avLst/>
          </a:prstGeom>
          <a:ln w="12700">
            <a:miter lim="400000"/>
          </a:ln>
        </p:spPr>
      </p:pic>
      <p:sp>
        <p:nvSpPr>
          <p:cNvPr id="317" name="Shape 317"/>
          <p:cNvSpPr/>
          <p:nvPr/>
        </p:nvSpPr>
        <p:spPr>
          <a:xfrm>
            <a:off x="592210" y="496108"/>
            <a:ext cx="17511033" cy="377436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lvl1pPr algn="l" defTabSz="796885">
              <a:defRPr sz="10864">
                <a:solidFill>
                  <a:srgbClr val="FFFFFF"/>
                </a:solidFill>
                <a:latin typeface="Futura"/>
                <a:ea typeface="Futura"/>
                <a:cs typeface="Futura"/>
                <a:sym typeface="Futura"/>
              </a:defRPr>
            </a:lvl1pPr>
          </a:lstStyle>
          <a:p>
            <a:r>
              <a:t>BUILDING A CONNECTED FARM AND COMPANY</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p:nvPr/>
        </p:nvSpPr>
        <p:spPr>
          <a:xfrm>
            <a:off x="465210" y="369108"/>
            <a:ext cx="23100581" cy="402049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lvl1pPr algn="l">
              <a:defRPr sz="11200">
                <a:latin typeface="Futura"/>
                <a:ea typeface="Futura"/>
                <a:cs typeface="Futura"/>
                <a:sym typeface="Futura"/>
              </a:defRPr>
            </a:lvl1pPr>
          </a:lstStyle>
          <a:p>
            <a:r>
              <a:t>DELIVERING THE BEST CUSTOMER EXPERIENCE</a:t>
            </a:r>
          </a:p>
        </p:txBody>
      </p:sp>
      <p:sp>
        <p:nvSpPr>
          <p:cNvPr id="322" name="Shape 322"/>
          <p:cNvSpPr/>
          <p:nvPr/>
        </p:nvSpPr>
        <p:spPr>
          <a:xfrm>
            <a:off x="641709" y="5584878"/>
            <a:ext cx="23100581" cy="430582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p>
            <a:pPr marL="169163" indent="-169163" algn="l" defTabSz="607933">
              <a:buSzPct val="100000"/>
              <a:buChar char="•"/>
              <a:defRPr sz="8288">
                <a:latin typeface="Futura"/>
                <a:ea typeface="Futura"/>
                <a:cs typeface="Futura"/>
                <a:sym typeface="Futura"/>
              </a:defRPr>
            </a:pPr>
            <a:r>
              <a:t>Scaling support &amp; being proactive</a:t>
            </a:r>
          </a:p>
          <a:p>
            <a:pPr marL="169163" indent="-169163" algn="l" defTabSz="607933">
              <a:buSzPct val="100000"/>
              <a:buChar char="•"/>
              <a:defRPr sz="8288">
                <a:latin typeface="Futura"/>
                <a:ea typeface="Futura"/>
                <a:cs typeface="Futura"/>
                <a:sym typeface="Futura"/>
              </a:defRPr>
            </a:pPr>
            <a:r>
              <a:t>Farm economics</a:t>
            </a:r>
          </a:p>
          <a:p>
            <a:pPr marL="169163" indent="-169163" algn="l" defTabSz="607933">
              <a:buSzPct val="100000"/>
              <a:buChar char="•"/>
              <a:defRPr sz="8288">
                <a:latin typeface="Futura"/>
                <a:ea typeface="Futura"/>
                <a:cs typeface="Futura"/>
                <a:sym typeface="Futura"/>
              </a:defRPr>
            </a:pPr>
            <a:r>
              <a:t>“Self-driving” farm</a:t>
            </a:r>
          </a:p>
        </p:txBody>
      </p:sp>
      <p:pic>
        <p:nvPicPr>
          <p:cNvPr id="323" name="image28.jpg"/>
          <p:cNvPicPr>
            <a:picLocks noChangeAspect="1"/>
          </p:cNvPicPr>
          <p:nvPr/>
        </p:nvPicPr>
        <p:blipFill>
          <a:blip r:embed="rId3">
            <a:extLst/>
          </a:blip>
          <a:stretch>
            <a:fillRect/>
          </a:stretch>
        </p:blipFill>
        <p:spPr>
          <a:xfrm>
            <a:off x="17485900" y="11085977"/>
            <a:ext cx="6463319" cy="2359111"/>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p:nvPr/>
        </p:nvSpPr>
        <p:spPr>
          <a:xfrm>
            <a:off x="465210" y="369108"/>
            <a:ext cx="23100581" cy="219821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lvl1pPr algn="l">
              <a:defRPr sz="11200">
                <a:latin typeface="Futura"/>
                <a:ea typeface="Futura"/>
                <a:cs typeface="Futura"/>
                <a:sym typeface="Futura"/>
              </a:defRPr>
            </a:lvl1pPr>
          </a:lstStyle>
          <a:p>
            <a:r>
              <a:t>PRODUCT ENABLEMENT</a:t>
            </a:r>
          </a:p>
        </p:txBody>
      </p:sp>
      <p:sp>
        <p:nvSpPr>
          <p:cNvPr id="328" name="Shape 328"/>
          <p:cNvSpPr/>
          <p:nvPr/>
        </p:nvSpPr>
        <p:spPr>
          <a:xfrm>
            <a:off x="465210" y="4742454"/>
            <a:ext cx="23100581" cy="423109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p>
            <a:pPr marL="166878" indent="-166878" algn="l" defTabSz="599717">
              <a:buSzPct val="100000"/>
              <a:buChar char="•"/>
              <a:defRPr sz="8176">
                <a:latin typeface="Futura"/>
                <a:ea typeface="Futura"/>
                <a:cs typeface="Futura"/>
                <a:sym typeface="Futura"/>
              </a:defRPr>
            </a:pPr>
            <a:r>
              <a:t>Real world analytics</a:t>
            </a:r>
          </a:p>
          <a:p>
            <a:pPr marL="166878" indent="-166878" algn="l" defTabSz="599717">
              <a:buSzPct val="100000"/>
              <a:buChar char="•"/>
              <a:defRPr sz="8176">
                <a:latin typeface="Futura"/>
                <a:ea typeface="Futura"/>
                <a:cs typeface="Futura"/>
                <a:sym typeface="Futura"/>
              </a:defRPr>
            </a:pPr>
            <a:r>
              <a:t>Crop &amp; workflow optimization</a:t>
            </a:r>
          </a:p>
          <a:p>
            <a:pPr marL="166878" indent="-166878" algn="l" defTabSz="599717">
              <a:buSzPct val="100000"/>
              <a:buChar char="•"/>
              <a:defRPr sz="8176">
                <a:latin typeface="Futura"/>
                <a:ea typeface="Futura"/>
                <a:cs typeface="Futura"/>
                <a:sym typeface="Futura"/>
              </a:defRPr>
            </a:pPr>
            <a:r>
              <a:t>Network of farms</a:t>
            </a:r>
          </a:p>
        </p:txBody>
      </p:sp>
      <p:pic>
        <p:nvPicPr>
          <p:cNvPr id="329" name="image28.jpg"/>
          <p:cNvPicPr>
            <a:picLocks noChangeAspect="1"/>
          </p:cNvPicPr>
          <p:nvPr/>
        </p:nvPicPr>
        <p:blipFill>
          <a:blip r:embed="rId3">
            <a:extLst/>
          </a:blip>
          <a:stretch>
            <a:fillRect/>
          </a:stretch>
        </p:blipFill>
        <p:spPr>
          <a:xfrm>
            <a:off x="17485900" y="11085977"/>
            <a:ext cx="6463319" cy="2359111"/>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2016 LGM.JPG"/>
          <p:cNvPicPr>
            <a:picLocks noChangeAspect="1"/>
          </p:cNvPicPr>
          <p:nvPr/>
        </p:nvPicPr>
        <p:blipFill>
          <a:blip r:embed="rId3">
            <a:extLst/>
          </a:blip>
          <a:srcRect l="2045" t="5619" b="12473"/>
          <a:stretch>
            <a:fillRect/>
          </a:stretch>
        </p:blipFill>
        <p:spPr>
          <a:xfrm>
            <a:off x="-79177" y="-27623"/>
            <a:ext cx="24701059" cy="13771275"/>
          </a:xfrm>
          <a:prstGeom prst="rect">
            <a:avLst/>
          </a:prstGeom>
          <a:ln w="12700">
            <a:miter lim="400000"/>
          </a:ln>
        </p:spPr>
      </p:pic>
      <p:sp>
        <p:nvSpPr>
          <p:cNvPr id="334" name="Shape 334"/>
          <p:cNvSpPr/>
          <p:nvPr/>
        </p:nvSpPr>
        <p:spPr>
          <a:xfrm>
            <a:off x="-24618" y="-6033"/>
            <a:ext cx="24433237" cy="13716001"/>
          </a:xfrm>
          <a:prstGeom prst="rect">
            <a:avLst/>
          </a:prstGeom>
          <a:solidFill>
            <a:srgbClr val="FFFFFF">
              <a:alpha val="89903"/>
            </a:srgbClr>
          </a:solidFill>
          <a:ln w="12700">
            <a:miter lim="400000"/>
          </a:ln>
        </p:spPr>
        <p:txBody>
          <a:bodyPr lIns="71437" tIns="71437" rIns="71437" bIns="71437" anchor="ctr"/>
          <a:lstStyle/>
          <a:p>
            <a:pPr>
              <a:defRPr sz="3200">
                <a:solidFill>
                  <a:srgbClr val="FFFFFF"/>
                </a:solidFill>
              </a:defRPr>
            </a:pPr>
            <a:endParaRPr/>
          </a:p>
        </p:txBody>
      </p:sp>
      <p:sp>
        <p:nvSpPr>
          <p:cNvPr id="335" name="Shape 335"/>
          <p:cNvSpPr/>
          <p:nvPr/>
        </p:nvSpPr>
        <p:spPr>
          <a:xfrm>
            <a:off x="-8561" y="21248"/>
            <a:ext cx="16128990" cy="289864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lvl1pPr>
              <a:defRPr sz="11200">
                <a:solidFill>
                  <a:srgbClr val="57A639"/>
                </a:solidFill>
                <a:latin typeface="Futura"/>
                <a:ea typeface="Futura"/>
                <a:cs typeface="Futura"/>
                <a:sym typeface="Futura"/>
              </a:defRPr>
            </a:lvl1pPr>
          </a:lstStyle>
          <a:p>
            <a:r>
              <a:t>A CONNECTED FARM</a:t>
            </a:r>
          </a:p>
        </p:txBody>
      </p:sp>
      <p:pic>
        <p:nvPicPr>
          <p:cNvPr id="336" name="pasted-image.pdf"/>
          <p:cNvPicPr>
            <a:picLocks noChangeAspect="1"/>
          </p:cNvPicPr>
          <p:nvPr/>
        </p:nvPicPr>
        <p:blipFill>
          <a:blip r:embed="rId4">
            <a:extLst/>
          </a:blip>
          <a:stretch>
            <a:fillRect/>
          </a:stretch>
        </p:blipFill>
        <p:spPr>
          <a:xfrm>
            <a:off x="825000" y="5455003"/>
            <a:ext cx="1653801" cy="1370996"/>
          </a:xfrm>
          <a:prstGeom prst="rect">
            <a:avLst/>
          </a:prstGeom>
          <a:ln w="12700">
            <a:miter lim="400000"/>
          </a:ln>
        </p:spPr>
      </p:pic>
      <p:pic>
        <p:nvPicPr>
          <p:cNvPr id="337" name="pasted-image.pdf"/>
          <p:cNvPicPr>
            <a:picLocks noChangeAspect="1"/>
          </p:cNvPicPr>
          <p:nvPr/>
        </p:nvPicPr>
        <p:blipFill>
          <a:blip r:embed="rId5">
            <a:extLst/>
          </a:blip>
          <a:stretch>
            <a:fillRect/>
          </a:stretch>
        </p:blipFill>
        <p:spPr>
          <a:xfrm>
            <a:off x="812971" y="7836351"/>
            <a:ext cx="1677859" cy="1654093"/>
          </a:xfrm>
          <a:prstGeom prst="rect">
            <a:avLst/>
          </a:prstGeom>
          <a:ln w="12700">
            <a:miter lim="400000"/>
          </a:ln>
        </p:spPr>
      </p:pic>
      <p:pic>
        <p:nvPicPr>
          <p:cNvPr id="338" name="pasted-image.pdf"/>
          <p:cNvPicPr>
            <a:picLocks noChangeAspect="1"/>
          </p:cNvPicPr>
          <p:nvPr/>
        </p:nvPicPr>
        <p:blipFill>
          <a:blip r:embed="rId6">
            <a:extLst/>
          </a:blip>
          <a:stretch>
            <a:fillRect/>
          </a:stretch>
        </p:blipFill>
        <p:spPr>
          <a:xfrm>
            <a:off x="2988589" y="8125763"/>
            <a:ext cx="1546923" cy="1215119"/>
          </a:xfrm>
          <a:prstGeom prst="rect">
            <a:avLst/>
          </a:prstGeom>
          <a:ln w="12700">
            <a:miter lim="400000"/>
          </a:ln>
        </p:spPr>
      </p:pic>
      <p:pic>
        <p:nvPicPr>
          <p:cNvPr id="339" name="pasted-image.pdf"/>
          <p:cNvPicPr>
            <a:picLocks noChangeAspect="1"/>
          </p:cNvPicPr>
          <p:nvPr/>
        </p:nvPicPr>
        <p:blipFill>
          <a:blip r:embed="rId7">
            <a:extLst/>
          </a:blip>
          <a:stretch>
            <a:fillRect/>
          </a:stretch>
        </p:blipFill>
        <p:spPr>
          <a:xfrm>
            <a:off x="3333681" y="5312123"/>
            <a:ext cx="856739" cy="1889865"/>
          </a:xfrm>
          <a:prstGeom prst="rect">
            <a:avLst/>
          </a:prstGeom>
          <a:ln w="12700">
            <a:miter lim="400000"/>
          </a:ln>
        </p:spPr>
      </p:pic>
      <p:pic>
        <p:nvPicPr>
          <p:cNvPr id="340" name="pasted-image.pdf"/>
          <p:cNvPicPr>
            <a:picLocks noChangeAspect="1"/>
          </p:cNvPicPr>
          <p:nvPr/>
        </p:nvPicPr>
        <p:blipFill>
          <a:blip r:embed="rId8">
            <a:extLst/>
          </a:blip>
          <a:stretch>
            <a:fillRect/>
          </a:stretch>
        </p:blipFill>
        <p:spPr>
          <a:xfrm>
            <a:off x="5399704" y="7861921"/>
            <a:ext cx="1677858" cy="1602955"/>
          </a:xfrm>
          <a:prstGeom prst="rect">
            <a:avLst/>
          </a:prstGeom>
          <a:ln w="12700">
            <a:miter lim="400000"/>
          </a:ln>
        </p:spPr>
      </p:pic>
      <p:pic>
        <p:nvPicPr>
          <p:cNvPr id="341" name="pasted-image.pdf"/>
          <p:cNvPicPr>
            <a:picLocks noChangeAspect="1"/>
          </p:cNvPicPr>
          <p:nvPr/>
        </p:nvPicPr>
        <p:blipFill>
          <a:blip r:embed="rId9">
            <a:extLst/>
          </a:blip>
          <a:stretch>
            <a:fillRect/>
          </a:stretch>
        </p:blipFill>
        <p:spPr>
          <a:xfrm>
            <a:off x="5045300" y="5649496"/>
            <a:ext cx="2386667" cy="1215119"/>
          </a:xfrm>
          <a:prstGeom prst="rect">
            <a:avLst/>
          </a:prstGeom>
          <a:ln w="12700">
            <a:miter lim="400000"/>
          </a:ln>
        </p:spPr>
      </p:pic>
      <p:sp>
        <p:nvSpPr>
          <p:cNvPr id="342" name="Shape 342"/>
          <p:cNvSpPr/>
          <p:nvPr/>
        </p:nvSpPr>
        <p:spPr>
          <a:xfrm>
            <a:off x="503545" y="3224860"/>
            <a:ext cx="7279010" cy="156271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lvl1pPr>
              <a:defRPr>
                <a:solidFill>
                  <a:srgbClr val="57A639"/>
                </a:solidFill>
                <a:latin typeface="Avenir Light"/>
                <a:ea typeface="Avenir Light"/>
                <a:cs typeface="Avenir Light"/>
                <a:sym typeface="Avenir Light"/>
              </a:defRPr>
            </a:lvl1pPr>
          </a:lstStyle>
          <a:p>
            <a:r>
              <a:t>CLIMATE &amp; HYDRO</a:t>
            </a:r>
          </a:p>
        </p:txBody>
      </p:sp>
      <p:sp>
        <p:nvSpPr>
          <p:cNvPr id="343" name="Shape 343"/>
          <p:cNvSpPr/>
          <p:nvPr/>
        </p:nvSpPr>
        <p:spPr>
          <a:xfrm>
            <a:off x="7773964" y="3224860"/>
            <a:ext cx="9319450" cy="156271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lvl1pPr>
              <a:defRPr>
                <a:solidFill>
                  <a:srgbClr val="57A639"/>
                </a:solidFill>
                <a:latin typeface="Avenir Light"/>
                <a:ea typeface="Avenir Light"/>
                <a:cs typeface="Avenir Light"/>
                <a:sym typeface="Avenir Light"/>
              </a:defRPr>
            </a:lvl1pPr>
          </a:lstStyle>
          <a:p>
            <a:r>
              <a:t>EQUIPMENT</a:t>
            </a:r>
          </a:p>
        </p:txBody>
      </p:sp>
      <p:sp>
        <p:nvSpPr>
          <p:cNvPr id="344" name="Shape 344"/>
          <p:cNvSpPr/>
          <p:nvPr/>
        </p:nvSpPr>
        <p:spPr>
          <a:xfrm>
            <a:off x="17846822" y="3224860"/>
            <a:ext cx="5322244" cy="156271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lvl1pPr>
              <a:defRPr>
                <a:solidFill>
                  <a:srgbClr val="57A639"/>
                </a:solidFill>
                <a:latin typeface="Avenir Light"/>
                <a:ea typeface="Avenir Light"/>
                <a:cs typeface="Avenir Light"/>
                <a:sym typeface="Avenir Light"/>
              </a:defRPr>
            </a:lvl1pPr>
          </a:lstStyle>
          <a:p>
            <a:r>
              <a:t>YIELD</a:t>
            </a:r>
          </a:p>
        </p:txBody>
      </p:sp>
      <p:sp>
        <p:nvSpPr>
          <p:cNvPr id="345" name="Shape 345"/>
          <p:cNvSpPr/>
          <p:nvPr/>
        </p:nvSpPr>
        <p:spPr>
          <a:xfrm>
            <a:off x="5281448" y="11690067"/>
            <a:ext cx="13821104" cy="165409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lvl1pPr defTabSz="484703">
              <a:defRPr sz="6607">
                <a:solidFill>
                  <a:srgbClr val="57A639"/>
                </a:solidFill>
                <a:latin typeface="Avenir Heavy"/>
                <a:ea typeface="Avenir Heavy"/>
                <a:cs typeface="Avenir Heavy"/>
                <a:sym typeface="Avenir Heavy"/>
              </a:defRPr>
            </a:lvl1pPr>
          </a:lstStyle>
          <a:p>
            <a:r>
              <a:t>20 MILLION READINGS PER YEAR</a:t>
            </a:r>
          </a:p>
        </p:txBody>
      </p:sp>
      <p:pic>
        <p:nvPicPr>
          <p:cNvPr id="346" name="basil_line.png"/>
          <p:cNvPicPr>
            <a:picLocks noChangeAspect="1"/>
          </p:cNvPicPr>
          <p:nvPr/>
        </p:nvPicPr>
        <p:blipFill>
          <a:blip r:embed="rId10">
            <a:extLst/>
          </a:blip>
          <a:stretch>
            <a:fillRect/>
          </a:stretch>
        </p:blipFill>
        <p:spPr>
          <a:xfrm>
            <a:off x="18286424" y="4547909"/>
            <a:ext cx="2284301" cy="2426264"/>
          </a:xfrm>
          <a:prstGeom prst="rect">
            <a:avLst/>
          </a:prstGeom>
          <a:ln w="12700">
            <a:miter lim="400000"/>
          </a:ln>
        </p:spPr>
      </p:pic>
      <p:pic>
        <p:nvPicPr>
          <p:cNvPr id="347" name="kale_line.png"/>
          <p:cNvPicPr>
            <a:picLocks noChangeAspect="1"/>
          </p:cNvPicPr>
          <p:nvPr/>
        </p:nvPicPr>
        <p:blipFill>
          <a:blip r:embed="rId11">
            <a:extLst/>
          </a:blip>
          <a:stretch>
            <a:fillRect/>
          </a:stretch>
        </p:blipFill>
        <p:spPr>
          <a:xfrm>
            <a:off x="18687898" y="7171936"/>
            <a:ext cx="1866875" cy="3122773"/>
          </a:xfrm>
          <a:prstGeom prst="rect">
            <a:avLst/>
          </a:prstGeom>
          <a:ln w="12700">
            <a:miter lim="400000"/>
          </a:ln>
        </p:spPr>
      </p:pic>
      <p:pic>
        <p:nvPicPr>
          <p:cNvPr id="348" name="herb_line.png"/>
          <p:cNvPicPr>
            <a:picLocks noChangeAspect="1"/>
          </p:cNvPicPr>
          <p:nvPr/>
        </p:nvPicPr>
        <p:blipFill>
          <a:blip r:embed="rId12">
            <a:extLst/>
          </a:blip>
          <a:stretch>
            <a:fillRect/>
          </a:stretch>
        </p:blipFill>
        <p:spPr>
          <a:xfrm>
            <a:off x="22475700" y="7020716"/>
            <a:ext cx="1404754" cy="2606898"/>
          </a:xfrm>
          <a:prstGeom prst="rect">
            <a:avLst/>
          </a:prstGeom>
          <a:ln w="12700">
            <a:miter lim="400000"/>
          </a:ln>
        </p:spPr>
      </p:pic>
      <p:pic>
        <p:nvPicPr>
          <p:cNvPr id="349" name="fh_Line_Cilantro-01.png"/>
          <p:cNvPicPr>
            <a:picLocks noChangeAspect="1"/>
          </p:cNvPicPr>
          <p:nvPr/>
        </p:nvPicPr>
        <p:blipFill>
          <a:blip r:embed="rId13">
            <a:extLst/>
          </a:blip>
          <a:stretch>
            <a:fillRect/>
          </a:stretch>
        </p:blipFill>
        <p:spPr>
          <a:xfrm>
            <a:off x="19751571" y="7777726"/>
            <a:ext cx="3464488" cy="3464488"/>
          </a:xfrm>
          <a:prstGeom prst="rect">
            <a:avLst/>
          </a:prstGeom>
          <a:ln w="12700">
            <a:miter lim="400000"/>
          </a:ln>
        </p:spPr>
      </p:pic>
      <p:pic>
        <p:nvPicPr>
          <p:cNvPr id="350" name="fh_Line_lettuce_White-01.png"/>
          <p:cNvPicPr>
            <a:picLocks noChangeAspect="1"/>
          </p:cNvPicPr>
          <p:nvPr/>
        </p:nvPicPr>
        <p:blipFill>
          <a:blip r:embed="rId14">
            <a:extLst/>
          </a:blip>
          <a:stretch>
            <a:fillRect/>
          </a:stretch>
        </p:blipFill>
        <p:spPr>
          <a:xfrm>
            <a:off x="20628371" y="5368028"/>
            <a:ext cx="2118493" cy="3140353"/>
          </a:xfrm>
          <a:prstGeom prst="rect">
            <a:avLst/>
          </a:prstGeom>
          <a:ln w="12700">
            <a:miter lim="400000"/>
          </a:ln>
        </p:spPr>
      </p:pic>
      <p:pic>
        <p:nvPicPr>
          <p:cNvPr id="351" name="Icon_HVAC-01.png"/>
          <p:cNvPicPr>
            <a:picLocks noChangeAspect="1"/>
          </p:cNvPicPr>
          <p:nvPr/>
        </p:nvPicPr>
        <p:blipFill>
          <a:blip r:embed="rId15">
            <a:extLst/>
          </a:blip>
          <a:stretch>
            <a:fillRect/>
          </a:stretch>
        </p:blipFill>
        <p:spPr>
          <a:xfrm>
            <a:off x="11674632" y="6161152"/>
            <a:ext cx="5295901" cy="5295901"/>
          </a:xfrm>
          <a:prstGeom prst="rect">
            <a:avLst/>
          </a:prstGeom>
          <a:ln w="12700">
            <a:miter lim="400000"/>
          </a:ln>
        </p:spPr>
      </p:pic>
      <p:pic>
        <p:nvPicPr>
          <p:cNvPr id="352" name="Icon_Doser-01.png"/>
          <p:cNvPicPr>
            <a:picLocks noChangeAspect="1"/>
          </p:cNvPicPr>
          <p:nvPr/>
        </p:nvPicPr>
        <p:blipFill>
          <a:blip r:embed="rId16">
            <a:extLst/>
          </a:blip>
          <a:stretch>
            <a:fillRect/>
          </a:stretch>
        </p:blipFill>
        <p:spPr>
          <a:xfrm>
            <a:off x="7729434" y="5757446"/>
            <a:ext cx="6103314" cy="6103314"/>
          </a:xfrm>
          <a:prstGeom prst="rect">
            <a:avLst/>
          </a:prstGeom>
          <a:ln w="12700">
            <a:miter lim="400000"/>
          </a:ln>
        </p:spPr>
      </p:pic>
      <p:pic>
        <p:nvPicPr>
          <p:cNvPr id="353" name="Icon_Overhead Drip-01.png"/>
          <p:cNvPicPr>
            <a:picLocks noChangeAspect="1"/>
          </p:cNvPicPr>
          <p:nvPr/>
        </p:nvPicPr>
        <p:blipFill>
          <a:blip r:embed="rId17">
            <a:extLst/>
          </a:blip>
          <a:stretch>
            <a:fillRect/>
          </a:stretch>
        </p:blipFill>
        <p:spPr>
          <a:xfrm>
            <a:off x="11129436" y="3205398"/>
            <a:ext cx="6103315" cy="6103314"/>
          </a:xfrm>
          <a:prstGeom prst="rect">
            <a:avLst/>
          </a:prstGeom>
          <a:ln w="12700">
            <a:miter lim="400000"/>
          </a:ln>
        </p:spPr>
      </p:pic>
      <p:pic>
        <p:nvPicPr>
          <p:cNvPr id="354" name="Icon_Fan-01.png"/>
          <p:cNvPicPr>
            <a:picLocks noChangeAspect="1"/>
          </p:cNvPicPr>
          <p:nvPr/>
        </p:nvPicPr>
        <p:blipFill>
          <a:blip r:embed="rId18">
            <a:extLst/>
          </a:blip>
          <a:stretch>
            <a:fillRect/>
          </a:stretch>
        </p:blipFill>
        <p:spPr>
          <a:xfrm>
            <a:off x="9048846" y="4408257"/>
            <a:ext cx="3464489" cy="3464488"/>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 name="Freight-Farms-Corner-Stalk.jpg"/>
          <p:cNvPicPr>
            <a:picLocks noChangeAspect="1"/>
          </p:cNvPicPr>
          <p:nvPr/>
        </p:nvPicPr>
        <p:blipFill>
          <a:blip r:embed="rId3">
            <a:extLst/>
          </a:blip>
          <a:srcRect l="685" t="15490"/>
          <a:stretch>
            <a:fillRect/>
          </a:stretch>
        </p:blipFill>
        <p:spPr>
          <a:xfrm>
            <a:off x="-60722" y="-70732"/>
            <a:ext cx="24505351" cy="13857465"/>
          </a:xfrm>
          <a:prstGeom prst="rect">
            <a:avLst/>
          </a:prstGeom>
          <a:ln w="12700">
            <a:miter lim="400000"/>
          </a:ln>
        </p:spPr>
      </p:pic>
      <p:sp>
        <p:nvSpPr>
          <p:cNvPr id="359" name="Shape 359"/>
          <p:cNvSpPr/>
          <p:nvPr/>
        </p:nvSpPr>
        <p:spPr>
          <a:xfrm>
            <a:off x="-24618" y="-6033"/>
            <a:ext cx="24433237" cy="13716001"/>
          </a:xfrm>
          <a:prstGeom prst="rect">
            <a:avLst/>
          </a:prstGeom>
          <a:solidFill>
            <a:srgbClr val="FFFFFF">
              <a:alpha val="89517"/>
            </a:srgbClr>
          </a:solidFill>
          <a:ln w="12700">
            <a:miter lim="400000"/>
          </a:ln>
        </p:spPr>
        <p:txBody>
          <a:bodyPr lIns="71437" tIns="71437" rIns="71437" bIns="71437" anchor="ctr"/>
          <a:lstStyle/>
          <a:p>
            <a:pPr>
              <a:defRPr sz="3200">
                <a:solidFill>
                  <a:srgbClr val="FFFFFF"/>
                </a:solidFill>
              </a:defRPr>
            </a:pPr>
            <a:endParaRPr/>
          </a:p>
        </p:txBody>
      </p:sp>
      <p:sp>
        <p:nvSpPr>
          <p:cNvPr id="360" name="Shape 360"/>
          <p:cNvSpPr/>
          <p:nvPr/>
        </p:nvSpPr>
        <p:spPr>
          <a:xfrm>
            <a:off x="-8561" y="21248"/>
            <a:ext cx="17286476" cy="289864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lvl1pPr>
              <a:defRPr sz="11200">
                <a:solidFill>
                  <a:srgbClr val="57A639"/>
                </a:solidFill>
                <a:latin typeface="Futura"/>
                <a:ea typeface="Futura"/>
                <a:cs typeface="Futura"/>
                <a:sym typeface="Futura"/>
              </a:defRPr>
            </a:lvl1pPr>
          </a:lstStyle>
          <a:p>
            <a:r>
              <a:t>A NETWORK OF FARMS</a:t>
            </a:r>
          </a:p>
        </p:txBody>
      </p:sp>
      <p:pic>
        <p:nvPicPr>
          <p:cNvPr id="361" name="pasted-image.pdf"/>
          <p:cNvPicPr>
            <a:picLocks noChangeAspect="1"/>
          </p:cNvPicPr>
          <p:nvPr/>
        </p:nvPicPr>
        <p:blipFill>
          <a:blip r:embed="rId4">
            <a:extLst/>
          </a:blip>
          <a:srcRect r="679"/>
          <a:stretch>
            <a:fillRect/>
          </a:stretch>
        </p:blipFill>
        <p:spPr>
          <a:xfrm>
            <a:off x="-163490" y="4348402"/>
            <a:ext cx="7242406" cy="3395748"/>
          </a:xfrm>
          <a:prstGeom prst="rect">
            <a:avLst/>
          </a:prstGeom>
          <a:ln w="12700">
            <a:miter lim="400000"/>
          </a:ln>
        </p:spPr>
      </p:pic>
      <p:pic>
        <p:nvPicPr>
          <p:cNvPr id="362" name="pasted-image.pdf"/>
          <p:cNvPicPr>
            <a:picLocks noChangeAspect="1"/>
          </p:cNvPicPr>
          <p:nvPr/>
        </p:nvPicPr>
        <p:blipFill>
          <a:blip r:embed="rId4">
            <a:extLst/>
          </a:blip>
          <a:srcRect r="679"/>
          <a:stretch>
            <a:fillRect/>
          </a:stretch>
        </p:blipFill>
        <p:spPr>
          <a:xfrm>
            <a:off x="4206997" y="8820571"/>
            <a:ext cx="9825878" cy="4607061"/>
          </a:xfrm>
          <a:prstGeom prst="rect">
            <a:avLst/>
          </a:prstGeom>
          <a:ln w="12700">
            <a:miter lim="400000"/>
          </a:ln>
        </p:spPr>
      </p:pic>
      <p:pic>
        <p:nvPicPr>
          <p:cNvPr id="363" name="pasted-image.pdf"/>
          <p:cNvPicPr>
            <a:picLocks noChangeAspect="1"/>
          </p:cNvPicPr>
          <p:nvPr/>
        </p:nvPicPr>
        <p:blipFill>
          <a:blip r:embed="rId4">
            <a:extLst/>
          </a:blip>
          <a:srcRect r="679"/>
          <a:stretch>
            <a:fillRect/>
          </a:stretch>
        </p:blipFill>
        <p:spPr>
          <a:xfrm>
            <a:off x="15416750" y="1835469"/>
            <a:ext cx="8543775" cy="4005921"/>
          </a:xfrm>
          <a:prstGeom prst="rect">
            <a:avLst/>
          </a:prstGeom>
          <a:ln w="12700">
            <a:miter lim="400000"/>
          </a:ln>
        </p:spPr>
      </p:pic>
      <p:pic>
        <p:nvPicPr>
          <p:cNvPr id="364" name="pasted-image.pdf"/>
          <p:cNvPicPr>
            <a:picLocks noChangeAspect="1"/>
          </p:cNvPicPr>
          <p:nvPr/>
        </p:nvPicPr>
        <p:blipFill>
          <a:blip r:embed="rId4">
            <a:extLst/>
          </a:blip>
          <a:srcRect r="679"/>
          <a:stretch>
            <a:fillRect/>
          </a:stretch>
        </p:blipFill>
        <p:spPr>
          <a:xfrm>
            <a:off x="14237848" y="7833448"/>
            <a:ext cx="8534516" cy="4001580"/>
          </a:xfrm>
          <a:prstGeom prst="rect">
            <a:avLst/>
          </a:prstGeom>
          <a:ln w="12700">
            <a:miter lim="400000"/>
          </a:ln>
        </p:spPr>
      </p:pic>
      <p:pic>
        <p:nvPicPr>
          <p:cNvPr id="365" name="pasted-image.pdf"/>
          <p:cNvPicPr>
            <a:picLocks noChangeAspect="1"/>
          </p:cNvPicPr>
          <p:nvPr/>
        </p:nvPicPr>
        <p:blipFill>
          <a:blip r:embed="rId5">
            <a:extLst/>
          </a:blip>
          <a:stretch>
            <a:fillRect/>
          </a:stretch>
        </p:blipFill>
        <p:spPr>
          <a:xfrm>
            <a:off x="9224957" y="3875939"/>
            <a:ext cx="5373900" cy="4340457"/>
          </a:xfrm>
          <a:prstGeom prst="rect">
            <a:avLst/>
          </a:prstGeom>
          <a:ln w="12700">
            <a:miter lim="400000"/>
          </a:ln>
        </p:spPr>
      </p:pic>
      <p:pic>
        <p:nvPicPr>
          <p:cNvPr id="366" name="basil_line.png"/>
          <p:cNvPicPr>
            <a:picLocks noChangeAspect="1"/>
          </p:cNvPicPr>
          <p:nvPr/>
        </p:nvPicPr>
        <p:blipFill>
          <a:blip r:embed="rId6">
            <a:extLst/>
          </a:blip>
          <a:stretch>
            <a:fillRect/>
          </a:stretch>
        </p:blipFill>
        <p:spPr>
          <a:xfrm>
            <a:off x="9636766" y="5688928"/>
            <a:ext cx="1199845" cy="1274411"/>
          </a:xfrm>
          <a:prstGeom prst="rect">
            <a:avLst/>
          </a:prstGeom>
          <a:ln w="12700">
            <a:miter lim="400000"/>
          </a:ln>
        </p:spPr>
      </p:pic>
      <p:pic>
        <p:nvPicPr>
          <p:cNvPr id="367" name="kale_line.png"/>
          <p:cNvPicPr>
            <a:picLocks noChangeAspect="1"/>
          </p:cNvPicPr>
          <p:nvPr/>
        </p:nvPicPr>
        <p:blipFill>
          <a:blip r:embed="rId7">
            <a:extLst/>
          </a:blip>
          <a:stretch>
            <a:fillRect/>
          </a:stretch>
        </p:blipFill>
        <p:spPr>
          <a:xfrm>
            <a:off x="12555466" y="4779717"/>
            <a:ext cx="652801" cy="1091956"/>
          </a:xfrm>
          <a:prstGeom prst="rect">
            <a:avLst/>
          </a:prstGeom>
          <a:ln w="12700">
            <a:miter lim="400000"/>
          </a:ln>
        </p:spPr>
      </p:pic>
      <p:pic>
        <p:nvPicPr>
          <p:cNvPr id="368" name="herb_line.png"/>
          <p:cNvPicPr>
            <a:picLocks noChangeAspect="1"/>
          </p:cNvPicPr>
          <p:nvPr/>
        </p:nvPicPr>
        <p:blipFill>
          <a:blip r:embed="rId8">
            <a:extLst/>
          </a:blip>
          <a:stretch>
            <a:fillRect/>
          </a:stretch>
        </p:blipFill>
        <p:spPr>
          <a:xfrm>
            <a:off x="10581617" y="4791623"/>
            <a:ext cx="686730" cy="1274411"/>
          </a:xfrm>
          <a:prstGeom prst="rect">
            <a:avLst/>
          </a:prstGeom>
          <a:ln w="12700">
            <a:miter lim="400000"/>
          </a:ln>
        </p:spPr>
      </p:pic>
      <p:pic>
        <p:nvPicPr>
          <p:cNvPr id="369" name="pasted-image.pdf"/>
          <p:cNvPicPr>
            <a:picLocks noChangeAspect="1"/>
          </p:cNvPicPr>
          <p:nvPr/>
        </p:nvPicPr>
        <p:blipFill>
          <a:blip r:embed="rId9">
            <a:extLst/>
          </a:blip>
          <a:stretch>
            <a:fillRect/>
          </a:stretch>
        </p:blipFill>
        <p:spPr>
          <a:xfrm>
            <a:off x="11574808" y="4175197"/>
            <a:ext cx="911901" cy="991197"/>
          </a:xfrm>
          <a:prstGeom prst="rect">
            <a:avLst/>
          </a:prstGeom>
          <a:ln w="12700">
            <a:miter lim="400000"/>
          </a:ln>
        </p:spPr>
      </p:pic>
      <p:pic>
        <p:nvPicPr>
          <p:cNvPr id="370" name="pasted-image.pdf"/>
          <p:cNvPicPr>
            <a:picLocks noChangeAspect="1"/>
          </p:cNvPicPr>
          <p:nvPr/>
        </p:nvPicPr>
        <p:blipFill>
          <a:blip r:embed="rId10">
            <a:extLst/>
          </a:blip>
          <a:stretch>
            <a:fillRect/>
          </a:stretch>
        </p:blipFill>
        <p:spPr>
          <a:xfrm>
            <a:off x="13070377" y="5408962"/>
            <a:ext cx="1216483" cy="1274411"/>
          </a:xfrm>
          <a:prstGeom prst="rect">
            <a:avLst/>
          </a:prstGeom>
          <a:ln w="12700">
            <a:miter lim="400000"/>
          </a:ln>
        </p:spPr>
      </p:pic>
      <p:pic>
        <p:nvPicPr>
          <p:cNvPr id="371" name="pasted-image.pdf"/>
          <p:cNvPicPr>
            <a:picLocks noChangeAspect="1"/>
          </p:cNvPicPr>
          <p:nvPr/>
        </p:nvPicPr>
        <p:blipFill>
          <a:blip r:embed="rId11">
            <a:extLst/>
          </a:blip>
          <a:stretch>
            <a:fillRect/>
          </a:stretch>
        </p:blipFill>
        <p:spPr>
          <a:xfrm>
            <a:off x="11455956" y="5336417"/>
            <a:ext cx="911902" cy="729521"/>
          </a:xfrm>
          <a:prstGeom prst="rect">
            <a:avLst/>
          </a:prstGeom>
          <a:ln w="12700">
            <a:miter lim="400000"/>
          </a:ln>
        </p:spPr>
      </p:pic>
      <p:sp>
        <p:nvSpPr>
          <p:cNvPr id="372" name="Shape 372"/>
          <p:cNvSpPr/>
          <p:nvPr/>
        </p:nvSpPr>
        <p:spPr>
          <a:xfrm>
            <a:off x="6952950" y="6326134"/>
            <a:ext cx="2173185" cy="1"/>
          </a:xfrm>
          <a:prstGeom prst="line">
            <a:avLst/>
          </a:prstGeom>
          <a:ln w="76200">
            <a:solidFill>
              <a:srgbClr val="56A350"/>
            </a:solidFill>
            <a:custDash>
              <a:ds d="200000" sp="200000"/>
            </a:custDash>
            <a:miter lim="400000"/>
            <a:headEnd type="arrow"/>
            <a:tailEnd type="arrow"/>
          </a:ln>
        </p:spPr>
        <p:txBody>
          <a:bodyPr lIns="45719" rIns="45719"/>
          <a:lstStyle/>
          <a:p>
            <a:pPr algn="l" defTabSz="878954">
              <a:defRPr sz="1700">
                <a:solidFill>
                  <a:srgbClr val="005386"/>
                </a:solidFill>
                <a:latin typeface="Arial Narrow"/>
                <a:ea typeface="Arial Narrow"/>
                <a:cs typeface="Arial Narrow"/>
                <a:sym typeface="Arial Narrow"/>
              </a:defRPr>
            </a:pPr>
            <a:endParaRPr/>
          </a:p>
        </p:txBody>
      </p:sp>
      <p:sp>
        <p:nvSpPr>
          <p:cNvPr id="373" name="Shape 373"/>
          <p:cNvSpPr/>
          <p:nvPr/>
        </p:nvSpPr>
        <p:spPr>
          <a:xfrm flipV="1">
            <a:off x="9096493" y="7475683"/>
            <a:ext cx="1164581" cy="1787862"/>
          </a:xfrm>
          <a:prstGeom prst="line">
            <a:avLst/>
          </a:prstGeom>
          <a:ln w="76200">
            <a:solidFill>
              <a:srgbClr val="56A350"/>
            </a:solidFill>
            <a:custDash>
              <a:ds d="200000" sp="200000"/>
            </a:custDash>
            <a:miter lim="400000"/>
            <a:headEnd type="arrow"/>
            <a:tailEnd type="arrow"/>
          </a:ln>
        </p:spPr>
        <p:txBody>
          <a:bodyPr lIns="45719" rIns="45719"/>
          <a:lstStyle/>
          <a:p>
            <a:pPr algn="l" defTabSz="878954">
              <a:defRPr sz="1700">
                <a:solidFill>
                  <a:srgbClr val="005386"/>
                </a:solidFill>
                <a:latin typeface="Arial Narrow"/>
                <a:ea typeface="Arial Narrow"/>
                <a:cs typeface="Arial Narrow"/>
                <a:sym typeface="Arial Narrow"/>
              </a:defRPr>
            </a:pPr>
            <a:endParaRPr/>
          </a:p>
        </p:txBody>
      </p:sp>
      <p:sp>
        <p:nvSpPr>
          <p:cNvPr id="374" name="Shape 374"/>
          <p:cNvSpPr/>
          <p:nvPr/>
        </p:nvSpPr>
        <p:spPr>
          <a:xfrm>
            <a:off x="14350480" y="7006883"/>
            <a:ext cx="1847369" cy="1847370"/>
          </a:xfrm>
          <a:prstGeom prst="line">
            <a:avLst/>
          </a:prstGeom>
          <a:ln w="76200">
            <a:solidFill>
              <a:srgbClr val="56A350"/>
            </a:solidFill>
            <a:custDash>
              <a:ds d="200000" sp="200000"/>
            </a:custDash>
            <a:miter lim="400000"/>
            <a:headEnd type="arrow"/>
            <a:tailEnd type="arrow"/>
          </a:ln>
        </p:spPr>
        <p:txBody>
          <a:bodyPr lIns="45719" rIns="45719"/>
          <a:lstStyle/>
          <a:p>
            <a:pPr algn="l" defTabSz="878954">
              <a:defRPr sz="1700">
                <a:solidFill>
                  <a:srgbClr val="005386"/>
                </a:solidFill>
                <a:latin typeface="Arial Narrow"/>
                <a:ea typeface="Arial Narrow"/>
                <a:cs typeface="Arial Narrow"/>
                <a:sym typeface="Arial Narrow"/>
              </a:defRPr>
            </a:pPr>
            <a:endParaRPr/>
          </a:p>
        </p:txBody>
      </p:sp>
      <p:sp>
        <p:nvSpPr>
          <p:cNvPr id="375" name="Shape 375"/>
          <p:cNvSpPr/>
          <p:nvPr/>
        </p:nvSpPr>
        <p:spPr>
          <a:xfrm flipV="1">
            <a:off x="14669875" y="4638974"/>
            <a:ext cx="1208580" cy="637635"/>
          </a:xfrm>
          <a:prstGeom prst="line">
            <a:avLst/>
          </a:prstGeom>
          <a:ln w="76200">
            <a:solidFill>
              <a:srgbClr val="56A350"/>
            </a:solidFill>
            <a:custDash>
              <a:ds d="200000" sp="200000"/>
            </a:custDash>
            <a:miter lim="400000"/>
            <a:headEnd type="arrow"/>
            <a:tailEnd type="arrow"/>
          </a:ln>
        </p:spPr>
        <p:txBody>
          <a:bodyPr lIns="45719" rIns="45719"/>
          <a:lstStyle/>
          <a:p>
            <a:pPr algn="l" defTabSz="878954">
              <a:defRPr sz="1700">
                <a:solidFill>
                  <a:srgbClr val="005386"/>
                </a:solidFill>
                <a:latin typeface="Arial Narrow"/>
                <a:ea typeface="Arial Narrow"/>
                <a:cs typeface="Arial Narrow"/>
                <a:sym typeface="Arial Narrow"/>
              </a:defRPr>
            </a:pPr>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photo-1474440692490-2e83ae13ba29.jpeg"/>
          <p:cNvPicPr>
            <a:picLocks noChangeAspect="1"/>
          </p:cNvPicPr>
          <p:nvPr/>
        </p:nvPicPr>
        <p:blipFill>
          <a:blip r:embed="rId2">
            <a:extLst/>
          </a:blip>
          <a:stretch>
            <a:fillRect/>
          </a:stretch>
        </p:blipFill>
        <p:spPr>
          <a:xfrm>
            <a:off x="0" y="-1270000"/>
            <a:ext cx="24384001" cy="16256001"/>
          </a:xfrm>
          <a:prstGeom prst="rect">
            <a:avLst/>
          </a:prstGeom>
          <a:ln w="12700">
            <a:miter lim="400000"/>
          </a:ln>
        </p:spPr>
      </p:pic>
      <p:sp>
        <p:nvSpPr>
          <p:cNvPr id="228" name="Shape 228"/>
          <p:cNvSpPr/>
          <p:nvPr/>
        </p:nvSpPr>
        <p:spPr>
          <a:xfrm>
            <a:off x="-24618" y="-6033"/>
            <a:ext cx="24433237" cy="13716001"/>
          </a:xfrm>
          <a:prstGeom prst="rect">
            <a:avLst/>
          </a:prstGeom>
          <a:gradFill>
            <a:gsLst>
              <a:gs pos="0">
                <a:srgbClr val="FFFFFF">
                  <a:alpha val="0"/>
                </a:srgbClr>
              </a:gs>
              <a:gs pos="100000">
                <a:srgbClr val="212121">
                  <a:alpha val="36896"/>
                </a:srgbClr>
              </a:gs>
            </a:gsLst>
            <a:lin ang="5400000"/>
          </a:gradFill>
          <a:ln w="12700">
            <a:miter lim="400000"/>
          </a:ln>
        </p:spPr>
        <p:txBody>
          <a:bodyPr lIns="71437" tIns="71437" rIns="71437" bIns="71437" anchor="ctr"/>
          <a:lstStyle/>
          <a:p>
            <a:pPr>
              <a:defRPr sz="3200">
                <a:solidFill>
                  <a:srgbClr val="FFFFFF"/>
                </a:solidFill>
              </a:defRPr>
            </a:pPr>
            <a:endParaRPr/>
          </a:p>
        </p:txBody>
      </p:sp>
      <p:sp>
        <p:nvSpPr>
          <p:cNvPr id="229" name="Shape 229"/>
          <p:cNvSpPr/>
          <p:nvPr/>
        </p:nvSpPr>
        <p:spPr>
          <a:xfrm>
            <a:off x="224261" y="9332397"/>
            <a:ext cx="16158816" cy="458758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lvl1pPr algn="l">
              <a:defRPr sz="11200">
                <a:solidFill>
                  <a:srgbClr val="FFFFFF"/>
                </a:solidFill>
                <a:latin typeface="Futura"/>
                <a:ea typeface="Futura"/>
                <a:cs typeface="Futura"/>
                <a:sym typeface="Futura"/>
              </a:defRPr>
            </a:lvl1pPr>
          </a:lstStyle>
          <a:p>
            <a:r>
              <a:t>MAKING LOCAL FOOD GLOBALLY POSSIBLE</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 name="farmhand-in-farm.jpeg"/>
          <p:cNvPicPr>
            <a:picLocks noChangeAspect="1"/>
          </p:cNvPicPr>
          <p:nvPr/>
        </p:nvPicPr>
        <p:blipFill>
          <a:blip r:embed="rId3">
            <a:extLst/>
          </a:blip>
          <a:stretch>
            <a:fillRect/>
          </a:stretch>
        </p:blipFill>
        <p:spPr>
          <a:xfrm>
            <a:off x="0" y="-1274065"/>
            <a:ext cx="24384001" cy="16264130"/>
          </a:xfrm>
          <a:prstGeom prst="rect">
            <a:avLst/>
          </a:prstGeom>
          <a:ln w="12700">
            <a:miter lim="400000"/>
          </a:ln>
        </p:spPr>
      </p:pic>
      <p:sp>
        <p:nvSpPr>
          <p:cNvPr id="380" name="Shape 380"/>
          <p:cNvSpPr/>
          <p:nvPr/>
        </p:nvSpPr>
        <p:spPr>
          <a:xfrm>
            <a:off x="-24618" y="-6033"/>
            <a:ext cx="24433237" cy="13716001"/>
          </a:xfrm>
          <a:prstGeom prst="rect">
            <a:avLst/>
          </a:prstGeom>
          <a:gradFill>
            <a:gsLst>
              <a:gs pos="0">
                <a:srgbClr val="212121">
                  <a:alpha val="6022"/>
                </a:srgbClr>
              </a:gs>
              <a:gs pos="100000">
                <a:srgbClr val="FFFFFF">
                  <a:alpha val="0"/>
                </a:srgbClr>
              </a:gs>
            </a:gsLst>
            <a:lin ang="5400000"/>
          </a:gradFill>
          <a:ln w="12700">
            <a:miter lim="400000"/>
          </a:ln>
        </p:spPr>
        <p:txBody>
          <a:bodyPr lIns="71437" tIns="71437" rIns="71437" bIns="71437" anchor="ctr"/>
          <a:lstStyle/>
          <a:p>
            <a:pPr>
              <a:defRPr sz="3200">
                <a:solidFill>
                  <a:srgbClr val="FFFFFF"/>
                </a:solidFill>
              </a:defRPr>
            </a:pPr>
            <a:endParaRPr/>
          </a:p>
        </p:txBody>
      </p:sp>
      <p:pic>
        <p:nvPicPr>
          <p:cNvPr id="381" name="farmhand_title_logo@3x.png"/>
          <p:cNvPicPr>
            <a:picLocks noChangeAspect="1"/>
          </p:cNvPicPr>
          <p:nvPr/>
        </p:nvPicPr>
        <p:blipFill>
          <a:blip r:embed="rId4">
            <a:extLst/>
          </a:blip>
          <a:stretch>
            <a:fillRect/>
          </a:stretch>
        </p:blipFill>
        <p:spPr>
          <a:xfrm>
            <a:off x="205757" y="156505"/>
            <a:ext cx="9067757" cy="2249895"/>
          </a:xfrm>
          <a:prstGeom prst="rect">
            <a:avLst/>
          </a:prstGeom>
          <a:ln w="25400">
            <a:miter lim="400000"/>
          </a:ln>
          <a:effectLst>
            <a:outerShdw blurRad="355600" dist="177800" dir="5400000" rotWithShape="0">
              <a:srgbClr val="A6AAA9">
                <a:alpha val="13736"/>
              </a:srgbClr>
            </a:outerShdw>
          </a:effectLst>
        </p:spPr>
      </p:pic>
      <p:sp>
        <p:nvSpPr>
          <p:cNvPr id="382" name="Shape 382"/>
          <p:cNvSpPr>
            <a:spLocks noGrp="1"/>
          </p:cNvSpPr>
          <p:nvPr>
            <p:ph type="body" sz="quarter" idx="4294967295"/>
          </p:nvPr>
        </p:nvSpPr>
        <p:spPr>
          <a:xfrm>
            <a:off x="611169" y="2162274"/>
            <a:ext cx="8256932" cy="738665"/>
          </a:xfrm>
          <a:prstGeom prst="rect">
            <a:avLst/>
          </a:prstGeom>
        </p:spPr>
        <p:txBody>
          <a:bodyPr lIns="0" tIns="0" rIns="0" bIns="0"/>
          <a:lstStyle>
            <a:lvl1pPr algn="l" defTabSz="1828800">
              <a:spcBef>
                <a:spcPts val="2400"/>
              </a:spcBef>
              <a:buClr>
                <a:srgbClr val="7F7F7F"/>
              </a:buClr>
              <a:buSzPct val="100000"/>
              <a:buFont typeface="Arial"/>
              <a:buChar char="​"/>
              <a:defRPr sz="4800">
                <a:solidFill>
                  <a:srgbClr val="FFFFFF"/>
                </a:solidFill>
                <a:latin typeface="Salesforce Sans"/>
                <a:ea typeface="Salesforce Sans"/>
                <a:cs typeface="Salesforce Sans"/>
                <a:sym typeface="Salesforce Sans"/>
              </a:defRPr>
            </a:lvl1pPr>
          </a:lstStyle>
          <a:p>
            <a:r>
              <a:t>Your digital farming assistant</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 name="squareroots-line.jpg"/>
          <p:cNvPicPr>
            <a:picLocks noChangeAspect="1"/>
          </p:cNvPicPr>
          <p:nvPr/>
        </p:nvPicPr>
        <p:blipFill>
          <a:blip r:embed="rId3">
            <a:extLst/>
          </a:blip>
          <a:srcRect l="793" r="793"/>
          <a:stretch>
            <a:fillRect/>
          </a:stretch>
        </p:blipFill>
        <p:spPr>
          <a:xfrm>
            <a:off x="-37691" y="-7230686"/>
            <a:ext cx="24459381" cy="24853588"/>
          </a:xfrm>
          <a:prstGeom prst="rect">
            <a:avLst/>
          </a:prstGeom>
          <a:ln w="12700">
            <a:miter lim="400000"/>
          </a:ln>
        </p:spPr>
      </p:pic>
      <p:sp>
        <p:nvSpPr>
          <p:cNvPr id="387" name="Shape 387"/>
          <p:cNvSpPr/>
          <p:nvPr/>
        </p:nvSpPr>
        <p:spPr>
          <a:xfrm>
            <a:off x="422597" y="-194322"/>
            <a:ext cx="23100582" cy="289864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lvl1pPr algn="l">
              <a:defRPr sz="11200">
                <a:solidFill>
                  <a:srgbClr val="FFFFFF"/>
                </a:solidFill>
                <a:latin typeface="Futura"/>
                <a:ea typeface="Futura"/>
                <a:cs typeface="Futura"/>
                <a:sym typeface="Futura"/>
              </a:defRPr>
            </a:lvl1pPr>
          </a:lstStyle>
          <a:p>
            <a:r>
              <a:t>TECH ARCHITECTURE</a:t>
            </a:r>
          </a:p>
        </p:txBody>
      </p:sp>
      <p:sp>
        <p:nvSpPr>
          <p:cNvPr id="388" name="Shape 388"/>
          <p:cNvSpPr/>
          <p:nvPr/>
        </p:nvSpPr>
        <p:spPr>
          <a:xfrm>
            <a:off x="20671345" y="13055203"/>
            <a:ext cx="3534361" cy="47795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457200">
              <a:lnSpc>
                <a:spcPct val="117999"/>
              </a:lnSpc>
              <a:defRPr sz="2200">
                <a:solidFill>
                  <a:srgbClr val="FFFFFF"/>
                </a:solidFill>
                <a:latin typeface="Helvetica Neue"/>
                <a:ea typeface="Helvetica Neue"/>
                <a:cs typeface="Helvetica Neue"/>
                <a:sym typeface="Helvetica Neue"/>
              </a:defRPr>
            </a:lvl1pPr>
          </a:lstStyle>
          <a:p>
            <a:r>
              <a:t>source Square Roots Grow</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546100"/>
            <a:ext cx="23622000" cy="12623800"/>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hape 439"/>
          <p:cNvSpPr/>
          <p:nvPr/>
        </p:nvSpPr>
        <p:spPr>
          <a:xfrm>
            <a:off x="465210" y="369108"/>
            <a:ext cx="23100581" cy="289864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lvl1pPr algn="l">
              <a:defRPr sz="11200">
                <a:latin typeface="Futura"/>
                <a:ea typeface="Futura"/>
                <a:cs typeface="Futura"/>
                <a:sym typeface="Futura"/>
              </a:defRPr>
            </a:lvl1pPr>
          </a:lstStyle>
          <a:p>
            <a:r>
              <a:t>MQTT</a:t>
            </a:r>
          </a:p>
        </p:txBody>
      </p:sp>
      <p:sp>
        <p:nvSpPr>
          <p:cNvPr id="440" name="Shape 440"/>
          <p:cNvSpPr/>
          <p:nvPr/>
        </p:nvSpPr>
        <p:spPr>
          <a:xfrm>
            <a:off x="1614690" y="3591407"/>
            <a:ext cx="21154620" cy="653318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p>
            <a:pPr marL="228599" indent="-228599" algn="l">
              <a:buSzPct val="100000"/>
              <a:buChar char="•"/>
              <a:defRPr sz="10300">
                <a:latin typeface="Futura"/>
                <a:ea typeface="Futura"/>
                <a:cs typeface="Futura"/>
                <a:sym typeface="Futura"/>
              </a:defRPr>
            </a:pPr>
            <a:r>
              <a:t>Lightweight low bandwidth</a:t>
            </a:r>
          </a:p>
          <a:p>
            <a:pPr marL="228599" indent="-228599" algn="l">
              <a:buSzPct val="100000"/>
              <a:buChar char="•"/>
              <a:defRPr sz="10300">
                <a:latin typeface="Futura"/>
                <a:ea typeface="Futura"/>
                <a:cs typeface="Futura"/>
                <a:sym typeface="Futura"/>
              </a:defRPr>
            </a:pPr>
            <a:r>
              <a:t>TCP/IP protocol</a:t>
            </a:r>
          </a:p>
          <a:p>
            <a:pPr marL="228599" indent="-228599" algn="l">
              <a:buSzPct val="100000"/>
              <a:buChar char="•"/>
              <a:defRPr sz="10300">
                <a:latin typeface="Futura"/>
                <a:ea typeface="Futura"/>
                <a:cs typeface="Futura"/>
                <a:sym typeface="Futura"/>
              </a:defRPr>
            </a:pPr>
            <a:r>
              <a:t>Pub/Sub with a broker</a:t>
            </a:r>
          </a:p>
        </p:txBody>
      </p:sp>
      <p:pic>
        <p:nvPicPr>
          <p:cNvPr id="441" name="image28.jpg"/>
          <p:cNvPicPr>
            <a:picLocks noChangeAspect="1"/>
          </p:cNvPicPr>
          <p:nvPr/>
        </p:nvPicPr>
        <p:blipFill>
          <a:blip r:embed="rId3">
            <a:extLst/>
          </a:blip>
          <a:stretch>
            <a:fillRect/>
          </a:stretch>
        </p:blipFill>
        <p:spPr>
          <a:xfrm>
            <a:off x="17485900" y="11085977"/>
            <a:ext cx="6463319" cy="2359111"/>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Shape 445"/>
          <p:cNvSpPr/>
          <p:nvPr/>
        </p:nvSpPr>
        <p:spPr>
          <a:xfrm>
            <a:off x="465210" y="369108"/>
            <a:ext cx="23100581" cy="387462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lvl1pPr algn="l">
              <a:defRPr sz="11200">
                <a:latin typeface="Futura"/>
                <a:ea typeface="Futura"/>
                <a:cs typeface="Futura"/>
                <a:sym typeface="Futura"/>
              </a:defRPr>
            </a:lvl1pPr>
          </a:lstStyle>
          <a:p>
            <a:r>
              <a:t>EXTENDING MQTT AT THE BROKER LEVEL</a:t>
            </a:r>
          </a:p>
        </p:txBody>
      </p:sp>
      <p:sp>
        <p:nvSpPr>
          <p:cNvPr id="446" name="Shape 446"/>
          <p:cNvSpPr/>
          <p:nvPr/>
        </p:nvSpPr>
        <p:spPr>
          <a:xfrm>
            <a:off x="1438191" y="3782783"/>
            <a:ext cx="21154620" cy="653318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p>
            <a:pPr algn="l" defTabSz="690086">
              <a:defRPr sz="9407">
                <a:latin typeface="Futura"/>
                <a:ea typeface="Futura"/>
                <a:cs typeface="Futura"/>
                <a:sym typeface="Futura"/>
              </a:defRPr>
            </a:pPr>
            <a:endParaRPr/>
          </a:p>
          <a:p>
            <a:pPr marL="192023" indent="-192023" algn="l" defTabSz="690086">
              <a:buSzPct val="100000"/>
              <a:buChar char="•"/>
              <a:defRPr sz="9407">
                <a:latin typeface="Futura"/>
                <a:ea typeface="Futura"/>
                <a:cs typeface="Futura"/>
                <a:sym typeface="Futura"/>
              </a:defRPr>
            </a:pPr>
            <a:r>
              <a:t>Organization rules</a:t>
            </a:r>
          </a:p>
          <a:p>
            <a:pPr marL="192023" indent="-192023" algn="l" defTabSz="690086">
              <a:buSzPct val="100000"/>
              <a:buChar char="•"/>
              <a:defRPr sz="9407">
                <a:latin typeface="Futura"/>
                <a:ea typeface="Futura"/>
                <a:cs typeface="Futura"/>
                <a:sym typeface="Futura"/>
              </a:defRPr>
            </a:pPr>
            <a:r>
              <a:t>Devices and clients are defined</a:t>
            </a:r>
          </a:p>
          <a:p>
            <a:pPr marL="192023" indent="-192023" algn="l" defTabSz="690086">
              <a:buSzPct val="100000"/>
              <a:buChar char="•"/>
              <a:defRPr sz="9407">
                <a:latin typeface="Futura"/>
                <a:ea typeface="Futura"/>
                <a:cs typeface="Futura"/>
                <a:sym typeface="Futura"/>
              </a:defRPr>
            </a:pPr>
            <a:r>
              <a:t>Channel Templates</a:t>
            </a:r>
          </a:p>
        </p:txBody>
      </p:sp>
      <p:pic>
        <p:nvPicPr>
          <p:cNvPr id="447" name="pasted-image.pdf"/>
          <p:cNvPicPr>
            <a:picLocks noChangeAspect="1"/>
          </p:cNvPicPr>
          <p:nvPr/>
        </p:nvPicPr>
        <p:blipFill>
          <a:blip r:embed="rId3">
            <a:extLst/>
          </a:blip>
          <a:stretch>
            <a:fillRect/>
          </a:stretch>
        </p:blipFill>
        <p:spPr>
          <a:xfrm>
            <a:off x="17357552" y="11698413"/>
            <a:ext cx="6739983" cy="1569783"/>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 name="image62.png"/>
          <p:cNvPicPr>
            <a:picLocks noChangeAspect="1"/>
          </p:cNvPicPr>
          <p:nvPr/>
        </p:nvPicPr>
        <p:blipFill>
          <a:blip r:embed="rId3">
            <a:extLst/>
          </a:blip>
          <a:stretch>
            <a:fillRect/>
          </a:stretch>
        </p:blipFill>
        <p:spPr>
          <a:xfrm>
            <a:off x="764762" y="4909427"/>
            <a:ext cx="4605154" cy="4798951"/>
          </a:xfrm>
          <a:prstGeom prst="rect">
            <a:avLst/>
          </a:prstGeom>
          <a:ln w="12700">
            <a:miter lim="400000"/>
          </a:ln>
        </p:spPr>
      </p:pic>
      <p:pic>
        <p:nvPicPr>
          <p:cNvPr id="452" name="pasted-image.pdf"/>
          <p:cNvPicPr>
            <a:picLocks noChangeAspect="1"/>
          </p:cNvPicPr>
          <p:nvPr/>
        </p:nvPicPr>
        <p:blipFill>
          <a:blip r:embed="rId4">
            <a:extLst/>
          </a:blip>
          <a:stretch>
            <a:fillRect/>
          </a:stretch>
        </p:blipFill>
        <p:spPr>
          <a:xfrm>
            <a:off x="9038969" y="7043118"/>
            <a:ext cx="6306062" cy="1468721"/>
          </a:xfrm>
          <a:prstGeom prst="rect">
            <a:avLst/>
          </a:prstGeom>
          <a:ln w="12700">
            <a:miter lim="400000"/>
          </a:ln>
        </p:spPr>
      </p:pic>
      <p:pic>
        <p:nvPicPr>
          <p:cNvPr id="453" name="pasted-image.png"/>
          <p:cNvPicPr>
            <a:picLocks noChangeAspect="1"/>
          </p:cNvPicPr>
          <p:nvPr/>
        </p:nvPicPr>
        <p:blipFill>
          <a:blip r:embed="rId5">
            <a:extLst/>
          </a:blip>
          <a:srcRect l="7205" r="7205"/>
          <a:stretch>
            <a:fillRect/>
          </a:stretch>
        </p:blipFill>
        <p:spPr>
          <a:xfrm>
            <a:off x="20578389" y="3511183"/>
            <a:ext cx="1978189" cy="2311274"/>
          </a:xfrm>
          <a:prstGeom prst="rect">
            <a:avLst/>
          </a:prstGeom>
          <a:ln w="12700">
            <a:miter lim="400000"/>
          </a:ln>
        </p:spPr>
      </p:pic>
      <p:sp>
        <p:nvSpPr>
          <p:cNvPr id="454" name="Shape 454"/>
          <p:cNvSpPr/>
          <p:nvPr/>
        </p:nvSpPr>
        <p:spPr>
          <a:xfrm>
            <a:off x="20634269" y="5684908"/>
            <a:ext cx="1866265" cy="72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3600">
                <a:latin typeface="Avenir Book"/>
                <a:ea typeface="Avenir Book"/>
                <a:cs typeface="Avenir Book"/>
                <a:sym typeface="Avenir Book"/>
              </a:defRPr>
            </a:lvl1pPr>
          </a:lstStyle>
          <a:p>
            <a:r>
              <a:t>Kinesis</a:t>
            </a:r>
          </a:p>
        </p:txBody>
      </p:sp>
      <p:sp>
        <p:nvSpPr>
          <p:cNvPr id="455" name="Shape 455"/>
          <p:cNvSpPr/>
          <p:nvPr/>
        </p:nvSpPr>
        <p:spPr>
          <a:xfrm>
            <a:off x="641709" y="11350051"/>
            <a:ext cx="23100581" cy="209432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lvl1pPr>
              <a:defRPr sz="9200">
                <a:latin typeface="Futura"/>
                <a:ea typeface="Futura"/>
                <a:cs typeface="Futura"/>
                <a:sym typeface="Futura"/>
              </a:defRPr>
            </a:lvl1pPr>
          </a:lstStyle>
          <a:p>
            <a:r>
              <a:t>One data point to N number of consumers</a:t>
            </a:r>
          </a:p>
        </p:txBody>
      </p:sp>
      <p:sp>
        <p:nvSpPr>
          <p:cNvPr id="465" name="Shape 465"/>
          <p:cNvSpPr/>
          <p:nvPr/>
        </p:nvSpPr>
        <p:spPr>
          <a:xfrm>
            <a:off x="5302980" y="7827031"/>
            <a:ext cx="3735990" cy="280692"/>
          </a:xfrm>
          <a:custGeom>
            <a:avLst/>
            <a:gdLst/>
            <a:ahLst/>
            <a:cxnLst>
              <a:cxn ang="0">
                <a:pos x="wd2" y="hd2"/>
              </a:cxn>
              <a:cxn ang="5400000">
                <a:pos x="wd2" y="hd2"/>
              </a:cxn>
              <a:cxn ang="10800000">
                <a:pos x="wd2" y="hd2"/>
              </a:cxn>
              <a:cxn ang="16200000">
                <a:pos x="wd2" y="hd2"/>
              </a:cxn>
            </a:cxnLst>
            <a:rect l="0" t="0" r="r" b="b"/>
            <a:pathLst>
              <a:path w="21600" h="19925" extrusionOk="0">
                <a:moveTo>
                  <a:pt x="21600" y="19561"/>
                </a:moveTo>
                <a:cubicBezTo>
                  <a:pt x="14364" y="21600"/>
                  <a:pt x="7164" y="15080"/>
                  <a:pt x="0" y="0"/>
                </a:cubicBezTo>
              </a:path>
            </a:pathLst>
          </a:custGeom>
          <a:ln w="76200">
            <a:solidFill>
              <a:srgbClr val="53585F"/>
            </a:solidFill>
            <a:miter lim="400000"/>
            <a:headEnd type="triangle"/>
          </a:ln>
        </p:spPr>
        <p:txBody>
          <a:bodyPr/>
          <a:lstStyle/>
          <a:p>
            <a:endParaRPr/>
          </a:p>
        </p:txBody>
      </p:sp>
      <p:sp>
        <p:nvSpPr>
          <p:cNvPr id="466" name="Shape 466"/>
          <p:cNvSpPr/>
          <p:nvPr/>
        </p:nvSpPr>
        <p:spPr>
          <a:xfrm>
            <a:off x="13374260" y="8511838"/>
            <a:ext cx="5370867" cy="184579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3934" y="18248"/>
                  <a:pt x="6734" y="11048"/>
                  <a:pt x="0" y="0"/>
                </a:cubicBezTo>
              </a:path>
            </a:pathLst>
          </a:custGeom>
          <a:ln w="76200">
            <a:solidFill>
              <a:srgbClr val="53585F"/>
            </a:solidFill>
            <a:miter lim="400000"/>
            <a:headEnd type="triangle"/>
          </a:ln>
        </p:spPr>
        <p:txBody>
          <a:bodyPr/>
          <a:lstStyle/>
          <a:p>
            <a:endParaRPr/>
          </a:p>
        </p:txBody>
      </p:sp>
      <p:sp>
        <p:nvSpPr>
          <p:cNvPr id="467" name="Shape 467"/>
          <p:cNvSpPr/>
          <p:nvPr/>
        </p:nvSpPr>
        <p:spPr>
          <a:xfrm>
            <a:off x="15345030" y="8393040"/>
            <a:ext cx="5670976" cy="219102"/>
          </a:xfrm>
          <a:custGeom>
            <a:avLst/>
            <a:gdLst/>
            <a:ahLst/>
            <a:cxnLst>
              <a:cxn ang="0">
                <a:pos x="wd2" y="hd2"/>
              </a:cxn>
              <a:cxn ang="5400000">
                <a:pos x="wd2" y="hd2"/>
              </a:cxn>
              <a:cxn ang="10800000">
                <a:pos x="wd2" y="hd2"/>
              </a:cxn>
              <a:cxn ang="16200000">
                <a:pos x="wd2" y="hd2"/>
              </a:cxn>
            </a:cxnLst>
            <a:rect l="0" t="0" r="r" b="b"/>
            <a:pathLst>
              <a:path w="21600" h="16250" extrusionOk="0">
                <a:moveTo>
                  <a:pt x="21600" y="0"/>
                </a:moveTo>
                <a:cubicBezTo>
                  <a:pt x="14344" y="20462"/>
                  <a:pt x="7144" y="21600"/>
                  <a:pt x="0" y="3415"/>
                </a:cubicBezTo>
              </a:path>
            </a:pathLst>
          </a:custGeom>
          <a:ln w="76200">
            <a:solidFill>
              <a:srgbClr val="53585F"/>
            </a:solidFill>
            <a:miter lim="400000"/>
            <a:headEnd type="triangle"/>
          </a:ln>
        </p:spPr>
        <p:txBody>
          <a:bodyPr/>
          <a:lstStyle/>
          <a:p>
            <a:endParaRPr/>
          </a:p>
        </p:txBody>
      </p:sp>
      <p:sp>
        <p:nvSpPr>
          <p:cNvPr id="468" name="Shape 468"/>
          <p:cNvSpPr/>
          <p:nvPr/>
        </p:nvSpPr>
        <p:spPr>
          <a:xfrm>
            <a:off x="15345034" y="6408808"/>
            <a:ext cx="5324965" cy="126906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574" y="11154"/>
                  <a:pt x="7374" y="18354"/>
                  <a:pt x="0" y="21600"/>
                </a:cubicBezTo>
              </a:path>
            </a:pathLst>
          </a:custGeom>
          <a:ln w="76200">
            <a:solidFill>
              <a:srgbClr val="53585F"/>
            </a:solidFill>
            <a:miter lim="400000"/>
            <a:headEnd type="triangle"/>
          </a:ln>
        </p:spPr>
        <p:txBody>
          <a:bodyPr/>
          <a:lstStyle/>
          <a:p>
            <a:endParaRPr/>
          </a:p>
        </p:txBody>
      </p:sp>
      <p:sp>
        <p:nvSpPr>
          <p:cNvPr id="460" name="Shape 460"/>
          <p:cNvSpPr/>
          <p:nvPr/>
        </p:nvSpPr>
        <p:spPr>
          <a:xfrm>
            <a:off x="465210" y="149997"/>
            <a:ext cx="13467614" cy="209432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lvl1pPr algn="l">
              <a:defRPr sz="11200">
                <a:latin typeface="Futura"/>
                <a:ea typeface="Futura"/>
                <a:cs typeface="Futura"/>
                <a:sym typeface="Futura"/>
              </a:defRPr>
            </a:lvl1pPr>
          </a:lstStyle>
          <a:p>
            <a:r>
              <a:t>Pub/Sub Advantage</a:t>
            </a:r>
          </a:p>
        </p:txBody>
      </p:sp>
      <p:pic>
        <p:nvPicPr>
          <p:cNvPr id="461" name="pasted-image.pdf"/>
          <p:cNvPicPr>
            <a:picLocks noChangeAspect="1"/>
          </p:cNvPicPr>
          <p:nvPr/>
        </p:nvPicPr>
        <p:blipFill>
          <a:blip r:embed="rId6">
            <a:extLst/>
          </a:blip>
          <a:stretch>
            <a:fillRect/>
          </a:stretch>
        </p:blipFill>
        <p:spPr>
          <a:xfrm>
            <a:off x="18745131" y="9495204"/>
            <a:ext cx="2269736" cy="1986020"/>
          </a:xfrm>
          <a:prstGeom prst="rect">
            <a:avLst/>
          </a:prstGeom>
          <a:ln w="12700">
            <a:miter lim="400000"/>
          </a:ln>
        </p:spPr>
      </p:pic>
      <p:pic>
        <p:nvPicPr>
          <p:cNvPr id="462" name="pasted-image.pdf"/>
          <p:cNvPicPr>
            <a:picLocks noChangeAspect="1"/>
          </p:cNvPicPr>
          <p:nvPr/>
        </p:nvPicPr>
        <p:blipFill>
          <a:blip r:embed="rId7">
            <a:extLst/>
          </a:blip>
          <a:stretch>
            <a:fillRect/>
          </a:stretch>
        </p:blipFill>
        <p:spPr>
          <a:xfrm>
            <a:off x="20042424" y="1346946"/>
            <a:ext cx="1866266" cy="1866265"/>
          </a:xfrm>
          <a:prstGeom prst="rect">
            <a:avLst/>
          </a:prstGeom>
          <a:ln w="12700">
            <a:miter lim="400000"/>
          </a:ln>
        </p:spPr>
      </p:pic>
      <p:pic>
        <p:nvPicPr>
          <p:cNvPr id="463" name="pasted-image.pdf"/>
          <p:cNvPicPr>
            <a:picLocks noChangeAspect="1"/>
          </p:cNvPicPr>
          <p:nvPr/>
        </p:nvPicPr>
        <p:blipFill>
          <a:blip r:embed="rId8">
            <a:extLst/>
          </a:blip>
          <a:stretch>
            <a:fillRect/>
          </a:stretch>
        </p:blipFill>
        <p:spPr>
          <a:xfrm>
            <a:off x="21016005" y="7372848"/>
            <a:ext cx="1102794" cy="1866266"/>
          </a:xfrm>
          <a:prstGeom prst="rect">
            <a:avLst/>
          </a:prstGeom>
          <a:ln w="12700">
            <a:miter lim="400000"/>
          </a:ln>
        </p:spPr>
      </p:pic>
      <p:sp>
        <p:nvSpPr>
          <p:cNvPr id="469" name="Shape 469"/>
          <p:cNvSpPr/>
          <p:nvPr/>
        </p:nvSpPr>
        <p:spPr>
          <a:xfrm>
            <a:off x="12990386" y="2645423"/>
            <a:ext cx="7052033" cy="43976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449" y="12476"/>
                  <a:pt x="13649" y="5276"/>
                  <a:pt x="21600" y="0"/>
                </a:cubicBezTo>
              </a:path>
            </a:pathLst>
          </a:custGeom>
          <a:ln w="76200">
            <a:solidFill>
              <a:srgbClr val="53585F"/>
            </a:solidFill>
            <a:miter lim="400000"/>
            <a:tailEnd type="triangle"/>
          </a:ln>
        </p:spPr>
        <p:txBody>
          <a:bodyPr/>
          <a:lstStyle/>
          <a:p>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p:nvPr/>
        </p:nvSpPr>
        <p:spPr>
          <a:xfrm>
            <a:off x="465210" y="369108"/>
            <a:ext cx="23100581" cy="344089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lvl1pPr algn="l" defTabSz="722947">
              <a:defRPr sz="9856">
                <a:latin typeface="Futura"/>
                <a:ea typeface="Futura"/>
                <a:cs typeface="Futura"/>
                <a:sym typeface="Futura"/>
              </a:defRPr>
            </a:lvl1pPr>
          </a:lstStyle>
          <a:p>
            <a:r>
              <a:t>A NORMAL CLIENT SERVER RELATIONSHIP</a:t>
            </a:r>
          </a:p>
        </p:txBody>
      </p:sp>
      <p:sp>
        <p:nvSpPr>
          <p:cNvPr id="474" name="Shape 474"/>
          <p:cNvSpPr/>
          <p:nvPr/>
        </p:nvSpPr>
        <p:spPr>
          <a:xfrm>
            <a:off x="465210" y="11467291"/>
            <a:ext cx="23100581" cy="213566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lvl1pPr algn="l">
              <a:defRPr sz="9700">
                <a:latin typeface="Futura"/>
                <a:ea typeface="Futura"/>
                <a:cs typeface="Futura"/>
                <a:sym typeface="Futura"/>
              </a:defRPr>
            </a:lvl1pPr>
          </a:lstStyle>
          <a:p>
            <a:r>
              <a:t>In IoT, this doesn’t really fit</a:t>
            </a:r>
          </a:p>
        </p:txBody>
      </p:sp>
      <p:pic>
        <p:nvPicPr>
          <p:cNvPr id="475" name="pasted-image.pdf"/>
          <p:cNvPicPr>
            <a:picLocks noChangeAspect="1"/>
          </p:cNvPicPr>
          <p:nvPr/>
        </p:nvPicPr>
        <p:blipFill>
          <a:blip r:embed="rId3">
            <a:extLst/>
          </a:blip>
          <a:stretch>
            <a:fillRect/>
          </a:stretch>
        </p:blipFill>
        <p:spPr>
          <a:xfrm>
            <a:off x="13746399" y="5176563"/>
            <a:ext cx="2260122" cy="2992713"/>
          </a:xfrm>
          <a:prstGeom prst="rect">
            <a:avLst/>
          </a:prstGeom>
          <a:ln w="12700">
            <a:miter lim="400000"/>
          </a:ln>
        </p:spPr>
      </p:pic>
      <p:sp>
        <p:nvSpPr>
          <p:cNvPr id="482" name="Shape 482"/>
          <p:cNvSpPr/>
          <p:nvPr/>
        </p:nvSpPr>
        <p:spPr>
          <a:xfrm>
            <a:off x="9927167" y="4553831"/>
            <a:ext cx="3819231" cy="1201859"/>
          </a:xfrm>
          <a:custGeom>
            <a:avLst/>
            <a:gdLst/>
            <a:ahLst/>
            <a:cxnLst>
              <a:cxn ang="0">
                <a:pos x="wd2" y="hd2"/>
              </a:cxn>
              <a:cxn ang="5400000">
                <a:pos x="wd2" y="hd2"/>
              </a:cxn>
              <a:cxn ang="10800000">
                <a:pos x="wd2" y="hd2"/>
              </a:cxn>
              <a:cxn ang="16200000">
                <a:pos x="wd2" y="hd2"/>
              </a:cxn>
            </a:cxnLst>
            <a:rect l="0" t="0" r="r" b="b"/>
            <a:pathLst>
              <a:path w="21600" h="16341" extrusionOk="0">
                <a:moveTo>
                  <a:pt x="0" y="16341"/>
                </a:moveTo>
                <a:cubicBezTo>
                  <a:pt x="6945" y="-3424"/>
                  <a:pt x="14145" y="-5259"/>
                  <a:pt x="21600" y="10837"/>
                </a:cubicBezTo>
              </a:path>
            </a:pathLst>
          </a:custGeom>
          <a:ln w="76200">
            <a:solidFill>
              <a:srgbClr val="000000"/>
            </a:solidFill>
            <a:miter lim="400000"/>
            <a:tailEnd type="triangle"/>
          </a:ln>
        </p:spPr>
        <p:txBody>
          <a:bodyPr/>
          <a:lstStyle/>
          <a:p>
            <a:endParaRPr/>
          </a:p>
        </p:txBody>
      </p:sp>
      <p:sp>
        <p:nvSpPr>
          <p:cNvPr id="483" name="Shape 483"/>
          <p:cNvSpPr/>
          <p:nvPr/>
        </p:nvSpPr>
        <p:spPr>
          <a:xfrm>
            <a:off x="9927168" y="7928280"/>
            <a:ext cx="3898095" cy="1228576"/>
          </a:xfrm>
          <a:custGeom>
            <a:avLst/>
            <a:gdLst/>
            <a:ahLst/>
            <a:cxnLst>
              <a:cxn ang="0">
                <a:pos x="wd2" y="hd2"/>
              </a:cxn>
              <a:cxn ang="5400000">
                <a:pos x="wd2" y="hd2"/>
              </a:cxn>
              <a:cxn ang="10800000">
                <a:pos x="wd2" y="hd2"/>
              </a:cxn>
              <a:cxn ang="16200000">
                <a:pos x="wd2" y="hd2"/>
              </a:cxn>
            </a:cxnLst>
            <a:rect l="0" t="0" r="r" b="b"/>
            <a:pathLst>
              <a:path w="21600" h="16243" extrusionOk="0">
                <a:moveTo>
                  <a:pt x="0" y="0"/>
                </a:moveTo>
                <a:cubicBezTo>
                  <a:pt x="7349" y="20538"/>
                  <a:pt x="14549" y="21600"/>
                  <a:pt x="21600" y="3186"/>
                </a:cubicBezTo>
              </a:path>
            </a:pathLst>
          </a:custGeom>
          <a:ln w="76200">
            <a:solidFill>
              <a:srgbClr val="000000"/>
            </a:solidFill>
            <a:miter lim="400000"/>
            <a:headEnd type="triangle"/>
          </a:ln>
        </p:spPr>
        <p:txBody>
          <a:bodyPr/>
          <a:lstStyle/>
          <a:p>
            <a:endParaRPr/>
          </a:p>
        </p:txBody>
      </p:sp>
      <p:sp>
        <p:nvSpPr>
          <p:cNvPr id="478" name="Shape 478"/>
          <p:cNvSpPr/>
          <p:nvPr/>
        </p:nvSpPr>
        <p:spPr>
          <a:xfrm>
            <a:off x="11129407" y="3768001"/>
            <a:ext cx="1833266"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2800" b="1">
                <a:latin typeface="Helvetica"/>
                <a:ea typeface="Helvetica"/>
                <a:cs typeface="Helvetica"/>
                <a:sym typeface="Helvetica"/>
              </a:defRPr>
            </a:lvl1pPr>
          </a:lstStyle>
          <a:p>
            <a:r>
              <a:t>REQUSET</a:t>
            </a:r>
          </a:p>
        </p:txBody>
      </p:sp>
      <p:sp>
        <p:nvSpPr>
          <p:cNvPr id="479" name="Shape 479"/>
          <p:cNvSpPr/>
          <p:nvPr/>
        </p:nvSpPr>
        <p:spPr>
          <a:xfrm>
            <a:off x="11000832" y="9414598"/>
            <a:ext cx="2090416"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2800" b="1">
                <a:latin typeface="Helvetica"/>
                <a:ea typeface="Helvetica"/>
                <a:cs typeface="Helvetica"/>
                <a:sym typeface="Helvetica"/>
              </a:defRPr>
            </a:lvl1pPr>
          </a:lstStyle>
          <a:p>
            <a:r>
              <a:t>RESPONSE</a:t>
            </a:r>
          </a:p>
        </p:txBody>
      </p:sp>
      <p:pic>
        <p:nvPicPr>
          <p:cNvPr id="480" name="pasted-image.pdf"/>
          <p:cNvPicPr>
            <a:picLocks noChangeAspect="1"/>
          </p:cNvPicPr>
          <p:nvPr/>
        </p:nvPicPr>
        <p:blipFill>
          <a:blip r:embed="rId4">
            <a:extLst/>
          </a:blip>
          <a:stretch>
            <a:fillRect/>
          </a:stretch>
        </p:blipFill>
        <p:spPr>
          <a:xfrm>
            <a:off x="8377479" y="5546724"/>
            <a:ext cx="1549690" cy="2622552"/>
          </a:xfrm>
          <a:prstGeom prst="rect">
            <a:avLst/>
          </a:prstGeom>
          <a:ln w="12700">
            <a:miter lim="400000"/>
          </a:ln>
        </p:spPr>
      </p:pic>
      <p:pic>
        <p:nvPicPr>
          <p:cNvPr id="481" name="image28.jpg"/>
          <p:cNvPicPr>
            <a:picLocks noChangeAspect="1"/>
          </p:cNvPicPr>
          <p:nvPr/>
        </p:nvPicPr>
        <p:blipFill>
          <a:blip r:embed="rId5">
            <a:extLst/>
          </a:blip>
          <a:stretch>
            <a:fillRect/>
          </a:stretch>
        </p:blipFill>
        <p:spPr>
          <a:xfrm>
            <a:off x="17485900" y="11085977"/>
            <a:ext cx="6463319" cy="2359111"/>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Shape 487"/>
          <p:cNvSpPr/>
          <p:nvPr/>
        </p:nvSpPr>
        <p:spPr>
          <a:xfrm>
            <a:off x="465210" y="369108"/>
            <a:ext cx="19575598" cy="356300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lvl1pPr algn="l" defTabSz="747593">
              <a:defRPr sz="10192">
                <a:latin typeface="Futura"/>
                <a:ea typeface="Futura"/>
                <a:cs typeface="Futura"/>
                <a:sym typeface="Futura"/>
              </a:defRPr>
            </a:lvl1pPr>
          </a:lstStyle>
          <a:p>
            <a:r>
              <a:t>MULTI PARTY PROCESS DESIGN PATTERN</a:t>
            </a:r>
          </a:p>
        </p:txBody>
      </p:sp>
      <p:pic>
        <p:nvPicPr>
          <p:cNvPr id="494" name="image28.jpg"/>
          <p:cNvPicPr>
            <a:picLocks noChangeAspect="1"/>
          </p:cNvPicPr>
          <p:nvPr/>
        </p:nvPicPr>
        <p:blipFill>
          <a:blip r:embed="rId3">
            <a:extLst/>
          </a:blip>
          <a:stretch>
            <a:fillRect/>
          </a:stretch>
        </p:blipFill>
        <p:spPr>
          <a:xfrm>
            <a:off x="17485900" y="11085977"/>
            <a:ext cx="6463319" cy="2359111"/>
          </a:xfrm>
          <a:prstGeom prst="rect">
            <a:avLst/>
          </a:prstGeom>
          <a:ln w="12700">
            <a:miter lim="400000"/>
          </a:ln>
        </p:spPr>
      </p:pic>
      <p:pic>
        <p:nvPicPr>
          <p:cNvPr id="2" name="Picture 1"/>
          <p:cNvPicPr>
            <a:picLocks noChangeAspect="1"/>
          </p:cNvPicPr>
          <p:nvPr/>
        </p:nvPicPr>
        <p:blipFill>
          <a:blip r:embed="rId4"/>
          <a:stretch>
            <a:fillRect/>
          </a:stretch>
        </p:blipFill>
        <p:spPr>
          <a:xfrm>
            <a:off x="4628791" y="4346742"/>
            <a:ext cx="14401800" cy="6324600"/>
          </a:xfrm>
          <a:prstGeom prst="rect">
            <a:avLst/>
          </a:prstGeom>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 name="greenline-garage.jpg"/>
          <p:cNvPicPr>
            <a:picLocks noChangeAspect="1"/>
          </p:cNvPicPr>
          <p:nvPr/>
        </p:nvPicPr>
        <p:blipFill>
          <a:blip r:embed="rId3">
            <a:extLst/>
          </a:blip>
          <a:stretch>
            <a:fillRect/>
          </a:stretch>
        </p:blipFill>
        <p:spPr>
          <a:xfrm>
            <a:off x="-176619" y="-1208491"/>
            <a:ext cx="24737238" cy="16132982"/>
          </a:xfrm>
          <a:prstGeom prst="rect">
            <a:avLst/>
          </a:prstGeom>
          <a:ln w="12700">
            <a:miter lim="400000"/>
          </a:ln>
        </p:spPr>
      </p:pic>
      <p:sp>
        <p:nvSpPr>
          <p:cNvPr id="506" name="Shape 506"/>
          <p:cNvSpPr/>
          <p:nvPr/>
        </p:nvSpPr>
        <p:spPr>
          <a:xfrm>
            <a:off x="-24618" y="-6033"/>
            <a:ext cx="24433237" cy="13716001"/>
          </a:xfrm>
          <a:prstGeom prst="rect">
            <a:avLst/>
          </a:prstGeom>
          <a:gradFill>
            <a:gsLst>
              <a:gs pos="0">
                <a:srgbClr val="000000">
                  <a:alpha val="36896"/>
                </a:srgbClr>
              </a:gs>
              <a:gs pos="100000">
                <a:srgbClr val="FFFFFF">
                  <a:alpha val="0"/>
                </a:srgbClr>
              </a:gs>
            </a:gsLst>
            <a:lin ang="5400000"/>
          </a:gradFill>
          <a:ln w="12700">
            <a:miter lim="400000"/>
          </a:ln>
        </p:spPr>
        <p:txBody>
          <a:bodyPr lIns="71437" tIns="71437" rIns="71437" bIns="71437" anchor="ctr"/>
          <a:lstStyle/>
          <a:p>
            <a:pPr>
              <a:defRPr sz="3200">
                <a:solidFill>
                  <a:srgbClr val="FFFFFF"/>
                </a:solidFill>
              </a:defRPr>
            </a:pPr>
            <a:endParaRPr/>
          </a:p>
        </p:txBody>
      </p:sp>
      <p:sp>
        <p:nvSpPr>
          <p:cNvPr id="507" name="Shape 507"/>
          <p:cNvSpPr/>
          <p:nvPr/>
        </p:nvSpPr>
        <p:spPr>
          <a:xfrm>
            <a:off x="361386" y="303755"/>
            <a:ext cx="17511033" cy="219325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lvl1pPr algn="l">
              <a:defRPr sz="11200">
                <a:solidFill>
                  <a:srgbClr val="FFFFFF"/>
                </a:solidFill>
                <a:latin typeface="Futura"/>
                <a:ea typeface="Futura"/>
                <a:cs typeface="Futura"/>
                <a:sym typeface="Futura"/>
              </a:defRPr>
            </a:lvl1pPr>
          </a:lstStyle>
          <a:p>
            <a:r>
              <a:t>LESSONS LEARNED</a:t>
            </a:r>
          </a:p>
        </p:txBody>
      </p:sp>
      <p:sp>
        <p:nvSpPr>
          <p:cNvPr id="508" name="Shape 508"/>
          <p:cNvSpPr/>
          <p:nvPr/>
        </p:nvSpPr>
        <p:spPr>
          <a:xfrm>
            <a:off x="20760245" y="13055203"/>
            <a:ext cx="3425953" cy="47795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457200">
              <a:lnSpc>
                <a:spcPct val="117999"/>
              </a:lnSpc>
              <a:defRPr sz="2200">
                <a:solidFill>
                  <a:srgbClr val="FFFFFF"/>
                </a:solidFill>
                <a:latin typeface="Helvetica Neue"/>
                <a:ea typeface="Helvetica Neue"/>
                <a:cs typeface="Helvetica Neue"/>
                <a:sym typeface="Helvetica Neue"/>
              </a:defRPr>
            </a:lvl1pPr>
          </a:lstStyle>
          <a:p>
            <a:r>
              <a:t>source Wall Street Journal</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 name="photo-1464274771514-c57f7d74fd20.jpeg"/>
          <p:cNvPicPr>
            <a:picLocks noChangeAspect="1"/>
          </p:cNvPicPr>
          <p:nvPr/>
        </p:nvPicPr>
        <p:blipFill>
          <a:blip r:embed="rId3">
            <a:extLst/>
          </a:blip>
          <a:stretch>
            <a:fillRect/>
          </a:stretch>
        </p:blipFill>
        <p:spPr>
          <a:xfrm>
            <a:off x="3525" y="-1076274"/>
            <a:ext cx="24376950" cy="16251301"/>
          </a:xfrm>
          <a:prstGeom prst="rect">
            <a:avLst/>
          </a:prstGeom>
          <a:ln w="12700">
            <a:miter lim="400000"/>
          </a:ln>
        </p:spPr>
      </p:pic>
      <p:sp>
        <p:nvSpPr>
          <p:cNvPr id="513" name="Shape 513"/>
          <p:cNvSpPr/>
          <p:nvPr/>
        </p:nvSpPr>
        <p:spPr>
          <a:xfrm>
            <a:off x="-24618" y="-6033"/>
            <a:ext cx="24433237" cy="13716001"/>
          </a:xfrm>
          <a:prstGeom prst="rect">
            <a:avLst/>
          </a:prstGeom>
          <a:gradFill>
            <a:gsLst>
              <a:gs pos="0">
                <a:srgbClr val="FFFFFF">
                  <a:alpha val="0"/>
                </a:srgbClr>
              </a:gs>
              <a:gs pos="100000">
                <a:srgbClr val="212121">
                  <a:alpha val="36896"/>
                </a:srgbClr>
              </a:gs>
            </a:gsLst>
            <a:lin ang="5400000"/>
          </a:gradFill>
          <a:ln w="12700">
            <a:miter lim="400000"/>
          </a:ln>
        </p:spPr>
        <p:txBody>
          <a:bodyPr lIns="71437" tIns="71437" rIns="71437" bIns="71437" anchor="ctr"/>
          <a:lstStyle/>
          <a:p>
            <a:pPr>
              <a:defRPr sz="3200">
                <a:solidFill>
                  <a:srgbClr val="FFFFFF"/>
                </a:solidFill>
              </a:defRPr>
            </a:pPr>
            <a:endParaRPr/>
          </a:p>
        </p:txBody>
      </p:sp>
      <p:sp>
        <p:nvSpPr>
          <p:cNvPr id="514" name="Shape 514"/>
          <p:cNvSpPr/>
          <p:nvPr/>
        </p:nvSpPr>
        <p:spPr>
          <a:xfrm>
            <a:off x="27170" y="10843141"/>
            <a:ext cx="19799008" cy="280011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lvl1pPr algn="l">
              <a:defRPr sz="14600">
                <a:solidFill>
                  <a:srgbClr val="FFFFFF"/>
                </a:solidFill>
                <a:latin typeface="Futura"/>
                <a:ea typeface="Futura"/>
                <a:cs typeface="Futura"/>
                <a:sym typeface="Futura"/>
              </a:defRPr>
            </a:lvl1pPr>
          </a:lstStyle>
          <a:p>
            <a:r>
              <a:t>OWN THE LAST MILE</a:t>
            </a:r>
          </a:p>
        </p:txBody>
      </p:sp>
      <p:sp>
        <p:nvSpPr>
          <p:cNvPr id="515" name="Shape 515"/>
          <p:cNvSpPr/>
          <p:nvPr/>
        </p:nvSpPr>
        <p:spPr>
          <a:xfrm>
            <a:off x="19010709" y="13120555"/>
            <a:ext cx="5274463" cy="47795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457200">
              <a:lnSpc>
                <a:spcPct val="117999"/>
              </a:lnSpc>
              <a:defRPr sz="2200" u="sng">
                <a:solidFill>
                  <a:srgbClr val="FFFFFF"/>
                </a:solidFill>
                <a:latin typeface="Helvetica Neue"/>
                <a:ea typeface="Helvetica Neue"/>
                <a:cs typeface="Helvetica Neue"/>
                <a:sym typeface="Helvetica Neue"/>
                <a:hlinkClick r:id="rId4"/>
              </a:defRPr>
            </a:lvl1pPr>
          </a:lstStyle>
          <a:p>
            <a:pPr>
              <a:defRPr u="none"/>
            </a:pPr>
            <a:r>
              <a:rPr u="sng">
                <a:hlinkClick r:id="rId4"/>
              </a:rPr>
              <a:t>source https://unsplash.com/@zachinglis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LGM+Veggies-01-small.png"/>
          <p:cNvPicPr>
            <a:picLocks noGrp="1" noChangeAspect="1"/>
          </p:cNvPicPr>
          <p:nvPr>
            <p:ph type="pic" idx="13"/>
          </p:nvPr>
        </p:nvPicPr>
        <p:blipFill>
          <a:blip r:embed="rId3">
            <a:extLst/>
          </a:blip>
          <a:srcRect/>
          <a:stretch>
            <a:fillRect/>
          </a:stretch>
        </p:blipFill>
        <p:spPr>
          <a:xfrm>
            <a:off x="7082141" y="4816410"/>
            <a:ext cx="9441497" cy="9441497"/>
          </a:xfrm>
          <a:prstGeom prst="rect">
            <a:avLst/>
          </a:prstGeom>
        </p:spPr>
      </p:pic>
      <p:pic>
        <p:nvPicPr>
          <p:cNvPr id="232" name="MOS_Icon_light-01.png"/>
          <p:cNvPicPr>
            <a:picLocks noChangeAspect="1"/>
          </p:cNvPicPr>
          <p:nvPr/>
        </p:nvPicPr>
        <p:blipFill>
          <a:blip r:embed="rId4">
            <a:extLst/>
          </a:blip>
          <a:srcRect t="26552"/>
          <a:stretch>
            <a:fillRect/>
          </a:stretch>
        </p:blipFill>
        <p:spPr>
          <a:xfrm rot="21600000">
            <a:off x="2668171" y="654243"/>
            <a:ext cx="6273946" cy="4608042"/>
          </a:xfrm>
          <a:prstGeom prst="rect">
            <a:avLst/>
          </a:prstGeom>
          <a:ln w="12700">
            <a:miter lim="400000"/>
          </a:ln>
        </p:spPr>
      </p:pic>
      <p:pic>
        <p:nvPicPr>
          <p:cNvPr id="233" name="MOS_Icon_water-01.png"/>
          <p:cNvPicPr>
            <a:picLocks noChangeAspect="1"/>
          </p:cNvPicPr>
          <p:nvPr/>
        </p:nvPicPr>
        <p:blipFill>
          <a:blip r:embed="rId5">
            <a:extLst/>
          </a:blip>
          <a:srcRect l="12020" t="21966"/>
          <a:stretch>
            <a:fillRect/>
          </a:stretch>
        </p:blipFill>
        <p:spPr>
          <a:xfrm rot="21600000">
            <a:off x="10545742" y="228198"/>
            <a:ext cx="6156234" cy="5460272"/>
          </a:xfrm>
          <a:prstGeom prst="rect">
            <a:avLst/>
          </a:prstGeom>
          <a:ln w="12700">
            <a:miter lim="400000"/>
          </a:ln>
        </p:spPr>
      </p:pic>
      <p:pic>
        <p:nvPicPr>
          <p:cNvPr id="234" name="MOS_Icon_air-01.png"/>
          <p:cNvPicPr>
            <a:picLocks noChangeAspect="1"/>
          </p:cNvPicPr>
          <p:nvPr/>
        </p:nvPicPr>
        <p:blipFill>
          <a:blip r:embed="rId6">
            <a:extLst/>
          </a:blip>
          <a:srcRect t="21401"/>
          <a:stretch>
            <a:fillRect/>
          </a:stretch>
        </p:blipFill>
        <p:spPr>
          <a:xfrm rot="21600000">
            <a:off x="6579771" y="441523"/>
            <a:ext cx="5757178" cy="4525060"/>
          </a:xfrm>
          <a:prstGeom prst="rect">
            <a:avLst/>
          </a:prstGeom>
          <a:ln w="12700">
            <a:miter lim="400000"/>
          </a:ln>
        </p:spPr>
      </p:pic>
      <p:pic>
        <p:nvPicPr>
          <p:cNvPr id="235" name="MOS_Icon_food-01.png"/>
          <p:cNvPicPr>
            <a:picLocks noChangeAspect="1"/>
          </p:cNvPicPr>
          <p:nvPr/>
        </p:nvPicPr>
        <p:blipFill>
          <a:blip r:embed="rId7">
            <a:extLst/>
          </a:blip>
          <a:srcRect t="10391" b="10391"/>
          <a:stretch>
            <a:fillRect/>
          </a:stretch>
        </p:blipFill>
        <p:spPr>
          <a:xfrm rot="21600000">
            <a:off x="15481676" y="249949"/>
            <a:ext cx="4398792" cy="3484610"/>
          </a:xfrm>
          <a:prstGeom prst="rect">
            <a:avLst/>
          </a:prstGeom>
          <a:ln w="12700">
            <a:miter lim="400000"/>
          </a:ln>
        </p:spPr>
      </p:pic>
      <p:sp>
        <p:nvSpPr>
          <p:cNvPr id="236" name="Shape 236"/>
          <p:cNvSpPr/>
          <p:nvPr/>
        </p:nvSpPr>
        <p:spPr>
          <a:xfrm>
            <a:off x="263424" y="3829892"/>
            <a:ext cx="11083294" cy="113617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6000">
                <a:solidFill>
                  <a:srgbClr val="F9F157"/>
                </a:solidFill>
                <a:latin typeface="Futura"/>
                <a:ea typeface="Futura"/>
                <a:cs typeface="Futura"/>
                <a:sym typeface="Futura"/>
              </a:defRPr>
            </a:lvl1pPr>
          </a:lstStyle>
          <a:p>
            <a:r>
              <a:t>LIGHT</a:t>
            </a:r>
          </a:p>
        </p:txBody>
      </p:sp>
      <p:sp>
        <p:nvSpPr>
          <p:cNvPr id="237" name="Shape 237"/>
          <p:cNvSpPr/>
          <p:nvPr/>
        </p:nvSpPr>
        <p:spPr>
          <a:xfrm>
            <a:off x="8090395" y="3829892"/>
            <a:ext cx="2735821" cy="113617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6000">
                <a:solidFill>
                  <a:srgbClr val="57E7E0"/>
                </a:solidFill>
                <a:latin typeface="Futura"/>
                <a:ea typeface="Futura"/>
                <a:cs typeface="Futura"/>
                <a:sym typeface="Futura"/>
              </a:defRPr>
            </a:lvl1pPr>
          </a:lstStyle>
          <a:p>
            <a:r>
              <a:t>AIR</a:t>
            </a:r>
          </a:p>
        </p:txBody>
      </p:sp>
      <p:sp>
        <p:nvSpPr>
          <p:cNvPr id="238" name="Shape 238"/>
          <p:cNvSpPr/>
          <p:nvPr/>
        </p:nvSpPr>
        <p:spPr>
          <a:xfrm>
            <a:off x="11087297" y="3829892"/>
            <a:ext cx="5073217" cy="113617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6000">
                <a:solidFill>
                  <a:srgbClr val="4A7DC7"/>
                </a:solidFill>
                <a:latin typeface="Futura"/>
                <a:ea typeface="Futura"/>
                <a:cs typeface="Futura"/>
                <a:sym typeface="Futura"/>
              </a:defRPr>
            </a:lvl1pPr>
          </a:lstStyle>
          <a:p>
            <a:r>
              <a:t>WATER</a:t>
            </a:r>
          </a:p>
        </p:txBody>
      </p:sp>
      <p:sp>
        <p:nvSpPr>
          <p:cNvPr id="239" name="Shape 239"/>
          <p:cNvSpPr/>
          <p:nvPr/>
        </p:nvSpPr>
        <p:spPr>
          <a:xfrm>
            <a:off x="16421594" y="3829892"/>
            <a:ext cx="2989623" cy="113617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6000">
                <a:solidFill>
                  <a:srgbClr val="7AE065"/>
                </a:solidFill>
                <a:latin typeface="Futura"/>
                <a:ea typeface="Futura"/>
                <a:cs typeface="Futura"/>
                <a:sym typeface="Futura"/>
              </a:defRPr>
            </a:lvl1pPr>
          </a:lstStyle>
          <a:p>
            <a:r>
              <a:t>FOOD</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 name="photo-1431605695381-f4a9c3cdd150.jpeg"/>
          <p:cNvPicPr>
            <a:picLocks noChangeAspect="1"/>
          </p:cNvPicPr>
          <p:nvPr/>
        </p:nvPicPr>
        <p:blipFill>
          <a:blip r:embed="rId3">
            <a:extLst/>
          </a:blip>
          <a:stretch>
            <a:fillRect/>
          </a:stretch>
        </p:blipFill>
        <p:spPr>
          <a:xfrm>
            <a:off x="-144751" y="-1"/>
            <a:ext cx="24549393" cy="16366261"/>
          </a:xfrm>
          <a:prstGeom prst="rect">
            <a:avLst/>
          </a:prstGeom>
          <a:ln w="12700">
            <a:miter lim="400000"/>
          </a:ln>
        </p:spPr>
      </p:pic>
      <p:sp>
        <p:nvSpPr>
          <p:cNvPr id="520" name="Shape 520"/>
          <p:cNvSpPr/>
          <p:nvPr/>
        </p:nvSpPr>
        <p:spPr>
          <a:xfrm>
            <a:off x="465210" y="369108"/>
            <a:ext cx="16158816" cy="458758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lvl1pPr algn="l">
              <a:defRPr sz="11200">
                <a:latin typeface="Futura"/>
                <a:ea typeface="Futura"/>
                <a:cs typeface="Futura"/>
                <a:sym typeface="Futura"/>
              </a:defRPr>
            </a:lvl1pPr>
          </a:lstStyle>
          <a:p>
            <a:r>
              <a:t>ALL DATA IS MULTIPURPOSE</a:t>
            </a:r>
          </a:p>
        </p:txBody>
      </p:sp>
      <p:sp>
        <p:nvSpPr>
          <p:cNvPr id="521" name="Shape 521"/>
          <p:cNvSpPr/>
          <p:nvPr/>
        </p:nvSpPr>
        <p:spPr>
          <a:xfrm>
            <a:off x="17584412" y="12976203"/>
            <a:ext cx="6757773" cy="612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2700">
                <a:latin typeface="Avenir Light"/>
                <a:ea typeface="Avenir Light"/>
                <a:cs typeface="Avenir Light"/>
                <a:sym typeface="Avenir Light"/>
              </a:defRPr>
            </a:pPr>
            <a:r>
              <a:t>source </a:t>
            </a:r>
            <a:r>
              <a:rPr u="sng">
                <a:hlinkClick r:id="rId4"/>
              </a:rPr>
              <a:t>https://unsplash.com/@albertosaure</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 name="photo-1472437774355-71ab6752b434.jpeg"/>
          <p:cNvPicPr>
            <a:picLocks noChangeAspect="1"/>
          </p:cNvPicPr>
          <p:nvPr/>
        </p:nvPicPr>
        <p:blipFill>
          <a:blip r:embed="rId3">
            <a:extLst/>
          </a:blip>
          <a:stretch>
            <a:fillRect/>
          </a:stretch>
        </p:blipFill>
        <p:spPr>
          <a:xfrm>
            <a:off x="-141051" y="-614217"/>
            <a:ext cx="24666102" cy="18499577"/>
          </a:xfrm>
          <a:prstGeom prst="rect">
            <a:avLst/>
          </a:prstGeom>
          <a:ln w="12700">
            <a:miter lim="400000"/>
          </a:ln>
        </p:spPr>
      </p:pic>
      <p:sp>
        <p:nvSpPr>
          <p:cNvPr id="526" name="Shape 526"/>
          <p:cNvSpPr/>
          <p:nvPr/>
        </p:nvSpPr>
        <p:spPr>
          <a:xfrm>
            <a:off x="465210" y="369108"/>
            <a:ext cx="13125322" cy="476640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lvl1pPr algn="l">
              <a:defRPr sz="11200">
                <a:latin typeface="Futura"/>
                <a:ea typeface="Futura"/>
                <a:cs typeface="Futura"/>
                <a:sym typeface="Futura"/>
              </a:defRPr>
            </a:lvl1pPr>
          </a:lstStyle>
          <a:p>
            <a:r>
              <a:t>EMBRACE STANDARDS</a:t>
            </a:r>
          </a:p>
        </p:txBody>
      </p:sp>
      <p:sp>
        <p:nvSpPr>
          <p:cNvPr id="527" name="Shape 527"/>
          <p:cNvSpPr/>
          <p:nvPr/>
        </p:nvSpPr>
        <p:spPr>
          <a:xfrm>
            <a:off x="18103826" y="12860791"/>
            <a:ext cx="6026710" cy="612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2700">
                <a:latin typeface="Avenir Light"/>
                <a:ea typeface="Avenir Light"/>
                <a:cs typeface="Avenir Light"/>
                <a:sym typeface="Avenir Light"/>
              </a:defRPr>
            </a:pPr>
            <a:r>
              <a:t>source </a:t>
            </a:r>
            <a:r>
              <a:rPr u="sng">
                <a:hlinkClick r:id="rId4"/>
              </a:rPr>
              <a:t>https://unsplash.com/@grakozy</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 name="pasted-image.pdf"/>
          <p:cNvPicPr>
            <a:picLocks noChangeAspect="1"/>
          </p:cNvPicPr>
          <p:nvPr/>
        </p:nvPicPr>
        <p:blipFill>
          <a:blip r:embed="rId3">
            <a:extLst/>
          </a:blip>
          <a:stretch>
            <a:fillRect/>
          </a:stretch>
        </p:blipFill>
        <p:spPr>
          <a:xfrm>
            <a:off x="46287" y="26036"/>
            <a:ext cx="24291426" cy="13663928"/>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 name="MOS_Parachute_White-01.png"/>
          <p:cNvPicPr>
            <a:picLocks noChangeAspect="1"/>
          </p:cNvPicPr>
          <p:nvPr/>
        </p:nvPicPr>
        <p:blipFill>
          <a:blip r:embed="rId3">
            <a:extLst/>
          </a:blip>
          <a:srcRect t="769" b="769"/>
          <a:stretch>
            <a:fillRect/>
          </a:stretch>
        </p:blipFill>
        <p:spPr>
          <a:xfrm>
            <a:off x="4911461" y="-310357"/>
            <a:ext cx="14561113" cy="14336887"/>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IMG_9714-small.jpg"/>
          <p:cNvPicPr>
            <a:picLocks noGrp="1" noChangeAspect="1"/>
          </p:cNvPicPr>
          <p:nvPr>
            <p:ph type="pic" idx="13"/>
          </p:nvPr>
        </p:nvPicPr>
        <p:blipFill>
          <a:blip r:embed="rId3">
            <a:extLst/>
          </a:blip>
          <a:srcRect l="9682" t="13015" r="3494" b="13015"/>
          <a:stretch>
            <a:fillRect/>
          </a:stretch>
        </p:blipFill>
        <p:spPr>
          <a:xfrm>
            <a:off x="-25718" y="-82139"/>
            <a:ext cx="24435436" cy="13880276"/>
          </a:xfrm>
          <a:prstGeom prst="rect">
            <a:avLst/>
          </a:prstGeom>
        </p:spPr>
      </p:pic>
      <p:sp>
        <p:nvSpPr>
          <p:cNvPr id="244" name="Shape 244"/>
          <p:cNvSpPr/>
          <p:nvPr/>
        </p:nvSpPr>
        <p:spPr>
          <a:xfrm>
            <a:off x="-34991" y="-50525"/>
            <a:ext cx="6608699" cy="13817050"/>
          </a:xfrm>
          <a:prstGeom prst="rect">
            <a:avLst/>
          </a:prstGeom>
          <a:solidFill>
            <a:srgbClr val="FF40FE">
              <a:alpha val="57673"/>
            </a:srgbClr>
          </a:solidFill>
          <a:ln w="12700">
            <a:miter lim="400000"/>
          </a:ln>
        </p:spPr>
        <p:txBody>
          <a:bodyPr lIns="71437" tIns="71437" rIns="71437" bIns="71437" anchor="ctr"/>
          <a:lstStyle/>
          <a:p>
            <a:pPr>
              <a:defRPr sz="3200">
                <a:solidFill>
                  <a:srgbClr val="FFFFFF"/>
                </a:solidFill>
              </a:defRPr>
            </a:pPr>
            <a:endParaRPr/>
          </a:p>
        </p:txBody>
      </p:sp>
      <p:sp>
        <p:nvSpPr>
          <p:cNvPr id="245" name="Shape 245"/>
          <p:cNvSpPr/>
          <p:nvPr/>
        </p:nvSpPr>
        <p:spPr>
          <a:xfrm>
            <a:off x="-2937390" y="3957149"/>
            <a:ext cx="12861840" cy="179414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10000">
                <a:solidFill>
                  <a:srgbClr val="F9F157"/>
                </a:solidFill>
                <a:latin typeface="Futura"/>
                <a:ea typeface="Futura"/>
                <a:cs typeface="Futura"/>
                <a:sym typeface="Futura"/>
              </a:defRPr>
            </a:lvl1pPr>
          </a:lstStyle>
          <a:p>
            <a:r>
              <a:t>LIGHT</a:t>
            </a:r>
          </a:p>
        </p:txBody>
      </p:sp>
      <p:pic>
        <p:nvPicPr>
          <p:cNvPr id="246" name="MOS_Icon_light-01.png"/>
          <p:cNvPicPr>
            <a:picLocks noChangeAspect="1"/>
          </p:cNvPicPr>
          <p:nvPr/>
        </p:nvPicPr>
        <p:blipFill>
          <a:blip r:embed="rId4">
            <a:extLst/>
          </a:blip>
          <a:srcRect t="10391" b="10391"/>
          <a:stretch>
            <a:fillRect/>
          </a:stretch>
        </p:blipFill>
        <p:spPr>
          <a:xfrm rot="21600000">
            <a:off x="928328" y="222692"/>
            <a:ext cx="5536996" cy="4386268"/>
          </a:xfrm>
          <a:prstGeom prst="rect">
            <a:avLst/>
          </a:prstGeom>
          <a:ln w="12700">
            <a:miter lim="400000"/>
          </a:ln>
        </p:spPr>
      </p:pic>
      <p:sp>
        <p:nvSpPr>
          <p:cNvPr id="247" name="Shape 247"/>
          <p:cNvSpPr/>
          <p:nvPr/>
        </p:nvSpPr>
        <p:spPr>
          <a:xfrm>
            <a:off x="767508" y="7804496"/>
            <a:ext cx="5858445" cy="263856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a:solidFill>
                  <a:srgbClr val="F9F258"/>
                </a:solidFill>
                <a:latin typeface="Futura"/>
                <a:ea typeface="Futura"/>
                <a:cs typeface="Futura"/>
                <a:sym typeface="Futura"/>
              </a:defRPr>
            </a:pPr>
            <a:r>
              <a:t>128 LED light strips</a:t>
            </a:r>
          </a:p>
          <a:p>
            <a:pPr algn="l">
              <a:defRPr>
                <a:solidFill>
                  <a:srgbClr val="F9F258"/>
                </a:solidFill>
                <a:latin typeface="Futura"/>
                <a:ea typeface="Futura"/>
                <a:cs typeface="Futura"/>
                <a:sym typeface="Futura"/>
              </a:defRPr>
            </a:pPr>
            <a:endParaRPr/>
          </a:p>
          <a:p>
            <a:pPr algn="l">
              <a:defRPr>
                <a:solidFill>
                  <a:srgbClr val="F9F258"/>
                </a:solidFill>
                <a:latin typeface="Futura"/>
                <a:ea typeface="Futura"/>
                <a:cs typeface="Futura"/>
                <a:sym typeface="Futura"/>
              </a:defRPr>
            </a:pPr>
            <a:r>
              <a:t>Mimics sunlight</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LGM Jet Fan.jpg"/>
          <p:cNvPicPr>
            <a:picLocks noChangeAspect="1"/>
          </p:cNvPicPr>
          <p:nvPr/>
        </p:nvPicPr>
        <p:blipFill>
          <a:blip r:embed="rId2">
            <a:extLst/>
          </a:blip>
          <a:srcRect t="12554" r="178"/>
          <a:stretch>
            <a:fillRect/>
          </a:stretch>
        </p:blipFill>
        <p:spPr>
          <a:xfrm>
            <a:off x="-69492" y="-114102"/>
            <a:ext cx="24479193" cy="14297920"/>
          </a:xfrm>
          <a:prstGeom prst="rect">
            <a:avLst/>
          </a:prstGeom>
          <a:ln w="12700">
            <a:miter lim="400000"/>
          </a:ln>
        </p:spPr>
      </p:pic>
      <p:sp>
        <p:nvSpPr>
          <p:cNvPr id="252" name="Shape 252"/>
          <p:cNvSpPr/>
          <p:nvPr/>
        </p:nvSpPr>
        <p:spPr>
          <a:xfrm>
            <a:off x="-36569" y="-50524"/>
            <a:ext cx="6981947" cy="13817049"/>
          </a:xfrm>
          <a:prstGeom prst="rect">
            <a:avLst/>
          </a:prstGeom>
          <a:solidFill>
            <a:schemeClr val="accent1">
              <a:hueOff val="273562"/>
              <a:satOff val="2937"/>
              <a:lumOff val="-22233"/>
              <a:alpha val="69244"/>
            </a:schemeClr>
          </a:solidFill>
          <a:ln w="12700">
            <a:miter lim="400000"/>
          </a:ln>
        </p:spPr>
        <p:txBody>
          <a:bodyPr lIns="71437" tIns="71437" rIns="71437" bIns="71437" anchor="ctr"/>
          <a:lstStyle/>
          <a:p>
            <a:pPr>
              <a:defRPr sz="3200">
                <a:solidFill>
                  <a:srgbClr val="FFFFFF"/>
                </a:solidFill>
              </a:defRPr>
            </a:pPr>
            <a:endParaRPr/>
          </a:p>
        </p:txBody>
      </p:sp>
      <p:sp>
        <p:nvSpPr>
          <p:cNvPr id="253" name="Shape 253"/>
          <p:cNvSpPr/>
          <p:nvPr/>
        </p:nvSpPr>
        <p:spPr>
          <a:xfrm>
            <a:off x="-2885036" y="3781117"/>
            <a:ext cx="12861840" cy="179414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10000">
                <a:solidFill>
                  <a:srgbClr val="57E7E0"/>
                </a:solidFill>
                <a:latin typeface="Futura"/>
                <a:ea typeface="Futura"/>
                <a:cs typeface="Futura"/>
                <a:sym typeface="Futura"/>
              </a:defRPr>
            </a:lvl1pPr>
          </a:lstStyle>
          <a:p>
            <a:r>
              <a:t>AIR</a:t>
            </a:r>
          </a:p>
        </p:txBody>
      </p:sp>
      <p:pic>
        <p:nvPicPr>
          <p:cNvPr id="254" name="MOS_Icon_air-01.png"/>
          <p:cNvPicPr>
            <a:picLocks noChangeAspect="1"/>
          </p:cNvPicPr>
          <p:nvPr/>
        </p:nvPicPr>
        <p:blipFill>
          <a:blip r:embed="rId3">
            <a:extLst/>
          </a:blip>
          <a:srcRect t="21401"/>
          <a:stretch>
            <a:fillRect/>
          </a:stretch>
        </p:blipFill>
        <p:spPr>
          <a:xfrm rot="21600000">
            <a:off x="572298" y="242866"/>
            <a:ext cx="6353443" cy="4993715"/>
          </a:xfrm>
          <a:prstGeom prst="rect">
            <a:avLst/>
          </a:prstGeom>
          <a:ln w="12700">
            <a:miter lim="400000"/>
          </a:ln>
        </p:spPr>
      </p:pic>
      <p:sp>
        <p:nvSpPr>
          <p:cNvPr id="255" name="Shape 255"/>
          <p:cNvSpPr/>
          <p:nvPr/>
        </p:nvSpPr>
        <p:spPr>
          <a:xfrm>
            <a:off x="1216040" y="7587761"/>
            <a:ext cx="5858445" cy="263856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a:solidFill>
                  <a:srgbClr val="57E7E0"/>
                </a:solidFill>
                <a:latin typeface="Futura"/>
                <a:ea typeface="Futura"/>
                <a:cs typeface="Futura"/>
                <a:sym typeface="Futura"/>
              </a:defRPr>
            </a:pPr>
            <a:r>
              <a:t>Temperature</a:t>
            </a:r>
          </a:p>
          <a:p>
            <a:pPr algn="l">
              <a:defRPr>
                <a:solidFill>
                  <a:srgbClr val="57E7E0"/>
                </a:solidFill>
                <a:latin typeface="Futura"/>
                <a:ea typeface="Futura"/>
                <a:cs typeface="Futura"/>
                <a:sym typeface="Futura"/>
              </a:defRPr>
            </a:pPr>
            <a:endParaRPr/>
          </a:p>
          <a:p>
            <a:pPr algn="l">
              <a:defRPr>
                <a:solidFill>
                  <a:srgbClr val="57E7E0"/>
                </a:solidFill>
                <a:latin typeface="Futura"/>
                <a:ea typeface="Futura"/>
                <a:cs typeface="Futura"/>
                <a:sym typeface="Futura"/>
              </a:defRPr>
            </a:pPr>
            <a:r>
              <a:t>CO2 </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MOS_Image 3.001-enhanced.jpeg"/>
          <p:cNvPicPr>
            <a:picLocks noChangeAspect="1"/>
          </p:cNvPicPr>
          <p:nvPr/>
        </p:nvPicPr>
        <p:blipFill>
          <a:blip r:embed="rId2">
            <a:extLst/>
          </a:blip>
          <a:srcRect t="12130" b="12130"/>
          <a:stretch>
            <a:fillRect/>
          </a:stretch>
        </p:blipFill>
        <p:spPr>
          <a:xfrm flipH="1">
            <a:off x="-25797" y="-82154"/>
            <a:ext cx="24435436" cy="13880277"/>
          </a:xfrm>
          <a:prstGeom prst="rect">
            <a:avLst/>
          </a:prstGeom>
          <a:ln w="12700">
            <a:miter lim="400000"/>
          </a:ln>
        </p:spPr>
      </p:pic>
      <p:sp>
        <p:nvSpPr>
          <p:cNvPr id="258" name="Shape 258"/>
          <p:cNvSpPr/>
          <p:nvPr/>
        </p:nvSpPr>
        <p:spPr>
          <a:xfrm>
            <a:off x="-102045" y="-50524"/>
            <a:ext cx="7152143" cy="13817049"/>
          </a:xfrm>
          <a:prstGeom prst="rect">
            <a:avLst/>
          </a:prstGeom>
          <a:solidFill>
            <a:schemeClr val="accent1">
              <a:hueOff val="47394"/>
              <a:satOff val="-25753"/>
              <a:lumOff val="-7544"/>
              <a:alpha val="48128"/>
            </a:schemeClr>
          </a:solidFill>
          <a:ln w="12700">
            <a:miter lim="400000"/>
          </a:ln>
        </p:spPr>
        <p:txBody>
          <a:bodyPr lIns="71437" tIns="71437" rIns="71437" bIns="71437" anchor="ctr"/>
          <a:lstStyle/>
          <a:p>
            <a:pPr>
              <a:defRPr sz="3200">
                <a:solidFill>
                  <a:srgbClr val="FFFFFF"/>
                </a:solidFill>
              </a:defRPr>
            </a:pPr>
            <a:endParaRPr/>
          </a:p>
        </p:txBody>
      </p:sp>
      <p:sp>
        <p:nvSpPr>
          <p:cNvPr id="259" name="Shape 259"/>
          <p:cNvSpPr/>
          <p:nvPr/>
        </p:nvSpPr>
        <p:spPr>
          <a:xfrm>
            <a:off x="-3199682" y="3889115"/>
            <a:ext cx="13139851" cy="179414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10000">
                <a:solidFill>
                  <a:srgbClr val="99CAFF"/>
                </a:solidFill>
                <a:latin typeface="Futura"/>
                <a:ea typeface="Futura"/>
                <a:cs typeface="Futura"/>
                <a:sym typeface="Futura"/>
              </a:defRPr>
            </a:lvl1pPr>
          </a:lstStyle>
          <a:p>
            <a:r>
              <a:t>WATER</a:t>
            </a:r>
          </a:p>
        </p:txBody>
      </p:sp>
      <p:pic>
        <p:nvPicPr>
          <p:cNvPr id="260" name="MOS_Icon_water-01.png"/>
          <p:cNvPicPr>
            <a:picLocks noChangeAspect="1"/>
          </p:cNvPicPr>
          <p:nvPr/>
        </p:nvPicPr>
        <p:blipFill>
          <a:blip r:embed="rId3">
            <a:extLst/>
          </a:blip>
          <a:srcRect t="8794" r="15363" b="24158"/>
          <a:stretch>
            <a:fillRect/>
          </a:stretch>
        </p:blipFill>
        <p:spPr>
          <a:xfrm rot="21600000">
            <a:off x="-166508" y="-680367"/>
            <a:ext cx="6362461" cy="5040181"/>
          </a:xfrm>
          <a:prstGeom prst="rect">
            <a:avLst/>
          </a:prstGeom>
          <a:ln w="12700">
            <a:miter lim="400000"/>
          </a:ln>
        </p:spPr>
      </p:pic>
      <p:sp>
        <p:nvSpPr>
          <p:cNvPr id="261" name="Shape 261"/>
          <p:cNvSpPr/>
          <p:nvPr/>
        </p:nvSpPr>
        <p:spPr>
          <a:xfrm>
            <a:off x="16190670" y="16401"/>
            <a:ext cx="2919070" cy="2935255"/>
          </a:xfrm>
          <a:prstGeom prst="ellipse">
            <a:avLst/>
          </a:prstGeom>
          <a:ln w="203200">
            <a:solidFill>
              <a:srgbClr val="4A7DC7"/>
            </a:solidFill>
            <a:miter lim="400000"/>
          </a:ln>
        </p:spPr>
        <p:txBody>
          <a:bodyPr lIns="71437" tIns="71437" rIns="71437" bIns="71437" anchor="ctr"/>
          <a:lstStyle/>
          <a:p>
            <a:pPr>
              <a:defRPr sz="3200"/>
            </a:pPr>
            <a:endParaRPr/>
          </a:p>
        </p:txBody>
      </p:sp>
      <p:sp>
        <p:nvSpPr>
          <p:cNvPr id="262" name="Shape 262"/>
          <p:cNvSpPr/>
          <p:nvPr/>
        </p:nvSpPr>
        <p:spPr>
          <a:xfrm>
            <a:off x="775966" y="6948337"/>
            <a:ext cx="13139850" cy="263856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a:solidFill>
                  <a:srgbClr val="99CAFF"/>
                </a:solidFill>
                <a:latin typeface="Futura"/>
                <a:ea typeface="Futura"/>
                <a:cs typeface="Futura"/>
                <a:sym typeface="Futura"/>
              </a:defRPr>
            </a:pPr>
            <a:r>
              <a:t>Drip irrigation</a:t>
            </a:r>
          </a:p>
          <a:p>
            <a:pPr algn="l">
              <a:defRPr>
                <a:solidFill>
                  <a:srgbClr val="99CAFF"/>
                </a:solidFill>
                <a:latin typeface="Futura"/>
                <a:ea typeface="Futura"/>
                <a:cs typeface="Futura"/>
                <a:sym typeface="Futura"/>
              </a:defRPr>
            </a:pPr>
            <a:endParaRPr/>
          </a:p>
          <a:p>
            <a:pPr algn="l">
              <a:defRPr>
                <a:solidFill>
                  <a:srgbClr val="99CAFF"/>
                </a:solidFill>
                <a:latin typeface="Futura"/>
                <a:ea typeface="Futura"/>
                <a:cs typeface="Futura"/>
                <a:sym typeface="Futura"/>
              </a:defRPr>
            </a:pPr>
            <a:r>
              <a:t>Closed-loop system</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Delucca_5-small.jpg"/>
          <p:cNvPicPr>
            <a:picLocks noChangeAspect="1"/>
          </p:cNvPicPr>
          <p:nvPr/>
        </p:nvPicPr>
        <p:blipFill>
          <a:blip r:embed="rId3">
            <a:extLst/>
          </a:blip>
          <a:srcRect b="34042"/>
          <a:stretch>
            <a:fillRect/>
          </a:stretch>
        </p:blipFill>
        <p:spPr>
          <a:xfrm>
            <a:off x="-143074" y="11089"/>
            <a:ext cx="25824439" cy="13723097"/>
          </a:xfrm>
          <a:prstGeom prst="rect">
            <a:avLst/>
          </a:prstGeom>
          <a:ln w="12700">
            <a:miter lim="400000"/>
          </a:ln>
        </p:spPr>
      </p:pic>
      <p:sp>
        <p:nvSpPr>
          <p:cNvPr id="265" name="Shape 265"/>
          <p:cNvSpPr/>
          <p:nvPr/>
        </p:nvSpPr>
        <p:spPr>
          <a:xfrm>
            <a:off x="-34991" y="-50525"/>
            <a:ext cx="8076967" cy="13817050"/>
          </a:xfrm>
          <a:prstGeom prst="rect">
            <a:avLst/>
          </a:prstGeom>
          <a:solidFill>
            <a:srgbClr val="060606">
              <a:alpha val="46924"/>
            </a:srgbClr>
          </a:solidFill>
          <a:ln w="12700">
            <a:miter lim="400000"/>
          </a:ln>
        </p:spPr>
        <p:txBody>
          <a:bodyPr lIns="71437" tIns="71437" rIns="71437" bIns="71437" anchor="ctr"/>
          <a:lstStyle/>
          <a:p>
            <a:pPr>
              <a:defRPr sz="3200">
                <a:solidFill>
                  <a:srgbClr val="FFFFFF"/>
                </a:solidFill>
              </a:defRPr>
            </a:pPr>
            <a:endParaRPr/>
          </a:p>
        </p:txBody>
      </p:sp>
      <p:pic>
        <p:nvPicPr>
          <p:cNvPr id="266" name="MOS_Icon_food-01.png"/>
          <p:cNvPicPr>
            <a:picLocks noChangeAspect="1"/>
          </p:cNvPicPr>
          <p:nvPr/>
        </p:nvPicPr>
        <p:blipFill>
          <a:blip r:embed="rId4">
            <a:extLst/>
          </a:blip>
          <a:srcRect b="15153"/>
          <a:stretch>
            <a:fillRect/>
          </a:stretch>
        </p:blipFill>
        <p:spPr>
          <a:xfrm rot="21600000">
            <a:off x="2006814" y="33635"/>
            <a:ext cx="3993251" cy="3388150"/>
          </a:xfrm>
          <a:prstGeom prst="rect">
            <a:avLst/>
          </a:prstGeom>
          <a:ln w="12700">
            <a:miter lim="400000"/>
          </a:ln>
        </p:spPr>
      </p:pic>
      <p:sp>
        <p:nvSpPr>
          <p:cNvPr id="267" name="Shape 267"/>
          <p:cNvSpPr/>
          <p:nvPr/>
        </p:nvSpPr>
        <p:spPr>
          <a:xfrm>
            <a:off x="-1312133" y="3926048"/>
            <a:ext cx="11083293" cy="179414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10000">
                <a:solidFill>
                  <a:srgbClr val="88D88B"/>
                </a:solidFill>
                <a:latin typeface="Futura"/>
                <a:ea typeface="Futura"/>
                <a:cs typeface="Futura"/>
                <a:sym typeface="Futura"/>
              </a:defRPr>
            </a:lvl1pPr>
          </a:lstStyle>
          <a:p>
            <a:r>
              <a:t>FOOD</a:t>
            </a:r>
          </a:p>
        </p:txBody>
      </p:sp>
      <p:sp>
        <p:nvSpPr>
          <p:cNvPr id="268" name="Shape 268"/>
          <p:cNvSpPr/>
          <p:nvPr/>
        </p:nvSpPr>
        <p:spPr>
          <a:xfrm>
            <a:off x="1763781" y="7215119"/>
            <a:ext cx="11083294" cy="263856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a:solidFill>
                  <a:srgbClr val="88D88B"/>
                </a:solidFill>
                <a:latin typeface="Futura"/>
                <a:ea typeface="Futura"/>
                <a:cs typeface="Futura"/>
                <a:sym typeface="Futura"/>
              </a:defRPr>
            </a:pPr>
            <a:r>
              <a:t>Liquid Nutrients</a:t>
            </a:r>
          </a:p>
          <a:p>
            <a:pPr algn="l">
              <a:defRPr>
                <a:solidFill>
                  <a:srgbClr val="88D88B"/>
                </a:solidFill>
                <a:latin typeface="Futura"/>
                <a:ea typeface="Futura"/>
                <a:cs typeface="Futura"/>
                <a:sym typeface="Futura"/>
              </a:defRPr>
            </a:pPr>
            <a:endParaRPr/>
          </a:p>
          <a:p>
            <a:pPr algn="l">
              <a:defRPr>
                <a:solidFill>
                  <a:srgbClr val="88D88B"/>
                </a:solidFill>
                <a:latin typeface="Futura"/>
                <a:ea typeface="Futura"/>
                <a:cs typeface="Futura"/>
                <a:sym typeface="Futura"/>
              </a:defRPr>
            </a:pPr>
            <a:r>
              <a:t>pH Balance</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LGM-Seedling-Station.jpeg"/>
          <p:cNvPicPr>
            <a:picLocks noGrp="1" noChangeAspect="1"/>
          </p:cNvPicPr>
          <p:nvPr>
            <p:ph type="pic" idx="13"/>
          </p:nvPr>
        </p:nvPicPr>
        <p:blipFill>
          <a:blip r:embed="rId3">
            <a:extLst/>
          </a:blip>
          <a:srcRect t="13609"/>
          <a:stretch>
            <a:fillRect/>
          </a:stretch>
        </p:blipFill>
        <p:spPr>
          <a:xfrm flipH="1">
            <a:off x="-30" y="-164743"/>
            <a:ext cx="24384336" cy="14045485"/>
          </a:xfrm>
          <a:prstGeom prst="rect">
            <a:avLst/>
          </a:prstGeom>
        </p:spPr>
      </p:pic>
      <p:sp>
        <p:nvSpPr>
          <p:cNvPr id="273" name="Shape 273"/>
          <p:cNvSpPr/>
          <p:nvPr/>
        </p:nvSpPr>
        <p:spPr>
          <a:xfrm>
            <a:off x="250958" y="-50524"/>
            <a:ext cx="9421550" cy="13817049"/>
          </a:xfrm>
          <a:prstGeom prst="rect">
            <a:avLst/>
          </a:prstGeom>
          <a:solidFill>
            <a:srgbClr val="000000">
              <a:alpha val="45216"/>
            </a:srgbClr>
          </a:solidFill>
          <a:ln w="12700">
            <a:miter lim="400000"/>
          </a:ln>
        </p:spPr>
        <p:txBody>
          <a:bodyPr lIns="71437" tIns="71437" rIns="71437" bIns="71437" anchor="ctr"/>
          <a:lstStyle/>
          <a:p>
            <a:pPr>
              <a:defRPr sz="3200">
                <a:solidFill>
                  <a:srgbClr val="FFFFFF"/>
                </a:solidFill>
              </a:defRPr>
            </a:pPr>
            <a:endParaRPr/>
          </a:p>
        </p:txBody>
      </p:sp>
      <p:sp>
        <p:nvSpPr>
          <p:cNvPr id="274" name="Shape 274"/>
          <p:cNvSpPr/>
          <p:nvPr/>
        </p:nvSpPr>
        <p:spPr>
          <a:xfrm>
            <a:off x="-284201" y="5662541"/>
            <a:ext cx="11083293" cy="348324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10000">
                <a:solidFill>
                  <a:srgbClr val="7AE065"/>
                </a:solidFill>
                <a:latin typeface="Futura"/>
                <a:ea typeface="Futura"/>
                <a:cs typeface="Futura"/>
                <a:sym typeface="Futura"/>
              </a:defRPr>
            </a:pPr>
            <a:r>
              <a:t>SEEDLING</a:t>
            </a:r>
          </a:p>
          <a:p>
            <a:pPr>
              <a:defRPr sz="10000">
                <a:solidFill>
                  <a:srgbClr val="7AE065"/>
                </a:solidFill>
                <a:latin typeface="Futura"/>
                <a:ea typeface="Futura"/>
                <a:cs typeface="Futura"/>
                <a:sym typeface="Futura"/>
              </a:defRPr>
            </a:pPr>
            <a:r>
              <a:t>STATION</a:t>
            </a:r>
          </a:p>
        </p:txBody>
      </p:sp>
      <p:pic>
        <p:nvPicPr>
          <p:cNvPr id="275" name="Grow-Plug.png"/>
          <p:cNvPicPr>
            <a:picLocks noChangeAspect="1"/>
          </p:cNvPicPr>
          <p:nvPr/>
        </p:nvPicPr>
        <p:blipFill>
          <a:blip r:embed="rId4">
            <a:extLst/>
          </a:blip>
          <a:srcRect b="6184"/>
          <a:stretch>
            <a:fillRect/>
          </a:stretch>
        </p:blipFill>
        <p:spPr>
          <a:xfrm rot="21600000">
            <a:off x="3562441" y="1411087"/>
            <a:ext cx="2798759" cy="3603849"/>
          </a:xfrm>
          <a:prstGeom prst="rect">
            <a:avLst/>
          </a:prstGeom>
          <a:ln w="12700">
            <a:miter lim="400000"/>
          </a:ln>
        </p:spPr>
      </p:pic>
      <p:sp>
        <p:nvSpPr>
          <p:cNvPr id="276" name="Shape 276"/>
          <p:cNvSpPr/>
          <p:nvPr/>
        </p:nvSpPr>
        <p:spPr>
          <a:xfrm>
            <a:off x="-875627" y="9793284"/>
            <a:ext cx="11083293" cy="96216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a:solidFill>
                  <a:srgbClr val="7AE065"/>
                </a:solidFill>
                <a:latin typeface="Futura"/>
                <a:ea typeface="Futura"/>
                <a:cs typeface="Futura"/>
                <a:sym typeface="Futura"/>
              </a:defRPr>
            </a:lvl1pPr>
          </a:lstStyle>
          <a:p>
            <a:r>
              <a:t>3,600 plants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2016 LGM.jpeg"/>
          <p:cNvPicPr>
            <a:picLocks noGrp="1" noChangeAspect="1"/>
          </p:cNvPicPr>
          <p:nvPr>
            <p:ph type="pic" idx="13"/>
          </p:nvPr>
        </p:nvPicPr>
        <p:blipFill>
          <a:blip r:embed="rId3">
            <a:extLst/>
          </a:blip>
          <a:srcRect l="2045" t="5619" b="12473"/>
          <a:stretch>
            <a:fillRect/>
          </a:stretch>
        </p:blipFill>
        <p:spPr>
          <a:xfrm>
            <a:off x="-79177" y="-27623"/>
            <a:ext cx="24701059" cy="13771275"/>
          </a:xfrm>
          <a:prstGeom prst="rect">
            <a:avLst/>
          </a:prstGeom>
        </p:spPr>
      </p:pic>
      <p:sp>
        <p:nvSpPr>
          <p:cNvPr id="281" name="Shape 281"/>
          <p:cNvSpPr/>
          <p:nvPr/>
        </p:nvSpPr>
        <p:spPr>
          <a:xfrm>
            <a:off x="-3042" y="-50524"/>
            <a:ext cx="9807709" cy="13817049"/>
          </a:xfrm>
          <a:prstGeom prst="rect">
            <a:avLst/>
          </a:prstGeom>
          <a:solidFill>
            <a:srgbClr val="000000">
              <a:alpha val="58033"/>
            </a:srgbClr>
          </a:solidFill>
          <a:ln w="12700">
            <a:miter lim="400000"/>
          </a:ln>
        </p:spPr>
        <p:txBody>
          <a:bodyPr lIns="71437" tIns="71437" rIns="71437" bIns="71437" anchor="ctr"/>
          <a:lstStyle/>
          <a:p>
            <a:pPr>
              <a:defRPr sz="3200">
                <a:solidFill>
                  <a:srgbClr val="FFFFFF"/>
                </a:solidFill>
              </a:defRPr>
            </a:pPr>
            <a:endParaRPr/>
          </a:p>
        </p:txBody>
      </p:sp>
      <p:sp>
        <p:nvSpPr>
          <p:cNvPr id="282" name="Shape 282"/>
          <p:cNvSpPr/>
          <p:nvPr/>
        </p:nvSpPr>
        <p:spPr>
          <a:xfrm>
            <a:off x="-257460" y="5459341"/>
            <a:ext cx="11083294" cy="348324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10000">
                <a:solidFill>
                  <a:srgbClr val="7AE065"/>
                </a:solidFill>
                <a:latin typeface="Futura"/>
                <a:ea typeface="Futura"/>
                <a:cs typeface="Futura"/>
                <a:sym typeface="Futura"/>
              </a:defRPr>
            </a:pPr>
            <a:r>
              <a:t>MATURE</a:t>
            </a:r>
          </a:p>
          <a:p>
            <a:pPr>
              <a:defRPr sz="10000">
                <a:solidFill>
                  <a:srgbClr val="7AE065"/>
                </a:solidFill>
                <a:latin typeface="Futura"/>
                <a:ea typeface="Futura"/>
                <a:cs typeface="Futura"/>
                <a:sym typeface="Futura"/>
              </a:defRPr>
            </a:pPr>
            <a:r>
              <a:t>PLANTS</a:t>
            </a:r>
          </a:p>
        </p:txBody>
      </p:sp>
      <p:pic>
        <p:nvPicPr>
          <p:cNvPr id="283" name="Colored_Lettuce-01.png"/>
          <p:cNvPicPr>
            <a:picLocks noChangeAspect="1"/>
          </p:cNvPicPr>
          <p:nvPr/>
        </p:nvPicPr>
        <p:blipFill>
          <a:blip r:embed="rId4">
            <a:extLst/>
          </a:blip>
          <a:srcRect l="8228" r="8228"/>
          <a:stretch>
            <a:fillRect/>
          </a:stretch>
        </p:blipFill>
        <p:spPr>
          <a:xfrm rot="21600000">
            <a:off x="2643579" y="788854"/>
            <a:ext cx="5281367" cy="6321709"/>
          </a:xfrm>
          <a:prstGeom prst="rect">
            <a:avLst/>
          </a:prstGeom>
          <a:ln w="12700">
            <a:miter lim="400000"/>
          </a:ln>
        </p:spPr>
      </p:pic>
      <p:sp>
        <p:nvSpPr>
          <p:cNvPr id="284" name="Shape 284"/>
          <p:cNvSpPr/>
          <p:nvPr/>
        </p:nvSpPr>
        <p:spPr>
          <a:xfrm>
            <a:off x="-257460" y="9996484"/>
            <a:ext cx="11083294" cy="96216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a:solidFill>
                  <a:srgbClr val="7AE065"/>
                </a:solidFill>
                <a:latin typeface="Futura"/>
                <a:ea typeface="Futura"/>
                <a:cs typeface="Futura"/>
                <a:sym typeface="Futura"/>
              </a:defRPr>
            </a:lvl1pPr>
          </a:lstStyle>
          <a:p>
            <a:r>
              <a:t>4,500 plants</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1887</Words>
  <Application>Microsoft Macintosh PowerPoint</Application>
  <PresentationFormat>Custom</PresentationFormat>
  <Paragraphs>190</Paragraphs>
  <Slides>33</Slides>
  <Notes>26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33</vt:i4>
      </vt:variant>
    </vt:vector>
  </HeadingPairs>
  <TitlesOfParts>
    <vt:vector size="48" baseType="lpstr">
      <vt:lpstr>Arial</vt:lpstr>
      <vt:lpstr>Arial Narrow</vt:lpstr>
      <vt:lpstr>Avenir Book</vt:lpstr>
      <vt:lpstr>Avenir Heavy</vt:lpstr>
      <vt:lpstr>Avenir Light</vt:lpstr>
      <vt:lpstr>Calibri</vt:lpstr>
      <vt:lpstr>Futura</vt:lpstr>
      <vt:lpstr>Helvetica</vt:lpstr>
      <vt:lpstr>Helvetica Light</vt:lpstr>
      <vt:lpstr>Helvetica Neue</vt:lpstr>
      <vt:lpstr>Proxima Nova Lt</vt:lpstr>
      <vt:lpstr>Roboto Black</vt:lpstr>
      <vt:lpstr>Roboto Light</vt:lpstr>
      <vt:lpstr>Salesforce Sans</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Kyle Seaman</cp:lastModifiedBy>
  <cp:revision>1</cp:revision>
  <dcterms:modified xsi:type="dcterms:W3CDTF">2016-11-23T06:57:59Z</dcterms:modified>
</cp:coreProperties>
</file>