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
  </p:notesMasterIdLst>
  <p:sldIdLst>
    <p:sldId id="256" r:id="rId2"/>
    <p:sldId id="272" r:id="rId3"/>
    <p:sldId id="273" r:id="rId4"/>
    <p:sldId id="262" r:id="rId5"/>
    <p:sldId id="266" r:id="rId6"/>
    <p:sldId id="274" r:id="rId7"/>
    <p:sldId id="267" r:id="rId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039">
          <p15:clr>
            <a:srgbClr val="A4A3A4"/>
          </p15:clr>
        </p15:guide>
        <p15:guide id="4" orient="horz" pos="505">
          <p15:clr>
            <a:srgbClr val="A4A3A4"/>
          </p15:clr>
        </p15:guide>
        <p15:guide id="5" orient="horz" pos="1165">
          <p15:clr>
            <a:srgbClr val="A4A3A4"/>
          </p15:clr>
        </p15:guide>
        <p15:guide id="6" orient="horz" pos="3903">
          <p15:clr>
            <a:srgbClr val="A4A3A4"/>
          </p15:clr>
        </p15:guide>
        <p15:guide id="7" pos="7400">
          <p15:clr>
            <a:srgbClr val="A4A3A4"/>
          </p15:clr>
        </p15:guide>
        <p15:guide id="8" pos="1025">
          <p15:clr>
            <a:srgbClr val="A4A3A4"/>
          </p15:clr>
        </p15:guide>
        <p15:guide id="9" pos="6697">
          <p15:clr>
            <a:srgbClr val="A4A3A4"/>
          </p15:clr>
        </p15:guide>
        <p15:guide id="10" pos="421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576" autoAdjust="0"/>
  </p:normalViewPr>
  <p:slideViewPr>
    <p:cSldViewPr snapToGrid="0">
      <p:cViewPr varScale="1">
        <p:scale>
          <a:sx n="74" d="100"/>
          <a:sy n="74" d="100"/>
        </p:scale>
        <p:origin x="1932" y="54"/>
      </p:cViewPr>
      <p:guideLst>
        <p:guide orient="horz" pos="2160"/>
        <p:guide pos="3840"/>
        <p:guide orient="horz" pos="1039"/>
        <p:guide orient="horz" pos="505"/>
        <p:guide orient="horz" pos="1165"/>
        <p:guide orient="horz" pos="3903"/>
        <p:guide pos="7400"/>
        <p:guide pos="1025"/>
        <p:guide pos="6697"/>
        <p:guide pos="421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2"/>
            <a:ext cx="3043343" cy="467072"/>
          </a:xfrm>
          <a:prstGeom prst="rect">
            <a:avLst/>
          </a:prstGeom>
        </p:spPr>
        <p:txBody>
          <a:bodyPr vert="horz" lIns="93324" tIns="46662" rIns="93324" bIns="46662" rtlCol="0"/>
          <a:lstStyle>
            <a:lvl1pPr algn="r">
              <a:defRPr sz="1200"/>
            </a:lvl1pPr>
          </a:lstStyle>
          <a:p>
            <a:fld id="{0ED6AFFE-5419-42B1-9299-6F4973D4F8DE}" type="datetimeFigureOut">
              <a:rPr lang="en-US" smtClean="0"/>
              <a:t>11/21/2016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6AB66028-2D4B-4368-BBFA-F72EBC349BEE}" type="slidenum">
              <a:rPr lang="en-US" smtClean="0"/>
              <a:t>‹#›</a:t>
            </a:fld>
            <a:endParaRPr lang="en-US"/>
          </a:p>
        </p:txBody>
      </p:sp>
    </p:spTree>
    <p:extLst>
      <p:ext uri="{BB962C8B-B14F-4D97-AF65-F5344CB8AC3E}">
        <p14:creationId xmlns:p14="http://schemas.microsoft.com/office/powerpoint/2010/main" val="188559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a:t>
            </a:r>
            <a:r>
              <a:rPr lang="en-US" baseline="0" dirty="0"/>
              <a:t> m</a:t>
            </a:r>
            <a:r>
              <a:rPr lang="hu-HU" baseline="0" dirty="0"/>
              <a:t>yself</a:t>
            </a:r>
            <a:endParaRPr lang="en-US" dirty="0"/>
          </a:p>
        </p:txBody>
      </p:sp>
      <p:sp>
        <p:nvSpPr>
          <p:cNvPr id="4" name="Slide Number Placeholder 3"/>
          <p:cNvSpPr>
            <a:spLocks noGrp="1"/>
          </p:cNvSpPr>
          <p:nvPr>
            <p:ph type="sldNum" sz="quarter" idx="10"/>
          </p:nvPr>
        </p:nvSpPr>
        <p:spPr/>
        <p:txBody>
          <a:bodyPr/>
          <a:lstStyle/>
          <a:p>
            <a:fld id="{6AB66028-2D4B-4368-BBFA-F72EBC349BEE}" type="slidenum">
              <a:rPr lang="en-US" smtClean="0"/>
              <a:t>1</a:t>
            </a:fld>
            <a:endParaRPr lang="en-US"/>
          </a:p>
        </p:txBody>
      </p:sp>
    </p:spTree>
    <p:extLst>
      <p:ext uri="{BB962C8B-B14F-4D97-AF65-F5344CB8AC3E}">
        <p14:creationId xmlns:p14="http://schemas.microsoft.com/office/powerpoint/2010/main" val="286365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GE HC around the world. 65 Plants, Medical equipment (</a:t>
            </a:r>
            <a:r>
              <a:rPr lang="en-US" dirty="0" err="1"/>
              <a:t>Xray</a:t>
            </a:r>
            <a:r>
              <a:rPr lang="en-US" dirty="0"/>
              <a:t>, CT, MR, Ultrasound, surgery and diagnosis, Cuffs), Lifesciences</a:t>
            </a:r>
            <a:endParaRPr lang="hu-HU" dirty="0"/>
          </a:p>
          <a:p>
            <a:r>
              <a:rPr lang="hu-HU" dirty="0"/>
              <a:t>120 years old</a:t>
            </a:r>
          </a:p>
          <a:p>
            <a:endParaRPr lang="en-US" dirty="0"/>
          </a:p>
          <a:p>
            <a:r>
              <a:rPr lang="en-US" dirty="0"/>
              <a:t>2- Like for</a:t>
            </a:r>
            <a:r>
              <a:rPr lang="en-US" baseline="0" dirty="0"/>
              <a:t> all GE, transforming from a traditional industrial company toward a Digital Industrial company. </a:t>
            </a:r>
          </a:p>
          <a:p>
            <a:r>
              <a:rPr lang="en-US" baseline="0" dirty="0"/>
              <a:t>	Many data that can be collected and used within GE and sold material </a:t>
            </a:r>
          </a:p>
          <a:p>
            <a:r>
              <a:rPr lang="en-US" baseline="0" dirty="0"/>
              <a:t>	Need to use it to optimize, create value, and keep leadership position</a:t>
            </a:r>
          </a:p>
          <a:p>
            <a:r>
              <a:rPr lang="en-US" baseline="0" dirty="0">
                <a:sym typeface="Wingdings" panose="05000000000000000000" pitchFamily="2" charset="2"/>
              </a:rPr>
              <a:t>	 become Digital company with many Dev and </a:t>
            </a:r>
            <a:r>
              <a:rPr lang="en-US" baseline="0" dirty="0" err="1">
                <a:sym typeface="Wingdings" panose="05000000000000000000" pitchFamily="2" charset="2"/>
              </a:rPr>
              <a:t>Sw</a:t>
            </a:r>
            <a:r>
              <a:rPr lang="en-US" baseline="0" dirty="0">
                <a:sym typeface="Wingdings" panose="05000000000000000000" pitchFamily="2" charset="2"/>
              </a:rPr>
              <a:t> Dev projects</a:t>
            </a:r>
            <a:endParaRPr lang="hu-HU" baseline="0" dirty="0">
              <a:sym typeface="Wingdings" panose="05000000000000000000" pitchFamily="2" charset="2"/>
            </a:endParaRPr>
          </a:p>
          <a:p>
            <a:endParaRPr lang="hu-HU" baseline="0" dirty="0">
              <a:sym typeface="Wingdings" panose="05000000000000000000" pitchFamily="2" charset="2"/>
            </a:endParaRPr>
          </a:p>
          <a:p>
            <a:r>
              <a:rPr lang="hu-HU" baseline="0" dirty="0">
                <a:sym typeface="Wingdings" panose="05000000000000000000" pitchFamily="2" charset="2"/>
              </a:rPr>
              <a:t>IoT is about to make things smarter... Our products, CT etc... But not only our products, also our organization engineering, services and factories</a:t>
            </a:r>
          </a:p>
          <a:p>
            <a:endParaRPr lang="en-US" baseline="0" dirty="0">
              <a:sym typeface="Wingdings" panose="05000000000000000000" pitchFamily="2" charset="2"/>
            </a:endParaRPr>
          </a:p>
          <a:p>
            <a:r>
              <a:rPr lang="en-US" baseline="0" dirty="0">
                <a:sym typeface="Wingdings" panose="05000000000000000000" pitchFamily="2" charset="2"/>
              </a:rPr>
              <a:t>3- The data flow is from Engineering to Client site. My team working on the Factory part… Brilliant factory = </a:t>
            </a:r>
            <a:r>
              <a:rPr lang="en-US" baseline="0" dirty="0" err="1">
                <a:sym typeface="Wingdings" panose="05000000000000000000" pitchFamily="2" charset="2"/>
              </a:rPr>
              <a:t>Lean+Digital</a:t>
            </a:r>
            <a:r>
              <a:rPr lang="en-US" baseline="0" dirty="0">
                <a:sym typeface="Wingdings" panose="05000000000000000000" pitchFamily="2" charset="2"/>
              </a:rPr>
              <a:t>  Optimize, better quality</a:t>
            </a:r>
          </a:p>
          <a:p>
            <a:r>
              <a:rPr lang="en-US" baseline="0" dirty="0">
                <a:sym typeface="Wingdings" panose="05000000000000000000" pitchFamily="2" charset="2"/>
              </a:rPr>
              <a:t>4- get connected, get insight, get  Optimized</a:t>
            </a:r>
            <a:endParaRPr lang="en-US" dirty="0"/>
          </a:p>
        </p:txBody>
      </p:sp>
      <p:sp>
        <p:nvSpPr>
          <p:cNvPr id="4" name="Slide Number Placeholder 3"/>
          <p:cNvSpPr>
            <a:spLocks noGrp="1"/>
          </p:cNvSpPr>
          <p:nvPr>
            <p:ph type="sldNum" sz="quarter" idx="10"/>
          </p:nvPr>
        </p:nvSpPr>
        <p:spPr/>
        <p:txBody>
          <a:bodyPr/>
          <a:lstStyle/>
          <a:p>
            <a:fld id="{6AB66028-2D4B-4368-BBFA-F72EBC349BEE}" type="slidenum">
              <a:rPr lang="en-US" smtClean="0"/>
              <a:t>2</a:t>
            </a:fld>
            <a:endParaRPr lang="en-US"/>
          </a:p>
        </p:txBody>
      </p:sp>
    </p:spTree>
    <p:extLst>
      <p:ext uri="{BB962C8B-B14F-4D97-AF65-F5344CB8AC3E}">
        <p14:creationId xmlns:p14="http://schemas.microsoft.com/office/powerpoint/2010/main" val="3716184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Challenge</a:t>
            </a:r>
            <a:r>
              <a:rPr lang="en-US" baseline="0" dirty="0"/>
              <a:t> we </a:t>
            </a:r>
            <a:r>
              <a:rPr lang="en-US" baseline="0" dirty="0" err="1"/>
              <a:t>wanna</a:t>
            </a:r>
            <a:r>
              <a:rPr lang="en-US" baseline="0" dirty="0"/>
              <a:t> face with that SW</a:t>
            </a:r>
            <a:endParaRPr lang="en-US" dirty="0"/>
          </a:p>
          <a:p>
            <a:pPr marL="174982" indent="-174982">
              <a:buFont typeface="Arial" panose="020B0604020202020204" pitchFamily="34" charset="0"/>
              <a:buChar char="•"/>
            </a:pPr>
            <a:r>
              <a:rPr lang="hu-HU" dirty="0"/>
              <a:t>A line stopped</a:t>
            </a:r>
            <a:r>
              <a:rPr lang="en-US" dirty="0"/>
              <a:t>/problem</a:t>
            </a:r>
            <a:r>
              <a:rPr lang="hu-HU" dirty="0"/>
              <a:t> </a:t>
            </a:r>
            <a:endParaRPr lang="en-US" dirty="0"/>
          </a:p>
          <a:p>
            <a:pPr marL="641600" lvl="1" indent="-174982">
              <a:buFont typeface="Arial" panose="020B0604020202020204" pitchFamily="34" charset="0"/>
              <a:buChar char="•"/>
            </a:pPr>
            <a:r>
              <a:rPr lang="hu-HU" dirty="0"/>
              <a:t>is loss of production</a:t>
            </a:r>
            <a:r>
              <a:rPr lang="en-US" dirty="0"/>
              <a:t> and/or quality</a:t>
            </a:r>
            <a:endParaRPr lang="hu-HU" dirty="0"/>
          </a:p>
          <a:p>
            <a:pPr marL="641600" lvl="1" indent="-174982">
              <a:buFont typeface="Arial" panose="020B0604020202020204" pitchFamily="34" charset="0"/>
              <a:buChar char="•"/>
            </a:pPr>
            <a:r>
              <a:rPr lang="hu-HU" dirty="0"/>
              <a:t>Loss of money</a:t>
            </a:r>
          </a:p>
          <a:p>
            <a:pPr marL="641600" lvl="1" indent="-174982">
              <a:buFont typeface="Arial" panose="020B0604020202020204" pitchFamily="34" charset="0"/>
              <a:buChar char="•"/>
            </a:pPr>
            <a:r>
              <a:rPr lang="hu-HU" dirty="0"/>
              <a:t>Possible loss of client</a:t>
            </a:r>
            <a:r>
              <a:rPr lang="hu-HU" baseline="0" dirty="0"/>
              <a:t> statisfaction if not delievred on time</a:t>
            </a:r>
          </a:p>
          <a:p>
            <a:pPr marL="174982" indent="-174982">
              <a:buFont typeface="Arial" panose="020B0604020202020204" pitchFamily="34" charset="0"/>
              <a:buChar char="•"/>
            </a:pPr>
            <a:r>
              <a:rPr lang="hu-HU" baseline="0" dirty="0"/>
              <a:t>Even more with Build to Order methodology</a:t>
            </a:r>
          </a:p>
          <a:p>
            <a:pPr marL="174982" indent="-174982">
              <a:buFont typeface="Arial" panose="020B0604020202020204" pitchFamily="34" charset="0"/>
              <a:buChar char="•"/>
            </a:pPr>
            <a:r>
              <a:rPr lang="hu-HU" baseline="0" dirty="0"/>
              <a:t>And can have worse consequence: example of Arlington heights, US:</a:t>
            </a:r>
            <a:endParaRPr lang="hu-HU" dirty="0"/>
          </a:p>
          <a:p>
            <a:pPr marL="641600" lvl="1" indent="-174982">
              <a:buFont typeface="Arial" panose="020B0604020202020204" pitchFamily="34" charset="0"/>
              <a:buChar char="•"/>
            </a:pPr>
            <a:r>
              <a:rPr lang="en-US" dirty="0"/>
              <a:t>At Arlington Heights, we produce a pharmaceutical product with a 13-hour half-life, requiring reliable and consistent out-time.</a:t>
            </a:r>
            <a:endParaRPr lang="hu-HU" dirty="0"/>
          </a:p>
          <a:p>
            <a:pPr marL="641600" lvl="1" indent="-174982">
              <a:buFont typeface="Arial" panose="020B0604020202020204" pitchFamily="34" charset="0"/>
              <a:buChar char="•"/>
            </a:pPr>
            <a:r>
              <a:rPr lang="hu-HU" dirty="0"/>
              <a:t>Produce to be consumed th</a:t>
            </a:r>
            <a:r>
              <a:rPr lang="en-US" dirty="0"/>
              <a:t>e</a:t>
            </a:r>
            <a:r>
              <a:rPr lang="hu-HU" dirty="0"/>
              <a:t> next da</a:t>
            </a:r>
            <a:r>
              <a:rPr lang="en-US" dirty="0"/>
              <a:t>y</a:t>
            </a:r>
            <a:r>
              <a:rPr lang="hu-HU" dirty="0"/>
              <a:t>. No Stock, no</a:t>
            </a:r>
            <a:r>
              <a:rPr lang="en-US" dirty="0"/>
              <a:t> place for failure</a:t>
            </a:r>
          </a:p>
          <a:p>
            <a:pPr marL="641600" lvl="1" indent="-174982">
              <a:buFont typeface="Arial" panose="020B0604020202020204" pitchFamily="34" charset="0"/>
              <a:buChar char="•"/>
            </a:pPr>
            <a:r>
              <a:rPr lang="en-US" dirty="0"/>
              <a:t>Already performant but every single method than allow them to decrease unproductivity time is crucial</a:t>
            </a:r>
            <a:endParaRPr lang="hu-HU" dirty="0"/>
          </a:p>
          <a:p>
            <a:pPr marL="174982" indent="-174982">
              <a:buFont typeface="Arial" panose="020B0604020202020204" pitchFamily="34" charset="0"/>
              <a:buChar char="•"/>
            </a:pPr>
            <a:endParaRPr lang="hu-HU" dirty="0"/>
          </a:p>
          <a:p>
            <a:r>
              <a:rPr lang="hu-HU" dirty="0"/>
              <a:t>Our Challenge is then to make</a:t>
            </a:r>
            <a:r>
              <a:rPr lang="hu-HU" baseline="0" dirty="0"/>
              <a:t> sure that those Problem are detected and addressed as fast as possible. No loss of any time for resolution.</a:t>
            </a:r>
            <a:endParaRPr lang="hu-HU" dirty="0"/>
          </a:p>
          <a:p>
            <a:endParaRPr lang="en-US" dirty="0"/>
          </a:p>
        </p:txBody>
      </p:sp>
      <p:sp>
        <p:nvSpPr>
          <p:cNvPr id="4" name="Slide Number Placeholder 3"/>
          <p:cNvSpPr>
            <a:spLocks noGrp="1"/>
          </p:cNvSpPr>
          <p:nvPr>
            <p:ph type="sldNum" sz="quarter" idx="10"/>
          </p:nvPr>
        </p:nvSpPr>
        <p:spPr/>
        <p:txBody>
          <a:bodyPr/>
          <a:lstStyle/>
          <a:p>
            <a:fld id="{6AB66028-2D4B-4368-BBFA-F72EBC349BEE}" type="slidenum">
              <a:rPr lang="en-US" smtClean="0"/>
              <a:t>3</a:t>
            </a:fld>
            <a:endParaRPr lang="en-US"/>
          </a:p>
        </p:txBody>
      </p:sp>
    </p:spTree>
    <p:extLst>
      <p:ext uri="{BB962C8B-B14F-4D97-AF65-F5344CB8AC3E}">
        <p14:creationId xmlns:p14="http://schemas.microsoft.com/office/powerpoint/2010/main" val="164704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Andon is a physical system base don lights,</a:t>
            </a:r>
            <a:r>
              <a:rPr lang="en-US" sz="1200" baseline="0" dirty="0"/>
              <a:t> activated manually</a:t>
            </a:r>
          </a:p>
          <a:p>
            <a:r>
              <a:rPr lang="en-US" sz="1200" baseline="0" dirty="0">
                <a:sym typeface="Wingdings" panose="05000000000000000000" pitchFamily="2" charset="2"/>
              </a:rPr>
              <a:t> Not optimal to notify people, not visible from everywhere, specific teams might not be on the locations, leadership </a:t>
            </a:r>
            <a:r>
              <a:rPr lang="en-US" sz="1200" baseline="0" dirty="0" err="1">
                <a:sym typeface="Wingdings" panose="05000000000000000000" pitchFamily="2" charset="2"/>
              </a:rPr>
              <a:t>wanna</a:t>
            </a:r>
            <a:r>
              <a:rPr lang="en-US" sz="1200" baseline="0" dirty="0">
                <a:sym typeface="Wingdings" panose="05000000000000000000" pitchFamily="2" charset="2"/>
              </a:rPr>
              <a:t> know as well</a:t>
            </a:r>
            <a:endParaRPr lang="en-US" sz="1200" dirty="0"/>
          </a:p>
          <a:p>
            <a:r>
              <a:rPr lang="en-US" sz="1200" dirty="0"/>
              <a:t>2- it can be linked to Dashboard, Sound system, and sometimes machine</a:t>
            </a:r>
          </a:p>
          <a:p>
            <a:pPr marL="349964" indent="-349964">
              <a:buFont typeface="Wingdings" panose="05000000000000000000" pitchFamily="2" charset="2"/>
              <a:buChar char="à"/>
            </a:pPr>
            <a:r>
              <a:rPr lang="en-US" sz="1200" dirty="0">
                <a:sym typeface="Wingdings" panose="05000000000000000000" pitchFamily="2" charset="2"/>
              </a:rPr>
              <a:t>But still not the best</a:t>
            </a:r>
          </a:p>
          <a:p>
            <a:endParaRPr lang="hu-HU" sz="1200" dirty="0">
              <a:sym typeface="Wingdings" panose="05000000000000000000" pitchFamily="2" charset="2"/>
            </a:endParaRPr>
          </a:p>
          <a:p>
            <a:r>
              <a:rPr lang="en-US" sz="1200" dirty="0">
                <a:sym typeface="Wingdings" panose="05000000000000000000" pitchFamily="2" charset="2"/>
              </a:rPr>
              <a:t>Some plants do not have any system… and if they want to implement they would prefer something more Digital… they all have mobile on them, they </a:t>
            </a:r>
            <a:r>
              <a:rPr lang="en-US" sz="1200" dirty="0" err="1">
                <a:sym typeface="Wingdings" panose="05000000000000000000" pitchFamily="2" charset="2"/>
              </a:rPr>
              <a:t>wanna</a:t>
            </a:r>
            <a:r>
              <a:rPr lang="en-US" sz="1200" dirty="0">
                <a:sym typeface="Wingdings" panose="05000000000000000000" pitchFamily="2" charset="2"/>
              </a:rPr>
              <a:t> take advantage of it</a:t>
            </a:r>
            <a:endParaRPr lang="en-US" sz="1200" dirty="0"/>
          </a:p>
          <a:p>
            <a:pPr lvl="0"/>
            <a:endParaRPr lang="en-US" sz="1200" dirty="0"/>
          </a:p>
          <a:p>
            <a:pPr lvl="0"/>
            <a:r>
              <a:rPr lang="en-US" sz="1200" dirty="0"/>
              <a:t>3- </a:t>
            </a:r>
            <a:r>
              <a:rPr lang="en-US" sz="1200" dirty="0" err="1"/>
              <a:t>eAndon</a:t>
            </a:r>
            <a:endParaRPr lang="en-US" sz="1200" dirty="0"/>
          </a:p>
          <a:p>
            <a:pPr lvl="0"/>
            <a:r>
              <a:rPr lang="en-US" sz="1200" dirty="0"/>
              <a:t>On </a:t>
            </a:r>
            <a:r>
              <a:rPr lang="en-US" sz="1200" dirty="0" err="1"/>
              <a:t>Predix</a:t>
            </a:r>
            <a:r>
              <a:rPr lang="hu-HU" sz="1200" dirty="0"/>
              <a:t>, GE</a:t>
            </a:r>
            <a:r>
              <a:rPr lang="hu-HU" sz="1200" baseline="0" dirty="0"/>
              <a:t> industrial platform, we connect all our products to the cloud, from all GE</a:t>
            </a:r>
          </a:p>
          <a:p>
            <a:pPr marL="342900" lvl="0" indent="-342900">
              <a:buFont typeface="Arial" panose="020B0604020202020204" pitchFamily="34" charset="0"/>
              <a:buChar char="•"/>
            </a:pPr>
            <a:r>
              <a:rPr lang="hu-HU" sz="1200" baseline="0" dirty="0"/>
              <a:t>All app logic and data on Predix</a:t>
            </a:r>
          </a:p>
          <a:p>
            <a:pPr marL="342900" lvl="0" indent="-342900">
              <a:buFont typeface="Arial" panose="020B0604020202020204" pitchFamily="34" charset="0"/>
              <a:buChar char="•"/>
            </a:pPr>
            <a:r>
              <a:rPr lang="hu-HU" sz="1200" baseline="0" dirty="0"/>
              <a:t>Mobile dev on Cordoba+Ionic</a:t>
            </a:r>
          </a:p>
          <a:p>
            <a:pPr marL="0" lvl="0" indent="0">
              <a:buFont typeface="Arial" panose="020B0604020202020204" pitchFamily="34" charset="0"/>
              <a:buNone/>
            </a:pPr>
            <a:r>
              <a:rPr lang="en-US" sz="1200" dirty="0"/>
              <a:t>Input manual (mobile, desktop, barcode), or from machines through an API</a:t>
            </a:r>
            <a:endParaRPr lang="hu-HU" sz="1200" dirty="0"/>
          </a:p>
          <a:p>
            <a:pPr marL="171450" lvl="0" indent="-171450">
              <a:buFont typeface="Arial" panose="020B0604020202020204" pitchFamily="34" charset="0"/>
              <a:buChar char="•"/>
            </a:pPr>
            <a:r>
              <a:rPr lang="hu-HU" sz="1200" dirty="0"/>
              <a:t>Input by barcode is really important in a factory, cause it is faster, and less error</a:t>
            </a:r>
            <a:endParaRPr lang="en-US" sz="1200" dirty="0"/>
          </a:p>
          <a:p>
            <a:pPr lvl="0"/>
            <a:r>
              <a:rPr lang="en-US" sz="1200" dirty="0"/>
              <a:t>Alert management mobile, desktop… and by machine</a:t>
            </a:r>
          </a:p>
          <a:p>
            <a:pPr lvl="0"/>
            <a:r>
              <a:rPr lang="en-US" sz="1200" dirty="0"/>
              <a:t>Dashboard on mobile and screen</a:t>
            </a:r>
          </a:p>
          <a:p>
            <a:pPr lvl="0"/>
            <a:r>
              <a:rPr lang="en-US" sz="1200" dirty="0"/>
              <a:t>Notifications by email, </a:t>
            </a:r>
            <a:r>
              <a:rPr lang="en-US" sz="1200" dirty="0" err="1"/>
              <a:t>sms</a:t>
            </a:r>
            <a:r>
              <a:rPr lang="en-US" sz="1200" dirty="0"/>
              <a:t> and push </a:t>
            </a:r>
            <a:r>
              <a:rPr lang="en-US" sz="1200" dirty="0" err="1"/>
              <a:t>notif</a:t>
            </a:r>
            <a:endParaRPr lang="en-US" sz="1200" dirty="0"/>
          </a:p>
          <a:p>
            <a:endParaRPr lang="en-US" sz="1200" dirty="0"/>
          </a:p>
          <a:p>
            <a:endParaRPr lang="en-US" sz="1200" dirty="0"/>
          </a:p>
        </p:txBody>
      </p:sp>
      <p:sp>
        <p:nvSpPr>
          <p:cNvPr id="4" name="Slide Number Placeholder 3"/>
          <p:cNvSpPr>
            <a:spLocks noGrp="1"/>
          </p:cNvSpPr>
          <p:nvPr>
            <p:ph type="sldNum" sz="quarter" idx="10"/>
          </p:nvPr>
        </p:nvSpPr>
        <p:spPr/>
        <p:txBody>
          <a:bodyPr/>
          <a:lstStyle/>
          <a:p>
            <a:fld id="{6AB66028-2D4B-4368-BBFA-F72EBC349BEE}" type="slidenum">
              <a:rPr lang="en-US" smtClean="0"/>
              <a:t>4</a:t>
            </a:fld>
            <a:endParaRPr lang="en-US"/>
          </a:p>
        </p:txBody>
      </p:sp>
    </p:spTree>
    <p:extLst>
      <p:ext uri="{BB962C8B-B14F-4D97-AF65-F5344CB8AC3E}">
        <p14:creationId xmlns:p14="http://schemas.microsoft.com/office/powerpoint/2010/main" val="124097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Demo.</a:t>
            </a:r>
          </a:p>
          <a:p>
            <a:pPr marL="174982" indent="-174982">
              <a:buFontTx/>
              <a:buChar char="-"/>
            </a:pPr>
            <a:r>
              <a:rPr lang="hu-HU" dirty="0"/>
              <a:t>Show the Mobile App, and the</a:t>
            </a:r>
            <a:r>
              <a:rPr lang="hu-HU" baseline="0" dirty="0"/>
              <a:t> scanning possibility</a:t>
            </a:r>
            <a:endParaRPr lang="en-US" baseline="0" dirty="0"/>
          </a:p>
          <a:p>
            <a:pPr marL="174982" indent="-174982">
              <a:buFontTx/>
              <a:buChar char="-"/>
            </a:pPr>
            <a:r>
              <a:rPr lang="en-US" baseline="0" dirty="0"/>
              <a:t>Create an Alert from QR code</a:t>
            </a:r>
          </a:p>
          <a:p>
            <a:pPr marL="174982" indent="-174982">
              <a:buFontTx/>
              <a:buChar char="-"/>
            </a:pPr>
            <a:r>
              <a:rPr lang="en-US" baseline="0" dirty="0"/>
              <a:t>Acknowledge it, comment and Resolve</a:t>
            </a:r>
          </a:p>
          <a:p>
            <a:pPr marL="174982" indent="-174982">
              <a:buFontTx/>
              <a:buChar char="-"/>
            </a:pPr>
            <a:r>
              <a:rPr lang="en-US" baseline="0" dirty="0"/>
              <a:t>Check email</a:t>
            </a:r>
            <a:endParaRPr lang="en-US" dirty="0"/>
          </a:p>
        </p:txBody>
      </p:sp>
      <p:sp>
        <p:nvSpPr>
          <p:cNvPr id="4" name="Slide Number Placeholder 3"/>
          <p:cNvSpPr>
            <a:spLocks noGrp="1"/>
          </p:cNvSpPr>
          <p:nvPr>
            <p:ph type="sldNum" sz="quarter" idx="10"/>
          </p:nvPr>
        </p:nvSpPr>
        <p:spPr/>
        <p:txBody>
          <a:bodyPr/>
          <a:lstStyle/>
          <a:p>
            <a:fld id="{6AB66028-2D4B-4368-BBFA-F72EBC349BEE}" type="slidenum">
              <a:rPr lang="en-US" smtClean="0"/>
              <a:t>5</a:t>
            </a:fld>
            <a:endParaRPr lang="en-US"/>
          </a:p>
        </p:txBody>
      </p:sp>
    </p:spTree>
    <p:extLst>
      <p:ext uri="{BB962C8B-B14F-4D97-AF65-F5344CB8AC3E}">
        <p14:creationId xmlns:p14="http://schemas.microsoft.com/office/powerpoint/2010/main" val="1673500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66028-2D4B-4368-BBFA-F72EBC349BEE}" type="slidenum">
              <a:rPr lang="en-US" smtClean="0"/>
              <a:t>6</a:t>
            </a:fld>
            <a:endParaRPr lang="en-US"/>
          </a:p>
        </p:txBody>
      </p:sp>
    </p:spTree>
    <p:extLst>
      <p:ext uri="{BB962C8B-B14F-4D97-AF65-F5344CB8AC3E}">
        <p14:creationId xmlns:p14="http://schemas.microsoft.com/office/powerpoint/2010/main" val="307270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1- More applications</a:t>
            </a:r>
            <a:r>
              <a:rPr lang="hu-HU" baseline="0" dirty="0"/>
              <a:t> and integration with Machine datas (directly or through existing tool like Oracle, Rockwell, InforEAM)</a:t>
            </a:r>
          </a:p>
          <a:p>
            <a:r>
              <a:rPr lang="hu-HU" baseline="0" dirty="0"/>
              <a:t>2- Not onl</a:t>
            </a:r>
            <a:r>
              <a:rPr lang="en-US" baseline="0" dirty="0"/>
              <a:t>y</a:t>
            </a:r>
            <a:r>
              <a:rPr lang="hu-HU" baseline="0" dirty="0"/>
              <a:t> Brilliant Factor</a:t>
            </a:r>
            <a:r>
              <a:rPr lang="en-US" baseline="0" dirty="0"/>
              <a:t>y: </a:t>
            </a:r>
            <a:r>
              <a:rPr lang="hu-HU" baseline="0" dirty="0"/>
              <a:t>Service and Engineering also big request in GE... Especially Service for Mobile app</a:t>
            </a:r>
            <a:endParaRPr lang="en-US" baseline="0" dirty="0"/>
          </a:p>
          <a:p>
            <a:r>
              <a:rPr lang="en-US" baseline="0" dirty="0"/>
              <a:t>3- Not just GEHC… All GE… and in Budapest a big increase of GE Digital (0 early 2016, </a:t>
            </a:r>
            <a:r>
              <a:rPr lang="en-US" baseline="0" dirty="0" err="1"/>
              <a:t>eoy</a:t>
            </a:r>
            <a:r>
              <a:rPr lang="en-US" baseline="0" dirty="0"/>
              <a:t> 20, 2017 50) </a:t>
            </a:r>
            <a:endParaRPr lang="en-US" dirty="0"/>
          </a:p>
        </p:txBody>
      </p:sp>
      <p:sp>
        <p:nvSpPr>
          <p:cNvPr id="4" name="Slide Number Placeholder 3"/>
          <p:cNvSpPr>
            <a:spLocks noGrp="1"/>
          </p:cNvSpPr>
          <p:nvPr>
            <p:ph type="sldNum" sz="quarter" idx="10"/>
          </p:nvPr>
        </p:nvSpPr>
        <p:spPr/>
        <p:txBody>
          <a:bodyPr/>
          <a:lstStyle/>
          <a:p>
            <a:fld id="{6AB66028-2D4B-4368-BBFA-F72EBC349BEE}" type="slidenum">
              <a:rPr lang="en-US" smtClean="0"/>
              <a:t>7</a:t>
            </a:fld>
            <a:endParaRPr lang="en-US"/>
          </a:p>
        </p:txBody>
      </p:sp>
    </p:spTree>
    <p:extLst>
      <p:ext uri="{BB962C8B-B14F-4D97-AF65-F5344CB8AC3E}">
        <p14:creationId xmlns:p14="http://schemas.microsoft.com/office/powerpoint/2010/main" val="2212429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 y="-8587"/>
            <a:ext cx="12207238" cy="6874623"/>
          </a:xfrm>
          <a:prstGeom prst="rect">
            <a:avLst/>
          </a:prstGeom>
        </p:spPr>
      </p:pic>
      <p:sp>
        <p:nvSpPr>
          <p:cNvPr id="2" name="Title 1"/>
          <p:cNvSpPr>
            <a:spLocks noGrp="1"/>
          </p:cNvSpPr>
          <p:nvPr>
            <p:ph type="ctrTitle" hasCustomPrompt="1"/>
          </p:nvPr>
        </p:nvSpPr>
        <p:spPr>
          <a:xfrm>
            <a:off x="1630554" y="1649413"/>
            <a:ext cx="9000934" cy="1554480"/>
          </a:xfrm>
        </p:spPr>
        <p:txBody>
          <a:bodyPr anchor="t" anchorCtr="0">
            <a:noAutofit/>
          </a:bodyPr>
          <a:lstStyle>
            <a:lvl1pPr algn="l">
              <a:lnSpc>
                <a:spcPct val="90000"/>
              </a:lnSpc>
              <a:defRPr sz="4800">
                <a:solidFill>
                  <a:schemeClr val="accent2"/>
                </a:solidFill>
              </a:defRPr>
            </a:lvl1pPr>
          </a:lstStyle>
          <a:p>
            <a:r>
              <a:rPr lang="en-US" dirty="0"/>
              <a:t>Title Slide Layout</a:t>
            </a:r>
            <a:endParaRPr lang="en-CA" dirty="0"/>
          </a:p>
        </p:txBody>
      </p:sp>
      <p:sp>
        <p:nvSpPr>
          <p:cNvPr id="4" name="Date Placeholder 3"/>
          <p:cNvSpPr>
            <a:spLocks noGrp="1"/>
          </p:cNvSpPr>
          <p:nvPr>
            <p:ph type="dt" sz="half" idx="10"/>
          </p:nvPr>
        </p:nvSpPr>
        <p:spPr>
          <a:xfrm>
            <a:off x="1627188" y="3657600"/>
            <a:ext cx="4467288" cy="254013"/>
          </a:xfrm>
        </p:spPr>
        <p:txBody>
          <a:bodyPr/>
          <a:lstStyle>
            <a:lvl1pPr algn="l">
              <a:defRPr sz="1400" b="1">
                <a:solidFill>
                  <a:schemeClr val="accent2"/>
                </a:solidFill>
              </a:defRPr>
            </a:lvl1pPr>
          </a:lstStyle>
          <a:p>
            <a:fld id="{6050E0BC-091B-4F46-A64B-EF4A39477016}" type="datetime4">
              <a:rPr lang="en-US" smtClean="0"/>
              <a:t>November 14, 2016</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968496"/>
            <a:ext cx="8996362" cy="184666"/>
          </a:xfrm>
          <a:prstGeom prst="rect">
            <a:avLst/>
          </a:prstGeom>
          <a:noFill/>
        </p:spPr>
        <p:txBody>
          <a:bodyPr wrap="square" lIns="0" tIns="0" rIns="0" bIns="0" rtlCol="0">
            <a:spAutoFit/>
          </a:bodyPr>
          <a:lstStyle/>
          <a:p>
            <a:r>
              <a:rPr lang="en-CA" sz="1200" dirty="0">
                <a:solidFill>
                  <a:schemeClr val="accent2"/>
                </a:solidFill>
              </a:rPr>
              <a:t>Confidential. Not to be copied, distributed, or reproduced without prior approval. </a:t>
            </a:r>
          </a:p>
        </p:txBody>
      </p:sp>
      <p:sp>
        <p:nvSpPr>
          <p:cNvPr id="10" name="AutoShape 3"/>
          <p:cNvSpPr>
            <a:spLocks noChangeAspect="1" noChangeArrowheads="1" noTextEdit="1"/>
          </p:cNvSpPr>
          <p:nvPr/>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18383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Three Content Layout</a:t>
            </a:r>
            <a:endParaRPr lang="en-CA" dirty="0"/>
          </a:p>
        </p:txBody>
      </p:sp>
      <p:sp>
        <p:nvSpPr>
          <p:cNvPr id="3" name="Text Placeholder 2"/>
          <p:cNvSpPr>
            <a:spLocks noGrp="1"/>
          </p:cNvSpPr>
          <p:nvPr>
            <p:ph type="body" idx="1" hasCustomPrompt="1"/>
          </p:nvPr>
        </p:nvSpPr>
        <p:spPr>
          <a:xfrm>
            <a:off x="1623697"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5078094" y="1133856"/>
            <a:ext cx="320954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November 14, 2016</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78095" y="1649541"/>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3209544"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5078095" y="1848930"/>
            <a:ext cx="3209544"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8537956" y="1649413"/>
            <a:ext cx="320954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8534019"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8533003" y="1848930"/>
            <a:ext cx="3209925" cy="4329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p:nvCxnSpPr>
        <p:spPr>
          <a:xfrm>
            <a:off x="162634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8095" y="1649541"/>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537956" y="1649413"/>
            <a:ext cx="320954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57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Four Content Layout</a:t>
            </a:r>
            <a:endParaRPr lang="en-CA" dirty="0"/>
          </a:p>
        </p:txBody>
      </p:sp>
      <p:sp>
        <p:nvSpPr>
          <p:cNvPr id="3" name="Text Placeholder 2"/>
          <p:cNvSpPr>
            <a:spLocks noGrp="1"/>
          </p:cNvSpPr>
          <p:nvPr>
            <p:ph type="body" idx="1" hasCustomPrompt="1"/>
          </p:nvPr>
        </p:nvSpPr>
        <p:spPr>
          <a:xfrm>
            <a:off x="162369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4201437" y="1133856"/>
            <a:ext cx="2386584"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November 14, 2016</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04535"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4203361" y="1848930"/>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6779177"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16" name="Content Placeholder 15"/>
          <p:cNvSpPr>
            <a:spLocks noGrp="1"/>
          </p:cNvSpPr>
          <p:nvPr>
            <p:ph sz="quarter" idx="16"/>
          </p:nvPr>
        </p:nvSpPr>
        <p:spPr>
          <a:xfrm>
            <a:off x="6779534" y="1848930"/>
            <a:ext cx="2386584" cy="4329112"/>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7" name="Straight Connector 16"/>
          <p:cNvCxnSpPr/>
          <p:nvPr/>
        </p:nvCxnSpPr>
        <p:spPr>
          <a:xfrm>
            <a:off x="9360916" y="1649541"/>
            <a:ext cx="2386584"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7" hasCustomPrompt="1"/>
          </p:nvPr>
        </p:nvSpPr>
        <p:spPr>
          <a:xfrm>
            <a:off x="9356916"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p>
        </p:txBody>
      </p:sp>
      <p:sp>
        <p:nvSpPr>
          <p:cNvPr id="20" name="Content Placeholder 19"/>
          <p:cNvSpPr>
            <a:spLocks noGrp="1"/>
          </p:cNvSpPr>
          <p:nvPr>
            <p:ph sz="quarter" idx="18"/>
          </p:nvPr>
        </p:nvSpPr>
        <p:spPr>
          <a:xfrm>
            <a:off x="9355708" y="1848929"/>
            <a:ext cx="2386584" cy="4343400"/>
          </a:xfrm>
        </p:spPr>
        <p:txBody>
          <a:bodyPr/>
          <a:lstStyle>
            <a:lvl1pPr>
              <a:spcBef>
                <a:spcPts val="1200"/>
              </a:spcBef>
              <a:defRPr sz="2400"/>
            </a:lvl1pPr>
            <a:lvl2pPr>
              <a:defRPr sz="2400"/>
            </a:lvl2pPr>
            <a:lvl3pPr>
              <a:spcBef>
                <a:spcPts val="1000"/>
              </a:spcBef>
              <a:defRPr sz="2100"/>
            </a:lvl3pPr>
            <a:lvl4pPr>
              <a:defRPr sz="21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8" name="Straight Connector 17"/>
          <p:cNvCxnSpPr/>
          <p:nvPr/>
        </p:nvCxnSpPr>
        <p:spPr>
          <a:xfrm>
            <a:off x="162634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04535"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82725" y="1649413"/>
            <a:ext cx="2386584" cy="0"/>
          </a:xfrm>
          <a:prstGeom prst="line">
            <a:avLst/>
          </a:prstGeom>
          <a:ln w="19050">
            <a:gradFill>
              <a:gsLst>
                <a:gs pos="0">
                  <a:schemeClr val="bg1"/>
                </a:gs>
                <a:gs pos="25000">
                  <a:schemeClr val="accent1">
                    <a:tint val="44500"/>
                    <a:satMod val="160000"/>
                  </a:schemeClr>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360916" y="1649541"/>
            <a:ext cx="2386584"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263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2-Column Table Layout</a:t>
            </a:r>
            <a:endParaRPr lang="en-CA" dirty="0"/>
          </a:p>
        </p:txBody>
      </p:sp>
      <p:sp>
        <p:nvSpPr>
          <p:cNvPr id="3" name="Text Placeholder 2"/>
          <p:cNvSpPr>
            <a:spLocks noGrp="1"/>
          </p:cNvSpPr>
          <p:nvPr>
            <p:ph type="body" idx="1" hasCustomPrompt="1"/>
          </p:nvPr>
        </p:nvSpPr>
        <p:spPr>
          <a:xfrm>
            <a:off x="1627187" y="1133856"/>
            <a:ext cx="493776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November 14, 2016</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6813550" y="1133856"/>
            <a:ext cx="4933950" cy="338328"/>
          </a:xfrm>
        </p:spPr>
        <p:txBody>
          <a:bodyPr anchor="b" anchorCtr="0"/>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415957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3-Column Table Layout</a:t>
            </a:r>
            <a:endParaRPr lang="en-CA" dirty="0"/>
          </a:p>
        </p:txBody>
      </p:sp>
      <p:sp>
        <p:nvSpPr>
          <p:cNvPr id="3" name="Text Placeholder 2"/>
          <p:cNvSpPr>
            <a:spLocks noGrp="1"/>
          </p:cNvSpPr>
          <p:nvPr>
            <p:ph type="body" idx="1" hasCustomPrompt="1"/>
          </p:nvPr>
        </p:nvSpPr>
        <p:spPr>
          <a:xfrm>
            <a:off x="1627187" y="1133856"/>
            <a:ext cx="320954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November 14, 2016</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5084064" y="1133856"/>
            <a:ext cx="320954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5" hasCustomPrompt="1"/>
          </p:nvPr>
        </p:nvSpPr>
        <p:spPr>
          <a:xfrm>
            <a:off x="8534400" y="1133856"/>
            <a:ext cx="3213100" cy="338328"/>
          </a:xfrm>
        </p:spPr>
        <p:txBody>
          <a:bodyPr anchor="b" anchorCtr="0">
            <a:noAutofit/>
          </a:bodyPr>
          <a:lstStyle>
            <a:lvl1pPr marL="0" indent="0">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297122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Colum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5156" cy="914400"/>
          </a:xfrm>
        </p:spPr>
        <p:txBody>
          <a:bodyPr/>
          <a:lstStyle>
            <a:lvl1pPr>
              <a:defRPr/>
            </a:lvl1pPr>
          </a:lstStyle>
          <a:p>
            <a:r>
              <a:rPr lang="en-US" dirty="0"/>
              <a:t>4-Column Table Layout</a:t>
            </a:r>
            <a:endParaRPr lang="en-CA" dirty="0"/>
          </a:p>
        </p:txBody>
      </p:sp>
      <p:sp>
        <p:nvSpPr>
          <p:cNvPr id="3" name="Text Placeholder 2"/>
          <p:cNvSpPr>
            <a:spLocks noGrp="1"/>
          </p:cNvSpPr>
          <p:nvPr>
            <p:ph type="body" idx="1" hasCustomPrompt="1"/>
          </p:nvPr>
        </p:nvSpPr>
        <p:spPr>
          <a:xfrm>
            <a:off x="1627187" y="1133856"/>
            <a:ext cx="2386584"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F5C60C1E-BE52-444A-B903-D3D3A7A6ABD9}" type="datetime4">
              <a:rPr lang="en-US" smtClean="0"/>
              <a:t>November 14, 2016</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sp>
        <p:nvSpPr>
          <p:cNvPr id="13" name="Table Placeholder 12"/>
          <p:cNvSpPr>
            <a:spLocks noGrp="1"/>
          </p:cNvSpPr>
          <p:nvPr>
            <p:ph type="tbl" sz="quarter" idx="13"/>
          </p:nvPr>
        </p:nvSpPr>
        <p:spPr>
          <a:xfrm>
            <a:off x="438912" y="1853076"/>
            <a:ext cx="11302438" cy="4342937"/>
          </a:xfrm>
        </p:spPr>
        <p:txBody>
          <a:bodyPr/>
          <a:lstStyle/>
          <a:p>
            <a:r>
              <a:rPr lang="en-US"/>
              <a:t>Click icon to add table</a:t>
            </a:r>
            <a:endParaRPr lang="en-CA" dirty="0"/>
          </a:p>
        </p:txBody>
      </p:sp>
      <p:sp>
        <p:nvSpPr>
          <p:cNvPr id="6" name="Text Placeholder 5"/>
          <p:cNvSpPr>
            <a:spLocks noGrp="1"/>
          </p:cNvSpPr>
          <p:nvPr>
            <p:ph type="body" sz="quarter" idx="14" hasCustomPrompt="1"/>
          </p:nvPr>
        </p:nvSpPr>
        <p:spPr>
          <a:xfrm>
            <a:off x="4203805"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5" name="Text Placeholder 4"/>
          <p:cNvSpPr>
            <a:spLocks noGrp="1"/>
          </p:cNvSpPr>
          <p:nvPr>
            <p:ph type="body" sz="quarter" idx="15" hasCustomPrompt="1"/>
          </p:nvPr>
        </p:nvSpPr>
        <p:spPr>
          <a:xfrm>
            <a:off x="6780423"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
        <p:nvSpPr>
          <p:cNvPr id="12" name="Text Placeholder 11"/>
          <p:cNvSpPr>
            <a:spLocks noGrp="1"/>
          </p:cNvSpPr>
          <p:nvPr>
            <p:ph type="body" sz="quarter" idx="16" hasCustomPrompt="1"/>
          </p:nvPr>
        </p:nvSpPr>
        <p:spPr>
          <a:xfrm>
            <a:off x="9357042" y="1133856"/>
            <a:ext cx="2386584" cy="338328"/>
          </a:xfrm>
        </p:spPr>
        <p:txBody>
          <a:bodyPr anchor="b" anchorCtr="0">
            <a:noAutofit/>
          </a:bodyPr>
          <a:lstStyle>
            <a:lvl1pPr marL="0" indent="0">
              <a:lnSpc>
                <a:spcPct val="90000"/>
              </a:lnSpc>
              <a:spcBef>
                <a:spcPts val="0"/>
              </a:spcBef>
              <a:buFontTx/>
              <a:buNone/>
              <a:defRPr sz="1400" b="1"/>
            </a:lvl1pPr>
          </a:lstStyle>
          <a:p>
            <a:pPr lvl="0"/>
            <a:r>
              <a:rPr lang="en-US" dirty="0"/>
              <a:t>Subtitle</a:t>
            </a:r>
            <a:endParaRPr lang="en-CA" dirty="0"/>
          </a:p>
        </p:txBody>
      </p:sp>
    </p:spTree>
    <p:extLst>
      <p:ext uri="{BB962C8B-B14F-4D97-AF65-F5344CB8AC3E}">
        <p14:creationId xmlns:p14="http://schemas.microsoft.com/office/powerpoint/2010/main" val="315895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Content with Caption Layout</a:t>
            </a:r>
            <a:endParaRPr lang="en-CA" dirty="0"/>
          </a:p>
        </p:txBody>
      </p:sp>
      <p:sp>
        <p:nvSpPr>
          <p:cNvPr id="7" name="Date Placeholder 6"/>
          <p:cNvSpPr>
            <a:spLocks noGrp="1"/>
          </p:cNvSpPr>
          <p:nvPr>
            <p:ph type="dt" sz="half" idx="11"/>
          </p:nvPr>
        </p:nvSpPr>
        <p:spPr>
          <a:xfrm>
            <a:off x="9537192" y="6472936"/>
            <a:ext cx="1876388" cy="182880"/>
          </a:xfrm>
        </p:spPr>
        <p:txBody>
          <a:bodyPr/>
          <a:lstStyle/>
          <a:p>
            <a:fld id="{F5C60C1E-BE52-444A-B903-D3D3A7A6ABD9}" type="datetime4">
              <a:rPr lang="en-US" smtClean="0"/>
              <a:t>November 14, 2016</a:t>
            </a:fld>
            <a:endParaRPr lang="en-CA"/>
          </a:p>
        </p:txBody>
      </p:sp>
      <p:sp>
        <p:nvSpPr>
          <p:cNvPr id="8" name="Footer Placeholder 7"/>
          <p:cNvSpPr>
            <a:spLocks noGrp="1"/>
          </p:cNvSpPr>
          <p:nvPr>
            <p:ph type="ftr" sz="quarter" idx="12"/>
          </p:nvPr>
        </p:nvSpPr>
        <p:spPr>
          <a:xfrm>
            <a:off x="1627632" y="6472976"/>
            <a:ext cx="2688336" cy="182880"/>
          </a:xfrm>
        </p:spPr>
        <p:txBody>
          <a:bodyPr/>
          <a:lstStyle/>
          <a:p>
            <a:r>
              <a:rPr lang="en-CA"/>
              <a:t>Presentation Title</a:t>
            </a:r>
          </a:p>
        </p:txBody>
      </p:sp>
      <p:sp>
        <p:nvSpPr>
          <p:cNvPr id="9" name="Slide Number Placeholder 8"/>
          <p:cNvSpPr>
            <a:spLocks noGrp="1"/>
          </p:cNvSpPr>
          <p:nvPr>
            <p:ph type="sldNum" sz="quarter" idx="13"/>
          </p:nvPr>
        </p:nvSpPr>
        <p:spPr>
          <a:xfrm>
            <a:off x="11413998" y="6475080"/>
            <a:ext cx="329636" cy="182880"/>
          </a:xfrm>
        </p:spPr>
        <p:txBody>
          <a:bodyPr/>
          <a:lstStyle/>
          <a:p>
            <a:fld id="{00E6A5BD-C011-4A45-AA3A-201790FB7F2B}" type="slidenum">
              <a:rPr lang="en-CA" smtClean="0"/>
              <a:t>‹#›</a:t>
            </a:fld>
            <a:endParaRPr lang="en-CA"/>
          </a:p>
        </p:txBody>
      </p:sp>
      <p:sp>
        <p:nvSpPr>
          <p:cNvPr id="10" name="Content Placeholder 9"/>
          <p:cNvSpPr>
            <a:spLocks noGrp="1"/>
          </p:cNvSpPr>
          <p:nvPr>
            <p:ph sz="quarter" idx="14"/>
          </p:nvPr>
        </p:nvSpPr>
        <p:spPr>
          <a:xfrm>
            <a:off x="1627188" y="1649413"/>
            <a:ext cx="9004300" cy="4489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Text Placeholder 4"/>
          <p:cNvSpPr>
            <a:spLocks noGrp="1"/>
          </p:cNvSpPr>
          <p:nvPr>
            <p:ph type="body" sz="quarter" idx="3" hasCustomPrompt="1"/>
          </p:nvPr>
        </p:nvSpPr>
        <p:spPr>
          <a:xfrm>
            <a:off x="1633538" y="1133856"/>
            <a:ext cx="8997950" cy="338328"/>
          </a:xfrm>
        </p:spPr>
        <p:txBody>
          <a:bodyPr anchor="b">
            <a:no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2694678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7188" y="1649413"/>
            <a:ext cx="8992616" cy="454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5" name="Date Placeholder 4"/>
          <p:cNvSpPr>
            <a:spLocks noGrp="1"/>
          </p:cNvSpPr>
          <p:nvPr>
            <p:ph type="dt" sz="half" idx="10"/>
          </p:nvPr>
        </p:nvSpPr>
        <p:spPr/>
        <p:txBody>
          <a:bodyPr/>
          <a:lstStyle/>
          <a:p>
            <a:fld id="{CDBE93D9-1E7C-4963-AD25-D0E8D4EECEE5}" type="datetime4">
              <a:rPr lang="en-US" smtClean="0"/>
              <a:t>November 14, 2016</a:t>
            </a:fld>
            <a:endParaRPr lang="en-CA"/>
          </a:p>
        </p:txBody>
      </p:sp>
      <p:sp>
        <p:nvSpPr>
          <p:cNvPr id="6" name="Footer Placeholder 5"/>
          <p:cNvSpPr>
            <a:spLocks noGrp="1"/>
          </p:cNvSpPr>
          <p:nvPr>
            <p:ph type="ftr" sz="quarter" idx="11"/>
          </p:nvPr>
        </p:nvSpPr>
        <p:spPr/>
        <p:txBody>
          <a:bodyPr/>
          <a:lstStyle/>
          <a:p>
            <a:r>
              <a:rPr lang="en-CA"/>
              <a:t>Presentation Title</a:t>
            </a:r>
          </a:p>
        </p:txBody>
      </p:sp>
      <p:sp>
        <p:nvSpPr>
          <p:cNvPr id="7" name="Slide Number Placeholder 6"/>
          <p:cNvSpPr>
            <a:spLocks noGrp="1"/>
          </p:cNvSpPr>
          <p:nvPr>
            <p:ph type="sldNum" sz="quarter" idx="12"/>
          </p:nvPr>
        </p:nvSpPr>
        <p:spPr/>
        <p:txBody>
          <a:bodyPr/>
          <a:lstStyle/>
          <a:p>
            <a:fld id="{00E6A5BD-C011-4A45-AA3A-201790FB7F2B}" type="slidenum">
              <a:rPr lang="en-CA" smtClean="0"/>
              <a:t>‹#›</a:t>
            </a:fld>
            <a:endParaRPr lang="en-CA"/>
          </a:p>
        </p:txBody>
      </p:sp>
      <p:sp>
        <p:nvSpPr>
          <p:cNvPr id="8" name="Title 7"/>
          <p:cNvSpPr>
            <a:spLocks noGrp="1"/>
          </p:cNvSpPr>
          <p:nvPr>
            <p:ph type="title" hasCustomPrompt="1"/>
          </p:nvPr>
        </p:nvSpPr>
        <p:spPr/>
        <p:txBody>
          <a:bodyPr/>
          <a:lstStyle>
            <a:lvl1pPr>
              <a:defRPr/>
            </a:lvl1pPr>
          </a:lstStyle>
          <a:p>
            <a:r>
              <a:rPr lang="en-US" dirty="0"/>
              <a:t>Picture with Caption Layout</a:t>
            </a:r>
            <a:endParaRPr lang="en-CA" dirty="0"/>
          </a:p>
        </p:txBody>
      </p:sp>
    </p:spTree>
    <p:extLst>
      <p:ext uri="{BB962C8B-B14F-4D97-AF65-F5344CB8AC3E}">
        <p14:creationId xmlns:p14="http://schemas.microsoft.com/office/powerpoint/2010/main" val="49624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Only Layout</a:t>
            </a:r>
            <a:endParaRPr lang="en-CA" dirty="0"/>
          </a:p>
        </p:txBody>
      </p:sp>
      <p:sp>
        <p:nvSpPr>
          <p:cNvPr id="3" name="Date Placeholder 2"/>
          <p:cNvSpPr>
            <a:spLocks noGrp="1"/>
          </p:cNvSpPr>
          <p:nvPr>
            <p:ph type="dt" sz="half" idx="10"/>
          </p:nvPr>
        </p:nvSpPr>
        <p:spPr/>
        <p:txBody>
          <a:bodyPr/>
          <a:lstStyle/>
          <a:p>
            <a:fld id="{9AC9EBFE-5BA1-460F-BE92-8CF5579A714B}" type="datetime4">
              <a:rPr lang="en-US" smtClean="0"/>
              <a:t>November 14, 2016</a:t>
            </a:fld>
            <a:endParaRPr lang="en-CA"/>
          </a:p>
        </p:txBody>
      </p:sp>
      <p:sp>
        <p:nvSpPr>
          <p:cNvPr id="4" name="Footer Placeholder 3"/>
          <p:cNvSpPr>
            <a:spLocks noGrp="1"/>
          </p:cNvSpPr>
          <p:nvPr>
            <p:ph type="ftr" sz="quarter" idx="11"/>
          </p:nvPr>
        </p:nvSpPr>
        <p:spPr/>
        <p:txBody>
          <a:bodyPr/>
          <a:lstStyle/>
          <a:p>
            <a:r>
              <a:rPr lang="en-CA"/>
              <a:t>Presentation Title</a:t>
            </a:r>
          </a:p>
        </p:txBody>
      </p:sp>
      <p:sp>
        <p:nvSpPr>
          <p:cNvPr id="5" name="Slide Number Placeholder 4"/>
          <p:cNvSpPr>
            <a:spLocks noGrp="1"/>
          </p:cNvSpPr>
          <p:nvPr>
            <p:ph type="sldNum" sz="quarter" idx="12"/>
          </p:nvPr>
        </p:nvSpPr>
        <p:spPr/>
        <p:txBody>
          <a:bodyPr/>
          <a:lstStyle/>
          <a:p>
            <a:fld id="{00E6A5BD-C011-4A45-AA3A-201790FB7F2B}" type="slidenum">
              <a:rPr lang="en-CA" smtClean="0"/>
              <a:t>‹#›</a:t>
            </a:fld>
            <a:endParaRPr lang="en-CA"/>
          </a:p>
        </p:txBody>
      </p:sp>
    </p:spTree>
    <p:extLst>
      <p:ext uri="{BB962C8B-B14F-4D97-AF65-F5344CB8AC3E}">
        <p14:creationId xmlns:p14="http://schemas.microsoft.com/office/powerpoint/2010/main" val="709296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146A8-A192-4F5D-A963-F694E58B90FD}" type="datetime4">
              <a:rPr lang="en-US" smtClean="0"/>
              <a:t>November 14, 2016</a:t>
            </a:fld>
            <a:endParaRPr lang="en-CA"/>
          </a:p>
        </p:txBody>
      </p:sp>
      <p:sp>
        <p:nvSpPr>
          <p:cNvPr id="3" name="Footer Placeholder 2"/>
          <p:cNvSpPr>
            <a:spLocks noGrp="1"/>
          </p:cNvSpPr>
          <p:nvPr>
            <p:ph type="ftr" sz="quarter" idx="11"/>
          </p:nvPr>
        </p:nvSpPr>
        <p:spPr/>
        <p:txBody>
          <a:bodyPr/>
          <a:lstStyle/>
          <a:p>
            <a:r>
              <a:rPr lang="en-CA"/>
              <a:t>Presentation Title</a:t>
            </a:r>
          </a:p>
        </p:txBody>
      </p:sp>
      <p:sp>
        <p:nvSpPr>
          <p:cNvPr id="4" name="Slide Number Placeholder 3"/>
          <p:cNvSpPr>
            <a:spLocks noGrp="1"/>
          </p:cNvSpPr>
          <p:nvPr>
            <p:ph type="sldNum" sz="quarter" idx="12"/>
          </p:nvPr>
        </p:nvSpPr>
        <p:spPr/>
        <p:txBody>
          <a:bodyPr/>
          <a:lstStyle/>
          <a:p>
            <a:fld id="{00E6A5BD-C011-4A45-AA3A-201790FB7F2B}" type="slidenum">
              <a:rPr lang="en-CA" smtClean="0"/>
              <a:t>‹#›</a:t>
            </a:fld>
            <a:endParaRPr lang="en-CA"/>
          </a:p>
        </p:txBody>
      </p:sp>
    </p:spTree>
    <p:extLst>
      <p:ext uri="{BB962C8B-B14F-4D97-AF65-F5344CB8AC3E}">
        <p14:creationId xmlns:p14="http://schemas.microsoft.com/office/powerpoint/2010/main" val="142046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agline">
    <p:bg>
      <p:bgPr>
        <a:solidFill>
          <a:schemeClr val="bg1"/>
        </a:solidFill>
        <a:effectLst/>
      </p:bgPr>
    </p:bg>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 name="AutoShape 3"/>
          <p:cNvSpPr>
            <a:spLocks noChangeAspect="1" noChangeArrowheads="1" noTextEdit="1"/>
          </p:cNvSpPr>
          <p:nvPr/>
        </p:nvSpPr>
        <p:spPr bwMode="auto">
          <a:xfrm>
            <a:off x="2230438" y="2952750"/>
            <a:ext cx="791051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 name="Freeform 5"/>
          <p:cNvSpPr>
            <a:spLocks noEditPoints="1"/>
          </p:cNvSpPr>
          <p:nvPr/>
        </p:nvSpPr>
        <p:spPr bwMode="auto">
          <a:xfrm>
            <a:off x="2231136" y="2951163"/>
            <a:ext cx="7927974" cy="949325"/>
          </a:xfrm>
          <a:custGeom>
            <a:avLst/>
            <a:gdLst>
              <a:gd name="T0" fmla="*/ 20 w 9061"/>
              <a:gd name="T1" fmla="*/ 64 h 1076"/>
              <a:gd name="T2" fmla="*/ 310 w 9061"/>
              <a:gd name="T3" fmla="*/ 832 h 1076"/>
              <a:gd name="T4" fmla="*/ 607 w 9061"/>
              <a:gd name="T5" fmla="*/ 832 h 1076"/>
              <a:gd name="T6" fmla="*/ 932 w 9061"/>
              <a:gd name="T7" fmla="*/ 811 h 1076"/>
              <a:gd name="T8" fmla="*/ 647 w 9061"/>
              <a:gd name="T9" fmla="*/ 352 h 1076"/>
              <a:gd name="T10" fmla="*/ 240 w 9061"/>
              <a:gd name="T11" fmla="*/ 296 h 1076"/>
              <a:gd name="T12" fmla="*/ 1565 w 9061"/>
              <a:gd name="T13" fmla="*/ 811 h 1076"/>
              <a:gd name="T14" fmla="*/ 1198 w 9061"/>
              <a:gd name="T15" fmla="*/ 386 h 1076"/>
              <a:gd name="T16" fmla="*/ 1307 w 9061"/>
              <a:gd name="T17" fmla="*/ 844 h 1076"/>
              <a:gd name="T18" fmla="*/ 1322 w 9061"/>
              <a:gd name="T19" fmla="*/ 770 h 1076"/>
              <a:gd name="T20" fmla="*/ 2155 w 9061"/>
              <a:gd name="T21" fmla="*/ 888 h 1076"/>
              <a:gd name="T22" fmla="*/ 1884 w 9061"/>
              <a:gd name="T23" fmla="*/ 658 h 1076"/>
              <a:gd name="T24" fmla="*/ 2127 w 9061"/>
              <a:gd name="T25" fmla="*/ 275 h 1076"/>
              <a:gd name="T26" fmla="*/ 1732 w 9061"/>
              <a:gd name="T27" fmla="*/ 801 h 1076"/>
              <a:gd name="T28" fmla="*/ 1792 w 9061"/>
              <a:gd name="T29" fmla="*/ 820 h 1076"/>
              <a:gd name="T30" fmla="*/ 1766 w 9061"/>
              <a:gd name="T31" fmla="*/ 461 h 1076"/>
              <a:gd name="T32" fmla="*/ 2300 w 9061"/>
              <a:gd name="T33" fmla="*/ 832 h 1076"/>
              <a:gd name="T34" fmla="*/ 2230 w 9061"/>
              <a:gd name="T35" fmla="*/ 811 h 1076"/>
              <a:gd name="T36" fmla="*/ 2214 w 9061"/>
              <a:gd name="T37" fmla="*/ 74 h 1076"/>
              <a:gd name="T38" fmla="*/ 2549 w 9061"/>
              <a:gd name="T39" fmla="*/ 413 h 1076"/>
              <a:gd name="T40" fmla="*/ 2908 w 9061"/>
              <a:gd name="T41" fmla="*/ 811 h 1076"/>
              <a:gd name="T42" fmla="*/ 2480 w 9061"/>
              <a:gd name="T43" fmla="*/ 275 h 1076"/>
              <a:gd name="T44" fmla="*/ 3428 w 9061"/>
              <a:gd name="T45" fmla="*/ 832 h 1076"/>
              <a:gd name="T46" fmla="*/ 3054 w 9061"/>
              <a:gd name="T47" fmla="*/ 382 h 1076"/>
              <a:gd name="T48" fmla="*/ 3006 w 9061"/>
              <a:gd name="T49" fmla="*/ 675 h 1076"/>
              <a:gd name="T50" fmla="*/ 3207 w 9061"/>
              <a:gd name="T51" fmla="*/ 770 h 1076"/>
              <a:gd name="T52" fmla="*/ 3207 w 9061"/>
              <a:gd name="T53" fmla="*/ 770 h 1076"/>
              <a:gd name="T54" fmla="*/ 3876 w 9061"/>
              <a:gd name="T55" fmla="*/ 788 h 1076"/>
              <a:gd name="T56" fmla="*/ 3856 w 9061"/>
              <a:gd name="T57" fmla="*/ 346 h 1076"/>
              <a:gd name="T58" fmla="*/ 3678 w 9061"/>
              <a:gd name="T59" fmla="*/ 125 h 1076"/>
              <a:gd name="T60" fmla="*/ 3513 w 9061"/>
              <a:gd name="T61" fmla="*/ 325 h 1076"/>
              <a:gd name="T62" fmla="*/ 4051 w 9061"/>
              <a:gd name="T63" fmla="*/ 296 h 1076"/>
              <a:gd name="T64" fmla="*/ 4030 w 9061"/>
              <a:gd name="T65" fmla="*/ 832 h 1076"/>
              <a:gd name="T66" fmla="*/ 4068 w 9061"/>
              <a:gd name="T67" fmla="*/ 74 h 1076"/>
              <a:gd name="T68" fmla="*/ 4248 w 9061"/>
              <a:gd name="T69" fmla="*/ 554 h 1076"/>
              <a:gd name="T70" fmla="*/ 4667 w 9061"/>
              <a:gd name="T71" fmla="*/ 554 h 1076"/>
              <a:gd name="T72" fmla="*/ 5132 w 9061"/>
              <a:gd name="T73" fmla="*/ 483 h 1076"/>
              <a:gd name="T74" fmla="*/ 5030 w 9061"/>
              <a:gd name="T75" fmla="*/ 264 h 1076"/>
              <a:gd name="T76" fmla="*/ 4774 w 9061"/>
              <a:gd name="T77" fmla="*/ 811 h 1076"/>
              <a:gd name="T78" fmla="*/ 6045 w 9061"/>
              <a:gd name="T79" fmla="*/ 465 h 1076"/>
              <a:gd name="T80" fmla="*/ 5824 w 9061"/>
              <a:gd name="T81" fmla="*/ 340 h 1076"/>
              <a:gd name="T82" fmla="*/ 5961 w 9061"/>
              <a:gd name="T83" fmla="*/ 761 h 1076"/>
              <a:gd name="T84" fmla="*/ 5694 w 9061"/>
              <a:gd name="T85" fmla="*/ 673 h 1076"/>
              <a:gd name="T86" fmla="*/ 6204 w 9061"/>
              <a:gd name="T87" fmla="*/ 346 h 1076"/>
              <a:gd name="T88" fmla="*/ 6434 w 9061"/>
              <a:gd name="T89" fmla="*/ 750 h 1076"/>
              <a:gd name="T90" fmla="*/ 6473 w 9061"/>
              <a:gd name="T91" fmla="*/ 296 h 1076"/>
              <a:gd name="T92" fmla="*/ 6204 w 9061"/>
              <a:gd name="T93" fmla="*/ 146 h 1076"/>
              <a:gd name="T94" fmla="*/ 6204 w 9061"/>
              <a:gd name="T95" fmla="*/ 346 h 1076"/>
              <a:gd name="T96" fmla="*/ 7189 w 9061"/>
              <a:gd name="T97" fmla="*/ 275 h 1076"/>
              <a:gd name="T98" fmla="*/ 6788 w 9061"/>
              <a:gd name="T99" fmla="*/ 275 h 1076"/>
              <a:gd name="T100" fmla="*/ 7040 w 9061"/>
              <a:gd name="T101" fmla="*/ 812 h 1076"/>
              <a:gd name="T102" fmla="*/ 7566 w 9061"/>
              <a:gd name="T103" fmla="*/ 306 h 1076"/>
              <a:gd name="T104" fmla="*/ 7868 w 9061"/>
              <a:gd name="T105" fmla="*/ 335 h 1076"/>
              <a:gd name="T106" fmla="*/ 7868 w 9061"/>
              <a:gd name="T107" fmla="*/ 264 h 1076"/>
              <a:gd name="T108" fmla="*/ 8321 w 9061"/>
              <a:gd name="T109" fmla="*/ 811 h 1076"/>
              <a:gd name="T110" fmla="*/ 8522 w 9061"/>
              <a:gd name="T111" fmla="*/ 269 h 1076"/>
              <a:gd name="T112" fmla="*/ 8231 w 9061"/>
              <a:gd name="T113" fmla="*/ 296 h 1076"/>
              <a:gd name="T114" fmla="*/ 9056 w 9061"/>
              <a:gd name="T115" fmla="*/ 813 h 1076"/>
              <a:gd name="T116" fmla="*/ 8704 w 9061"/>
              <a:gd name="T117" fmla="*/ 526 h 1076"/>
              <a:gd name="T118" fmla="*/ 8634 w 9061"/>
              <a:gd name="T119" fmla="*/ 832 h 1076"/>
              <a:gd name="T120" fmla="*/ 8988 w 9061"/>
              <a:gd name="T121" fmla="*/ 832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1" h="1076">
                <a:moveTo>
                  <a:pt x="74" y="832"/>
                </a:moveTo>
                <a:lnTo>
                  <a:pt x="74" y="832"/>
                </a:lnTo>
                <a:cubicBezTo>
                  <a:pt x="89" y="832"/>
                  <a:pt x="95" y="826"/>
                  <a:pt x="95" y="811"/>
                </a:cubicBezTo>
                <a:lnTo>
                  <a:pt x="95" y="85"/>
                </a:lnTo>
                <a:cubicBezTo>
                  <a:pt x="95" y="70"/>
                  <a:pt x="89" y="64"/>
                  <a:pt x="74" y="64"/>
                </a:cubicBezTo>
                <a:lnTo>
                  <a:pt x="20" y="64"/>
                </a:lnTo>
                <a:cubicBezTo>
                  <a:pt x="5" y="64"/>
                  <a:pt x="0" y="70"/>
                  <a:pt x="0" y="85"/>
                </a:cubicBezTo>
                <a:lnTo>
                  <a:pt x="0" y="811"/>
                </a:lnTo>
                <a:cubicBezTo>
                  <a:pt x="0" y="826"/>
                  <a:pt x="5" y="832"/>
                  <a:pt x="20" y="832"/>
                </a:cubicBezTo>
                <a:lnTo>
                  <a:pt x="74" y="832"/>
                </a:lnTo>
                <a:close/>
                <a:moveTo>
                  <a:pt x="310" y="832"/>
                </a:moveTo>
                <a:lnTo>
                  <a:pt x="310" y="832"/>
                </a:lnTo>
                <a:cubicBezTo>
                  <a:pt x="325" y="832"/>
                  <a:pt x="331" y="826"/>
                  <a:pt x="331" y="811"/>
                </a:cubicBezTo>
                <a:lnTo>
                  <a:pt x="331" y="413"/>
                </a:lnTo>
                <a:cubicBezTo>
                  <a:pt x="369" y="357"/>
                  <a:pt x="425" y="339"/>
                  <a:pt x="471" y="339"/>
                </a:cubicBezTo>
                <a:cubicBezTo>
                  <a:pt x="565" y="339"/>
                  <a:pt x="586" y="418"/>
                  <a:pt x="586" y="483"/>
                </a:cubicBezTo>
                <a:lnTo>
                  <a:pt x="586" y="811"/>
                </a:lnTo>
                <a:cubicBezTo>
                  <a:pt x="586" y="826"/>
                  <a:pt x="592" y="832"/>
                  <a:pt x="607" y="832"/>
                </a:cubicBezTo>
                <a:lnTo>
                  <a:pt x="655" y="832"/>
                </a:lnTo>
                <a:cubicBezTo>
                  <a:pt x="671" y="832"/>
                  <a:pt x="676" y="826"/>
                  <a:pt x="676" y="811"/>
                </a:cubicBezTo>
                <a:lnTo>
                  <a:pt x="676" y="413"/>
                </a:lnTo>
                <a:cubicBezTo>
                  <a:pt x="715" y="357"/>
                  <a:pt x="771" y="339"/>
                  <a:pt x="817" y="339"/>
                </a:cubicBezTo>
                <a:cubicBezTo>
                  <a:pt x="912" y="339"/>
                  <a:pt x="932" y="418"/>
                  <a:pt x="932" y="483"/>
                </a:cubicBezTo>
                <a:lnTo>
                  <a:pt x="932" y="811"/>
                </a:lnTo>
                <a:cubicBezTo>
                  <a:pt x="932" y="826"/>
                  <a:pt x="937" y="832"/>
                  <a:pt x="952" y="832"/>
                </a:cubicBezTo>
                <a:lnTo>
                  <a:pt x="1001" y="832"/>
                </a:lnTo>
                <a:cubicBezTo>
                  <a:pt x="1016" y="832"/>
                  <a:pt x="1022" y="826"/>
                  <a:pt x="1022" y="811"/>
                </a:cubicBezTo>
                <a:lnTo>
                  <a:pt x="1022" y="475"/>
                </a:lnTo>
                <a:cubicBezTo>
                  <a:pt x="1022" y="361"/>
                  <a:pt x="971" y="264"/>
                  <a:pt x="834" y="264"/>
                </a:cubicBezTo>
                <a:cubicBezTo>
                  <a:pt x="747" y="264"/>
                  <a:pt x="687" y="304"/>
                  <a:pt x="647" y="352"/>
                </a:cubicBezTo>
                <a:cubicBezTo>
                  <a:pt x="619" y="298"/>
                  <a:pt x="568" y="264"/>
                  <a:pt x="490" y="264"/>
                </a:cubicBezTo>
                <a:cubicBezTo>
                  <a:pt x="405" y="264"/>
                  <a:pt x="355" y="303"/>
                  <a:pt x="325" y="342"/>
                </a:cubicBezTo>
                <a:lnTo>
                  <a:pt x="325" y="296"/>
                </a:lnTo>
                <a:cubicBezTo>
                  <a:pt x="325" y="281"/>
                  <a:pt x="319" y="275"/>
                  <a:pt x="304" y="275"/>
                </a:cubicBezTo>
                <a:lnTo>
                  <a:pt x="261" y="275"/>
                </a:lnTo>
                <a:cubicBezTo>
                  <a:pt x="246" y="275"/>
                  <a:pt x="240" y="281"/>
                  <a:pt x="240" y="296"/>
                </a:cubicBezTo>
                <a:lnTo>
                  <a:pt x="240" y="811"/>
                </a:lnTo>
                <a:cubicBezTo>
                  <a:pt x="240" y="826"/>
                  <a:pt x="246" y="832"/>
                  <a:pt x="261" y="832"/>
                </a:cubicBezTo>
                <a:lnTo>
                  <a:pt x="310" y="832"/>
                </a:lnTo>
                <a:close/>
                <a:moveTo>
                  <a:pt x="1544" y="832"/>
                </a:moveTo>
                <a:lnTo>
                  <a:pt x="1544" y="832"/>
                </a:lnTo>
                <a:cubicBezTo>
                  <a:pt x="1559" y="832"/>
                  <a:pt x="1565" y="826"/>
                  <a:pt x="1565" y="811"/>
                </a:cubicBezTo>
                <a:lnTo>
                  <a:pt x="1565" y="465"/>
                </a:lnTo>
                <a:cubicBezTo>
                  <a:pt x="1565" y="346"/>
                  <a:pt x="1502" y="264"/>
                  <a:pt x="1351" y="264"/>
                </a:cubicBezTo>
                <a:cubicBezTo>
                  <a:pt x="1274" y="264"/>
                  <a:pt x="1203" y="286"/>
                  <a:pt x="1155" y="325"/>
                </a:cubicBezTo>
                <a:cubicBezTo>
                  <a:pt x="1145" y="333"/>
                  <a:pt x="1144" y="344"/>
                  <a:pt x="1151" y="355"/>
                </a:cubicBezTo>
                <a:lnTo>
                  <a:pt x="1169" y="382"/>
                </a:lnTo>
                <a:cubicBezTo>
                  <a:pt x="1179" y="395"/>
                  <a:pt x="1186" y="396"/>
                  <a:pt x="1198" y="386"/>
                </a:cubicBezTo>
                <a:cubicBezTo>
                  <a:pt x="1238" y="355"/>
                  <a:pt x="1292" y="340"/>
                  <a:pt x="1343" y="340"/>
                </a:cubicBezTo>
                <a:cubicBezTo>
                  <a:pt x="1454" y="340"/>
                  <a:pt x="1474" y="411"/>
                  <a:pt x="1474" y="479"/>
                </a:cubicBezTo>
                <a:lnTo>
                  <a:pt x="1474" y="526"/>
                </a:lnTo>
                <a:cubicBezTo>
                  <a:pt x="1444" y="513"/>
                  <a:pt x="1398" y="504"/>
                  <a:pt x="1343" y="504"/>
                </a:cubicBezTo>
                <a:cubicBezTo>
                  <a:pt x="1190" y="504"/>
                  <a:pt x="1122" y="578"/>
                  <a:pt x="1122" y="675"/>
                </a:cubicBezTo>
                <a:cubicBezTo>
                  <a:pt x="1122" y="772"/>
                  <a:pt x="1187" y="844"/>
                  <a:pt x="1307" y="844"/>
                </a:cubicBezTo>
                <a:cubicBezTo>
                  <a:pt x="1400" y="844"/>
                  <a:pt x="1450" y="801"/>
                  <a:pt x="1480" y="761"/>
                </a:cubicBezTo>
                <a:lnTo>
                  <a:pt x="1480" y="811"/>
                </a:lnTo>
                <a:cubicBezTo>
                  <a:pt x="1480" y="826"/>
                  <a:pt x="1486" y="832"/>
                  <a:pt x="1501" y="832"/>
                </a:cubicBezTo>
                <a:lnTo>
                  <a:pt x="1544" y="832"/>
                </a:lnTo>
                <a:close/>
                <a:moveTo>
                  <a:pt x="1322" y="770"/>
                </a:moveTo>
                <a:lnTo>
                  <a:pt x="1322" y="770"/>
                </a:lnTo>
                <a:cubicBezTo>
                  <a:pt x="1237" y="770"/>
                  <a:pt x="1213" y="719"/>
                  <a:pt x="1213" y="673"/>
                </a:cubicBezTo>
                <a:cubicBezTo>
                  <a:pt x="1213" y="615"/>
                  <a:pt x="1251" y="573"/>
                  <a:pt x="1355" y="573"/>
                </a:cubicBezTo>
                <a:cubicBezTo>
                  <a:pt x="1390" y="573"/>
                  <a:pt x="1444" y="578"/>
                  <a:pt x="1474" y="592"/>
                </a:cubicBezTo>
                <a:lnTo>
                  <a:pt x="1474" y="690"/>
                </a:lnTo>
                <a:cubicBezTo>
                  <a:pt x="1435" y="747"/>
                  <a:pt x="1380" y="770"/>
                  <a:pt x="1322" y="770"/>
                </a:cubicBezTo>
                <a:close/>
                <a:moveTo>
                  <a:pt x="2155" y="888"/>
                </a:moveTo>
                <a:lnTo>
                  <a:pt x="2155" y="888"/>
                </a:lnTo>
                <a:cubicBezTo>
                  <a:pt x="2155" y="790"/>
                  <a:pt x="2075" y="746"/>
                  <a:pt x="1974" y="746"/>
                </a:cubicBezTo>
                <a:lnTo>
                  <a:pt x="1834" y="746"/>
                </a:lnTo>
                <a:cubicBezTo>
                  <a:pt x="1766" y="746"/>
                  <a:pt x="1760" y="726"/>
                  <a:pt x="1760" y="709"/>
                </a:cubicBezTo>
                <a:cubicBezTo>
                  <a:pt x="1760" y="688"/>
                  <a:pt x="1771" y="666"/>
                  <a:pt x="1794" y="644"/>
                </a:cubicBezTo>
                <a:cubicBezTo>
                  <a:pt x="1820" y="653"/>
                  <a:pt x="1850" y="658"/>
                  <a:pt x="1884" y="658"/>
                </a:cubicBezTo>
                <a:cubicBezTo>
                  <a:pt x="2037" y="658"/>
                  <a:pt x="2094" y="559"/>
                  <a:pt x="2094" y="460"/>
                </a:cubicBezTo>
                <a:cubicBezTo>
                  <a:pt x="2094" y="409"/>
                  <a:pt x="2079" y="369"/>
                  <a:pt x="2039" y="335"/>
                </a:cubicBezTo>
                <a:cubicBezTo>
                  <a:pt x="2062" y="341"/>
                  <a:pt x="2098" y="346"/>
                  <a:pt x="2127" y="346"/>
                </a:cubicBezTo>
                <a:cubicBezTo>
                  <a:pt x="2141" y="346"/>
                  <a:pt x="2148" y="340"/>
                  <a:pt x="2148" y="325"/>
                </a:cubicBezTo>
                <a:lnTo>
                  <a:pt x="2148" y="296"/>
                </a:lnTo>
                <a:cubicBezTo>
                  <a:pt x="2148" y="281"/>
                  <a:pt x="2142" y="275"/>
                  <a:pt x="2127" y="275"/>
                </a:cubicBezTo>
                <a:lnTo>
                  <a:pt x="1958" y="275"/>
                </a:lnTo>
                <a:cubicBezTo>
                  <a:pt x="1937" y="268"/>
                  <a:pt x="1913" y="264"/>
                  <a:pt x="1881" y="264"/>
                </a:cubicBezTo>
                <a:cubicBezTo>
                  <a:pt x="1736" y="264"/>
                  <a:pt x="1677" y="362"/>
                  <a:pt x="1677" y="462"/>
                </a:cubicBezTo>
                <a:cubicBezTo>
                  <a:pt x="1677" y="522"/>
                  <a:pt x="1699" y="584"/>
                  <a:pt x="1754" y="622"/>
                </a:cubicBezTo>
                <a:cubicBezTo>
                  <a:pt x="1719" y="642"/>
                  <a:pt x="1681" y="674"/>
                  <a:pt x="1681" y="724"/>
                </a:cubicBezTo>
                <a:cubicBezTo>
                  <a:pt x="1681" y="762"/>
                  <a:pt x="1702" y="788"/>
                  <a:pt x="1732" y="801"/>
                </a:cubicBezTo>
                <a:cubicBezTo>
                  <a:pt x="1677" y="823"/>
                  <a:pt x="1640" y="862"/>
                  <a:pt x="1640" y="922"/>
                </a:cubicBezTo>
                <a:cubicBezTo>
                  <a:pt x="1640" y="1020"/>
                  <a:pt x="1736" y="1076"/>
                  <a:pt x="1882" y="1076"/>
                </a:cubicBezTo>
                <a:cubicBezTo>
                  <a:pt x="2060" y="1076"/>
                  <a:pt x="2155" y="994"/>
                  <a:pt x="2155" y="888"/>
                </a:cubicBezTo>
                <a:close/>
                <a:moveTo>
                  <a:pt x="1728" y="911"/>
                </a:moveTo>
                <a:lnTo>
                  <a:pt x="1728" y="911"/>
                </a:lnTo>
                <a:cubicBezTo>
                  <a:pt x="1728" y="873"/>
                  <a:pt x="1747" y="841"/>
                  <a:pt x="1792" y="820"/>
                </a:cubicBezTo>
                <a:lnTo>
                  <a:pt x="1956" y="820"/>
                </a:lnTo>
                <a:cubicBezTo>
                  <a:pt x="2038" y="820"/>
                  <a:pt x="2065" y="854"/>
                  <a:pt x="2065" y="897"/>
                </a:cubicBezTo>
                <a:cubicBezTo>
                  <a:pt x="2065" y="960"/>
                  <a:pt x="2009" y="1011"/>
                  <a:pt x="1884" y="1011"/>
                </a:cubicBezTo>
                <a:cubicBezTo>
                  <a:pt x="1762" y="1011"/>
                  <a:pt x="1728" y="963"/>
                  <a:pt x="1728" y="911"/>
                </a:cubicBezTo>
                <a:close/>
                <a:moveTo>
                  <a:pt x="1766" y="461"/>
                </a:moveTo>
                <a:lnTo>
                  <a:pt x="1766" y="461"/>
                </a:lnTo>
                <a:cubicBezTo>
                  <a:pt x="1766" y="385"/>
                  <a:pt x="1808" y="328"/>
                  <a:pt x="1886" y="328"/>
                </a:cubicBezTo>
                <a:cubicBezTo>
                  <a:pt x="1964" y="328"/>
                  <a:pt x="2005" y="385"/>
                  <a:pt x="2005" y="461"/>
                </a:cubicBezTo>
                <a:cubicBezTo>
                  <a:pt x="2005" y="537"/>
                  <a:pt x="1964" y="593"/>
                  <a:pt x="1886" y="593"/>
                </a:cubicBezTo>
                <a:cubicBezTo>
                  <a:pt x="1808" y="593"/>
                  <a:pt x="1766" y="537"/>
                  <a:pt x="1766" y="461"/>
                </a:cubicBezTo>
                <a:close/>
                <a:moveTo>
                  <a:pt x="2300" y="832"/>
                </a:moveTo>
                <a:lnTo>
                  <a:pt x="2300" y="832"/>
                </a:lnTo>
                <a:cubicBezTo>
                  <a:pt x="2315" y="832"/>
                  <a:pt x="2320" y="826"/>
                  <a:pt x="2320" y="811"/>
                </a:cubicBezTo>
                <a:lnTo>
                  <a:pt x="2320" y="296"/>
                </a:lnTo>
                <a:cubicBezTo>
                  <a:pt x="2320" y="281"/>
                  <a:pt x="2315" y="275"/>
                  <a:pt x="2300" y="275"/>
                </a:cubicBezTo>
                <a:lnTo>
                  <a:pt x="2251" y="275"/>
                </a:lnTo>
                <a:cubicBezTo>
                  <a:pt x="2236" y="275"/>
                  <a:pt x="2230" y="281"/>
                  <a:pt x="2230" y="296"/>
                </a:cubicBezTo>
                <a:lnTo>
                  <a:pt x="2230" y="811"/>
                </a:lnTo>
                <a:cubicBezTo>
                  <a:pt x="2230" y="826"/>
                  <a:pt x="2236" y="832"/>
                  <a:pt x="2251" y="832"/>
                </a:cubicBezTo>
                <a:lnTo>
                  <a:pt x="2300" y="832"/>
                </a:lnTo>
                <a:close/>
                <a:moveTo>
                  <a:pt x="2337" y="74"/>
                </a:moveTo>
                <a:lnTo>
                  <a:pt x="2337" y="74"/>
                </a:lnTo>
                <a:cubicBezTo>
                  <a:pt x="2337" y="40"/>
                  <a:pt x="2314" y="12"/>
                  <a:pt x="2275" y="12"/>
                </a:cubicBezTo>
                <a:cubicBezTo>
                  <a:pt x="2237" y="12"/>
                  <a:pt x="2214" y="40"/>
                  <a:pt x="2214" y="74"/>
                </a:cubicBezTo>
                <a:cubicBezTo>
                  <a:pt x="2214" y="109"/>
                  <a:pt x="2237" y="137"/>
                  <a:pt x="2275" y="137"/>
                </a:cubicBezTo>
                <a:cubicBezTo>
                  <a:pt x="2314" y="137"/>
                  <a:pt x="2337" y="109"/>
                  <a:pt x="2337" y="74"/>
                </a:cubicBezTo>
                <a:close/>
                <a:moveTo>
                  <a:pt x="2528" y="832"/>
                </a:moveTo>
                <a:lnTo>
                  <a:pt x="2528" y="832"/>
                </a:lnTo>
                <a:cubicBezTo>
                  <a:pt x="2543" y="832"/>
                  <a:pt x="2549" y="826"/>
                  <a:pt x="2549" y="811"/>
                </a:cubicBezTo>
                <a:lnTo>
                  <a:pt x="2549" y="413"/>
                </a:lnTo>
                <a:cubicBezTo>
                  <a:pt x="2590" y="357"/>
                  <a:pt x="2648" y="339"/>
                  <a:pt x="2696" y="339"/>
                </a:cubicBezTo>
                <a:cubicBezTo>
                  <a:pt x="2795" y="339"/>
                  <a:pt x="2817" y="418"/>
                  <a:pt x="2817" y="483"/>
                </a:cubicBezTo>
                <a:lnTo>
                  <a:pt x="2817" y="811"/>
                </a:lnTo>
                <a:cubicBezTo>
                  <a:pt x="2817" y="826"/>
                  <a:pt x="2823" y="832"/>
                  <a:pt x="2838" y="832"/>
                </a:cubicBezTo>
                <a:lnTo>
                  <a:pt x="2887" y="832"/>
                </a:lnTo>
                <a:cubicBezTo>
                  <a:pt x="2902" y="832"/>
                  <a:pt x="2908" y="826"/>
                  <a:pt x="2908" y="811"/>
                </a:cubicBezTo>
                <a:lnTo>
                  <a:pt x="2908" y="475"/>
                </a:lnTo>
                <a:cubicBezTo>
                  <a:pt x="2908" y="361"/>
                  <a:pt x="2853" y="264"/>
                  <a:pt x="2715" y="264"/>
                </a:cubicBezTo>
                <a:cubicBezTo>
                  <a:pt x="2627" y="264"/>
                  <a:pt x="2575" y="303"/>
                  <a:pt x="2543" y="342"/>
                </a:cubicBezTo>
                <a:lnTo>
                  <a:pt x="2543" y="296"/>
                </a:lnTo>
                <a:cubicBezTo>
                  <a:pt x="2543" y="281"/>
                  <a:pt x="2538" y="275"/>
                  <a:pt x="2522" y="275"/>
                </a:cubicBezTo>
                <a:lnTo>
                  <a:pt x="2480" y="275"/>
                </a:lnTo>
                <a:cubicBezTo>
                  <a:pt x="2464" y="275"/>
                  <a:pt x="2459" y="281"/>
                  <a:pt x="2459" y="296"/>
                </a:cubicBezTo>
                <a:lnTo>
                  <a:pt x="2459" y="811"/>
                </a:lnTo>
                <a:cubicBezTo>
                  <a:pt x="2459" y="826"/>
                  <a:pt x="2464" y="832"/>
                  <a:pt x="2480" y="832"/>
                </a:cubicBezTo>
                <a:lnTo>
                  <a:pt x="2528" y="832"/>
                </a:lnTo>
                <a:close/>
                <a:moveTo>
                  <a:pt x="3428" y="832"/>
                </a:moveTo>
                <a:lnTo>
                  <a:pt x="3428" y="832"/>
                </a:lnTo>
                <a:cubicBezTo>
                  <a:pt x="3443" y="832"/>
                  <a:pt x="3449" y="826"/>
                  <a:pt x="3449" y="811"/>
                </a:cubicBezTo>
                <a:lnTo>
                  <a:pt x="3449" y="465"/>
                </a:lnTo>
                <a:cubicBezTo>
                  <a:pt x="3449" y="346"/>
                  <a:pt x="3387" y="264"/>
                  <a:pt x="3236" y="264"/>
                </a:cubicBezTo>
                <a:cubicBezTo>
                  <a:pt x="3158" y="264"/>
                  <a:pt x="3087" y="286"/>
                  <a:pt x="3040" y="325"/>
                </a:cubicBezTo>
                <a:cubicBezTo>
                  <a:pt x="3029" y="333"/>
                  <a:pt x="3028" y="344"/>
                  <a:pt x="3035" y="355"/>
                </a:cubicBezTo>
                <a:lnTo>
                  <a:pt x="3054" y="382"/>
                </a:lnTo>
                <a:cubicBezTo>
                  <a:pt x="3063" y="395"/>
                  <a:pt x="3070" y="396"/>
                  <a:pt x="3083" y="386"/>
                </a:cubicBezTo>
                <a:cubicBezTo>
                  <a:pt x="3122" y="355"/>
                  <a:pt x="3177" y="340"/>
                  <a:pt x="3228" y="340"/>
                </a:cubicBezTo>
                <a:cubicBezTo>
                  <a:pt x="3338" y="340"/>
                  <a:pt x="3359" y="411"/>
                  <a:pt x="3359" y="479"/>
                </a:cubicBezTo>
                <a:lnTo>
                  <a:pt x="3359" y="526"/>
                </a:lnTo>
                <a:cubicBezTo>
                  <a:pt x="3329" y="513"/>
                  <a:pt x="3282" y="504"/>
                  <a:pt x="3228" y="504"/>
                </a:cubicBezTo>
                <a:cubicBezTo>
                  <a:pt x="3074" y="504"/>
                  <a:pt x="3006" y="578"/>
                  <a:pt x="3006" y="675"/>
                </a:cubicBezTo>
                <a:cubicBezTo>
                  <a:pt x="3006" y="772"/>
                  <a:pt x="3071" y="844"/>
                  <a:pt x="3192" y="844"/>
                </a:cubicBezTo>
                <a:cubicBezTo>
                  <a:pt x="3284" y="844"/>
                  <a:pt x="3334" y="801"/>
                  <a:pt x="3364" y="761"/>
                </a:cubicBezTo>
                <a:lnTo>
                  <a:pt x="3364" y="811"/>
                </a:lnTo>
                <a:cubicBezTo>
                  <a:pt x="3364" y="826"/>
                  <a:pt x="3370" y="832"/>
                  <a:pt x="3385" y="832"/>
                </a:cubicBezTo>
                <a:lnTo>
                  <a:pt x="3428" y="832"/>
                </a:lnTo>
                <a:close/>
                <a:moveTo>
                  <a:pt x="3207" y="770"/>
                </a:moveTo>
                <a:lnTo>
                  <a:pt x="3207" y="770"/>
                </a:lnTo>
                <a:cubicBezTo>
                  <a:pt x="3121" y="770"/>
                  <a:pt x="3098" y="719"/>
                  <a:pt x="3098" y="673"/>
                </a:cubicBezTo>
                <a:cubicBezTo>
                  <a:pt x="3098" y="615"/>
                  <a:pt x="3135" y="573"/>
                  <a:pt x="3239" y="573"/>
                </a:cubicBezTo>
                <a:cubicBezTo>
                  <a:pt x="3274" y="573"/>
                  <a:pt x="3329" y="578"/>
                  <a:pt x="3359" y="592"/>
                </a:cubicBezTo>
                <a:lnTo>
                  <a:pt x="3359" y="690"/>
                </a:lnTo>
                <a:cubicBezTo>
                  <a:pt x="3319" y="747"/>
                  <a:pt x="3265" y="770"/>
                  <a:pt x="3207" y="770"/>
                </a:cubicBezTo>
                <a:close/>
                <a:moveTo>
                  <a:pt x="3608" y="346"/>
                </a:moveTo>
                <a:lnTo>
                  <a:pt x="3608" y="346"/>
                </a:lnTo>
                <a:lnTo>
                  <a:pt x="3608" y="676"/>
                </a:lnTo>
                <a:cubicBezTo>
                  <a:pt x="3608" y="799"/>
                  <a:pt x="3663" y="844"/>
                  <a:pt x="3760" y="844"/>
                </a:cubicBezTo>
                <a:cubicBezTo>
                  <a:pt x="3798" y="844"/>
                  <a:pt x="3834" y="837"/>
                  <a:pt x="3867" y="818"/>
                </a:cubicBezTo>
                <a:cubicBezTo>
                  <a:pt x="3878" y="811"/>
                  <a:pt x="3882" y="802"/>
                  <a:pt x="3876" y="788"/>
                </a:cubicBezTo>
                <a:lnTo>
                  <a:pt x="3863" y="758"/>
                </a:lnTo>
                <a:cubicBezTo>
                  <a:pt x="3858" y="745"/>
                  <a:pt x="3851" y="743"/>
                  <a:pt x="3838" y="750"/>
                </a:cubicBezTo>
                <a:cubicBezTo>
                  <a:pt x="3818" y="761"/>
                  <a:pt x="3797" y="768"/>
                  <a:pt x="3772" y="768"/>
                </a:cubicBezTo>
                <a:cubicBezTo>
                  <a:pt x="3717" y="768"/>
                  <a:pt x="3699" y="734"/>
                  <a:pt x="3699" y="673"/>
                </a:cubicBezTo>
                <a:lnTo>
                  <a:pt x="3699" y="346"/>
                </a:lnTo>
                <a:lnTo>
                  <a:pt x="3856" y="346"/>
                </a:lnTo>
                <a:cubicBezTo>
                  <a:pt x="3871" y="346"/>
                  <a:pt x="3877" y="340"/>
                  <a:pt x="3877" y="325"/>
                </a:cubicBezTo>
                <a:lnTo>
                  <a:pt x="3877" y="296"/>
                </a:lnTo>
                <a:cubicBezTo>
                  <a:pt x="3877" y="281"/>
                  <a:pt x="3871" y="275"/>
                  <a:pt x="3856" y="275"/>
                </a:cubicBezTo>
                <a:lnTo>
                  <a:pt x="3699" y="275"/>
                </a:lnTo>
                <a:lnTo>
                  <a:pt x="3699" y="146"/>
                </a:lnTo>
                <a:cubicBezTo>
                  <a:pt x="3699" y="131"/>
                  <a:pt x="3693" y="125"/>
                  <a:pt x="3678" y="125"/>
                </a:cubicBezTo>
                <a:lnTo>
                  <a:pt x="3629" y="125"/>
                </a:lnTo>
                <a:cubicBezTo>
                  <a:pt x="3614" y="125"/>
                  <a:pt x="3608" y="131"/>
                  <a:pt x="3608" y="146"/>
                </a:cubicBezTo>
                <a:lnTo>
                  <a:pt x="3608" y="275"/>
                </a:lnTo>
                <a:lnTo>
                  <a:pt x="3534" y="275"/>
                </a:lnTo>
                <a:cubicBezTo>
                  <a:pt x="3519" y="275"/>
                  <a:pt x="3513" y="281"/>
                  <a:pt x="3513" y="296"/>
                </a:cubicBezTo>
                <a:lnTo>
                  <a:pt x="3513" y="325"/>
                </a:lnTo>
                <a:cubicBezTo>
                  <a:pt x="3513" y="340"/>
                  <a:pt x="3519" y="346"/>
                  <a:pt x="3534" y="346"/>
                </a:cubicBezTo>
                <a:lnTo>
                  <a:pt x="3608" y="346"/>
                </a:lnTo>
                <a:close/>
                <a:moveTo>
                  <a:pt x="4030" y="832"/>
                </a:moveTo>
                <a:lnTo>
                  <a:pt x="4030" y="832"/>
                </a:lnTo>
                <a:cubicBezTo>
                  <a:pt x="4045" y="832"/>
                  <a:pt x="4051" y="826"/>
                  <a:pt x="4051" y="811"/>
                </a:cubicBezTo>
                <a:lnTo>
                  <a:pt x="4051" y="296"/>
                </a:lnTo>
                <a:cubicBezTo>
                  <a:pt x="4051" y="281"/>
                  <a:pt x="4045" y="275"/>
                  <a:pt x="4030" y="275"/>
                </a:cubicBezTo>
                <a:lnTo>
                  <a:pt x="3982" y="275"/>
                </a:lnTo>
                <a:cubicBezTo>
                  <a:pt x="3967" y="275"/>
                  <a:pt x="3961" y="281"/>
                  <a:pt x="3961" y="296"/>
                </a:cubicBezTo>
                <a:lnTo>
                  <a:pt x="3961" y="811"/>
                </a:lnTo>
                <a:cubicBezTo>
                  <a:pt x="3961" y="826"/>
                  <a:pt x="3967" y="832"/>
                  <a:pt x="3982" y="832"/>
                </a:cubicBezTo>
                <a:lnTo>
                  <a:pt x="4030" y="832"/>
                </a:lnTo>
                <a:close/>
                <a:moveTo>
                  <a:pt x="4068" y="74"/>
                </a:moveTo>
                <a:lnTo>
                  <a:pt x="4068" y="74"/>
                </a:lnTo>
                <a:cubicBezTo>
                  <a:pt x="4068" y="40"/>
                  <a:pt x="4044" y="12"/>
                  <a:pt x="4006" y="12"/>
                </a:cubicBezTo>
                <a:cubicBezTo>
                  <a:pt x="3968" y="12"/>
                  <a:pt x="3945" y="40"/>
                  <a:pt x="3945" y="74"/>
                </a:cubicBezTo>
                <a:cubicBezTo>
                  <a:pt x="3945" y="109"/>
                  <a:pt x="3968" y="137"/>
                  <a:pt x="4006" y="137"/>
                </a:cubicBezTo>
                <a:cubicBezTo>
                  <a:pt x="4044" y="137"/>
                  <a:pt x="4068" y="109"/>
                  <a:pt x="4068" y="74"/>
                </a:cubicBezTo>
                <a:close/>
                <a:moveTo>
                  <a:pt x="4248" y="554"/>
                </a:moveTo>
                <a:lnTo>
                  <a:pt x="4248" y="554"/>
                </a:lnTo>
                <a:cubicBezTo>
                  <a:pt x="4248" y="439"/>
                  <a:pt x="4295" y="335"/>
                  <a:pt x="4411" y="335"/>
                </a:cubicBezTo>
                <a:cubicBezTo>
                  <a:pt x="4527" y="335"/>
                  <a:pt x="4573" y="439"/>
                  <a:pt x="4573" y="554"/>
                </a:cubicBezTo>
                <a:cubicBezTo>
                  <a:pt x="4573" y="668"/>
                  <a:pt x="4527" y="772"/>
                  <a:pt x="4411" y="772"/>
                </a:cubicBezTo>
                <a:cubicBezTo>
                  <a:pt x="4295" y="772"/>
                  <a:pt x="4248" y="668"/>
                  <a:pt x="4248" y="554"/>
                </a:cubicBezTo>
                <a:close/>
                <a:moveTo>
                  <a:pt x="4667" y="554"/>
                </a:moveTo>
                <a:lnTo>
                  <a:pt x="4667" y="554"/>
                </a:lnTo>
                <a:cubicBezTo>
                  <a:pt x="4667" y="404"/>
                  <a:pt x="4593" y="264"/>
                  <a:pt x="4411" y="264"/>
                </a:cubicBezTo>
                <a:cubicBezTo>
                  <a:pt x="4232" y="264"/>
                  <a:pt x="4155" y="404"/>
                  <a:pt x="4155" y="554"/>
                </a:cubicBezTo>
                <a:cubicBezTo>
                  <a:pt x="4155" y="703"/>
                  <a:pt x="4229" y="844"/>
                  <a:pt x="4411" y="844"/>
                </a:cubicBezTo>
                <a:cubicBezTo>
                  <a:pt x="4590" y="844"/>
                  <a:pt x="4667" y="703"/>
                  <a:pt x="4667" y="554"/>
                </a:cubicBezTo>
                <a:close/>
                <a:moveTo>
                  <a:pt x="4844" y="832"/>
                </a:moveTo>
                <a:lnTo>
                  <a:pt x="4844" y="832"/>
                </a:lnTo>
                <a:cubicBezTo>
                  <a:pt x="4859" y="832"/>
                  <a:pt x="4864" y="826"/>
                  <a:pt x="4864" y="811"/>
                </a:cubicBezTo>
                <a:lnTo>
                  <a:pt x="4864" y="413"/>
                </a:lnTo>
                <a:cubicBezTo>
                  <a:pt x="4905" y="357"/>
                  <a:pt x="4963" y="339"/>
                  <a:pt x="5012" y="339"/>
                </a:cubicBezTo>
                <a:cubicBezTo>
                  <a:pt x="5110" y="339"/>
                  <a:pt x="5132" y="418"/>
                  <a:pt x="5132" y="483"/>
                </a:cubicBezTo>
                <a:lnTo>
                  <a:pt x="5132" y="811"/>
                </a:lnTo>
                <a:cubicBezTo>
                  <a:pt x="5132" y="826"/>
                  <a:pt x="5138" y="832"/>
                  <a:pt x="5153" y="832"/>
                </a:cubicBezTo>
                <a:lnTo>
                  <a:pt x="5202" y="832"/>
                </a:lnTo>
                <a:cubicBezTo>
                  <a:pt x="5217" y="832"/>
                  <a:pt x="5223" y="826"/>
                  <a:pt x="5223" y="811"/>
                </a:cubicBezTo>
                <a:lnTo>
                  <a:pt x="5223" y="475"/>
                </a:lnTo>
                <a:cubicBezTo>
                  <a:pt x="5223" y="361"/>
                  <a:pt x="5168" y="264"/>
                  <a:pt x="5030" y="264"/>
                </a:cubicBezTo>
                <a:cubicBezTo>
                  <a:pt x="4942" y="264"/>
                  <a:pt x="4890" y="303"/>
                  <a:pt x="4859" y="342"/>
                </a:cubicBezTo>
                <a:lnTo>
                  <a:pt x="4859" y="296"/>
                </a:lnTo>
                <a:cubicBezTo>
                  <a:pt x="4859" y="281"/>
                  <a:pt x="4853" y="275"/>
                  <a:pt x="4838" y="275"/>
                </a:cubicBezTo>
                <a:lnTo>
                  <a:pt x="4795" y="275"/>
                </a:lnTo>
                <a:cubicBezTo>
                  <a:pt x="4780" y="275"/>
                  <a:pt x="4774" y="281"/>
                  <a:pt x="4774" y="296"/>
                </a:cubicBezTo>
                <a:lnTo>
                  <a:pt x="4774" y="811"/>
                </a:lnTo>
                <a:cubicBezTo>
                  <a:pt x="4774" y="826"/>
                  <a:pt x="4780" y="832"/>
                  <a:pt x="4795" y="832"/>
                </a:cubicBezTo>
                <a:lnTo>
                  <a:pt x="4844" y="832"/>
                </a:lnTo>
                <a:close/>
                <a:moveTo>
                  <a:pt x="6024" y="832"/>
                </a:moveTo>
                <a:lnTo>
                  <a:pt x="6024" y="832"/>
                </a:lnTo>
                <a:cubicBezTo>
                  <a:pt x="6039" y="832"/>
                  <a:pt x="6045" y="826"/>
                  <a:pt x="6045" y="811"/>
                </a:cubicBezTo>
                <a:lnTo>
                  <a:pt x="6045" y="465"/>
                </a:lnTo>
                <a:cubicBezTo>
                  <a:pt x="6045" y="346"/>
                  <a:pt x="5983" y="264"/>
                  <a:pt x="5832" y="264"/>
                </a:cubicBezTo>
                <a:cubicBezTo>
                  <a:pt x="5754" y="264"/>
                  <a:pt x="5683" y="286"/>
                  <a:pt x="5636" y="325"/>
                </a:cubicBezTo>
                <a:cubicBezTo>
                  <a:pt x="5625" y="333"/>
                  <a:pt x="5624" y="344"/>
                  <a:pt x="5631" y="355"/>
                </a:cubicBezTo>
                <a:lnTo>
                  <a:pt x="5650" y="382"/>
                </a:lnTo>
                <a:cubicBezTo>
                  <a:pt x="5659" y="395"/>
                  <a:pt x="5666" y="396"/>
                  <a:pt x="5679" y="386"/>
                </a:cubicBezTo>
                <a:cubicBezTo>
                  <a:pt x="5718" y="355"/>
                  <a:pt x="5773" y="340"/>
                  <a:pt x="5824" y="340"/>
                </a:cubicBezTo>
                <a:cubicBezTo>
                  <a:pt x="5934" y="340"/>
                  <a:pt x="5955" y="411"/>
                  <a:pt x="5955" y="479"/>
                </a:cubicBezTo>
                <a:lnTo>
                  <a:pt x="5955" y="526"/>
                </a:lnTo>
                <a:cubicBezTo>
                  <a:pt x="5925" y="513"/>
                  <a:pt x="5878" y="504"/>
                  <a:pt x="5824" y="504"/>
                </a:cubicBezTo>
                <a:cubicBezTo>
                  <a:pt x="5671" y="504"/>
                  <a:pt x="5602" y="578"/>
                  <a:pt x="5602" y="675"/>
                </a:cubicBezTo>
                <a:cubicBezTo>
                  <a:pt x="5602" y="772"/>
                  <a:pt x="5667" y="844"/>
                  <a:pt x="5788" y="844"/>
                </a:cubicBezTo>
                <a:cubicBezTo>
                  <a:pt x="5881" y="844"/>
                  <a:pt x="5930" y="801"/>
                  <a:pt x="5961" y="761"/>
                </a:cubicBezTo>
                <a:lnTo>
                  <a:pt x="5961" y="811"/>
                </a:lnTo>
                <a:cubicBezTo>
                  <a:pt x="5961" y="826"/>
                  <a:pt x="5966" y="832"/>
                  <a:pt x="5981" y="832"/>
                </a:cubicBezTo>
                <a:lnTo>
                  <a:pt x="6024" y="832"/>
                </a:lnTo>
                <a:close/>
                <a:moveTo>
                  <a:pt x="5803" y="770"/>
                </a:moveTo>
                <a:lnTo>
                  <a:pt x="5803" y="770"/>
                </a:lnTo>
                <a:cubicBezTo>
                  <a:pt x="5717" y="770"/>
                  <a:pt x="5694" y="719"/>
                  <a:pt x="5694" y="673"/>
                </a:cubicBezTo>
                <a:cubicBezTo>
                  <a:pt x="5694" y="615"/>
                  <a:pt x="5731" y="573"/>
                  <a:pt x="5835" y="573"/>
                </a:cubicBezTo>
                <a:cubicBezTo>
                  <a:pt x="5870" y="573"/>
                  <a:pt x="5925" y="578"/>
                  <a:pt x="5955" y="592"/>
                </a:cubicBezTo>
                <a:lnTo>
                  <a:pt x="5955" y="690"/>
                </a:lnTo>
                <a:cubicBezTo>
                  <a:pt x="5915" y="747"/>
                  <a:pt x="5861" y="770"/>
                  <a:pt x="5803" y="770"/>
                </a:cubicBezTo>
                <a:close/>
                <a:moveTo>
                  <a:pt x="6204" y="346"/>
                </a:moveTo>
                <a:lnTo>
                  <a:pt x="6204" y="346"/>
                </a:lnTo>
                <a:lnTo>
                  <a:pt x="6204" y="676"/>
                </a:lnTo>
                <a:cubicBezTo>
                  <a:pt x="6204" y="799"/>
                  <a:pt x="6259" y="844"/>
                  <a:pt x="6356" y="844"/>
                </a:cubicBezTo>
                <a:cubicBezTo>
                  <a:pt x="6395" y="844"/>
                  <a:pt x="6431" y="837"/>
                  <a:pt x="6463" y="818"/>
                </a:cubicBezTo>
                <a:cubicBezTo>
                  <a:pt x="6475" y="811"/>
                  <a:pt x="6478" y="802"/>
                  <a:pt x="6472" y="788"/>
                </a:cubicBezTo>
                <a:lnTo>
                  <a:pt x="6460" y="758"/>
                </a:lnTo>
                <a:cubicBezTo>
                  <a:pt x="6454" y="745"/>
                  <a:pt x="6447" y="743"/>
                  <a:pt x="6434" y="750"/>
                </a:cubicBezTo>
                <a:cubicBezTo>
                  <a:pt x="6414" y="761"/>
                  <a:pt x="6393" y="768"/>
                  <a:pt x="6368" y="768"/>
                </a:cubicBezTo>
                <a:cubicBezTo>
                  <a:pt x="6313" y="768"/>
                  <a:pt x="6295" y="734"/>
                  <a:pt x="6295" y="673"/>
                </a:cubicBezTo>
                <a:lnTo>
                  <a:pt x="6295" y="346"/>
                </a:lnTo>
                <a:lnTo>
                  <a:pt x="6453" y="346"/>
                </a:lnTo>
                <a:cubicBezTo>
                  <a:pt x="6468" y="346"/>
                  <a:pt x="6473" y="340"/>
                  <a:pt x="6473" y="325"/>
                </a:cubicBezTo>
                <a:lnTo>
                  <a:pt x="6473" y="296"/>
                </a:lnTo>
                <a:cubicBezTo>
                  <a:pt x="6473" y="281"/>
                  <a:pt x="6468" y="275"/>
                  <a:pt x="6453" y="275"/>
                </a:cubicBezTo>
                <a:lnTo>
                  <a:pt x="6295" y="275"/>
                </a:lnTo>
                <a:lnTo>
                  <a:pt x="6295" y="146"/>
                </a:lnTo>
                <a:cubicBezTo>
                  <a:pt x="6295" y="131"/>
                  <a:pt x="6289" y="125"/>
                  <a:pt x="6274" y="125"/>
                </a:cubicBezTo>
                <a:lnTo>
                  <a:pt x="6225" y="125"/>
                </a:lnTo>
                <a:cubicBezTo>
                  <a:pt x="6210" y="125"/>
                  <a:pt x="6204" y="131"/>
                  <a:pt x="6204" y="146"/>
                </a:cubicBezTo>
                <a:lnTo>
                  <a:pt x="6204" y="275"/>
                </a:lnTo>
                <a:lnTo>
                  <a:pt x="6130" y="275"/>
                </a:lnTo>
                <a:cubicBezTo>
                  <a:pt x="6115" y="275"/>
                  <a:pt x="6109" y="281"/>
                  <a:pt x="6109" y="296"/>
                </a:cubicBezTo>
                <a:lnTo>
                  <a:pt x="6109" y="325"/>
                </a:lnTo>
                <a:cubicBezTo>
                  <a:pt x="6109" y="340"/>
                  <a:pt x="6115" y="346"/>
                  <a:pt x="6130" y="346"/>
                </a:cubicBezTo>
                <a:lnTo>
                  <a:pt x="6204" y="346"/>
                </a:lnTo>
                <a:close/>
                <a:moveTo>
                  <a:pt x="7502" y="275"/>
                </a:moveTo>
                <a:lnTo>
                  <a:pt x="7502" y="275"/>
                </a:lnTo>
                <a:cubicBezTo>
                  <a:pt x="7487" y="275"/>
                  <a:pt x="7480" y="281"/>
                  <a:pt x="7478" y="296"/>
                </a:cubicBezTo>
                <a:cubicBezTo>
                  <a:pt x="7451" y="447"/>
                  <a:pt x="7398" y="628"/>
                  <a:pt x="7350" y="741"/>
                </a:cubicBezTo>
                <a:cubicBezTo>
                  <a:pt x="7298" y="628"/>
                  <a:pt x="7241" y="447"/>
                  <a:pt x="7214" y="296"/>
                </a:cubicBezTo>
                <a:cubicBezTo>
                  <a:pt x="7211" y="281"/>
                  <a:pt x="7204" y="275"/>
                  <a:pt x="7189" y="275"/>
                </a:cubicBezTo>
                <a:lnTo>
                  <a:pt x="7150" y="275"/>
                </a:lnTo>
                <a:cubicBezTo>
                  <a:pt x="7135" y="275"/>
                  <a:pt x="7128" y="281"/>
                  <a:pt x="7125" y="296"/>
                </a:cubicBezTo>
                <a:cubicBezTo>
                  <a:pt x="7099" y="447"/>
                  <a:pt x="7042" y="628"/>
                  <a:pt x="6990" y="741"/>
                </a:cubicBezTo>
                <a:cubicBezTo>
                  <a:pt x="6942" y="628"/>
                  <a:pt x="6889" y="447"/>
                  <a:pt x="6862" y="296"/>
                </a:cubicBezTo>
                <a:cubicBezTo>
                  <a:pt x="6860" y="281"/>
                  <a:pt x="6853" y="275"/>
                  <a:pt x="6838" y="275"/>
                </a:cubicBezTo>
                <a:lnTo>
                  <a:pt x="6788" y="275"/>
                </a:lnTo>
                <a:cubicBezTo>
                  <a:pt x="6776" y="275"/>
                  <a:pt x="6770" y="281"/>
                  <a:pt x="6770" y="290"/>
                </a:cubicBezTo>
                <a:cubicBezTo>
                  <a:pt x="6770" y="295"/>
                  <a:pt x="6772" y="301"/>
                  <a:pt x="6773" y="306"/>
                </a:cubicBezTo>
                <a:cubicBezTo>
                  <a:pt x="6808" y="483"/>
                  <a:pt x="6877" y="688"/>
                  <a:pt x="6935" y="813"/>
                </a:cubicBezTo>
                <a:cubicBezTo>
                  <a:pt x="6941" y="826"/>
                  <a:pt x="6950" y="832"/>
                  <a:pt x="6965" y="832"/>
                </a:cubicBezTo>
                <a:lnTo>
                  <a:pt x="7011" y="832"/>
                </a:lnTo>
                <a:cubicBezTo>
                  <a:pt x="7026" y="832"/>
                  <a:pt x="7034" y="826"/>
                  <a:pt x="7040" y="812"/>
                </a:cubicBezTo>
                <a:cubicBezTo>
                  <a:pt x="7104" y="659"/>
                  <a:pt x="7147" y="533"/>
                  <a:pt x="7169" y="412"/>
                </a:cubicBezTo>
                <a:cubicBezTo>
                  <a:pt x="7193" y="533"/>
                  <a:pt x="7234" y="659"/>
                  <a:pt x="7301" y="813"/>
                </a:cubicBezTo>
                <a:cubicBezTo>
                  <a:pt x="7306" y="826"/>
                  <a:pt x="7314" y="832"/>
                  <a:pt x="7330" y="832"/>
                </a:cubicBezTo>
                <a:lnTo>
                  <a:pt x="7374" y="832"/>
                </a:lnTo>
                <a:cubicBezTo>
                  <a:pt x="7389" y="832"/>
                  <a:pt x="7398" y="825"/>
                  <a:pt x="7404" y="813"/>
                </a:cubicBezTo>
                <a:cubicBezTo>
                  <a:pt x="7465" y="690"/>
                  <a:pt x="7531" y="483"/>
                  <a:pt x="7566" y="306"/>
                </a:cubicBezTo>
                <a:cubicBezTo>
                  <a:pt x="7567" y="301"/>
                  <a:pt x="7568" y="295"/>
                  <a:pt x="7568" y="290"/>
                </a:cubicBezTo>
                <a:cubicBezTo>
                  <a:pt x="7568" y="281"/>
                  <a:pt x="7563" y="275"/>
                  <a:pt x="7551" y="275"/>
                </a:cubicBezTo>
                <a:lnTo>
                  <a:pt x="7502" y="275"/>
                </a:lnTo>
                <a:close/>
                <a:moveTo>
                  <a:pt x="7705" y="554"/>
                </a:moveTo>
                <a:lnTo>
                  <a:pt x="7705" y="554"/>
                </a:lnTo>
                <a:cubicBezTo>
                  <a:pt x="7705" y="439"/>
                  <a:pt x="7752" y="335"/>
                  <a:pt x="7868" y="335"/>
                </a:cubicBezTo>
                <a:cubicBezTo>
                  <a:pt x="7984" y="335"/>
                  <a:pt x="8030" y="439"/>
                  <a:pt x="8030" y="554"/>
                </a:cubicBezTo>
                <a:cubicBezTo>
                  <a:pt x="8030" y="668"/>
                  <a:pt x="7984" y="772"/>
                  <a:pt x="7868" y="772"/>
                </a:cubicBezTo>
                <a:cubicBezTo>
                  <a:pt x="7752" y="772"/>
                  <a:pt x="7705" y="668"/>
                  <a:pt x="7705" y="554"/>
                </a:cubicBezTo>
                <a:close/>
                <a:moveTo>
                  <a:pt x="8124" y="554"/>
                </a:moveTo>
                <a:lnTo>
                  <a:pt x="8124" y="554"/>
                </a:lnTo>
                <a:cubicBezTo>
                  <a:pt x="8124" y="404"/>
                  <a:pt x="8050" y="264"/>
                  <a:pt x="7868" y="264"/>
                </a:cubicBezTo>
                <a:cubicBezTo>
                  <a:pt x="7689" y="264"/>
                  <a:pt x="7611" y="404"/>
                  <a:pt x="7611" y="554"/>
                </a:cubicBezTo>
                <a:cubicBezTo>
                  <a:pt x="7611" y="703"/>
                  <a:pt x="7686" y="844"/>
                  <a:pt x="7868" y="844"/>
                </a:cubicBezTo>
                <a:cubicBezTo>
                  <a:pt x="8046" y="844"/>
                  <a:pt x="8124" y="703"/>
                  <a:pt x="8124" y="554"/>
                </a:cubicBezTo>
                <a:close/>
                <a:moveTo>
                  <a:pt x="8300" y="832"/>
                </a:moveTo>
                <a:lnTo>
                  <a:pt x="8300" y="832"/>
                </a:lnTo>
                <a:cubicBezTo>
                  <a:pt x="8315" y="832"/>
                  <a:pt x="8321" y="826"/>
                  <a:pt x="8321" y="811"/>
                </a:cubicBezTo>
                <a:lnTo>
                  <a:pt x="8321" y="413"/>
                </a:lnTo>
                <a:cubicBezTo>
                  <a:pt x="8357" y="363"/>
                  <a:pt x="8410" y="346"/>
                  <a:pt x="8455" y="346"/>
                </a:cubicBezTo>
                <a:cubicBezTo>
                  <a:pt x="8471" y="346"/>
                  <a:pt x="8487" y="348"/>
                  <a:pt x="8503" y="353"/>
                </a:cubicBezTo>
                <a:cubicBezTo>
                  <a:pt x="8518" y="356"/>
                  <a:pt x="8524" y="353"/>
                  <a:pt x="8528" y="338"/>
                </a:cubicBezTo>
                <a:lnTo>
                  <a:pt x="8537" y="295"/>
                </a:lnTo>
                <a:cubicBezTo>
                  <a:pt x="8540" y="282"/>
                  <a:pt x="8535" y="273"/>
                  <a:pt x="8522" y="269"/>
                </a:cubicBezTo>
                <a:cubicBezTo>
                  <a:pt x="8506" y="265"/>
                  <a:pt x="8488" y="264"/>
                  <a:pt x="8473" y="264"/>
                </a:cubicBezTo>
                <a:cubicBezTo>
                  <a:pt x="8392" y="264"/>
                  <a:pt x="8347" y="308"/>
                  <a:pt x="8315" y="348"/>
                </a:cubicBezTo>
                <a:lnTo>
                  <a:pt x="8315" y="296"/>
                </a:lnTo>
                <a:cubicBezTo>
                  <a:pt x="8315" y="281"/>
                  <a:pt x="8310" y="275"/>
                  <a:pt x="8294" y="275"/>
                </a:cubicBezTo>
                <a:lnTo>
                  <a:pt x="8252" y="275"/>
                </a:lnTo>
                <a:cubicBezTo>
                  <a:pt x="8236" y="275"/>
                  <a:pt x="8231" y="281"/>
                  <a:pt x="8231" y="296"/>
                </a:cubicBezTo>
                <a:lnTo>
                  <a:pt x="8231" y="811"/>
                </a:lnTo>
                <a:cubicBezTo>
                  <a:pt x="8231" y="826"/>
                  <a:pt x="8236" y="832"/>
                  <a:pt x="8252" y="832"/>
                </a:cubicBezTo>
                <a:lnTo>
                  <a:pt x="8300" y="832"/>
                </a:lnTo>
                <a:close/>
                <a:moveTo>
                  <a:pt x="9044" y="832"/>
                </a:moveTo>
                <a:lnTo>
                  <a:pt x="9044" y="832"/>
                </a:lnTo>
                <a:cubicBezTo>
                  <a:pt x="9058" y="832"/>
                  <a:pt x="9061" y="825"/>
                  <a:pt x="9056" y="813"/>
                </a:cubicBezTo>
                <a:cubicBezTo>
                  <a:pt x="9009" y="716"/>
                  <a:pt x="8919" y="595"/>
                  <a:pt x="8833" y="515"/>
                </a:cubicBezTo>
                <a:cubicBezTo>
                  <a:pt x="8909" y="447"/>
                  <a:pt x="8978" y="369"/>
                  <a:pt x="9028" y="293"/>
                </a:cubicBezTo>
                <a:cubicBezTo>
                  <a:pt x="9035" y="282"/>
                  <a:pt x="9031" y="275"/>
                  <a:pt x="9018" y="275"/>
                </a:cubicBezTo>
                <a:lnTo>
                  <a:pt x="8962" y="275"/>
                </a:lnTo>
                <a:cubicBezTo>
                  <a:pt x="8945" y="275"/>
                  <a:pt x="8937" y="280"/>
                  <a:pt x="8928" y="293"/>
                </a:cubicBezTo>
                <a:cubicBezTo>
                  <a:pt x="8878" y="367"/>
                  <a:pt x="8789" y="465"/>
                  <a:pt x="8704" y="526"/>
                </a:cubicBezTo>
                <a:lnTo>
                  <a:pt x="8704" y="20"/>
                </a:lnTo>
                <a:cubicBezTo>
                  <a:pt x="8704" y="5"/>
                  <a:pt x="8698" y="0"/>
                  <a:pt x="8683" y="0"/>
                </a:cubicBezTo>
                <a:lnTo>
                  <a:pt x="8634" y="0"/>
                </a:lnTo>
                <a:cubicBezTo>
                  <a:pt x="8619" y="0"/>
                  <a:pt x="8614" y="5"/>
                  <a:pt x="8614" y="20"/>
                </a:cubicBezTo>
                <a:lnTo>
                  <a:pt x="8614" y="811"/>
                </a:lnTo>
                <a:cubicBezTo>
                  <a:pt x="8614" y="826"/>
                  <a:pt x="8619" y="832"/>
                  <a:pt x="8634" y="832"/>
                </a:cubicBezTo>
                <a:lnTo>
                  <a:pt x="8683" y="832"/>
                </a:lnTo>
                <a:cubicBezTo>
                  <a:pt x="8698" y="832"/>
                  <a:pt x="8704" y="826"/>
                  <a:pt x="8704" y="811"/>
                </a:cubicBezTo>
                <a:lnTo>
                  <a:pt x="8704" y="613"/>
                </a:lnTo>
                <a:cubicBezTo>
                  <a:pt x="8727" y="598"/>
                  <a:pt x="8750" y="581"/>
                  <a:pt x="8773" y="564"/>
                </a:cubicBezTo>
                <a:cubicBezTo>
                  <a:pt x="8846" y="634"/>
                  <a:pt x="8914" y="732"/>
                  <a:pt x="8958" y="813"/>
                </a:cubicBezTo>
                <a:cubicBezTo>
                  <a:pt x="8965" y="827"/>
                  <a:pt x="8973" y="832"/>
                  <a:pt x="8988" y="832"/>
                </a:cubicBezTo>
                <a:lnTo>
                  <a:pt x="9044" y="83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75341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1" y="-8587"/>
            <a:ext cx="12207234" cy="6874623"/>
          </a:xfrm>
          <a:prstGeom prst="rect">
            <a:avLst/>
          </a:prstGeom>
        </p:spPr>
      </p:pic>
      <p:sp>
        <p:nvSpPr>
          <p:cNvPr id="2" name="Title 1"/>
          <p:cNvSpPr>
            <a:spLocks noGrp="1"/>
          </p:cNvSpPr>
          <p:nvPr>
            <p:ph type="ctrTitle" hasCustomPrompt="1"/>
          </p:nvPr>
        </p:nvSpPr>
        <p:spPr>
          <a:xfrm>
            <a:off x="1624903" y="1649413"/>
            <a:ext cx="9000934" cy="1417468"/>
          </a:xfrm>
        </p:spPr>
        <p:txBody>
          <a:bodyPr anchor="t" anchorCtr="0">
            <a:noAutofit/>
          </a:bodyPr>
          <a:lstStyle>
            <a:lvl1pPr algn="l">
              <a:lnSpc>
                <a:spcPct val="90000"/>
              </a:lnSpc>
              <a:defRPr sz="4800">
                <a:solidFill>
                  <a:schemeClr val="accent2"/>
                </a:solidFill>
              </a:defRPr>
            </a:lvl1pPr>
          </a:lstStyle>
          <a:p>
            <a:r>
              <a:rPr lang="en-US" dirty="0"/>
              <a:t>Title Slide 2 Layout</a:t>
            </a:r>
            <a:endParaRPr lang="en-CA" dirty="0"/>
          </a:p>
        </p:txBody>
      </p:sp>
      <p:sp>
        <p:nvSpPr>
          <p:cNvPr id="4" name="Date Placeholder 3"/>
          <p:cNvSpPr>
            <a:spLocks noGrp="1"/>
          </p:cNvSpPr>
          <p:nvPr>
            <p:ph type="dt" sz="half" idx="10"/>
          </p:nvPr>
        </p:nvSpPr>
        <p:spPr>
          <a:xfrm>
            <a:off x="1627188" y="3072384"/>
            <a:ext cx="3979927" cy="254013"/>
          </a:xfrm>
        </p:spPr>
        <p:txBody>
          <a:bodyPr/>
          <a:lstStyle>
            <a:lvl1pPr algn="l">
              <a:defRPr sz="1300" b="1">
                <a:solidFill>
                  <a:schemeClr val="accent2"/>
                </a:solidFill>
              </a:defRPr>
            </a:lvl1pPr>
          </a:lstStyle>
          <a:p>
            <a:fld id="{11A10271-0286-4BA7-AF61-91EDADC7C7D8}" type="datetime4">
              <a:rPr lang="en-US" smtClean="0"/>
              <a:t>November 14, 2016</a:t>
            </a:fld>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 y="365760"/>
            <a:ext cx="901153" cy="901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29475" y="3383280"/>
            <a:ext cx="3977640" cy="1684307"/>
          </a:xfrm>
          <a:prstGeom prst="rect">
            <a:avLst/>
          </a:prstGeom>
          <a:noFill/>
        </p:spPr>
        <p:txBody>
          <a:bodyPr wrap="square" lIns="0" tIns="0" rIns="0" bIns="0" rtlCol="0">
            <a:spAutoFit/>
          </a:bodyPr>
          <a:lstStyle/>
          <a:p>
            <a:pPr>
              <a:lnSpc>
                <a:spcPct val="110000"/>
              </a:lnSpc>
            </a:pPr>
            <a:r>
              <a:rPr lang="en-CA" sz="800" b="1" dirty="0">
                <a:solidFill>
                  <a:schemeClr val="accent2"/>
                </a:solidFill>
              </a:rPr>
              <a:t>Confidential. Not to be copied, reproduced, or distributed without prior approval.</a:t>
            </a:r>
          </a:p>
          <a:p>
            <a:pPr>
              <a:lnSpc>
                <a:spcPct val="110000"/>
              </a:lnSpc>
            </a:pPr>
            <a:endParaRPr lang="en-CA" sz="800" b="1" dirty="0">
              <a:solidFill>
                <a:schemeClr val="accent2"/>
              </a:solidFill>
            </a:endParaRPr>
          </a:p>
          <a:p>
            <a:pPr>
              <a:lnSpc>
                <a:spcPct val="110000"/>
              </a:lnSpc>
            </a:pPr>
            <a:r>
              <a:rPr lang="en-CA" sz="800" b="1" dirty="0">
                <a:solidFill>
                  <a:schemeClr val="accent2"/>
                </a:solidFill>
              </a:rPr>
              <a:t>CAUTION CONCERNING FORWARD-LOOKING STATEMENTS:</a:t>
            </a:r>
          </a:p>
          <a:p>
            <a:pPr>
              <a:lnSpc>
                <a:spcPct val="110000"/>
              </a:lnSpc>
            </a:pPr>
            <a:r>
              <a:rPr lang="en-CA" sz="800" dirty="0">
                <a:solidFill>
                  <a:schemeClr val="accent2"/>
                </a:solidFill>
              </a:rPr>
              <a:t>This document contains "forward-looking statements" – that is, statements related to future events that by their nature address matters that are, to different degrees, uncertain. For details on the uncertainties that may cause our actual future results to be materially different than those expressed in our forward-looking statements, see </a:t>
            </a:r>
            <a:br>
              <a:rPr lang="en-CA" sz="800" dirty="0">
                <a:solidFill>
                  <a:schemeClr val="accent2"/>
                </a:solidFill>
              </a:rPr>
            </a:br>
            <a:r>
              <a:rPr lang="en-CA" sz="800" dirty="0">
                <a:solidFill>
                  <a:schemeClr val="accent2"/>
                </a:solidFill>
              </a:rPr>
              <a:t>http://www.ge.com/investor-relations/disclaimer-caution-concerning-forwardlooking-statements as well as our annual reports on Form 10-K and quarterly reports on Form 10-Q. We do not undertake to update our forward-looking statements. This document also includes certain forward-looking projected financial information that is based on current estimates and forecasts. Actual results could differ materially. to total risk-weighted assets.]</a:t>
            </a:r>
          </a:p>
        </p:txBody>
      </p:sp>
      <p:sp>
        <p:nvSpPr>
          <p:cNvPr id="7" name="TextBox 6"/>
          <p:cNvSpPr txBox="1"/>
          <p:nvPr/>
        </p:nvSpPr>
        <p:spPr>
          <a:xfrm>
            <a:off x="5820377" y="3383280"/>
            <a:ext cx="4800600" cy="3114122"/>
          </a:xfrm>
          <a:prstGeom prst="rect">
            <a:avLst/>
          </a:prstGeom>
          <a:noFill/>
        </p:spPr>
        <p:txBody>
          <a:bodyPr wrap="square" lIns="0" tIns="0" rIns="0" bIns="0" rtlCol="0">
            <a:spAutoFit/>
          </a:bodyPr>
          <a:lstStyle/>
          <a:p>
            <a:pPr>
              <a:lnSpc>
                <a:spcPct val="110000"/>
              </a:lnSpc>
            </a:pPr>
            <a:r>
              <a:rPr lang="en-CA" sz="800" b="1" dirty="0">
                <a:solidFill>
                  <a:schemeClr val="accent2"/>
                </a:solidFill>
              </a:rPr>
              <a:t>NON-GAAP FINANCIAL MEASURES:</a:t>
            </a:r>
          </a:p>
          <a:p>
            <a:pPr>
              <a:lnSpc>
                <a:spcPct val="110000"/>
              </a:lnSpc>
            </a:pPr>
            <a:r>
              <a:rPr lang="en-CA" sz="800" dirty="0">
                <a:solidFill>
                  <a:schemeClr val="accent2"/>
                </a:solidFill>
              </a:rPr>
              <a:t>In this document, we sometimes use information derived from consolidated financial data but not presented in our financial statements prepared in accordance with U.S. generally accepted accounting principles (GAAP). Certain of these data are considered “non-GAAP financial measures” under the U.S. Securities and Exchange Commission rules. These non-GAAP financial measures supplement our GAAP disclosures and should not be considered an alternative to the GAAP measure. The reasons we use these non-GAAP financial measures and the reconciliations to their most directly comparable GAAP financial measures are posted to the investor relations section of our website at www.ge.com. [We use non-GAAP financial measures including the following:</a:t>
            </a:r>
          </a:p>
          <a:p>
            <a:pPr>
              <a:lnSpc>
                <a:spcPct val="110000"/>
              </a:lnSpc>
            </a:pPr>
            <a:r>
              <a:rPr lang="en-CA" sz="800" dirty="0">
                <a:solidFill>
                  <a:schemeClr val="accent2"/>
                </a:solidFill>
              </a:rPr>
              <a:t>•  Operating earnings and EPS, which is earnings from continuing operations excluding non-service-related pension costs of our principal pension plans.</a:t>
            </a:r>
          </a:p>
          <a:p>
            <a:pPr>
              <a:lnSpc>
                <a:spcPct val="110000"/>
              </a:lnSpc>
            </a:pPr>
            <a:r>
              <a:rPr lang="en-CA" sz="800" dirty="0">
                <a:solidFill>
                  <a:schemeClr val="accent2"/>
                </a:solidFill>
              </a:rPr>
              <a:t>•  GE Industrial operating &amp; Verticals earnings and EPS, which is operating earnings of our industrial businesses and the GE Capital businesses that we expect to retain.</a:t>
            </a:r>
          </a:p>
          <a:p>
            <a:pPr>
              <a:lnSpc>
                <a:spcPct val="110000"/>
              </a:lnSpc>
            </a:pPr>
            <a:r>
              <a:rPr lang="en-CA" sz="800" dirty="0">
                <a:solidFill>
                  <a:schemeClr val="accent2"/>
                </a:solidFill>
              </a:rPr>
              <a:t>•  GE Industrial &amp; Verticals revenues, which is revenue of our industrial businesses and the GE Capital businesses that we expect to retain.</a:t>
            </a:r>
          </a:p>
          <a:p>
            <a:pPr>
              <a:lnSpc>
                <a:spcPct val="110000"/>
              </a:lnSpc>
            </a:pPr>
            <a:r>
              <a:rPr lang="en-CA" sz="800" dirty="0">
                <a:solidFill>
                  <a:schemeClr val="accent2"/>
                </a:solidFill>
              </a:rPr>
              <a:t>•  Industrial segment organic revenue, which is the sum of revenue from all of our industrial segments less the effects of acquisitions/dispositions and currency exchange.</a:t>
            </a:r>
          </a:p>
          <a:p>
            <a:pPr>
              <a:lnSpc>
                <a:spcPct val="110000"/>
              </a:lnSpc>
            </a:pPr>
            <a:r>
              <a:rPr lang="en-CA" sz="800" dirty="0">
                <a:solidFill>
                  <a:schemeClr val="accent2"/>
                </a:solidFill>
              </a:rPr>
              <a:t>•  Industrial segment organic operating profit, which is the sum of segment profit from all of our industrial segments less the effects of acquisitions/dispositions and currency exchange.</a:t>
            </a:r>
          </a:p>
          <a:p>
            <a:pPr>
              <a:lnSpc>
                <a:spcPct val="110000"/>
              </a:lnSpc>
            </a:pPr>
            <a:r>
              <a:rPr lang="en-CA" sz="800" dirty="0">
                <a:solidFill>
                  <a:schemeClr val="accent2"/>
                </a:solidFill>
              </a:rPr>
              <a:t>•  Industrial cash flows from operating activities (Industrial CFOA), which is GE’s cash flow from operating activities excluding dividends received from GE Capital.</a:t>
            </a:r>
          </a:p>
          <a:p>
            <a:pPr>
              <a:lnSpc>
                <a:spcPct val="110000"/>
              </a:lnSpc>
            </a:pPr>
            <a:r>
              <a:rPr lang="en-CA" sz="800" dirty="0">
                <a:solidFill>
                  <a:schemeClr val="accent2"/>
                </a:solidFill>
              </a:rPr>
              <a:t>•  Capital ending net investment (ENI), excluding liquidity, which is a measure we use to measure the size of our Capital segment.</a:t>
            </a:r>
          </a:p>
          <a:p>
            <a:pPr>
              <a:lnSpc>
                <a:spcPct val="110000"/>
              </a:lnSpc>
            </a:pPr>
            <a:r>
              <a:rPr lang="en-CA" sz="800" dirty="0">
                <a:solidFill>
                  <a:schemeClr val="accent2"/>
                </a:solidFill>
              </a:rPr>
              <a:t>•  GE Capital Tier 1 Common ratio estimate is a ratio of equity</a:t>
            </a:r>
          </a:p>
        </p:txBody>
      </p:sp>
      <p:sp>
        <p:nvSpPr>
          <p:cNvPr id="12" name="AutoShape 3"/>
          <p:cNvSpPr>
            <a:spLocks noChangeAspect="1" noChangeArrowheads="1" noTextEdit="1"/>
          </p:cNvSpPr>
          <p:nvPr/>
        </p:nvSpPr>
        <p:spPr bwMode="auto">
          <a:xfrm>
            <a:off x="365125" y="365125"/>
            <a:ext cx="9017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02394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Monogram 1">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3"/>
          <p:cNvSpPr>
            <a:spLocks noChangeAspect="1" noChangeArrowheads="1" noTextEdit="1"/>
          </p:cNvSpPr>
          <p:nvPr/>
        </p:nvSpPr>
        <p:spPr bwMode="auto">
          <a:xfrm>
            <a:off x="4819650" y="2185988"/>
            <a:ext cx="254317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935195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onogram 2">
    <p:bg>
      <p:bgPr>
        <a:solidFill>
          <a:schemeClr val="accent1"/>
        </a:solidFill>
        <a:effectLst/>
      </p:bgPr>
    </p:bg>
    <p:spTree>
      <p:nvGrpSpPr>
        <p:cNvPr id="1" name=""/>
        <p:cNvGrpSpPr/>
        <p:nvPr/>
      </p:nvGrpSpPr>
      <p:grpSpPr>
        <a:xfrm>
          <a:off x="0" y="0"/>
          <a:ext cx="0" cy="0"/>
          <a:chOff x="0" y="0"/>
          <a:chExt cx="0" cy="0"/>
        </a:xfrm>
      </p:grpSpPr>
      <p:pic>
        <p:nvPicPr>
          <p:cNvPr id="3" name="Picture 3" descr="I:\Dockets\1421 SmallStuff GE PPT\Graphics\GEWhite.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888" y="2185416"/>
            <a:ext cx="2542032" cy="254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99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1649413"/>
            <a:ext cx="9000934" cy="2852737"/>
          </a:xfrm>
        </p:spPr>
        <p:txBody>
          <a:bodyPr anchor="t" anchorCtr="0">
            <a:noAutofit/>
          </a:bodyPr>
          <a:lstStyle>
            <a:lvl1pPr>
              <a:lnSpc>
                <a:spcPct val="90000"/>
              </a:lnSpc>
              <a:defRPr sz="4800">
                <a:solidFill>
                  <a:schemeClr val="bg1"/>
                </a:solidFill>
              </a:defRPr>
            </a:lvl1pPr>
          </a:lstStyle>
          <a:p>
            <a:r>
              <a:rPr lang="en-US" dirty="0"/>
              <a:t>Section Divider</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D36516F6-A097-4E38-8A59-185C4D2E3785}" type="datetime4">
              <a:rPr lang="en-US" smtClean="0"/>
              <a:t>November 14, 2016</a:t>
            </a:fld>
            <a:endParaRPr lang="en-CA"/>
          </a:p>
        </p:txBody>
      </p:sp>
      <p:sp>
        <p:nvSpPr>
          <p:cNvPr id="5" name="Footer Placeholder 4"/>
          <p:cNvSpPr>
            <a:spLocks noGrp="1"/>
          </p:cNvSpPr>
          <p:nvPr>
            <p:ph type="ftr" sz="quarter" idx="11"/>
          </p:nvPr>
        </p:nvSpPr>
        <p:spPr/>
        <p:txBody>
          <a:bodyPr/>
          <a:lstStyle>
            <a:lvl1pPr>
              <a:defRPr>
                <a:solidFill>
                  <a:schemeClr val="bg1"/>
                </a:solidFill>
              </a:defRPr>
            </a:lvl1pPr>
          </a:lstStyle>
          <a:p>
            <a:r>
              <a:rPr lang="en-CA"/>
              <a:t>Presentation Title</a:t>
            </a:r>
            <a:endParaRPr lang="en-CA"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0E6A5BD-C011-4A45-AA3A-201790FB7F2B}" type="slidenum">
              <a:rPr lang="en-CA" smtClean="0"/>
              <a:pPr/>
              <a:t>‹#›</a:t>
            </a:fld>
            <a:endParaRPr lang="en-CA"/>
          </a:p>
        </p:txBody>
      </p:sp>
      <p:cxnSp>
        <p:nvCxnSpPr>
          <p:cNvPr id="7" name="Straight Connector 6"/>
          <p:cNvCxnSpPr/>
          <p:nvPr/>
        </p:nvCxnSpPr>
        <p:spPr>
          <a:xfrm>
            <a:off x="1627188" y="6410996"/>
            <a:ext cx="1011574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79976" y="6475913"/>
            <a:ext cx="5157216" cy="184666"/>
          </a:xfrm>
          <a:prstGeom prst="rect">
            <a:avLst/>
          </a:prstGeom>
          <a:noFill/>
        </p:spPr>
        <p:txBody>
          <a:bodyPr wrap="square" lIns="0" tIns="0" rIns="0" bIns="0" rtlCol="0">
            <a:spAutoFit/>
          </a:bodyPr>
          <a:lstStyle/>
          <a:p>
            <a:r>
              <a:rPr lang="en-CA" sz="1200" dirty="0">
                <a:solidFill>
                  <a:schemeClr val="bg1"/>
                </a:solidFill>
              </a:rPr>
              <a:t>Confidential. Not to be copied, distributed, or reproduced without prior approval. </a:t>
            </a:r>
          </a:p>
        </p:txBody>
      </p:sp>
      <p:pic>
        <p:nvPicPr>
          <p:cNvPr id="10" name="Picture 3" descr="I:\Dockets\1421 SmallStuff GE PPT\Graphics\GEWhite.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428" y="6345936"/>
            <a:ext cx="384048" cy="38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82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Dark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bg1"/>
                </a:solidFill>
              </a:defRPr>
            </a:lvl1pPr>
          </a:lstStyle>
          <a:p>
            <a:r>
              <a:rPr lang="en-US" dirty="0"/>
              <a:t>Section Divider Dark Image Layout</a:t>
            </a:r>
            <a:endParaRPr lang="en-CA" dirty="0"/>
          </a:p>
        </p:txBody>
      </p:sp>
    </p:spTree>
    <p:extLst>
      <p:ext uri="{BB962C8B-B14F-4D97-AF65-F5344CB8AC3E}">
        <p14:creationId xmlns:p14="http://schemas.microsoft.com/office/powerpoint/2010/main" val="218782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Divider Light Image">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144" y="-9144"/>
            <a:ext cx="12207240" cy="6876288"/>
          </a:xfrm>
        </p:spPr>
        <p:txBody>
          <a:bodyPr/>
          <a:lstStyle/>
          <a:p>
            <a:r>
              <a:rPr lang="en-US"/>
              <a:t>Click icon to add picture</a:t>
            </a:r>
            <a:endParaRPr lang="en-CA"/>
          </a:p>
        </p:txBody>
      </p:sp>
      <p:sp>
        <p:nvSpPr>
          <p:cNvPr id="2" name="Title 1"/>
          <p:cNvSpPr>
            <a:spLocks noGrp="1"/>
          </p:cNvSpPr>
          <p:nvPr>
            <p:ph type="title" hasCustomPrompt="1"/>
          </p:nvPr>
        </p:nvSpPr>
        <p:spPr>
          <a:xfrm>
            <a:off x="1627188" y="219456"/>
            <a:ext cx="9004300" cy="914400"/>
          </a:xfrm>
        </p:spPr>
        <p:txBody>
          <a:bodyPr anchor="ctr" anchorCtr="0">
            <a:noAutofit/>
          </a:bodyPr>
          <a:lstStyle>
            <a:lvl1pPr>
              <a:lnSpc>
                <a:spcPct val="90000"/>
              </a:lnSpc>
              <a:defRPr sz="3600">
                <a:solidFill>
                  <a:schemeClr val="accent2"/>
                </a:solidFill>
              </a:defRPr>
            </a:lvl1pPr>
          </a:lstStyle>
          <a:p>
            <a:r>
              <a:rPr lang="en-US" dirty="0"/>
              <a:t>Section Divider Light Image Layout</a:t>
            </a:r>
            <a:endParaRPr lang="en-CA" dirty="0"/>
          </a:p>
        </p:txBody>
      </p:sp>
    </p:spTree>
    <p:extLst>
      <p:ext uri="{BB962C8B-B14F-4D97-AF65-F5344CB8AC3E}">
        <p14:creationId xmlns:p14="http://schemas.microsoft.com/office/powerpoint/2010/main" val="60125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No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 No Rule Layout</a:t>
            </a:r>
            <a:endParaRPr lang="en-CA" dirty="0"/>
          </a:p>
        </p:txBody>
      </p:sp>
      <p:sp>
        <p:nvSpPr>
          <p:cNvPr id="4" name="Date Placeholder 3"/>
          <p:cNvSpPr>
            <a:spLocks noGrp="1"/>
          </p:cNvSpPr>
          <p:nvPr>
            <p:ph type="dt" sz="half" idx="10"/>
          </p:nvPr>
        </p:nvSpPr>
        <p:spPr/>
        <p:txBody>
          <a:bodyPr/>
          <a:lstStyle/>
          <a:p>
            <a:fld id="{66CA7FD2-EEE1-4653-A3ED-EC06E26685F5}" type="datetime4">
              <a:rPr lang="en-US" smtClean="0"/>
              <a:t>November 14, 2016</a:t>
            </a:fld>
            <a:endParaRPr lang="en-CA"/>
          </a:p>
        </p:txBody>
      </p:sp>
      <p:sp>
        <p:nvSpPr>
          <p:cNvPr id="5" name="Footer Placeholder 4"/>
          <p:cNvSpPr>
            <a:spLocks noGrp="1"/>
          </p:cNvSpPr>
          <p:nvPr>
            <p:ph type="ftr" sz="quarter" idx="11"/>
          </p:nvPr>
        </p:nvSpPr>
        <p:spPr/>
        <p:txBody>
          <a:bodyPr/>
          <a:lstStyle/>
          <a:p>
            <a:r>
              <a:rPr lang="en-CA"/>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t>‹#›</a:t>
            </a:fld>
            <a:endParaRPr lang="en-CA"/>
          </a:p>
        </p:txBody>
      </p: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7528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7696" cy="914400"/>
          </a:xfrm>
        </p:spPr>
        <p:txBody>
          <a:bodyPr/>
          <a:lstStyle>
            <a:lvl1pPr>
              <a:defRPr/>
            </a:lvl1pPr>
          </a:lstStyle>
          <a:p>
            <a:r>
              <a:rPr lang="en-US" dirty="0"/>
              <a:t>Title and Content Layout</a:t>
            </a:r>
            <a:endParaRPr lang="en-CA" dirty="0"/>
          </a:p>
        </p:txBody>
      </p:sp>
      <p:sp>
        <p:nvSpPr>
          <p:cNvPr id="4" name="Date Placeholder 3"/>
          <p:cNvSpPr>
            <a:spLocks noGrp="1"/>
          </p:cNvSpPr>
          <p:nvPr>
            <p:ph type="dt" sz="half" idx="10"/>
          </p:nvPr>
        </p:nvSpPr>
        <p:spPr/>
        <p:txBody>
          <a:bodyPr/>
          <a:lstStyle/>
          <a:p>
            <a:fld id="{66CA7FD2-EEE1-4653-A3ED-EC06E26685F5}" type="datetime4">
              <a:rPr lang="en-US" smtClean="0"/>
              <a:t>November 14, 2016</a:t>
            </a:fld>
            <a:endParaRPr lang="en-CA"/>
          </a:p>
        </p:txBody>
      </p:sp>
      <p:sp>
        <p:nvSpPr>
          <p:cNvPr id="5" name="Footer Placeholder 4"/>
          <p:cNvSpPr>
            <a:spLocks noGrp="1"/>
          </p:cNvSpPr>
          <p:nvPr>
            <p:ph type="ftr" sz="quarter" idx="11"/>
          </p:nvPr>
        </p:nvSpPr>
        <p:spPr/>
        <p:txBody>
          <a:bodyPr/>
          <a:lstStyle/>
          <a:p>
            <a:r>
              <a:rPr lang="en-CA"/>
              <a:t>Presentation Title</a:t>
            </a:r>
          </a:p>
        </p:txBody>
      </p:sp>
      <p:sp>
        <p:nvSpPr>
          <p:cNvPr id="6" name="Slide Number Placeholder 5"/>
          <p:cNvSpPr>
            <a:spLocks noGrp="1"/>
          </p:cNvSpPr>
          <p:nvPr>
            <p:ph type="sldNum" sz="quarter" idx="12"/>
          </p:nvPr>
        </p:nvSpPr>
        <p:spPr/>
        <p:txBody>
          <a:bodyPr/>
          <a:lstStyle/>
          <a:p>
            <a:fld id="{00E6A5BD-C011-4A45-AA3A-201790FB7F2B}" type="slidenum">
              <a:rPr lang="en-CA" smtClean="0"/>
              <a:t>‹#›</a:t>
            </a:fld>
            <a:endParaRPr lang="en-CA"/>
          </a:p>
        </p:txBody>
      </p:sp>
      <p:cxnSp>
        <p:nvCxnSpPr>
          <p:cNvPr id="8" name="Straight Connector 7"/>
          <p:cNvCxnSpPr/>
          <p:nvPr/>
        </p:nvCxnSpPr>
        <p:spPr>
          <a:xfrm>
            <a:off x="2751138" y="1647255"/>
            <a:ext cx="899636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1627188" y="1133856"/>
            <a:ext cx="9004300" cy="338328"/>
          </a:xfrm>
        </p:spPr>
        <p:txBody>
          <a:bodyPr anchor="b" anchorCtr="0"/>
          <a:lstStyle>
            <a:lvl1pPr marL="0" indent="0">
              <a:lnSpc>
                <a:spcPct val="90000"/>
              </a:lnSpc>
              <a:spcBef>
                <a:spcPts val="0"/>
              </a:spcBef>
              <a:buFontTx/>
              <a:buNone/>
              <a:defRPr sz="1400" b="1"/>
            </a:lvl1pPr>
          </a:lstStyle>
          <a:p>
            <a:pPr lvl="0"/>
            <a:r>
              <a:rPr lang="en-US" dirty="0"/>
              <a:t>Subtitle</a:t>
            </a:r>
          </a:p>
        </p:txBody>
      </p:sp>
      <p:sp>
        <p:nvSpPr>
          <p:cNvPr id="12" name="Content Placeholder 11"/>
          <p:cNvSpPr>
            <a:spLocks noGrp="1"/>
          </p:cNvSpPr>
          <p:nvPr>
            <p:ph sz="quarter" idx="14"/>
          </p:nvPr>
        </p:nvSpPr>
        <p:spPr>
          <a:xfrm>
            <a:off x="1627188" y="1847088"/>
            <a:ext cx="90043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0" name="Straight Connector 9"/>
          <p:cNvCxnSpPr/>
          <p:nvPr/>
        </p:nvCxnSpPr>
        <p:spPr>
          <a:xfrm>
            <a:off x="1627188" y="1647255"/>
            <a:ext cx="1012031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63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7188" y="219456"/>
            <a:ext cx="8992518" cy="914400"/>
          </a:xfrm>
        </p:spPr>
        <p:txBody>
          <a:bodyPr/>
          <a:lstStyle>
            <a:lvl1pPr>
              <a:defRPr/>
            </a:lvl1pPr>
          </a:lstStyle>
          <a:p>
            <a:r>
              <a:rPr lang="en-US" dirty="0"/>
              <a:t>Comparison Layout</a:t>
            </a:r>
            <a:endParaRPr lang="en-CA" dirty="0"/>
          </a:p>
        </p:txBody>
      </p:sp>
      <p:sp>
        <p:nvSpPr>
          <p:cNvPr id="3" name="Text Placeholder 2"/>
          <p:cNvSpPr>
            <a:spLocks noGrp="1"/>
          </p:cNvSpPr>
          <p:nvPr>
            <p:ph type="body" idx="1" hasCustomPrompt="1"/>
          </p:nvPr>
        </p:nvSpPr>
        <p:spPr>
          <a:xfrm>
            <a:off x="1623697" y="1133856"/>
            <a:ext cx="4946966"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Text Placeholder 4"/>
          <p:cNvSpPr>
            <a:spLocks noGrp="1"/>
          </p:cNvSpPr>
          <p:nvPr>
            <p:ph type="body" sz="quarter" idx="3" hasCustomPrompt="1"/>
          </p:nvPr>
        </p:nvSpPr>
        <p:spPr>
          <a:xfrm>
            <a:off x="6810374" y="1133856"/>
            <a:ext cx="4934487" cy="338328"/>
          </a:xfrm>
        </p:spPr>
        <p:txBody>
          <a:bodyPr anchor="b">
            <a:noAutofit/>
          </a:bodyPr>
          <a:lstStyle>
            <a:lvl1pPr marL="0" indent="0">
              <a:lnSpc>
                <a:spcPct val="9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7" name="Date Placeholder 6"/>
          <p:cNvSpPr>
            <a:spLocks noGrp="1"/>
          </p:cNvSpPr>
          <p:nvPr>
            <p:ph type="dt" sz="half" idx="10"/>
          </p:nvPr>
        </p:nvSpPr>
        <p:spPr/>
        <p:txBody>
          <a:bodyPr/>
          <a:lstStyle/>
          <a:p>
            <a:fld id="{BAF25C84-DC05-420E-ABA4-99596C0F9BFB}" type="datetime4">
              <a:rPr lang="en-US" smtClean="0"/>
              <a:t>November 14, 2016</a:t>
            </a:fld>
            <a:endParaRPr lang="en-CA"/>
          </a:p>
        </p:txBody>
      </p:sp>
      <p:sp>
        <p:nvSpPr>
          <p:cNvPr id="8" name="Footer Placeholder 7"/>
          <p:cNvSpPr>
            <a:spLocks noGrp="1"/>
          </p:cNvSpPr>
          <p:nvPr>
            <p:ph type="ftr" sz="quarter" idx="11"/>
          </p:nvPr>
        </p:nvSpPr>
        <p:spPr/>
        <p:txBody>
          <a:bodyPr/>
          <a:lstStyle/>
          <a:p>
            <a:r>
              <a:rPr lang="en-CA"/>
              <a:t>Presentation Title</a:t>
            </a:r>
          </a:p>
        </p:txBody>
      </p:sp>
      <p:sp>
        <p:nvSpPr>
          <p:cNvPr id="9" name="Slide Number Placeholder 8"/>
          <p:cNvSpPr>
            <a:spLocks noGrp="1"/>
          </p:cNvSpPr>
          <p:nvPr>
            <p:ph type="sldNum" sz="quarter" idx="12"/>
          </p:nvPr>
        </p:nvSpPr>
        <p:spPr/>
        <p:txBody>
          <a:bodyPr/>
          <a:lstStyle/>
          <a:p>
            <a:fld id="{00E6A5BD-C011-4A45-AA3A-201790FB7F2B}" type="slidenum">
              <a:rPr lang="en-CA" smtClean="0"/>
              <a:t>‹#›</a:t>
            </a:fld>
            <a:endParaRPr lang="en-CA"/>
          </a:p>
        </p:txBody>
      </p:sp>
      <p:cxnSp>
        <p:nvCxnSpPr>
          <p:cNvPr id="11" name="Straight Connector 10"/>
          <p:cNvCxnSpPr/>
          <p:nvPr/>
        </p:nvCxnSpPr>
        <p:spPr>
          <a:xfrm>
            <a:off x="1626345" y="1649541"/>
            <a:ext cx="4944318"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10375" y="1649541"/>
            <a:ext cx="4934487"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sz="quarter" idx="13"/>
          </p:nvPr>
        </p:nvSpPr>
        <p:spPr>
          <a:xfrm>
            <a:off x="1627188" y="1848930"/>
            <a:ext cx="494347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9" name="Content Placeholder 18"/>
          <p:cNvSpPr>
            <a:spLocks noGrp="1"/>
          </p:cNvSpPr>
          <p:nvPr>
            <p:ph sz="quarter" idx="14"/>
          </p:nvPr>
        </p:nvSpPr>
        <p:spPr>
          <a:xfrm>
            <a:off x="6810375" y="1848930"/>
            <a:ext cx="493712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p:nvCxnSpPr>
        <p:spPr>
          <a:xfrm>
            <a:off x="1626345" y="1649541"/>
            <a:ext cx="4944318"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10375" y="1649541"/>
            <a:ext cx="4934487"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44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Two Content Layout</a:t>
            </a:r>
            <a:endParaRPr lang="en-CA" dirty="0"/>
          </a:p>
        </p:txBody>
      </p:sp>
      <p:sp>
        <p:nvSpPr>
          <p:cNvPr id="5" name="Date Placeholder 4"/>
          <p:cNvSpPr>
            <a:spLocks noGrp="1"/>
          </p:cNvSpPr>
          <p:nvPr>
            <p:ph type="dt" sz="half" idx="10"/>
          </p:nvPr>
        </p:nvSpPr>
        <p:spPr/>
        <p:txBody>
          <a:bodyPr/>
          <a:lstStyle/>
          <a:p>
            <a:fld id="{016954F2-A168-429F-B267-8625DABCA019}" type="datetime4">
              <a:rPr lang="en-US" smtClean="0"/>
              <a:t>November 14, 2016</a:t>
            </a:fld>
            <a:endParaRPr lang="en-CA"/>
          </a:p>
        </p:txBody>
      </p:sp>
      <p:sp>
        <p:nvSpPr>
          <p:cNvPr id="6" name="Footer Placeholder 5"/>
          <p:cNvSpPr>
            <a:spLocks noGrp="1"/>
          </p:cNvSpPr>
          <p:nvPr>
            <p:ph type="ftr" sz="quarter" idx="11"/>
          </p:nvPr>
        </p:nvSpPr>
        <p:spPr/>
        <p:txBody>
          <a:bodyPr/>
          <a:lstStyle/>
          <a:p>
            <a:r>
              <a:rPr lang="en-CA"/>
              <a:t>Presentation Title</a:t>
            </a:r>
          </a:p>
        </p:txBody>
      </p:sp>
      <p:sp>
        <p:nvSpPr>
          <p:cNvPr id="7" name="Slide Number Placeholder 6"/>
          <p:cNvSpPr>
            <a:spLocks noGrp="1"/>
          </p:cNvSpPr>
          <p:nvPr>
            <p:ph type="sldNum" sz="quarter" idx="12"/>
          </p:nvPr>
        </p:nvSpPr>
        <p:spPr/>
        <p:txBody>
          <a:bodyPr/>
          <a:lstStyle/>
          <a:p>
            <a:fld id="{00E6A5BD-C011-4A45-AA3A-201790FB7F2B}" type="slidenum">
              <a:rPr lang="en-CA" smtClean="0"/>
              <a:t>‹#›</a:t>
            </a:fld>
            <a:endParaRPr lang="en-CA"/>
          </a:p>
        </p:txBody>
      </p:sp>
      <p:cxnSp>
        <p:nvCxnSpPr>
          <p:cNvPr id="9" name="Straight Connector 8"/>
          <p:cNvCxnSpPr/>
          <p:nvPr/>
        </p:nvCxnSpPr>
        <p:spPr>
          <a:xfrm>
            <a:off x="1627188" y="1649541"/>
            <a:ext cx="10112502" cy="0"/>
          </a:xfrm>
          <a:prstGeom prst="line">
            <a:avLst/>
          </a:prstGeom>
          <a:ln w="19050">
            <a:gradFill>
              <a:gsLst>
                <a:gs pos="0">
                  <a:schemeClr val="bg1"/>
                </a:gs>
                <a:gs pos="25000">
                  <a:schemeClr val="accent1">
                    <a:tint val="44500"/>
                    <a:satMod val="160000"/>
                  </a:schemeClr>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627188" y="1851659"/>
            <a:ext cx="4943475"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Content Placeholder 11"/>
          <p:cNvSpPr>
            <a:spLocks noGrp="1"/>
          </p:cNvSpPr>
          <p:nvPr>
            <p:ph sz="quarter" idx="14"/>
          </p:nvPr>
        </p:nvSpPr>
        <p:spPr>
          <a:xfrm>
            <a:off x="6810375" y="1851658"/>
            <a:ext cx="4929188" cy="43434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1" name="Straight Connector 10"/>
          <p:cNvCxnSpPr/>
          <p:nvPr/>
        </p:nvCxnSpPr>
        <p:spPr>
          <a:xfrm>
            <a:off x="1627188" y="1649541"/>
            <a:ext cx="10112502" cy="0"/>
          </a:xfrm>
          <a:prstGeom prst="line">
            <a:avLst/>
          </a:prstGeom>
          <a:ln w="19050">
            <a:gradFill>
              <a:gsLst>
                <a:gs pos="0">
                  <a:schemeClr val="bg1"/>
                </a:gs>
                <a:gs pos="25000">
                  <a:srgbClr val="B7E6FF"/>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12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12648" y="6345936"/>
            <a:ext cx="384048" cy="384048"/>
          </a:xfrm>
          <a:prstGeom prst="rect">
            <a:avLst/>
          </a:prstGeom>
        </p:spPr>
      </p:pic>
      <p:sp>
        <p:nvSpPr>
          <p:cNvPr id="2" name="Title Placeholder 1"/>
          <p:cNvSpPr>
            <a:spLocks noGrp="1"/>
          </p:cNvSpPr>
          <p:nvPr>
            <p:ph type="title"/>
          </p:nvPr>
        </p:nvSpPr>
        <p:spPr>
          <a:xfrm>
            <a:off x="1627188" y="222086"/>
            <a:ext cx="8997696" cy="914400"/>
          </a:xfrm>
          <a:prstGeom prst="rect">
            <a:avLst/>
          </a:prstGeom>
        </p:spPr>
        <p:txBody>
          <a:bodyPr vert="horz" lIns="0" tIns="0" rIns="0" bIns="0" rtlCol="0" anchor="ctr" anchorCtr="0">
            <a:noAutofit/>
          </a:bodyPr>
          <a:lstStyle/>
          <a:p>
            <a:r>
              <a:rPr lang="en-US"/>
              <a:t>Click to edit Master title style</a:t>
            </a:r>
            <a:endParaRPr lang="en-CA" dirty="0"/>
          </a:p>
        </p:txBody>
      </p:sp>
      <p:sp>
        <p:nvSpPr>
          <p:cNvPr id="3" name="Text Placeholder 2"/>
          <p:cNvSpPr>
            <a:spLocks noGrp="1"/>
          </p:cNvSpPr>
          <p:nvPr>
            <p:ph type="body" idx="1"/>
          </p:nvPr>
        </p:nvSpPr>
        <p:spPr>
          <a:xfrm>
            <a:off x="1627189" y="1846398"/>
            <a:ext cx="8997696" cy="4343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9537192" y="6472936"/>
            <a:ext cx="1876388" cy="182880"/>
          </a:xfrm>
          <a:prstGeom prst="rect">
            <a:avLst/>
          </a:prstGeom>
        </p:spPr>
        <p:txBody>
          <a:bodyPr vert="horz" lIns="0" tIns="0" rIns="0" bIns="0" rtlCol="0" anchor="t" anchorCtr="0">
            <a:noAutofit/>
          </a:bodyPr>
          <a:lstStyle>
            <a:lvl1pPr algn="r">
              <a:defRPr sz="1200">
                <a:solidFill>
                  <a:schemeClr val="accent2"/>
                </a:solidFill>
              </a:defRPr>
            </a:lvl1pPr>
          </a:lstStyle>
          <a:p>
            <a:fld id="{59AD7A44-F5B9-48AC-81DD-DBE0808B6C3A}" type="datetime4">
              <a:rPr lang="en-US" smtClean="0"/>
              <a:t>November 14, 2016</a:t>
            </a:fld>
            <a:endParaRPr lang="en-CA" dirty="0"/>
          </a:p>
        </p:txBody>
      </p:sp>
      <p:sp>
        <p:nvSpPr>
          <p:cNvPr id="5" name="Footer Placeholder 4"/>
          <p:cNvSpPr>
            <a:spLocks noGrp="1"/>
          </p:cNvSpPr>
          <p:nvPr>
            <p:ph type="ftr" sz="quarter" idx="3"/>
          </p:nvPr>
        </p:nvSpPr>
        <p:spPr>
          <a:xfrm>
            <a:off x="1627632" y="6472976"/>
            <a:ext cx="2688336" cy="182880"/>
          </a:xfrm>
          <a:prstGeom prst="rect">
            <a:avLst/>
          </a:prstGeom>
        </p:spPr>
        <p:txBody>
          <a:bodyPr vert="horz" lIns="0" tIns="0" rIns="0" bIns="0" rtlCol="0" anchor="t" anchorCtr="0">
            <a:noAutofit/>
          </a:bodyPr>
          <a:lstStyle>
            <a:lvl1pPr algn="l">
              <a:defRPr sz="1200">
                <a:solidFill>
                  <a:schemeClr val="accent2"/>
                </a:solidFill>
              </a:defRPr>
            </a:lvl1pPr>
          </a:lstStyle>
          <a:p>
            <a:r>
              <a:rPr lang="en-CA"/>
              <a:t>Presentation Title</a:t>
            </a:r>
            <a:endParaRPr lang="en-CA" dirty="0"/>
          </a:p>
        </p:txBody>
      </p:sp>
      <p:sp>
        <p:nvSpPr>
          <p:cNvPr id="6" name="Slide Number Placeholder 5"/>
          <p:cNvSpPr>
            <a:spLocks noGrp="1"/>
          </p:cNvSpPr>
          <p:nvPr>
            <p:ph type="sldNum" sz="quarter" idx="4"/>
          </p:nvPr>
        </p:nvSpPr>
        <p:spPr>
          <a:xfrm>
            <a:off x="11413998" y="6475080"/>
            <a:ext cx="329636" cy="182880"/>
          </a:xfrm>
          <a:prstGeom prst="rect">
            <a:avLst/>
          </a:prstGeom>
        </p:spPr>
        <p:txBody>
          <a:bodyPr vert="horz" lIns="0" tIns="0" rIns="0" bIns="0" rtlCol="0" anchor="t" anchorCtr="0">
            <a:noAutofit/>
          </a:bodyPr>
          <a:lstStyle>
            <a:lvl1pPr algn="r">
              <a:defRPr sz="1200">
                <a:solidFill>
                  <a:schemeClr val="accent2"/>
                </a:solidFill>
              </a:defRPr>
            </a:lvl1pPr>
          </a:lstStyle>
          <a:p>
            <a:fld id="{00E6A5BD-C011-4A45-AA3A-201790FB7F2B}" type="slidenum">
              <a:rPr lang="en-CA" smtClean="0"/>
              <a:pPr/>
              <a:t>‹#›</a:t>
            </a:fld>
            <a:endParaRPr lang="en-CA" dirty="0"/>
          </a:p>
        </p:txBody>
      </p:sp>
      <p:cxnSp>
        <p:nvCxnSpPr>
          <p:cNvPr id="11" name="Straight Connector 10"/>
          <p:cNvCxnSpPr/>
          <p:nvPr/>
        </p:nvCxnSpPr>
        <p:spPr>
          <a:xfrm>
            <a:off x="1627188" y="6410996"/>
            <a:ext cx="1011574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79976" y="6475913"/>
            <a:ext cx="5157216" cy="182880"/>
          </a:xfrm>
          <a:prstGeom prst="rect">
            <a:avLst/>
          </a:prstGeom>
          <a:noFill/>
        </p:spPr>
        <p:txBody>
          <a:bodyPr wrap="square" lIns="0" tIns="0" rIns="0" bIns="0" rtlCol="0">
            <a:noAutofit/>
          </a:bodyPr>
          <a:lstStyle/>
          <a:p>
            <a:r>
              <a:rPr lang="en-CA" sz="1200" dirty="0">
                <a:solidFill>
                  <a:schemeClr val="accent2"/>
                </a:solidFill>
              </a:rPr>
              <a:t>Confidential. Not to be copied, distributed, or reproduced without prior approval. </a:t>
            </a:r>
          </a:p>
        </p:txBody>
      </p:sp>
      <p:cxnSp>
        <p:nvCxnSpPr>
          <p:cNvPr id="10" name="Straight Connector 9"/>
          <p:cNvCxnSpPr/>
          <p:nvPr/>
        </p:nvCxnSpPr>
        <p:spPr>
          <a:xfrm>
            <a:off x="1627188" y="6410996"/>
            <a:ext cx="1011574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3805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hf hdr="0"/>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192024" indent="-192024" algn="l" defTabSz="914400" rtl="0" eaLnBrk="1" latinLnBrk="0" hangingPunct="1">
        <a:lnSpc>
          <a:spcPct val="99000"/>
        </a:lnSpc>
        <a:spcBef>
          <a:spcPts val="1400"/>
        </a:spcBef>
        <a:spcAft>
          <a:spcPts val="0"/>
        </a:spcAft>
        <a:buFont typeface="Arial" panose="020B0604020202020204" pitchFamily="34" charset="0"/>
        <a:buChar char="•"/>
        <a:defRPr sz="2800" kern="1200">
          <a:solidFill>
            <a:schemeClr val="accent2"/>
          </a:solidFill>
          <a:latin typeface="+mn-lt"/>
          <a:ea typeface="+mn-ea"/>
          <a:cs typeface="+mn-cs"/>
        </a:defRPr>
      </a:lvl1pPr>
      <a:lvl2pPr marL="192024" indent="0" algn="l" defTabSz="914400" rtl="0" eaLnBrk="1" latinLnBrk="0" hangingPunct="1">
        <a:lnSpc>
          <a:spcPct val="99000"/>
        </a:lnSpc>
        <a:spcBef>
          <a:spcPts val="0"/>
        </a:spcBef>
        <a:buFontTx/>
        <a:buNone/>
        <a:defRPr sz="2800" kern="1200">
          <a:solidFill>
            <a:schemeClr val="accent2"/>
          </a:solidFill>
          <a:latin typeface="+mn-lt"/>
          <a:ea typeface="+mn-ea"/>
          <a:cs typeface="+mn-cs"/>
        </a:defRPr>
      </a:lvl2pPr>
      <a:lvl3pPr marL="192088" indent="-192088" algn="l" defTabSz="914400" rtl="0" eaLnBrk="1" latinLnBrk="0" hangingPunct="1">
        <a:lnSpc>
          <a:spcPct val="99000"/>
        </a:lnSpc>
        <a:spcBef>
          <a:spcPts val="1200"/>
        </a:spcBef>
        <a:buSzPct val="91000"/>
        <a:buFont typeface="Arial" panose="020B0604020202020204" pitchFamily="34" charset="0"/>
        <a:buChar char="•"/>
        <a:defRPr sz="2400" kern="1200">
          <a:solidFill>
            <a:schemeClr val="accent2"/>
          </a:solidFill>
          <a:latin typeface="+mn-lt"/>
          <a:ea typeface="+mn-ea"/>
          <a:cs typeface="+mn-cs"/>
        </a:defRPr>
      </a:lvl3pPr>
      <a:lvl4pPr marL="192024" indent="0" algn="l" defTabSz="914400" rtl="0" eaLnBrk="1" latinLnBrk="0" hangingPunct="1">
        <a:lnSpc>
          <a:spcPct val="99000"/>
        </a:lnSpc>
        <a:spcBef>
          <a:spcPts val="0"/>
        </a:spcBef>
        <a:buFontTx/>
        <a:buNone/>
        <a:defRPr sz="2400" kern="1200">
          <a:solidFill>
            <a:schemeClr val="accent2"/>
          </a:solidFill>
          <a:latin typeface="+mn-lt"/>
          <a:ea typeface="+mn-ea"/>
          <a:cs typeface="+mn-cs"/>
        </a:defRPr>
      </a:lvl4pPr>
      <a:lvl5pPr marL="192024" indent="-192024" algn="l" defTabSz="914400" rtl="0" eaLnBrk="1" latinLnBrk="0" hangingPunct="1">
        <a:lnSpc>
          <a:spcPct val="99000"/>
        </a:lnSpc>
        <a:spcBef>
          <a:spcPts val="900"/>
        </a:spcBef>
        <a:buSzPct val="91000"/>
        <a:buFont typeface="Arial" panose="020B0604020202020204" pitchFamily="34" charset="0"/>
        <a:buChar char="•"/>
        <a:defRPr sz="1800" kern="1200">
          <a:solidFill>
            <a:schemeClr val="accent2"/>
          </a:solidFill>
          <a:latin typeface="+mn-lt"/>
          <a:ea typeface="+mn-ea"/>
          <a:cs typeface="+mn-cs"/>
        </a:defRPr>
      </a:lvl5pPr>
      <a:lvl6pPr marL="192024"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6pPr>
      <a:lvl7pPr marL="0" indent="0" algn="l" defTabSz="914400" rtl="0" eaLnBrk="1" latinLnBrk="0" hangingPunct="1">
        <a:lnSpc>
          <a:spcPct val="99000"/>
        </a:lnSpc>
        <a:spcBef>
          <a:spcPts val="900"/>
        </a:spcBef>
        <a:buSzPct val="91000"/>
        <a:buFontTx/>
        <a:buNone/>
        <a:defRPr sz="1800" b="1" kern="1200">
          <a:solidFill>
            <a:schemeClr val="accent2"/>
          </a:solidFill>
          <a:latin typeface="+mn-lt"/>
          <a:ea typeface="+mn-ea"/>
          <a:cs typeface="+mn-cs"/>
        </a:defRPr>
      </a:lvl7pPr>
      <a:lvl8pPr marL="0" indent="0" algn="l" defTabSz="914400" rtl="0" eaLnBrk="1" latinLnBrk="0" hangingPunct="1">
        <a:lnSpc>
          <a:spcPct val="99000"/>
        </a:lnSpc>
        <a:spcBef>
          <a:spcPts val="0"/>
        </a:spcBef>
        <a:buSzPct val="91000"/>
        <a:buFontTx/>
        <a:buNone/>
        <a:defRPr sz="1800" kern="1200">
          <a:solidFill>
            <a:schemeClr val="accent2"/>
          </a:solidFill>
          <a:latin typeface="+mn-lt"/>
          <a:ea typeface="+mn-ea"/>
          <a:cs typeface="+mn-cs"/>
        </a:defRPr>
      </a:lvl8pPr>
      <a:lvl9pPr marL="0" indent="0" algn="l" defTabSz="914400" rtl="0" eaLnBrk="1" latinLnBrk="0" hangingPunct="1">
        <a:lnSpc>
          <a:spcPct val="99000"/>
        </a:lnSpc>
        <a:spcBef>
          <a:spcPts val="900"/>
        </a:spcBef>
        <a:buSzPct val="91000"/>
        <a:buFontTx/>
        <a:buNone/>
        <a:defRPr sz="1800" i="1" kern="1200">
          <a:solidFill>
            <a:schemeClr val="accent2"/>
          </a:solidFill>
          <a:latin typeface="+mn-lt"/>
          <a:ea typeface="+mn-ea"/>
          <a:cs typeface="+mn-cs"/>
        </a:defRPr>
      </a:lvl9pPr>
    </p:bodyStyle>
    <p:otherStyle>
      <a:defPPr>
        <a:defRPr lang="en-US"/>
      </a:defPPr>
      <a:lvl1pPr marL="0" algn="l" defTabSz="914400" rtl="0" eaLnBrk="1" latinLnBrk="0" hangingPunct="1">
        <a:lnSpc>
          <a:spcPct val="99000"/>
        </a:lnSpc>
        <a:defRPr sz="1400" kern="1200">
          <a:solidFill>
            <a:schemeClr val="accent2"/>
          </a:solidFill>
          <a:latin typeface="+mn-lt"/>
          <a:ea typeface="+mn-ea"/>
          <a:cs typeface="+mn-cs"/>
        </a:defRPr>
      </a:lvl1pPr>
      <a:lvl2pPr marL="0" algn="l" defTabSz="914400" rtl="0" eaLnBrk="1" latinLnBrk="0" hangingPunct="1">
        <a:lnSpc>
          <a:spcPct val="99000"/>
        </a:lnSpc>
        <a:spcBef>
          <a:spcPts val="900"/>
        </a:spcBef>
        <a:defRPr sz="1400" b="1" kern="1200">
          <a:solidFill>
            <a:schemeClr val="accent2"/>
          </a:solidFill>
          <a:latin typeface="+mn-lt"/>
          <a:ea typeface="+mn-ea"/>
          <a:cs typeface="+mn-cs"/>
        </a:defRPr>
      </a:lvl2pPr>
      <a:lvl3pPr marL="155448" indent="-155448" algn="l" defTabSz="914400" rtl="0" eaLnBrk="1" latinLnBrk="0" hangingPunct="1">
        <a:lnSpc>
          <a:spcPct val="99000"/>
        </a:lnSpc>
        <a:buSzPct val="91000"/>
        <a:buFont typeface="Arial" panose="020B0604020202020204" pitchFamily="34" charset="0"/>
        <a:buChar char="•"/>
        <a:defRPr sz="1400" kern="1200">
          <a:solidFill>
            <a:schemeClr val="accent2"/>
          </a:solidFill>
          <a:latin typeface="+mn-lt"/>
          <a:ea typeface="+mn-ea"/>
          <a:cs typeface="+mn-cs"/>
        </a:defRPr>
      </a:lvl3pPr>
      <a:lvl4pPr marL="155448" indent="-155448" algn="l" defTabSz="914400" rtl="0" eaLnBrk="1" latinLnBrk="0" hangingPunct="1">
        <a:lnSpc>
          <a:spcPct val="99000"/>
        </a:lnSpc>
        <a:spcBef>
          <a:spcPts val="900"/>
        </a:spcBef>
        <a:buSzPct val="91000"/>
        <a:buFont typeface="Arial" panose="020B0604020202020204" pitchFamily="34" charset="0"/>
        <a:buChar char="•"/>
        <a:defRPr sz="1400" b="1" kern="1200">
          <a:solidFill>
            <a:schemeClr val="accent2"/>
          </a:solidFill>
          <a:latin typeface="+mn-lt"/>
          <a:ea typeface="+mn-ea"/>
          <a:cs typeface="+mn-cs"/>
        </a:defRPr>
      </a:lvl4pPr>
      <a:lvl5pPr marL="155448" algn="l" defTabSz="914400" rtl="0" eaLnBrk="1" latinLnBrk="0" hangingPunct="1">
        <a:lnSpc>
          <a:spcPct val="99000"/>
        </a:lnSpc>
        <a:defRPr sz="1400" kern="1200">
          <a:solidFill>
            <a:schemeClr val="accent2"/>
          </a:solidFill>
          <a:latin typeface="+mn-lt"/>
          <a:ea typeface="+mn-ea"/>
          <a:cs typeface="+mn-cs"/>
        </a:defRPr>
      </a:lvl5pPr>
      <a:lvl6pPr marL="0" algn="l" defTabSz="914400" rtl="0" eaLnBrk="1" latinLnBrk="0" hangingPunct="1">
        <a:lnSpc>
          <a:spcPct val="99000"/>
        </a:lnSpc>
        <a:defRPr sz="1400" kern="1200">
          <a:solidFill>
            <a:schemeClr val="accent2"/>
          </a:solidFill>
          <a:latin typeface="+mn-lt"/>
          <a:ea typeface="+mn-ea"/>
          <a:cs typeface="+mn-cs"/>
        </a:defRPr>
      </a:lvl6pPr>
      <a:lvl7pPr marL="0" algn="l" defTabSz="914400" rtl="0" eaLnBrk="1" latinLnBrk="0" hangingPunct="1">
        <a:lnSpc>
          <a:spcPct val="99000"/>
        </a:lnSpc>
        <a:defRPr sz="1400" kern="1200">
          <a:solidFill>
            <a:schemeClr val="accent2"/>
          </a:solidFill>
          <a:latin typeface="+mn-lt"/>
          <a:ea typeface="+mn-ea"/>
          <a:cs typeface="+mn-cs"/>
        </a:defRPr>
      </a:lvl7pPr>
      <a:lvl8pPr marL="0" algn="l" defTabSz="914400" rtl="0" eaLnBrk="1" latinLnBrk="0" hangingPunct="1">
        <a:lnSpc>
          <a:spcPct val="99000"/>
        </a:lnSpc>
        <a:defRPr sz="1400" kern="1200">
          <a:solidFill>
            <a:schemeClr val="accent2"/>
          </a:solidFill>
          <a:latin typeface="+mn-lt"/>
          <a:ea typeface="+mn-ea"/>
          <a:cs typeface="+mn-cs"/>
        </a:defRPr>
      </a:lvl8pPr>
      <a:lvl9pPr marL="0" algn="l" defTabSz="914400" rtl="0" eaLnBrk="1" latinLnBrk="0" hangingPunct="1">
        <a:lnSpc>
          <a:spcPct val="99000"/>
        </a:lnSpc>
        <a:defRPr sz="1400" kern="1200">
          <a:solidFill>
            <a:schemeClr val="accent2"/>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 Type="http://schemas.openxmlformats.org/officeDocument/2006/relationships/notesSlide" Target="../notesSlides/notesSlide4.xml"/><Relationship Id="rId16"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0.png"/><Relationship Id="rId18" Type="http://schemas.openxmlformats.org/officeDocument/2006/relationships/image" Target="../media/image52.png"/><Relationship Id="rId3" Type="http://schemas.openxmlformats.org/officeDocument/2006/relationships/image" Target="../media/image41.jpeg"/><Relationship Id="rId21" Type="http://schemas.openxmlformats.org/officeDocument/2006/relationships/image" Target="../media/image54.gif"/><Relationship Id="rId7" Type="http://schemas.openxmlformats.org/officeDocument/2006/relationships/image" Target="../media/image45.jpeg"/><Relationship Id="rId12" Type="http://schemas.openxmlformats.org/officeDocument/2006/relationships/image" Target="../media/image49.jpeg"/><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image" Target="../media/image51.png"/><Relationship Id="rId20"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image" Target="../media/image48.jpeg"/><Relationship Id="rId5" Type="http://schemas.openxmlformats.org/officeDocument/2006/relationships/image" Target="../media/image43.png"/><Relationship Id="rId15" Type="http://schemas.openxmlformats.org/officeDocument/2006/relationships/image" Target="../media/image19.png"/><Relationship Id="rId10" Type="http://schemas.openxmlformats.org/officeDocument/2006/relationships/image" Target="../media/image27.jpeg"/><Relationship Id="rId19" Type="http://schemas.openxmlformats.org/officeDocument/2006/relationships/image" Target="../media/image53.png"/><Relationship Id="rId4" Type="http://schemas.openxmlformats.org/officeDocument/2006/relationships/image" Target="../media/image42.jpeg"/><Relationship Id="rId9" Type="http://schemas.openxmlformats.org/officeDocument/2006/relationships/image" Target="../media/image47.png"/><Relationship Id="rId1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dirty="0"/>
              <a:t>eAndon Mobile Application</a:t>
            </a:r>
            <a:r>
              <a:rPr lang="en-US" dirty="0"/>
              <a:t> </a:t>
            </a:r>
          </a:p>
        </p:txBody>
      </p:sp>
      <p:sp>
        <p:nvSpPr>
          <p:cNvPr id="3" name="Date Placeholder 2"/>
          <p:cNvSpPr>
            <a:spLocks noGrp="1"/>
          </p:cNvSpPr>
          <p:nvPr>
            <p:ph type="dt" sz="half" idx="10"/>
          </p:nvPr>
        </p:nvSpPr>
        <p:spPr/>
        <p:txBody>
          <a:bodyPr/>
          <a:lstStyle/>
          <a:p>
            <a:fld id="{6050E0BC-091B-4F46-A64B-EF4A39477016}" type="datetime4">
              <a:rPr lang="en-US" smtClean="0"/>
              <a:t>November 14, 2016</a:t>
            </a:fld>
            <a:endParaRPr lang="en-CA" dirty="0"/>
          </a:p>
        </p:txBody>
      </p:sp>
    </p:spTree>
    <p:extLst>
      <p:ext uri="{BB962C8B-B14F-4D97-AF65-F5344CB8AC3E}">
        <p14:creationId xmlns:p14="http://schemas.microsoft.com/office/powerpoint/2010/main" val="204849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146A8-A192-4F5D-A963-F694E58B90FD}" type="datetime4">
              <a:rPr lang="en-US" smtClean="0"/>
              <a:t>November 21, 2016</a:t>
            </a:fld>
            <a:endParaRPr lang="en-CA"/>
          </a:p>
        </p:txBody>
      </p:sp>
      <p:sp>
        <p:nvSpPr>
          <p:cNvPr id="3" name="Footer Placeholder 2"/>
          <p:cNvSpPr>
            <a:spLocks noGrp="1"/>
          </p:cNvSpPr>
          <p:nvPr>
            <p:ph type="ftr" sz="quarter" idx="11"/>
          </p:nvPr>
        </p:nvSpPr>
        <p:spPr/>
        <p:txBody>
          <a:bodyPr/>
          <a:lstStyle/>
          <a:p>
            <a:r>
              <a:rPr lang="en-CA"/>
              <a:t>Presentation Title</a:t>
            </a:r>
          </a:p>
        </p:txBody>
      </p:sp>
      <p:sp>
        <p:nvSpPr>
          <p:cNvPr id="4" name="Slide Number Placeholder 3"/>
          <p:cNvSpPr>
            <a:spLocks noGrp="1"/>
          </p:cNvSpPr>
          <p:nvPr>
            <p:ph type="sldNum" sz="quarter" idx="12"/>
          </p:nvPr>
        </p:nvSpPr>
        <p:spPr/>
        <p:txBody>
          <a:bodyPr/>
          <a:lstStyle/>
          <a:p>
            <a:fld id="{00E6A5BD-C011-4A45-AA3A-201790FB7F2B}" type="slidenum">
              <a:rPr lang="en-CA" smtClean="0"/>
              <a:t>2</a:t>
            </a:fld>
            <a:endParaRPr lang="en-CA"/>
          </a:p>
        </p:txBody>
      </p:sp>
      <p:pic>
        <p:nvPicPr>
          <p:cNvPr id="8194" name="Picture 2" descr="http://www.gelifesciences.com/gehcls_images/GELS/Service%20and%20Support/S&amp;S--739x22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362955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3.gehealthcare.com/~/media/images/about%20us/about-us-featured-image.jpg?h=360&amp;w=9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29552"/>
            <a:ext cx="12192000" cy="3228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51808" y="1274754"/>
            <a:ext cx="4638926" cy="4516446"/>
          </a:xfrm>
          <a:prstGeom prst="rect">
            <a:avLst/>
          </a:prstGeom>
        </p:spPr>
      </p:pic>
      <p:pic>
        <p:nvPicPr>
          <p:cNvPr id="8" name="Content Placeholder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542" y="3799091"/>
            <a:ext cx="4929188" cy="2765285"/>
          </a:xfrm>
          <a:prstGeom prst="rect">
            <a:avLst/>
          </a:prstGeom>
        </p:spPr>
      </p:pic>
      <p:pic>
        <p:nvPicPr>
          <p:cNvPr id="9" name="Picture 8"/>
          <p:cNvPicPr>
            <a:picLocks noChangeAspect="1"/>
          </p:cNvPicPr>
          <p:nvPr/>
        </p:nvPicPr>
        <p:blipFill>
          <a:blip r:embed="rId7"/>
          <a:stretch>
            <a:fillRect/>
          </a:stretch>
        </p:blipFill>
        <p:spPr>
          <a:xfrm>
            <a:off x="6670112" y="0"/>
            <a:ext cx="5521888" cy="3028132"/>
          </a:xfrm>
          <a:prstGeom prst="rect">
            <a:avLst/>
          </a:prstGeom>
        </p:spPr>
      </p:pic>
    </p:spTree>
    <p:extLst>
      <p:ext uri="{BB962C8B-B14F-4D97-AF65-F5344CB8AC3E}">
        <p14:creationId xmlns:p14="http://schemas.microsoft.com/office/powerpoint/2010/main" val="37478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dirty="0"/>
              <a:t>Our Challenge</a:t>
            </a:r>
            <a:endParaRPr lang="en-US" dirty="0"/>
          </a:p>
        </p:txBody>
      </p:sp>
      <p:sp>
        <p:nvSpPr>
          <p:cNvPr id="2" name="Date Placeholder 1"/>
          <p:cNvSpPr>
            <a:spLocks noGrp="1"/>
          </p:cNvSpPr>
          <p:nvPr>
            <p:ph type="dt" sz="half" idx="10"/>
          </p:nvPr>
        </p:nvSpPr>
        <p:spPr/>
        <p:txBody>
          <a:bodyPr/>
          <a:lstStyle/>
          <a:p>
            <a:fld id="{561146A8-A192-4F5D-A963-F694E58B90FD}" type="datetime4">
              <a:rPr lang="en-US" smtClean="0"/>
              <a:t>November 22, 2016</a:t>
            </a:fld>
            <a:endParaRPr lang="en-CA"/>
          </a:p>
        </p:txBody>
      </p:sp>
      <p:sp>
        <p:nvSpPr>
          <p:cNvPr id="3" name="Footer Placeholder 2"/>
          <p:cNvSpPr>
            <a:spLocks noGrp="1"/>
          </p:cNvSpPr>
          <p:nvPr>
            <p:ph type="ftr" sz="quarter" idx="11"/>
          </p:nvPr>
        </p:nvSpPr>
        <p:spPr/>
        <p:txBody>
          <a:bodyPr/>
          <a:lstStyle/>
          <a:p>
            <a:r>
              <a:rPr lang="en-CA"/>
              <a:t>Presentation Title</a:t>
            </a:r>
          </a:p>
        </p:txBody>
      </p:sp>
      <p:sp>
        <p:nvSpPr>
          <p:cNvPr id="4" name="Slide Number Placeholder 3"/>
          <p:cNvSpPr>
            <a:spLocks noGrp="1"/>
          </p:cNvSpPr>
          <p:nvPr>
            <p:ph type="sldNum" sz="quarter" idx="12"/>
          </p:nvPr>
        </p:nvSpPr>
        <p:spPr/>
        <p:txBody>
          <a:bodyPr/>
          <a:lstStyle/>
          <a:p>
            <a:fld id="{00E6A5BD-C011-4A45-AA3A-201790FB7F2B}" type="slidenum">
              <a:rPr lang="en-CA" smtClean="0"/>
              <a:t>3</a:t>
            </a:fld>
            <a:endParaRPr lang="en-CA"/>
          </a:p>
        </p:txBody>
      </p:sp>
      <p:sp>
        <p:nvSpPr>
          <p:cNvPr id="8" name="Text Placeholder 7"/>
          <p:cNvSpPr>
            <a:spLocks noGrp="1"/>
          </p:cNvSpPr>
          <p:nvPr>
            <p:ph type="body" sz="quarter" idx="13"/>
          </p:nvPr>
        </p:nvSpPr>
        <p:spPr/>
        <p:txBody>
          <a:bodyPr/>
          <a:lstStyle/>
          <a:p>
            <a:r>
              <a:rPr lang="hu-HU" dirty="0"/>
              <a:t>Minimize the STOP of production lines</a:t>
            </a:r>
            <a:endParaRPr lang="en-US" dirty="0"/>
          </a:p>
        </p:txBody>
      </p:sp>
      <p:pic>
        <p:nvPicPr>
          <p:cNvPr id="7" name="Picture 2" descr="Résultat de recherche d'images pour &quot;arlington height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334" y="950957"/>
            <a:ext cx="3162300" cy="143740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Kapcsolódó ké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2360926"/>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Képtalálat a következőre: „build to or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823" y="2095676"/>
            <a:ext cx="1876425" cy="12551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48947" y="5381331"/>
            <a:ext cx="4432387" cy="654836"/>
          </a:xfrm>
          <a:prstGeom prst="rect">
            <a:avLst/>
          </a:prstGeom>
        </p:spPr>
        <p:txBody>
          <a:bodyPr vert="horz" lIns="0" tIns="0" rIns="0" bIns="0" rtlCol="0">
            <a:noAutofit/>
          </a:bodyPr>
          <a:lstStyle/>
          <a:p>
            <a:pPr algn="ctr">
              <a:lnSpc>
                <a:spcPct val="99000"/>
              </a:lnSpc>
              <a:spcBef>
                <a:spcPts val="1400"/>
              </a:spcBef>
              <a:buFont typeface="Arial" panose="020B0604020202020204" pitchFamily="34" charset="0"/>
              <a:buNone/>
            </a:pPr>
            <a:r>
              <a:rPr lang="hu-HU" sz="4000" dirty="0">
                <a:solidFill>
                  <a:schemeClr val="accent2"/>
                </a:solidFill>
              </a:rPr>
              <a:t>Minimize stop time</a:t>
            </a:r>
            <a:endParaRPr lang="en-US" sz="4000" dirty="0">
              <a:solidFill>
                <a:schemeClr val="accent2"/>
              </a:solidFill>
            </a:endParaRPr>
          </a:p>
        </p:txBody>
      </p:sp>
      <p:pic>
        <p:nvPicPr>
          <p:cNvPr id="10248" name="Picture 8" descr="Képtalálat a következőre: „production decre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950" y="2697813"/>
            <a:ext cx="2580542" cy="172380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Képtalálat a következőre: „s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804" y="1952774"/>
            <a:ext cx="1398004" cy="139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84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8" descr="https://static.vecteezy.com/system/resources/previews/000/057/265/non_2x/flat-monitor-screen-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8412" y="4654909"/>
            <a:ext cx="1623076" cy="113615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4"/>
          <a:stretch>
            <a:fillRect/>
          </a:stretch>
        </p:blipFill>
        <p:spPr>
          <a:xfrm>
            <a:off x="9090948" y="4713789"/>
            <a:ext cx="1451051" cy="839528"/>
          </a:xfrm>
          <a:prstGeom prst="rect">
            <a:avLst/>
          </a:prstGeom>
        </p:spPr>
      </p:pic>
      <p:pic>
        <p:nvPicPr>
          <p:cNvPr id="1036" name="Picture 12" descr="Résultat de recherche d'images pour &quot;cloud&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8436" y="2639077"/>
            <a:ext cx="3034763" cy="1489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Andon to </a:t>
            </a:r>
            <a:r>
              <a:rPr lang="en-US" dirty="0" err="1"/>
              <a:t>eAndon</a:t>
            </a:r>
            <a:endParaRPr lang="en-US" dirty="0"/>
          </a:p>
        </p:txBody>
      </p:sp>
      <p:sp>
        <p:nvSpPr>
          <p:cNvPr id="3" name="Date Placeholder 2"/>
          <p:cNvSpPr>
            <a:spLocks noGrp="1"/>
          </p:cNvSpPr>
          <p:nvPr>
            <p:ph type="dt" sz="half" idx="10"/>
          </p:nvPr>
        </p:nvSpPr>
        <p:spPr/>
        <p:txBody>
          <a:bodyPr/>
          <a:lstStyle/>
          <a:p>
            <a:fld id="{66CA7FD2-EEE1-4653-A3ED-EC06E26685F5}" type="datetime4">
              <a:rPr lang="en-US" smtClean="0"/>
              <a:t>November 22, 2016</a:t>
            </a:fld>
            <a:endParaRPr lang="en-CA"/>
          </a:p>
        </p:txBody>
      </p:sp>
      <p:sp>
        <p:nvSpPr>
          <p:cNvPr id="4" name="Footer Placeholder 3"/>
          <p:cNvSpPr>
            <a:spLocks noGrp="1"/>
          </p:cNvSpPr>
          <p:nvPr>
            <p:ph type="ftr" sz="quarter" idx="11"/>
          </p:nvPr>
        </p:nvSpPr>
        <p:spPr/>
        <p:txBody>
          <a:bodyPr/>
          <a:lstStyle/>
          <a:p>
            <a:r>
              <a:rPr lang="en-CA"/>
              <a:t>Presentation Title</a:t>
            </a:r>
          </a:p>
        </p:txBody>
      </p:sp>
      <p:sp>
        <p:nvSpPr>
          <p:cNvPr id="5" name="Slide Number Placeholder 4"/>
          <p:cNvSpPr>
            <a:spLocks noGrp="1"/>
          </p:cNvSpPr>
          <p:nvPr>
            <p:ph type="sldNum" sz="quarter" idx="12"/>
          </p:nvPr>
        </p:nvSpPr>
        <p:spPr/>
        <p:txBody>
          <a:bodyPr/>
          <a:lstStyle/>
          <a:p>
            <a:fld id="{00E6A5BD-C011-4A45-AA3A-201790FB7F2B}" type="slidenum">
              <a:rPr lang="en-CA" smtClean="0"/>
              <a:t>4</a:t>
            </a:fld>
            <a:endParaRPr lang="en-CA"/>
          </a:p>
        </p:txBody>
      </p:sp>
      <p:sp>
        <p:nvSpPr>
          <p:cNvPr id="6" name="Text Placeholder 5"/>
          <p:cNvSpPr>
            <a:spLocks noGrp="1"/>
          </p:cNvSpPr>
          <p:nvPr>
            <p:ph type="body" sz="quarter" idx="13"/>
          </p:nvPr>
        </p:nvSpPr>
        <p:spPr/>
        <p:txBody>
          <a:bodyPr/>
          <a:lstStyle/>
          <a:p>
            <a:r>
              <a:rPr lang="en-US" dirty="0"/>
              <a:t>From Physical to Digital</a:t>
            </a:r>
          </a:p>
        </p:txBody>
      </p:sp>
      <p:pic>
        <p:nvPicPr>
          <p:cNvPr id="14" name="Picture 2" descr="http://www.radio.fr/inc/v2/images/landing/hero/devices/single/iphone_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6821" y="219305"/>
            <a:ext cx="830447" cy="16946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6017" y="415468"/>
            <a:ext cx="724350" cy="1285721"/>
          </a:xfrm>
          <a:prstGeom prst="rect">
            <a:avLst/>
          </a:prstGeom>
        </p:spPr>
      </p:pic>
      <p:pic>
        <p:nvPicPr>
          <p:cNvPr id="16" name="Picture 10" descr="http://www.icone-png.com/png/54/5370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87686" y="1998090"/>
            <a:ext cx="615959" cy="7473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hostingbazis.hu/wp-content/uploads/2014/12/sm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3601" y="1428798"/>
            <a:ext cx="803195" cy="6194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speakers andon&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410" y="2076547"/>
            <a:ext cx="471792" cy="26923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irelessandon.com/site/img/products/Wireless/towerLightTransmitter_to_bingoBoard.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8151" y="2157170"/>
            <a:ext cx="3149564" cy="27558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s://static.vecteezy.com/system/resources/previews/000/057/265/non_2x/flat-monitor-screen-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0186" y="4856119"/>
            <a:ext cx="1758678" cy="12310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12"/>
          <a:stretch>
            <a:fillRect/>
          </a:stretch>
        </p:blipFill>
        <p:spPr>
          <a:xfrm>
            <a:off x="10013235" y="4913038"/>
            <a:ext cx="1570366" cy="898377"/>
          </a:xfrm>
          <a:prstGeom prst="rect">
            <a:avLst/>
          </a:prstGeom>
        </p:spPr>
      </p:pic>
      <p:sp>
        <p:nvSpPr>
          <p:cNvPr id="12" name="Arrow: Right 11"/>
          <p:cNvSpPr/>
          <p:nvPr/>
        </p:nvSpPr>
        <p:spPr>
          <a:xfrm>
            <a:off x="828056" y="3357148"/>
            <a:ext cx="1193800" cy="373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p:cNvSpPr/>
          <p:nvPr/>
        </p:nvSpPr>
        <p:spPr>
          <a:xfrm>
            <a:off x="5261448" y="3348263"/>
            <a:ext cx="1193800" cy="373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Résultat de recherche d'images pour &quot;smartwatch email&quo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24299" y="814458"/>
            <a:ext cx="536268" cy="7866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beyondlean.files.wordpress.com/2010/11/andon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6542634" y="3015603"/>
            <a:ext cx="458388" cy="11687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http://img.directindustry.fr/images_di/photo-g/36370-4640133.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48942" y="1033420"/>
            <a:ext cx="1355322" cy="1335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2" descr="Résultat de recherche d'images pour &quot;predix&quo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38410" y="3437362"/>
            <a:ext cx="1800870" cy="4051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751152" y="3131750"/>
            <a:ext cx="1115690" cy="276999"/>
          </a:xfrm>
          <a:prstGeom prst="rect">
            <a:avLst/>
          </a:prstGeom>
          <a:noFill/>
        </p:spPr>
        <p:txBody>
          <a:bodyPr wrap="none" lIns="0" tIns="0" rIns="0" bIns="0" rtlCol="0">
            <a:spAutoFit/>
          </a:bodyPr>
          <a:lstStyle/>
          <a:p>
            <a:r>
              <a:rPr lang="hu-HU" dirty="0">
                <a:solidFill>
                  <a:schemeClr val="accent2"/>
                </a:solidFill>
              </a:rPr>
              <a:t>eAndon on</a:t>
            </a:r>
            <a:endParaRPr lang="en-US" dirty="0">
              <a:solidFill>
                <a:schemeClr val="accent2"/>
              </a:solidFill>
            </a:endParaRPr>
          </a:p>
        </p:txBody>
      </p:sp>
      <p:cxnSp>
        <p:nvCxnSpPr>
          <p:cNvPr id="19" name="Straight Arrow Connector 18"/>
          <p:cNvCxnSpPr>
            <a:endCxn id="25" idx="1"/>
          </p:cNvCxnSpPr>
          <p:nvPr/>
        </p:nvCxnSpPr>
        <p:spPr>
          <a:xfrm flipH="1" flipV="1">
            <a:off x="7001022" y="3599981"/>
            <a:ext cx="826913" cy="53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9549733" y="4108396"/>
            <a:ext cx="118459" cy="4160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p:nvPr/>
        </p:nvCxnSpPr>
        <p:spPr>
          <a:xfrm>
            <a:off x="9537192" y="1913936"/>
            <a:ext cx="0" cy="8315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Picture 6" descr="http://www.csensors.com/graphics/as950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41332" y="4476558"/>
            <a:ext cx="796895" cy="88045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45457" y="793330"/>
            <a:ext cx="400843" cy="400843"/>
          </a:xfrm>
          <a:prstGeom prst="rect">
            <a:avLst/>
          </a:prstGeom>
        </p:spPr>
      </p:pic>
      <p:pic>
        <p:nvPicPr>
          <p:cNvPr id="49" name="Picture 4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V="1">
            <a:off x="6803696" y="4856119"/>
            <a:ext cx="439659" cy="204799"/>
          </a:xfrm>
          <a:prstGeom prst="rect">
            <a:avLst/>
          </a:prstGeom>
        </p:spPr>
      </p:pic>
      <p:cxnSp>
        <p:nvCxnSpPr>
          <p:cNvPr id="53" name="Straight Arrow Connector 52"/>
          <p:cNvCxnSpPr/>
          <p:nvPr/>
        </p:nvCxnSpPr>
        <p:spPr>
          <a:xfrm flipH="1" flipV="1">
            <a:off x="7886699" y="2243393"/>
            <a:ext cx="574011" cy="531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2" name="Straight Arrow Connector 1041"/>
          <p:cNvCxnSpPr/>
          <p:nvPr/>
        </p:nvCxnSpPr>
        <p:spPr>
          <a:xfrm flipV="1">
            <a:off x="10475386" y="2329695"/>
            <a:ext cx="573614" cy="725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9" name="Straight Arrow Connector 1048"/>
          <p:cNvCxnSpPr/>
          <p:nvPr/>
        </p:nvCxnSpPr>
        <p:spPr>
          <a:xfrm flipV="1">
            <a:off x="8003510" y="4927033"/>
            <a:ext cx="853955" cy="12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8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eAndon</a:t>
            </a:r>
            <a:endParaRPr lang="en-US" dirty="0"/>
          </a:p>
        </p:txBody>
      </p:sp>
      <p:sp>
        <p:nvSpPr>
          <p:cNvPr id="3" name="Date Placeholder 2"/>
          <p:cNvSpPr>
            <a:spLocks noGrp="1"/>
          </p:cNvSpPr>
          <p:nvPr>
            <p:ph type="dt" sz="half" idx="10"/>
          </p:nvPr>
        </p:nvSpPr>
        <p:spPr/>
        <p:txBody>
          <a:bodyPr/>
          <a:lstStyle/>
          <a:p>
            <a:fld id="{66CA7FD2-EEE1-4653-A3ED-EC06E26685F5}" type="datetime4">
              <a:rPr lang="en-US" smtClean="0"/>
              <a:t>November 15, 2016</a:t>
            </a:fld>
            <a:endParaRPr lang="en-CA" dirty="0"/>
          </a:p>
        </p:txBody>
      </p:sp>
      <p:sp>
        <p:nvSpPr>
          <p:cNvPr id="4" name="Footer Placeholder 3"/>
          <p:cNvSpPr>
            <a:spLocks noGrp="1"/>
          </p:cNvSpPr>
          <p:nvPr>
            <p:ph type="ftr" sz="quarter" idx="11"/>
          </p:nvPr>
        </p:nvSpPr>
        <p:spPr>
          <a:xfrm>
            <a:off x="1265837" y="6472936"/>
            <a:ext cx="2688336" cy="182880"/>
          </a:xfrm>
        </p:spPr>
        <p:txBody>
          <a:bodyPr/>
          <a:lstStyle/>
          <a:p>
            <a:r>
              <a:rPr lang="hu-HU" dirty="0"/>
              <a:t>eAndon</a:t>
            </a:r>
            <a:endParaRPr lang="en-CA" dirty="0"/>
          </a:p>
        </p:txBody>
      </p:sp>
      <p:sp>
        <p:nvSpPr>
          <p:cNvPr id="5" name="Slide Number Placeholder 4"/>
          <p:cNvSpPr>
            <a:spLocks noGrp="1"/>
          </p:cNvSpPr>
          <p:nvPr>
            <p:ph type="sldNum" sz="quarter" idx="12"/>
          </p:nvPr>
        </p:nvSpPr>
        <p:spPr/>
        <p:txBody>
          <a:bodyPr/>
          <a:lstStyle/>
          <a:p>
            <a:fld id="{00E6A5BD-C011-4A45-AA3A-201790FB7F2B}" type="slidenum">
              <a:rPr lang="en-CA" smtClean="0"/>
              <a:t>5</a:t>
            </a:fld>
            <a:endParaRPr lang="en-CA"/>
          </a:p>
        </p:txBody>
      </p:sp>
      <p:sp>
        <p:nvSpPr>
          <p:cNvPr id="6" name="Text Placeholder 5"/>
          <p:cNvSpPr>
            <a:spLocks noGrp="1"/>
          </p:cNvSpPr>
          <p:nvPr>
            <p:ph type="body" sz="quarter" idx="13"/>
          </p:nvPr>
        </p:nvSpPr>
        <p:spPr/>
        <p:txBody>
          <a:bodyPr/>
          <a:lstStyle/>
          <a:p>
            <a:r>
              <a:rPr lang="en-US" dirty="0"/>
              <a:t>Demo of the Mobile App</a:t>
            </a:r>
          </a:p>
        </p:txBody>
      </p:sp>
      <p:pic>
        <p:nvPicPr>
          <p:cNvPr id="7" name="Picture 6"/>
          <p:cNvPicPr>
            <a:picLocks noChangeAspect="1"/>
          </p:cNvPicPr>
          <p:nvPr/>
        </p:nvPicPr>
        <p:blipFill>
          <a:blip r:embed="rId3"/>
          <a:stretch>
            <a:fillRect/>
          </a:stretch>
        </p:blipFill>
        <p:spPr>
          <a:xfrm>
            <a:off x="3197906" y="1879526"/>
            <a:ext cx="6129338" cy="4186068"/>
          </a:xfrm>
          <a:prstGeom prst="rect">
            <a:avLst/>
          </a:prstGeom>
        </p:spPr>
      </p:pic>
    </p:spTree>
    <p:extLst>
      <p:ext uri="{BB962C8B-B14F-4D97-AF65-F5344CB8AC3E}">
        <p14:creationId xmlns:p14="http://schemas.microsoft.com/office/powerpoint/2010/main" val="254777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702" y="1365693"/>
            <a:ext cx="2237843" cy="3972171"/>
          </a:xfrm>
          <a:prstGeom prst="rect">
            <a:avLst/>
          </a:prstGeom>
        </p:spPr>
      </p:pic>
      <p:sp>
        <p:nvSpPr>
          <p:cNvPr id="3" name="Date Placeholder 2"/>
          <p:cNvSpPr>
            <a:spLocks noGrp="1"/>
          </p:cNvSpPr>
          <p:nvPr>
            <p:ph type="dt" sz="half" idx="10"/>
          </p:nvPr>
        </p:nvSpPr>
        <p:spPr/>
        <p:txBody>
          <a:bodyPr/>
          <a:lstStyle/>
          <a:p>
            <a:fld id="{66CA7FD2-EEE1-4653-A3ED-EC06E26685F5}" type="datetime4">
              <a:rPr lang="en-US" smtClean="0"/>
              <a:t>November 23, 2016</a:t>
            </a:fld>
            <a:endParaRPr lang="en-CA"/>
          </a:p>
        </p:txBody>
      </p:sp>
      <p:sp>
        <p:nvSpPr>
          <p:cNvPr id="4" name="Footer Placeholder 3"/>
          <p:cNvSpPr>
            <a:spLocks noGrp="1"/>
          </p:cNvSpPr>
          <p:nvPr>
            <p:ph type="ftr" sz="quarter" idx="11"/>
          </p:nvPr>
        </p:nvSpPr>
        <p:spPr/>
        <p:txBody>
          <a:bodyPr/>
          <a:lstStyle/>
          <a:p>
            <a:r>
              <a:rPr lang="en-CA"/>
              <a:t>Presentation Title</a:t>
            </a:r>
          </a:p>
        </p:txBody>
      </p:sp>
      <p:sp>
        <p:nvSpPr>
          <p:cNvPr id="5" name="Slide Number Placeholder 4"/>
          <p:cNvSpPr>
            <a:spLocks noGrp="1"/>
          </p:cNvSpPr>
          <p:nvPr>
            <p:ph type="sldNum" sz="quarter" idx="12"/>
          </p:nvPr>
        </p:nvSpPr>
        <p:spPr/>
        <p:txBody>
          <a:bodyPr/>
          <a:lstStyle/>
          <a:p>
            <a:fld id="{00E6A5BD-C011-4A45-AA3A-201790FB7F2B}" type="slidenum">
              <a:rPr lang="en-CA" smtClean="0"/>
              <a:t>6</a:t>
            </a:fld>
            <a:endParaRPr lang="en-CA"/>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902" y="176562"/>
            <a:ext cx="1810822" cy="32142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8542" y="880371"/>
            <a:ext cx="2316650" cy="411205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2702" y="880371"/>
            <a:ext cx="2214465" cy="393067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2187" y="880371"/>
            <a:ext cx="2161268" cy="383625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5902" y="3390770"/>
            <a:ext cx="1810822" cy="3214208"/>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782" y="762551"/>
            <a:ext cx="2347221" cy="4166316"/>
          </a:xfrm>
          <a:prstGeom prst="rect">
            <a:avLst/>
          </a:prstGeom>
        </p:spPr>
      </p:pic>
    </p:spTree>
    <p:extLst>
      <p:ext uri="{BB962C8B-B14F-4D97-AF65-F5344CB8AC3E}">
        <p14:creationId xmlns:p14="http://schemas.microsoft.com/office/powerpoint/2010/main" val="155379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6" name="Picture 34" descr="Résultat de recherche d'images pour &quot;predix&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587" y="2479763"/>
            <a:ext cx="2290508" cy="1717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What</a:t>
            </a:r>
            <a:r>
              <a:rPr lang="hu-HU" dirty="0"/>
              <a:t>’s nex</a:t>
            </a:r>
            <a:r>
              <a:rPr lang="en-US" dirty="0"/>
              <a:t>t</a:t>
            </a:r>
          </a:p>
        </p:txBody>
      </p:sp>
      <p:sp>
        <p:nvSpPr>
          <p:cNvPr id="4" name="Footer Placeholder 3"/>
          <p:cNvSpPr>
            <a:spLocks noGrp="1"/>
          </p:cNvSpPr>
          <p:nvPr>
            <p:ph type="ftr" sz="quarter" idx="11"/>
          </p:nvPr>
        </p:nvSpPr>
        <p:spPr>
          <a:xfrm>
            <a:off x="2413978" y="6479959"/>
            <a:ext cx="2688336" cy="182880"/>
          </a:xfrm>
        </p:spPr>
        <p:txBody>
          <a:bodyPr/>
          <a:lstStyle/>
          <a:p>
            <a:r>
              <a:rPr lang="en-CA"/>
              <a:t>Presentation Title</a:t>
            </a:r>
          </a:p>
        </p:txBody>
      </p:sp>
      <p:pic>
        <p:nvPicPr>
          <p:cNvPr id="3074" name="Picture 2" descr="https://s-media-cache-ak0.pinimg.com/originals/66/23/48/6623481ed6eaa916fa7eafca0e6d85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088" y="3360823"/>
            <a:ext cx="928039" cy="8006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njenia.it/wp-content/uploads/2016/06/Asset_Management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7636" y="4890177"/>
            <a:ext cx="1828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racle Manufactur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512" y="4922236"/>
            <a:ext cx="740229" cy="7402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ésultat de recherche d'images pour &quot;rockwell automation&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2005" y="5183156"/>
            <a:ext cx="696686" cy="18796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ésultat de recherche d'images pour &quot;tableau&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805" y="4164913"/>
            <a:ext cx="880531" cy="6253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ésultat de recherche d'images pour &quot;dashboard predix&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006" y="4280333"/>
            <a:ext cx="909523" cy="7976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beyondlean.files.wordpress.com/2010/11/andon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6767" y="2169661"/>
            <a:ext cx="321318" cy="94023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ésultat de recherche d'images pour &quot;idea&quot;"/>
          <p:cNvPicPr>
            <a:picLocks noChangeAspect="1" noChangeArrowheads="1"/>
          </p:cNvPicPr>
          <p:nvPr/>
        </p:nvPicPr>
        <p:blipFill rotWithShape="1">
          <a:blip r:embed="rId11">
            <a:extLst>
              <a:ext uri="{28A0092B-C50C-407E-A947-70E740481C1C}">
                <a14:useLocalDpi xmlns:a14="http://schemas.microsoft.com/office/drawing/2010/main" val="0"/>
              </a:ext>
            </a:extLst>
          </a:blip>
          <a:srcRect b="9437"/>
          <a:stretch/>
        </p:blipFill>
        <p:spPr bwMode="auto">
          <a:xfrm>
            <a:off x="712445" y="3164910"/>
            <a:ext cx="826892" cy="85943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image.slidesharecdn.com/lkna13ignite-hierarchicalkanbanboardsinaction-yuval1-130501215101-phpapp01/95/hierarchical-kanban-boards-in-action-ignite-talk-at-lean-kanban-north-america-2013-2-638.jpg?cb=13674451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555" y="2048484"/>
            <a:ext cx="893261" cy="76967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Résultat de recherche d'images pour &quot;scheduler&quo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1186" y="2443587"/>
            <a:ext cx="658678" cy="7559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http://img.directindustry.fr/images_di/photo-g/36370-4640133.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49093" y="4704409"/>
            <a:ext cx="927480" cy="9139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radio.fr/inc/v2/images/landing/hero/devices/single/iphone_6.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69808" y="2792889"/>
            <a:ext cx="556628" cy="11358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ttp://pngimg.com/upload/laptop_PNG5927.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73506" y="2610183"/>
            <a:ext cx="2828616" cy="1881679"/>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Résultat de recherche d'images pour &quot;predix&quo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16742" y="1997746"/>
            <a:ext cx="1524000" cy="3429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p:cNvSpPr/>
          <p:nvPr/>
        </p:nvSpPr>
        <p:spPr>
          <a:xfrm>
            <a:off x="287138" y="1830868"/>
            <a:ext cx="6153579" cy="39763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9733255" y="3575268"/>
            <a:ext cx="1869496" cy="1515233"/>
            <a:chOff x="6822604" y="1213029"/>
            <a:chExt cx="1869496" cy="1213443"/>
          </a:xfrm>
        </p:grpSpPr>
        <p:sp>
          <p:nvSpPr>
            <p:cNvPr id="36" name="Rectangle 35"/>
            <p:cNvSpPr>
              <a:spLocks noChangeArrowheads="1"/>
            </p:cNvSpPr>
            <p:nvPr/>
          </p:nvSpPr>
          <p:spPr bwMode="auto">
            <a:xfrm>
              <a:off x="6822604" y="1335265"/>
              <a:ext cx="1869496" cy="1091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pPr>
              <a:endParaRPr lang="en-US" sz="3200" dirty="0">
                <a:solidFill>
                  <a:srgbClr val="1E4191"/>
                </a:solidFill>
              </a:endParaRPr>
            </a:p>
          </p:txBody>
        </p:sp>
        <p:sp>
          <p:nvSpPr>
            <p:cNvPr id="37" name="Text Box 202"/>
            <p:cNvSpPr txBox="1">
              <a:spLocks noChangeArrowheads="1"/>
            </p:cNvSpPr>
            <p:nvPr/>
          </p:nvSpPr>
          <p:spPr bwMode="gray">
            <a:xfrm>
              <a:off x="7402672" y="1213029"/>
              <a:ext cx="709361"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1200" b="1" dirty="0">
                  <a:solidFill>
                    <a:srgbClr val="454545"/>
                  </a:solidFill>
                </a:rPr>
                <a:t>Services</a:t>
              </a:r>
            </a:p>
          </p:txBody>
        </p:sp>
      </p:grpSp>
      <p:pic>
        <p:nvPicPr>
          <p:cNvPr id="38" name="Picture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04061" y="3785758"/>
            <a:ext cx="1740752" cy="60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57"/>
          <p:cNvSpPr txBox="1"/>
          <p:nvPr/>
        </p:nvSpPr>
        <p:spPr>
          <a:xfrm>
            <a:off x="9812225" y="4363781"/>
            <a:ext cx="1773507" cy="99257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fontAlgn="base" hangingPunct="0">
              <a:spcBef>
                <a:spcPct val="0"/>
              </a:spcBef>
              <a:spcAft>
                <a:spcPct val="0"/>
              </a:spcAft>
            </a:pPr>
            <a:r>
              <a:rPr lang="en-US" sz="1200" dirty="0">
                <a:solidFill>
                  <a:srgbClr val="454545"/>
                </a:solidFill>
              </a:rPr>
              <a:t>Advanced field support through analytics and Brilliant Factory</a:t>
            </a:r>
          </a:p>
          <a:p>
            <a:pPr algn="ctr" defTabSz="914400" eaLnBrk="0" fontAlgn="base" hangingPunct="0">
              <a:spcBef>
                <a:spcPct val="0"/>
              </a:spcBef>
              <a:spcAft>
                <a:spcPct val="0"/>
              </a:spcAft>
            </a:pPr>
            <a:endParaRPr lang="en-US" sz="1200" dirty="0">
              <a:solidFill>
                <a:srgbClr val="454545"/>
              </a:solidFill>
            </a:endParaRPr>
          </a:p>
          <a:p>
            <a:pPr algn="ctr"/>
            <a:r>
              <a:rPr lang="en-US" sz="1050" b="1" dirty="0">
                <a:solidFill>
                  <a:prstClr val="white">
                    <a:lumMod val="50000"/>
                  </a:prstClr>
                </a:solidFill>
                <a:latin typeface="Segoe Print" panose="02000600000000000000" pitchFamily="2" charset="0"/>
              </a:rPr>
              <a:t>Services 2.0</a:t>
            </a:r>
          </a:p>
        </p:txBody>
      </p:sp>
      <p:grpSp>
        <p:nvGrpSpPr>
          <p:cNvPr id="40" name="Group 39"/>
          <p:cNvGrpSpPr/>
          <p:nvPr/>
        </p:nvGrpSpPr>
        <p:grpSpPr>
          <a:xfrm>
            <a:off x="6712622" y="3575268"/>
            <a:ext cx="1869496" cy="1570602"/>
            <a:chOff x="380723" y="1151460"/>
            <a:chExt cx="1869496" cy="1257784"/>
          </a:xfrm>
        </p:grpSpPr>
        <p:sp>
          <p:nvSpPr>
            <p:cNvPr id="41" name="Rectangle 40"/>
            <p:cNvSpPr>
              <a:spLocks noChangeArrowheads="1"/>
            </p:cNvSpPr>
            <p:nvPr/>
          </p:nvSpPr>
          <p:spPr bwMode="auto">
            <a:xfrm>
              <a:off x="380723" y="1318037"/>
              <a:ext cx="1869496" cy="1091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0"/>
                </a:spcBef>
                <a:spcAft>
                  <a:spcPct val="0"/>
                </a:spcAft>
              </a:pPr>
              <a:endParaRPr lang="en-US" sz="3200" dirty="0">
                <a:solidFill>
                  <a:srgbClr val="1E4191"/>
                </a:solidFill>
              </a:endParaRPr>
            </a:p>
          </p:txBody>
        </p:sp>
        <p:sp>
          <p:nvSpPr>
            <p:cNvPr id="42" name="Text Box 202"/>
            <p:cNvSpPr txBox="1">
              <a:spLocks noChangeArrowheads="1"/>
            </p:cNvSpPr>
            <p:nvPr/>
          </p:nvSpPr>
          <p:spPr bwMode="gray">
            <a:xfrm>
              <a:off x="855721" y="1151460"/>
              <a:ext cx="1095125" cy="2218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r>
                <a:rPr lang="en-US" sz="1200" b="1" dirty="0">
                  <a:solidFill>
                    <a:srgbClr val="454545"/>
                  </a:solidFill>
                </a:rPr>
                <a:t>Engineering</a:t>
              </a:r>
            </a:p>
          </p:txBody>
        </p:sp>
      </p:grpSp>
      <p:pic>
        <p:nvPicPr>
          <p:cNvPr id="43" name="Picture 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83491" y="3858355"/>
            <a:ext cx="1741703" cy="60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8"/>
          <p:cNvSpPr txBox="1"/>
          <p:nvPr/>
        </p:nvSpPr>
        <p:spPr>
          <a:xfrm>
            <a:off x="6759639" y="4436378"/>
            <a:ext cx="1773507" cy="99257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fontAlgn="base" hangingPunct="0">
              <a:spcBef>
                <a:spcPct val="0"/>
              </a:spcBef>
              <a:spcAft>
                <a:spcPct val="0"/>
              </a:spcAft>
            </a:pPr>
            <a:r>
              <a:rPr lang="en-US" sz="1200" dirty="0">
                <a:solidFill>
                  <a:srgbClr val="454545"/>
                </a:solidFill>
              </a:rPr>
              <a:t>Designed for rapid consumption within Supply Chain</a:t>
            </a:r>
          </a:p>
          <a:p>
            <a:pPr algn="ctr" defTabSz="914400" eaLnBrk="0" fontAlgn="base" hangingPunct="0">
              <a:spcBef>
                <a:spcPct val="0"/>
              </a:spcBef>
              <a:spcAft>
                <a:spcPct val="0"/>
              </a:spcAft>
            </a:pPr>
            <a:endParaRPr lang="en-US" sz="1200" dirty="0">
              <a:solidFill>
                <a:srgbClr val="454545"/>
              </a:solidFill>
            </a:endParaRPr>
          </a:p>
          <a:p>
            <a:pPr algn="ctr"/>
            <a:r>
              <a:rPr lang="en-US" sz="1050" b="1" dirty="0" err="1">
                <a:solidFill>
                  <a:prstClr val="white">
                    <a:lumMod val="50000"/>
                  </a:prstClr>
                </a:solidFill>
                <a:latin typeface="Segoe Print" panose="02000600000000000000" pitchFamily="2" charset="0"/>
              </a:rPr>
              <a:t>MBd</a:t>
            </a:r>
            <a:r>
              <a:rPr lang="en-US" sz="1050" b="1" dirty="0">
                <a:solidFill>
                  <a:prstClr val="white">
                    <a:lumMod val="50000"/>
                  </a:prstClr>
                </a:solidFill>
                <a:latin typeface="Segoe Print" panose="02000600000000000000" pitchFamily="2" charset="0"/>
              </a:rPr>
              <a:t>/</a:t>
            </a:r>
            <a:r>
              <a:rPr lang="en-US" sz="1050" b="1" dirty="0" err="1">
                <a:solidFill>
                  <a:prstClr val="white">
                    <a:lumMod val="50000"/>
                  </a:prstClr>
                </a:solidFill>
                <a:latin typeface="Segoe Print" panose="02000600000000000000" pitchFamily="2" charset="0"/>
              </a:rPr>
              <a:t>MBe</a:t>
            </a:r>
            <a:endParaRPr lang="en-US" sz="1050" b="1" dirty="0">
              <a:solidFill>
                <a:prstClr val="white">
                  <a:lumMod val="50000"/>
                </a:prstClr>
              </a:solidFill>
              <a:latin typeface="Segoe Print" panose="02000600000000000000" pitchFamily="2" charset="0"/>
            </a:endParaRPr>
          </a:p>
        </p:txBody>
      </p:sp>
      <p:pic>
        <p:nvPicPr>
          <p:cNvPr id="47" name="Content Placeholder 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498099" y="1705472"/>
            <a:ext cx="3433098" cy="1925976"/>
          </a:xfrm>
          <a:prstGeom prst="rect">
            <a:avLst/>
          </a:prstGeom>
        </p:spPr>
      </p:pic>
      <p:pic>
        <p:nvPicPr>
          <p:cNvPr id="3110" name="Picture 38" descr="Résultat de recherche d'images pour &quot;ge digital&quot;"/>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39472" y="5451881"/>
            <a:ext cx="23812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96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0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9" grpId="0"/>
      <p:bldP spid="44" grpId="0"/>
    </p:bldLst>
  </p:timing>
</p:sld>
</file>

<file path=ppt/theme/theme1.xml><?xml version="1.0" encoding="utf-8"?>
<a:theme xmlns:a="http://schemas.openxmlformats.org/drawingml/2006/main" name="Theme1">
  <a:themeElements>
    <a:clrScheme name="GE Colors">
      <a:dk1>
        <a:srgbClr val="63666A"/>
      </a:dk1>
      <a:lt1>
        <a:sysClr val="window" lastClr="FFFFFF"/>
      </a:lt1>
      <a:dk2>
        <a:srgbClr val="B1B3B3"/>
      </a:dk2>
      <a:lt2>
        <a:srgbClr val="F0F0F0"/>
      </a:lt2>
      <a:accent1>
        <a:srgbClr val="005EB8"/>
      </a:accent1>
      <a:accent2>
        <a:srgbClr val="63666A"/>
      </a:accent2>
      <a:accent3>
        <a:srgbClr val="00B5E2"/>
      </a:accent3>
      <a:accent4>
        <a:srgbClr val="0A0A37"/>
      </a:accent4>
      <a:accent5>
        <a:srgbClr val="FE5000"/>
      </a:accent5>
      <a:accent6>
        <a:srgbClr val="00BF6F"/>
      </a:accent6>
      <a:hlink>
        <a:srgbClr val="005CB9"/>
      </a:hlink>
      <a:folHlink>
        <a:srgbClr val="00B5E2"/>
      </a:folHlink>
    </a:clrScheme>
    <a:fontScheme name="GE">
      <a:majorFont>
        <a:latin typeface="GE Inspira Sans"/>
        <a:ea typeface=""/>
        <a:cs typeface=""/>
      </a:majorFont>
      <a:minorFont>
        <a:latin typeface="GE Inspira Sa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Theme1" id="{2C72E3BC-3602-4140-8AB3-95C8F9E8D6AE}" vid="{86405D53-8294-44DE-B503-97F596CDA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13239</TotalTime>
  <Words>538</Words>
  <Application>Microsoft Office PowerPoint</Application>
  <PresentationFormat>Widescreen</PresentationFormat>
  <Paragraphs>91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GE Inspira Sans</vt:lpstr>
      <vt:lpstr>Segoe Print</vt:lpstr>
      <vt:lpstr>Wingdings</vt:lpstr>
      <vt:lpstr>Theme1</vt:lpstr>
      <vt:lpstr>eAndon Mobile Application </vt:lpstr>
      <vt:lpstr>PowerPoint Presentation</vt:lpstr>
      <vt:lpstr>Our Challenge</vt:lpstr>
      <vt:lpstr>Andon to eAndon</vt:lpstr>
      <vt:lpstr>eAndon</vt:lpstr>
      <vt:lpstr>PowerPoint Presentation</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eAndon:</dc:title>
  <dc:creator>Taillandier, Francois (GE Healthcare)</dc:creator>
  <cp:lastModifiedBy>Taillandier, Francois (GE Healthcare)</cp:lastModifiedBy>
  <cp:revision>50</cp:revision>
  <cp:lastPrinted>2016-11-23T13:03:44Z</cp:lastPrinted>
  <dcterms:created xsi:type="dcterms:W3CDTF">2016-11-14T08:42:27Z</dcterms:created>
  <dcterms:modified xsi:type="dcterms:W3CDTF">2016-11-23T13:21:55Z</dcterms:modified>
</cp:coreProperties>
</file>