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9314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3606" cy="340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5496" y="0"/>
            <a:ext cx="4303606" cy="340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436937" y="849312"/>
            <a:ext cx="3057525" cy="2292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03606" cy="340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606" cy="340904"/>
          </a:xfrm>
          <a:prstGeom prst="rect">
            <a:avLst/>
          </a:prstGeom>
          <a:noFill/>
          <a:ln>
            <a:noFill/>
          </a:ln>
        </p:spPr>
        <p:txBody>
          <a:bodyPr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104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525" cy="2292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500" cy="340800"/>
          </a:xfrm>
          <a:prstGeom prst="rect">
            <a:avLst/>
          </a:prstGeom>
        </p:spPr>
        <p:txBody>
          <a:bodyPr lIns="95550" tIns="47775" rIns="95550" bIns="4777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600" cy="229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500" cy="340800"/>
          </a:xfrm>
          <a:prstGeom prst="rect">
            <a:avLst/>
          </a:prstGeom>
        </p:spPr>
        <p:txBody>
          <a:bodyPr lIns="95550" tIns="47775" rIns="95550" bIns="4777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600" cy="229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500" cy="340800"/>
          </a:xfrm>
          <a:prstGeom prst="rect">
            <a:avLst/>
          </a:prstGeom>
        </p:spPr>
        <p:txBody>
          <a:bodyPr lIns="95550" tIns="47775" rIns="95550" bIns="4777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525" cy="2292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600" cy="229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500" cy="340800"/>
          </a:xfrm>
          <a:prstGeom prst="rect">
            <a:avLst/>
          </a:prstGeom>
        </p:spPr>
        <p:txBody>
          <a:bodyPr lIns="95550" tIns="47775" rIns="95550" bIns="4777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120" cy="2675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436937" y="849312"/>
            <a:ext cx="3057525" cy="2292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93140" y="3269851"/>
            <a:ext cx="7945200" cy="267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5625496" y="6453596"/>
            <a:ext cx="4303500" cy="340800"/>
          </a:xfrm>
          <a:prstGeom prst="rect">
            <a:avLst/>
          </a:prstGeom>
        </p:spPr>
        <p:txBody>
          <a:bodyPr lIns="95550" tIns="47775" rIns="95550" bIns="4777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39750" y="1655374"/>
            <a:ext cx="7704000" cy="429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5265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1314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A5A5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39750" y="944562"/>
            <a:ext cx="8064499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39750" y="1681163"/>
            <a:ext cx="395843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39750" y="2505075"/>
            <a:ext cx="3958430" cy="3444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526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572000" y="1681163"/>
            <a:ext cx="4034632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572000" y="2505075"/>
            <a:ext cx="4034790" cy="3444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526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54700" y="1199925"/>
            <a:ext cx="7059300" cy="4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3175" y="1883125"/>
            <a:ext cx="5220300" cy="10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93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131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131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131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131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3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2292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3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1556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819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2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2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ep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39749" y="3050930"/>
            <a:ext cx="4392734" cy="2899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4399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39749" y="1690691"/>
            <a:ext cx="3003550" cy="11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60000" marR="0" lvl="0" indent="-43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0000" b="1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ázek s titulke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39750" y="828000"/>
            <a:ext cx="8067039" cy="341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900112" y="1260000"/>
            <a:ext cx="7343775" cy="4689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3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A5A5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.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E3520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539750" y="1266091"/>
            <a:ext cx="8064499" cy="1450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8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900112" y="4624753"/>
            <a:ext cx="7408618" cy="1329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400" b="0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546150" y="6438251"/>
            <a:ext cx="805170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25000"/>
              <a:buFont typeface="Arial"/>
              <a:buNone/>
            </a:pPr>
            <a:r>
              <a:rPr lang="en" sz="2400" b="1" i="0" u="none" strike="noStrike" cap="none" baseline="30000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  <a:t>www.energomonitor.com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3668" y="5903641"/>
            <a:ext cx="2776659" cy="3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A5A5A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517900" y="584200"/>
            <a:ext cx="5638800" cy="6362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405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454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39750" y="1881552"/>
            <a:ext cx="4744426" cy="2593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roxima Nova"/>
              <a:buNone/>
              <a:defRPr sz="6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284175" y="4158762"/>
            <a:ext cx="3322612" cy="193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5750" marR="0" lvl="0" indent="-8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0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8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áhlaví části 2">
    <p:bg>
      <p:bgPr>
        <a:solidFill>
          <a:srgbClr val="D8D8D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880707" y="584200"/>
            <a:ext cx="4286476" cy="6362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30" y="0"/>
                </a:moveTo>
                <a:lnTo>
                  <a:pt x="119952" y="0"/>
                </a:lnTo>
                <a:cubicBezTo>
                  <a:pt x="120116" y="39834"/>
                  <a:pt x="119788" y="79668"/>
                  <a:pt x="119952" y="119502"/>
                </a:cubicBezTo>
                <a:lnTo>
                  <a:pt x="0" y="120000"/>
                </a:lnTo>
                <a:lnTo>
                  <a:pt x="597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9750" y="1881552"/>
            <a:ext cx="6009640" cy="2593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roxima Nova"/>
              <a:buNone/>
              <a:defRPr sz="60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987560" y="4474848"/>
            <a:ext cx="2619225" cy="1614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5750" marR="0" lvl="0" indent="-8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0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8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foto">
    <p:bg>
      <p:bgPr>
        <a:solidFill>
          <a:srgbClr val="F2F2F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rot="10800000">
            <a:off x="0" y="587060"/>
            <a:ext cx="5638800" cy="6334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405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454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39750" y="1881552"/>
            <a:ext cx="4744426" cy="2593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6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39750" y="4158762"/>
            <a:ext cx="3663950" cy="193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43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20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8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Proxima Nova"/>
              <a:buNone/>
              <a:defRPr sz="16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53" name="Shape 53" descr="https://media.licdn.com/media/AAEAAQAAAAAAAAjeAAAAJDU3MWFkM2E5LTVkN2ItNGM4Yy05ZDExLTgyZWNmOGE1MjRjZg.jpg"/>
          <p:cNvPicPr preferRelativeResize="0"/>
          <p:nvPr/>
        </p:nvPicPr>
        <p:blipFill rotWithShape="1">
          <a:blip r:embed="rId2">
            <a:alphaModFix/>
          </a:blip>
          <a:srcRect l="58711" t="35602" r="2131" b="25242"/>
          <a:stretch/>
        </p:blipFill>
        <p:spPr>
          <a:xfrm>
            <a:off x="416877" y="6263639"/>
            <a:ext cx="382902" cy="382902"/>
          </a:xfrm>
          <a:prstGeom prst="ellipse">
            <a:avLst/>
          </a:prstGeom>
          <a:solidFill>
            <a:schemeClr val="lt1"/>
          </a:solidFill>
          <a:ln w="12700" cap="rnd" cmpd="sng">
            <a:solidFill>
              <a:srgbClr val="E3520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Font typeface="Proxima Nova"/>
              <a:buNone/>
              <a:defRPr sz="18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39750" y="1825625"/>
            <a:ext cx="3975098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526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0" y="1825625"/>
            <a:ext cx="4032248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526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95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9750" y="1655374"/>
            <a:ext cx="7704000" cy="429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0000" marR="0" lvl="0" indent="-93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360000" marR="0" lvl="1" indent="-131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360000" marR="0" lvl="2" indent="-131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360000" marR="0" lvl="3" indent="-131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60000" marR="0" lvl="4" indent="-131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•"/>
              <a:defRPr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E3520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0000" y="180000"/>
            <a:ext cx="2519999" cy="29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5815725" y="96350"/>
            <a:ext cx="2775599" cy="487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1" i="0" u="none" strike="noStrike" cap="none" baseline="30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www.energomonitor.com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900099" y="6173800"/>
            <a:ext cx="55389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25000"/>
              <a:buFont typeface="Proxima Nova"/>
              <a:buNone/>
            </a:pPr>
            <a:r>
              <a:rPr lang="en" sz="1200" b="1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  <a:t>energomonitor s.r.o.</a:t>
            </a:r>
            <a:r>
              <a:rPr lang="en" sz="1200" b="0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  <a:t>  sales@energomonitor.com 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Proxima Nova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2200" b="0" i="0" u="none" strike="noStrike" cap="none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54450" y="1670647"/>
            <a:ext cx="7835100" cy="238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What is the “phase 2”? </a:t>
            </a:r>
          </a:p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/>
          </a:p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/>
              <a:t>a.k.a.</a:t>
            </a:r>
          </a:p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/>
          </a:p>
          <a:p>
            <a:pPr marL="324000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How do you sell IoT products effectively?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72450" y="742750"/>
            <a:ext cx="8399100" cy="746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3999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dirty="0"/>
              <a:t>Be a sales network </a:t>
            </a:r>
            <a:r>
              <a:rPr lang="en" sz="2800" dirty="0" smtClean="0"/>
              <a:t>builder</a:t>
            </a:r>
            <a:endParaRPr lang="en" sz="2800"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54250" y="1434150"/>
            <a:ext cx="8217300" cy="371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It is necessary to build an intermediary point at each market.</a:t>
            </a:r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Connected points with your company in the center.</a:t>
            </a:r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Instead of multichannel communication one narrow </a:t>
            </a:r>
            <a:r>
              <a:rPr lang="en" dirty="0" smtClean="0"/>
              <a:t>channel.</a:t>
            </a:r>
            <a:endParaRPr lang="cs-CZ" dirty="0" smtClean="0"/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 smtClean="0"/>
              <a:t>A </a:t>
            </a:r>
            <a:r>
              <a:rPr lang="en" dirty="0"/>
              <a:t>functioning network is the answer to the stable and consistent approach to CX.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 dirty="0"/>
              <a:t>Think outside the borders and act on it!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 dirty="0"/>
              <a:t>Consistent and reliable approach to customers!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ubTitle" idx="4294967295"/>
          </p:nvPr>
        </p:nvSpPr>
        <p:spPr>
          <a:xfrm>
            <a:off x="900112" y="4624753"/>
            <a:ext cx="7408500" cy="1329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  <a:t>energomonitor s.r.o.</a:t>
            </a:r>
            <a:br>
              <a:rPr lang="en" sz="1400" b="1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400" b="0" i="0" u="none" strike="noStrike" cap="none">
                <a:solidFill>
                  <a:srgbClr val="E35205"/>
                </a:solidFill>
                <a:latin typeface="Proxima Nova"/>
                <a:ea typeface="Proxima Nova"/>
                <a:cs typeface="Proxima Nova"/>
                <a:sym typeface="Proxima Nova"/>
              </a:rPr>
              <a:t>jakub.marek@energomonitor.com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488700" y="876380"/>
            <a:ext cx="8064600" cy="145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Thank you!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gnomes_energomonitor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6375"/>
            <a:ext cx="9144000" cy="54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59450" y="741400"/>
            <a:ext cx="8064600" cy="746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dirty="0"/>
              <a:t>What is the “phase 2”? </a:t>
            </a:r>
            <a:r>
              <a:rPr lang="en" sz="2800" b="0" dirty="0"/>
              <a:t>a.k.a.</a:t>
            </a:r>
          </a:p>
          <a:p>
            <a:pPr marL="323999" marR="0" lvl="0" indent="-6499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do </a:t>
            </a: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sell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IoT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products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2800" b="1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effectively</a:t>
            </a:r>
            <a:r>
              <a:rPr lang="cs-CZ" sz="2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lang="en" sz="28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39750" y="2198675"/>
            <a:ext cx="7704000" cy="44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Who is Energomonitor?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We are an IoT startup.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Customer feedback is not our best friend.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Punks don't sell, be professional.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Can you serve the global market by yourself?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Be a sales network builder.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900" cy="5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36191" y="673950"/>
            <a:ext cx="7754700" cy="26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 </a:t>
            </a:r>
            <a:r>
              <a:rPr lang="en"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into </a:t>
            </a:r>
          </a:p>
          <a:p>
            <a: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"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your house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307" y="1643065"/>
            <a:ext cx="4159510" cy="29958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>
            <a:off x="6060659" y="3754408"/>
            <a:ext cx="1366580" cy="2836171"/>
            <a:chOff x="6699564" y="3762375"/>
            <a:chExt cx="1366580" cy="2836171"/>
          </a:xfrm>
        </p:grpSpPr>
        <p:pic>
          <p:nvPicPr>
            <p:cNvPr id="105" name="Shape 105" descr="IMG_0270.PNG.jpe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81632" y="4113291"/>
              <a:ext cx="1202446" cy="2134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99564" y="3762375"/>
              <a:ext cx="1366580" cy="28361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Shape 107"/>
          <p:cNvGrpSpPr/>
          <p:nvPr/>
        </p:nvGrpSpPr>
        <p:grpSpPr>
          <a:xfrm>
            <a:off x="7468284" y="3219200"/>
            <a:ext cx="1366580" cy="2836171"/>
            <a:chOff x="5232716" y="3762375"/>
            <a:chExt cx="1366580" cy="2836171"/>
          </a:xfrm>
        </p:grpSpPr>
        <p:pic>
          <p:nvPicPr>
            <p:cNvPr id="108" name="Shape 108" descr="2016_04_28_10.51.4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14805" y="4111660"/>
              <a:ext cx="1202398" cy="213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2716" y="3762375"/>
              <a:ext cx="1366580" cy="28361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Shape 110" descr="607C365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199" y="3476425"/>
            <a:ext cx="3031048" cy="271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6000" y="716674"/>
            <a:ext cx="8064600" cy="938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3999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an IoT startup - </a:t>
            </a:r>
          </a:p>
          <a:p>
            <a: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n" sz="3000"/>
              <a:t>they keep telling us to do</a:t>
            </a:r>
            <a:r>
              <a:rPr lang="en" sz="3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6300" y="2034949"/>
            <a:ext cx="7704000" cy="429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Do everything the punk way. No legal, no processes, no structure</a:t>
            </a:r>
            <a:r>
              <a:rPr lang="en" dirty="0" smtClean="0"/>
              <a:t>.</a:t>
            </a:r>
            <a:endParaRPr dirty="0"/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Follow the lean development. Test massively on real </a:t>
            </a:r>
            <a:r>
              <a:rPr lang="en" dirty="0" smtClean="0"/>
              <a:t>people.</a:t>
            </a:r>
            <a:endParaRPr lang="cs-CZ" dirty="0" smtClean="0"/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 smtClean="0"/>
              <a:t>Develop </a:t>
            </a:r>
            <a:r>
              <a:rPr lang="en" dirty="0"/>
              <a:t>SW only and HW from a 3rd </a:t>
            </a:r>
            <a:r>
              <a:rPr lang="en" dirty="0" smtClean="0"/>
              <a:t>party.</a:t>
            </a:r>
            <a:endParaRPr lang="cs-CZ" dirty="0" smtClean="0"/>
          </a:p>
          <a:p>
            <a:pPr marL="360000" marR="0" lvl="0" indent="-296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 smtClean="0"/>
              <a:t>Startup </a:t>
            </a:r>
            <a:r>
              <a:rPr lang="en" dirty="0"/>
              <a:t>coaching and special trainings for startups by “professional managers”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Customer feedback is not our best friend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39750" y="1436500"/>
            <a:ext cx="7704000" cy="451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Product consists of SW and HW, there's no easy and cheap way to spread it, our product is literally physical.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60000"/>
              <a:buFont typeface="Proxima Nova"/>
              <a:buChar char="■"/>
            </a:pPr>
            <a:r>
              <a:rPr lang="en" dirty="0"/>
              <a:t>Feedback from a very narrow group of special customers</a:t>
            </a:r>
          </a:p>
          <a:p>
            <a:pPr marL="360000" marR="0" lvl="0" indent="-1948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Low </a:t>
            </a:r>
            <a:r>
              <a:rPr lang="en" dirty="0" smtClean="0"/>
              <a:t>sales </a:t>
            </a:r>
            <a:r>
              <a:rPr lang="en" dirty="0"/>
              <a:t>= low feedback to support further development</a:t>
            </a:r>
          </a:p>
          <a:p>
            <a:pPr marL="360000" marR="0" lvl="0" indent="-1948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Customers are employees, their friends, engineering and IoT enthusiasts</a:t>
            </a:r>
          </a:p>
          <a:p>
            <a:pPr marL="360000" marR="0" lvl="0" indent="-1948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Lack of strategic development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40000"/>
              <a:buFont typeface="Proxima Nova"/>
              <a:buChar char="■"/>
            </a:pPr>
            <a:r>
              <a:rPr lang="en" dirty="0"/>
              <a:t>No obvious value for the customers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How to get to the massive number of customers?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238375"/>
            <a:ext cx="2857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599" cy="7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4000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/>
              <a:t>Punks don't sell, be professional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085728" y="6142475"/>
            <a:ext cx="16148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39750" y="1436500"/>
            <a:ext cx="7704000" cy="451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/>
              <a:t>Outside your start-up bubble nobody cares about start-ups. 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/>
              <a:t>The whole world is not waiting for your cool IoT product.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/>
              <a:t>The advice from outside the customer base is useless.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/>
              <a:t>Get an international feedback, compete &amp; cooperate with the best.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/>
              <a:t>Combine the innovation with a standard approach!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20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539750" y="690400"/>
            <a:ext cx="8064600" cy="746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23999" marR="0" lvl="0" indent="-64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/>
              <a:t>Can you serve the global market by yourself?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39750" y="1436500"/>
            <a:ext cx="8176800" cy="4513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First step is getting out of borders.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Different conditions at european markets.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Continuous presence needed for good cooperation.</a:t>
            </a:r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/>
              <a:t>Logistics and customer &amp; tech support </a:t>
            </a:r>
            <a:r>
              <a:rPr lang="en" dirty="0" smtClean="0"/>
              <a:t>world-wide.</a:t>
            </a:r>
            <a:endParaRPr lang="cs-CZ" dirty="0" smtClean="0"/>
          </a:p>
          <a:p>
            <a:pPr marL="360000" marR="0" lvl="0" indent="-194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5205"/>
              </a:buClr>
              <a:buSzPct val="100000"/>
              <a:buFont typeface="Proxima Nova"/>
              <a:buChar char="■"/>
            </a:pPr>
            <a:r>
              <a:rPr lang="en" dirty="0" smtClean="0"/>
              <a:t>The </a:t>
            </a:r>
            <a:r>
              <a:rPr lang="en" dirty="0"/>
              <a:t>marketing does not reach far from the Czech borders.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928" y="3328553"/>
            <a:ext cx="4151924" cy="295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M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Macintosh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EM</vt:lpstr>
      <vt:lpstr>What is the “phase 2”?   a.k.a.  How do you sell IoT products effectively?</vt:lpstr>
      <vt:lpstr>PowerPoint Presentation</vt:lpstr>
      <vt:lpstr>What is the “phase 2”? a.k.a. How do you sell IoT products effectively?</vt:lpstr>
      <vt:lpstr>PowerPoint Presentation</vt:lpstr>
      <vt:lpstr>We are an IoT startup -  what do they keep telling us to do?</vt:lpstr>
      <vt:lpstr>Customer feedback is not our best friend</vt:lpstr>
      <vt:lpstr>PowerPoint Presentation</vt:lpstr>
      <vt:lpstr>Punks don't sell, be professional</vt:lpstr>
      <vt:lpstr>Can you serve the global market by yourself?</vt:lpstr>
      <vt:lpstr>Be a sales network builder</vt:lpstr>
      <vt:lpstr>Thank you!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“phase 2”?   a.k.a.  How do you sell IoT products effectively?</dc:title>
  <cp:lastModifiedBy>Ja Marc</cp:lastModifiedBy>
  <cp:revision>3</cp:revision>
  <dcterms:modified xsi:type="dcterms:W3CDTF">2016-11-23T11:07:15Z</dcterms:modified>
</cp:coreProperties>
</file>