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1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789339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solidFill>
                  <a:schemeClr val="dk1"/>
                </a:solidFill>
              </a:rPr>
              <a:t>milyen kihivasokkal talalkozunk egy nagyvallalati penzugyi innovacios csapatban</a:t>
            </a:r>
          </a:p>
          <a:p>
            <a:pPr lvl="0">
              <a:spcBef>
                <a:spcPts val="0"/>
              </a:spcBef>
              <a:buNone/>
            </a:pPr>
            <a:endParaRPr>
              <a:solidFill>
                <a:schemeClr val="dk1"/>
              </a:solidFill>
            </a:endParaRPr>
          </a:p>
          <a:p>
            <a:pPr lvl="0">
              <a:spcBef>
                <a:spcPts val="0"/>
              </a:spcBef>
              <a:buNone/>
            </a:pPr>
            <a:r>
              <a:rPr lang="hu">
                <a:solidFill>
                  <a:schemeClr val="dk1"/>
                </a:solidFill>
              </a:rPr>
              <a:t> We all know that the Fintech domain is currently being disrupted, it’s the end of the world as we knew it. The old world is unsustainable but the new one is yet to emerge. So how does one of the world’s largest financial software provider maximise its profit on its existing products and at the same time invest in the future by establishing and growing an innovation lab internally.</a:t>
            </a:r>
          </a:p>
          <a:p>
            <a:pPr lvl="0">
              <a:spcBef>
                <a:spcPts val="0"/>
              </a:spcBef>
              <a:buNone/>
            </a:pPr>
            <a:endParaRPr/>
          </a:p>
        </p:txBody>
      </p:sp>
    </p:spTree>
    <p:extLst>
      <p:ext uri="{BB962C8B-B14F-4D97-AF65-F5344CB8AC3E}">
        <p14:creationId xmlns:p14="http://schemas.microsoft.com/office/powerpoint/2010/main" val="223699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gyakran erzem azt  hogy egy jo koncepciot osszerakni nem egyszeru, de meg mindig a legkonnyebb resze a funnelnek</a:t>
            </a:r>
          </a:p>
        </p:txBody>
      </p:sp>
    </p:spTree>
    <p:extLst>
      <p:ext uri="{BB962C8B-B14F-4D97-AF65-F5344CB8AC3E}">
        <p14:creationId xmlns:p14="http://schemas.microsoft.com/office/powerpoint/2010/main" val="106767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gondoljatok el, hogy egy dobozos licence megoldast akartok egy globalis piacon eladni. es most nezzetek meg jol ezt a kepet, ami nem egy farsangi foto</a:t>
            </a:r>
          </a:p>
        </p:txBody>
      </p:sp>
    </p:spTree>
    <p:extLst>
      <p:ext uri="{BB962C8B-B14F-4D97-AF65-F5344CB8AC3E}">
        <p14:creationId xmlns:p14="http://schemas.microsoft.com/office/powerpoint/2010/main" val="146116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en nem hiszek a jo es a rossz harcaban a penzugyi vilag alakulasaban. a dinoszauruszok nem mind ragadozok, es nem is fognak azonnal kipusztulni, nagyon jo lehetosegek vannak a regi es az uj vilag osszekotesere</a:t>
            </a:r>
          </a:p>
        </p:txBody>
      </p:sp>
    </p:spTree>
    <p:extLst>
      <p:ext uri="{BB962C8B-B14F-4D97-AF65-F5344CB8AC3E}">
        <p14:creationId xmlns:p14="http://schemas.microsoft.com/office/powerpoint/2010/main" val="3240641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mi nagyon komoly lelkesedessel fejlesztunk penzugyi aszisztenst, meselek par kozelmultbeli peldat a coopetiotion teruletrol</a:t>
            </a:r>
          </a:p>
        </p:txBody>
      </p:sp>
    </p:spTree>
    <p:extLst>
      <p:ext uri="{BB962C8B-B14F-4D97-AF65-F5344CB8AC3E}">
        <p14:creationId xmlns:p14="http://schemas.microsoft.com/office/powerpoint/2010/main" val="2953719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nem tudom ki ismeri fel a logorol, ez a nuance nina nevu plarformja, ami azt igeri h vegtelenul egyszeruen lehet barmilyen domainben aszisztenst epiteni. vegtelennek tuno kalandozasok utan rajottunk, h van egy komoly gond vele. kliens oldali uzleti logikaval nem lehet platformfuggetlen rendszert epiteni gazdasagosan legalabb is nem</a:t>
            </a:r>
          </a:p>
        </p:txBody>
      </p:sp>
    </p:spTree>
    <p:extLst>
      <p:ext uri="{BB962C8B-B14F-4D97-AF65-F5344CB8AC3E}">
        <p14:creationId xmlns:p14="http://schemas.microsoft.com/office/powerpoint/2010/main" val="221297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hu"/>
              <a:t>talaltunk egy nagyon jo nlu partnert, nagyon jofejek voltak, nagyon akartak velunk dolgozni, nagyon profi demot nyomtak nekunk, de valahogy egyre nyult a rendszer hozzaferes megadasa. teltek a hetek, mindig valamiert az utolso pillanatban valami kozbejott. par het utan megertettuk, hogy az applelel valo targyalasok mar gozerovel folytak. soha nem tudtunk igazan elmelyedni a rendszerben, de sajnos a sirin se latjuk a fejlodest</a:t>
            </a:r>
          </a:p>
        </p:txBody>
      </p:sp>
    </p:spTree>
    <p:extLst>
      <p:ext uri="{BB962C8B-B14F-4D97-AF65-F5344CB8AC3E}">
        <p14:creationId xmlns:p14="http://schemas.microsoft.com/office/powerpoint/2010/main" val="119763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nagyon igeretes, nagyon jol tanithato rendszer a wit. elkezdtunk veluk dolgozni, nagyon jol ment az epitkezes, aztan jott a facebook, es ham bekapta oket. mukodnek, de azert ez mar mas vilag. kijott egy 2.0, ami tokeletesen hasznalhatatlan, instabil, es mi mar elkezdtunk lemondani rola</a:t>
            </a:r>
          </a:p>
        </p:txBody>
      </p:sp>
    </p:spTree>
    <p:extLst>
      <p:ext uri="{BB962C8B-B14F-4D97-AF65-F5344CB8AC3E}">
        <p14:creationId xmlns:p14="http://schemas.microsoft.com/office/powerpoint/2010/main" val="305664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nagyon nagy igeret a viv labs. ok voltak a siri szuloatyjai, iszonyat izgalmas neural network alapu intent detactiont epitettek, nem a szokasos szabaly alapu dialogus elemzes. rengeteg kiserletet tettunk, hogy partnerkedjunk, aztan mire valami kialakult volna szemberjott a samsung, es eltette oket a platformfuggo, szamunkra hozzaferhetetlen megoldasok polcara</a:t>
            </a:r>
          </a:p>
        </p:txBody>
      </p:sp>
    </p:spTree>
    <p:extLst>
      <p:ext uri="{BB962C8B-B14F-4D97-AF65-F5344CB8AC3E}">
        <p14:creationId xmlns:p14="http://schemas.microsoft.com/office/powerpoint/2010/main" val="53122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most az api.ai, amiben nagyon hiszunk, eleg sok energiat olunk bele. nemreg azonban megvasarolta a google. egylore nem torten komoly valtozas, epitkezunk tovabb, de azert a google az google, barmikor valtozhat a helyzet, es konnyen lehet h a befektett munka nem fog megterulni ezen a platformon. de ha mar google..</a:t>
            </a:r>
          </a:p>
        </p:txBody>
      </p:sp>
    </p:spTree>
    <p:extLst>
      <p:ext uri="{BB962C8B-B14F-4D97-AF65-F5344CB8AC3E}">
        <p14:creationId xmlns:p14="http://schemas.microsoft.com/office/powerpoint/2010/main" val="364117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komoly osszeget tennek fel, hogy a kozonseg donto tobbsegenek mar semmit nem mond ez a logo</a:t>
            </a:r>
          </a:p>
          <a:p>
            <a:pPr lvl="0">
              <a:spcBef>
                <a:spcPts val="0"/>
              </a:spcBef>
              <a:buNone/>
            </a:pPr>
            <a:r>
              <a:rPr lang="hu"/>
              <a:t>felepitettuk, piac megkulonbozteto, marketing kampany</a:t>
            </a:r>
          </a:p>
          <a:p>
            <a:pPr lvl="0">
              <a:spcBef>
                <a:spcPts val="0"/>
              </a:spcBef>
              <a:buNone/>
            </a:pPr>
            <a:r>
              <a:rPr lang="hu"/>
              <a:t>aztan jott a google, es a sjatokozlemeny, hogy hamarosan megszunik a szolgaltatas</a:t>
            </a:r>
          </a:p>
          <a:p>
            <a:pPr lvl="0">
              <a:spcBef>
                <a:spcPts val="0"/>
              </a:spcBef>
              <a:buClr>
                <a:schemeClr val="dk1"/>
              </a:buClr>
              <a:buSzPct val="100000"/>
              <a:buFont typeface="Arial"/>
              <a:buNone/>
            </a:pPr>
            <a:r>
              <a:rPr lang="hu">
                <a:solidFill>
                  <a:schemeClr val="dk1"/>
                </a:solidFill>
              </a:rPr>
              <a:t>zotter balazs eleg sokat tudna rola meselni, talan mar nincsenek almatlan ejszakai :)</a:t>
            </a:r>
          </a:p>
        </p:txBody>
      </p:sp>
    </p:spTree>
    <p:extLst>
      <p:ext uri="{BB962C8B-B14F-4D97-AF65-F5344CB8AC3E}">
        <p14:creationId xmlns:p14="http://schemas.microsoft.com/office/powerpoint/2010/main" val="179118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hallottatok-e mar rolunk?</a:t>
            </a:r>
          </a:p>
          <a:p>
            <a:pPr lvl="0">
              <a:spcBef>
                <a:spcPts val="0"/>
              </a:spcBef>
              <a:buNone/>
            </a:pPr>
            <a:endParaRPr/>
          </a:p>
        </p:txBody>
      </p:sp>
    </p:spTree>
    <p:extLst>
      <p:ext uri="{BB962C8B-B14F-4D97-AF65-F5344CB8AC3E}">
        <p14:creationId xmlns:p14="http://schemas.microsoft.com/office/powerpoint/2010/main" val="3782749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de ha mar google, akkor egy idoben kozelebbi kaland volt a google glass. iszonyatos erofeszites volt h egyaltalan szerezhessunk eszkozt. elkezdtunk ra epitkezni, egyre jobban uraltuk, es viszonylag gyorsan osszeraktunk valamit, de ereztuk h ez azert nem a tomegtermek. meg is szunt, es most az irodai jatekmackot szorakotatja csak</a:t>
            </a:r>
          </a:p>
        </p:txBody>
      </p:sp>
    </p:spTree>
    <p:extLst>
      <p:ext uri="{BB962C8B-B14F-4D97-AF65-F5344CB8AC3E}">
        <p14:creationId xmlns:p14="http://schemas.microsoft.com/office/powerpoint/2010/main" val="39825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a kihivasokra, nehezsegekre fokuszaltam, hatha tanulsagos masnak is, de azert azt gondolom h iszonyatosan izgalmas es elvezetes a vilagunk, toretlen hittel es batorsaggal experimentalunk a rendkivuli csapatommal, es </a:t>
            </a:r>
          </a:p>
        </p:txBody>
      </p:sp>
    </p:spTree>
    <p:extLst>
      <p:ext uri="{BB962C8B-B14F-4D97-AF65-F5344CB8AC3E}">
        <p14:creationId xmlns:p14="http://schemas.microsoft.com/office/powerpoint/2010/main" val="220678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koszi mindenkinek, keressetek, nezzetk be hozzank, probaljatok ki milyen egy coinnovation design sprint velunk</a:t>
            </a:r>
          </a:p>
        </p:txBody>
      </p:sp>
    </p:spTree>
    <p:extLst>
      <p:ext uri="{BB962C8B-B14F-4D97-AF65-F5344CB8AC3E}">
        <p14:creationId xmlns:p14="http://schemas.microsoft.com/office/powerpoint/2010/main" val="387782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0077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752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290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252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vegtelenul izgalmas dolgokkal foglalkozunk, de ez a kocka azert viszonylag gyakori a cegben</a:t>
            </a:r>
          </a:p>
        </p:txBody>
      </p:sp>
    </p:spTree>
    <p:extLst>
      <p:ext uri="{BB962C8B-B14F-4D97-AF65-F5344CB8AC3E}">
        <p14:creationId xmlns:p14="http://schemas.microsoft.com/office/powerpoint/2010/main" val="510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kicsit ceg a cegben vagyunk, mint egy startup pivot, de nem vagyunk fuggetlenek, gyakran probalunk a tarsteruletekkel hasonlo beszelgetesbe kezdeni</a:t>
            </a:r>
          </a:p>
        </p:txBody>
      </p:sp>
    </p:spTree>
    <p:extLst>
      <p:ext uri="{BB962C8B-B14F-4D97-AF65-F5344CB8AC3E}">
        <p14:creationId xmlns:p14="http://schemas.microsoft.com/office/powerpoint/2010/main" val="47138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hu"/>
              <a:t>ezek vagyunk mi, de mi a kornyezet amiben mukodunk?</a:t>
            </a:r>
          </a:p>
        </p:txBody>
      </p:sp>
    </p:spTree>
    <p:extLst>
      <p:ext uri="{BB962C8B-B14F-4D97-AF65-F5344CB8AC3E}">
        <p14:creationId xmlns:p14="http://schemas.microsoft.com/office/powerpoint/2010/main" val="175714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bocs minden fintech startuppertol, de en egyre inkabb ezt erzem</a:t>
            </a:r>
          </a:p>
        </p:txBody>
      </p:sp>
    </p:spTree>
    <p:extLst>
      <p:ext uri="{BB962C8B-B14F-4D97-AF65-F5344CB8AC3E}">
        <p14:creationId xmlns:p14="http://schemas.microsoft.com/office/powerpoint/2010/main" val="315663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kivulrol nezve a penzugyi vilag a vegtelen lehetosegeket tartogatja, de ha kozelebb megyunk azert latjuk a kihivasokat is: szabalyozas, konkurrencia, adoption, scale, trust</a:t>
            </a:r>
          </a:p>
        </p:txBody>
      </p:sp>
    </p:spTree>
    <p:extLst>
      <p:ext uri="{BB962C8B-B14F-4D97-AF65-F5344CB8AC3E}">
        <p14:creationId xmlns:p14="http://schemas.microsoft.com/office/powerpoint/2010/main" val="336623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hu"/>
              <a:t>tudja-e valaki ki van a kepen?</a:t>
            </a:r>
          </a:p>
        </p:txBody>
      </p:sp>
    </p:spTree>
    <p:extLst>
      <p:ext uri="{BB962C8B-B14F-4D97-AF65-F5344CB8AC3E}">
        <p14:creationId xmlns:p14="http://schemas.microsoft.com/office/powerpoint/2010/main" val="209389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hu"/>
              <a:t>megvan az otlet, de hogy lesz belole termek? hogy lesz belole skalazhato, globalis megoldas?</a:t>
            </a:r>
          </a:p>
        </p:txBody>
      </p:sp>
    </p:spTree>
    <p:extLst>
      <p:ext uri="{BB962C8B-B14F-4D97-AF65-F5344CB8AC3E}">
        <p14:creationId xmlns:p14="http://schemas.microsoft.com/office/powerpoint/2010/main" val="316465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hu"/>
              <a:t>‹#›</a:t>
            </a:fld>
            <a:endParaRPr lang="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hu" sz="1000">
                <a:solidFill>
                  <a:schemeClr val="dk2"/>
                </a:solidFill>
              </a:rPr>
              <a:t>‹#›</a:t>
            </a:fld>
            <a:endParaRPr lang="hu"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salvador-dali-3.jpg"/>
          <p:cNvPicPr preferRelativeResize="0"/>
          <p:nvPr/>
        </p:nvPicPr>
        <p:blipFill>
          <a:blip r:embed="rId3">
            <a:alphaModFix/>
          </a:blip>
          <a:stretch>
            <a:fillRect/>
          </a:stretch>
        </p:blipFill>
        <p:spPr>
          <a:xfrm>
            <a:off x="0" y="-285750"/>
            <a:ext cx="9144000" cy="5715000"/>
          </a:xfrm>
          <a:prstGeom prst="rect">
            <a:avLst/>
          </a:prstGeom>
          <a:noFill/>
          <a:ln>
            <a:noFill/>
          </a:ln>
        </p:spPr>
      </p:pic>
      <p:sp>
        <p:nvSpPr>
          <p:cNvPr id="55" name="Shape 55"/>
          <p:cNvSpPr txBox="1"/>
          <p:nvPr/>
        </p:nvSpPr>
        <p:spPr>
          <a:xfrm>
            <a:off x="337050" y="3747050"/>
            <a:ext cx="4978200" cy="580800"/>
          </a:xfrm>
          <a:prstGeom prst="rect">
            <a:avLst/>
          </a:prstGeom>
          <a:noFill/>
          <a:ln>
            <a:noFill/>
          </a:ln>
        </p:spPr>
        <p:txBody>
          <a:bodyPr lIns="91425" tIns="91425" rIns="91425" bIns="91425" anchor="t" anchorCtr="0">
            <a:noAutofit/>
          </a:bodyPr>
          <a:lstStyle/>
          <a:p>
            <a:pPr lvl="0">
              <a:spcBef>
                <a:spcPts val="0"/>
              </a:spcBef>
              <a:buNone/>
            </a:pPr>
            <a:r>
              <a:rPr lang="hu" sz="2400" b="1">
                <a:latin typeface="Courier New"/>
                <a:ea typeface="Courier New"/>
                <a:cs typeface="Courier New"/>
                <a:sym typeface="Courier New"/>
              </a:rPr>
              <a:t>duck or ride?</a:t>
            </a:r>
          </a:p>
          <a:p>
            <a:pPr lvl="0">
              <a:spcBef>
                <a:spcPts val="0"/>
              </a:spcBef>
              <a:buNone/>
            </a:pPr>
            <a:r>
              <a:rPr lang="hu" sz="1800">
                <a:latin typeface="Courier New"/>
                <a:ea typeface="Courier New"/>
                <a:cs typeface="Courier New"/>
                <a:sym typeface="Courier New"/>
              </a:rPr>
              <a:t>the fintech waves</a:t>
            </a:r>
          </a:p>
          <a:p>
            <a:pPr lvl="0">
              <a:spcBef>
                <a:spcPts val="0"/>
              </a:spcBef>
              <a:buNone/>
            </a:pPr>
            <a:endParaRPr sz="1800">
              <a:latin typeface="Courier New"/>
              <a:ea typeface="Courier New"/>
              <a:cs typeface="Courier New"/>
              <a:sym typeface="Courier New"/>
            </a:endParaRPr>
          </a:p>
          <a:p>
            <a:pPr lvl="0">
              <a:spcBef>
                <a:spcPts val="0"/>
              </a:spcBef>
              <a:buNone/>
            </a:pPr>
            <a:r>
              <a:rPr lang="hu">
                <a:latin typeface="Courier New"/>
                <a:ea typeface="Courier New"/>
                <a:cs typeface="Courier New"/>
                <a:sym typeface="Courier New"/>
              </a:rPr>
              <a:t>tamas.grunzweig | misys labs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descr="InnovationFunnel.jpg"/>
          <p:cNvPicPr preferRelativeResize="0"/>
          <p:nvPr/>
        </p:nvPicPr>
        <p:blipFill>
          <a:blip r:embed="rId3">
            <a:alphaModFix/>
          </a:blip>
          <a:stretch>
            <a:fillRect/>
          </a:stretch>
        </p:blipFill>
        <p:spPr>
          <a:xfrm>
            <a:off x="1645123" y="365624"/>
            <a:ext cx="5853751" cy="441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6-DokiDoki-Harajuku-2010-08-07-550.jpeg"/>
          <p:cNvPicPr preferRelativeResize="0"/>
          <p:nvPr/>
        </p:nvPicPr>
        <p:blipFill>
          <a:blip r:embed="rId3">
            <a:alphaModFix/>
          </a:blip>
          <a:stretch>
            <a:fillRect/>
          </a:stretch>
        </p:blipFill>
        <p:spPr>
          <a:xfrm>
            <a:off x="0" y="0"/>
            <a:ext cx="922878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589225" y="1778950"/>
            <a:ext cx="7523700" cy="1824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endParaRPr sz="1100">
              <a:solidFill>
                <a:srgbClr val="222222"/>
              </a:solidFill>
              <a:highlight>
                <a:srgbClr val="FFFFFF"/>
              </a:highlight>
              <a:latin typeface="Courier New"/>
              <a:ea typeface="Courier New"/>
              <a:cs typeface="Courier New"/>
              <a:sym typeface="Courier New"/>
            </a:endParaRPr>
          </a:p>
          <a:p>
            <a:pPr lvl="0" rtl="0">
              <a:spcBef>
                <a:spcPts val="0"/>
              </a:spcBef>
              <a:buNone/>
            </a:pPr>
            <a:r>
              <a:rPr lang="hu" sz="2000">
                <a:solidFill>
                  <a:srgbClr val="222222"/>
                </a:solidFill>
                <a:highlight>
                  <a:srgbClr val="FFFFFF"/>
                </a:highlight>
                <a:latin typeface="Courier New"/>
                <a:ea typeface="Courier New"/>
                <a:cs typeface="Courier New"/>
                <a:sym typeface="Courier New"/>
              </a:rPr>
              <a:t>coopetition</a:t>
            </a:r>
          </a:p>
          <a:p>
            <a:pPr lvl="0">
              <a:spcBef>
                <a:spcPts val="0"/>
              </a:spcBef>
              <a:buClr>
                <a:schemeClr val="dk1"/>
              </a:buClr>
              <a:buFont typeface="Arial"/>
              <a:buNone/>
            </a:pPr>
            <a:r>
              <a:rPr lang="hu">
                <a:solidFill>
                  <a:srgbClr val="222222"/>
                </a:solidFill>
                <a:latin typeface="Courier New"/>
                <a:ea typeface="Courier New"/>
                <a:cs typeface="Courier New"/>
                <a:sym typeface="Courier New"/>
              </a:rPr>
              <a:t>/</a:t>
            </a:r>
            <a:r>
              <a:rPr lang="hu">
                <a:solidFill>
                  <a:srgbClr val="222222"/>
                </a:solidFill>
                <a:highlight>
                  <a:srgbClr val="FFFFFF"/>
                </a:highlight>
                <a:latin typeface="Courier New"/>
                <a:ea typeface="Courier New"/>
                <a:cs typeface="Courier New"/>
                <a:sym typeface="Courier New"/>
              </a:rPr>
              <a:t>ˌkəʊɒpəˈtɪʃ(ə)n/</a:t>
            </a:r>
          </a:p>
          <a:p>
            <a:pPr lvl="0">
              <a:spcBef>
                <a:spcPts val="0"/>
              </a:spcBef>
              <a:buClr>
                <a:schemeClr val="dk1"/>
              </a:buClr>
              <a:buFont typeface="Arial"/>
              <a:buNone/>
            </a:pPr>
            <a:r>
              <a:rPr lang="hu" i="1">
                <a:solidFill>
                  <a:srgbClr val="222222"/>
                </a:solidFill>
                <a:highlight>
                  <a:srgbClr val="FFFFFF"/>
                </a:highlight>
                <a:latin typeface="Courier New"/>
                <a:ea typeface="Courier New"/>
                <a:cs typeface="Courier New"/>
                <a:sym typeface="Courier New"/>
              </a:rPr>
              <a:t>noun</a:t>
            </a:r>
          </a:p>
          <a:p>
            <a:pPr lvl="0">
              <a:spcBef>
                <a:spcPts val="0"/>
              </a:spcBef>
              <a:buNone/>
            </a:pPr>
            <a:endParaRPr>
              <a:solidFill>
                <a:srgbClr val="222222"/>
              </a:solidFill>
              <a:highlight>
                <a:srgbClr val="FFFFFF"/>
              </a:highlight>
              <a:latin typeface="Courier New"/>
              <a:ea typeface="Courier New"/>
              <a:cs typeface="Courier New"/>
              <a:sym typeface="Courier New"/>
            </a:endParaRPr>
          </a:p>
          <a:p>
            <a:pPr lvl="0" rtl="0">
              <a:spcBef>
                <a:spcPts val="0"/>
              </a:spcBef>
              <a:buNone/>
            </a:pPr>
            <a:r>
              <a:rPr lang="hu" sz="1300">
                <a:solidFill>
                  <a:srgbClr val="222222"/>
                </a:solidFill>
                <a:highlight>
                  <a:srgbClr val="FFFFFF"/>
                </a:highlight>
                <a:latin typeface="Courier New"/>
                <a:ea typeface="Courier New"/>
                <a:cs typeface="Courier New"/>
                <a:sym typeface="Courier New"/>
              </a:rPr>
              <a:t>collaboration between business competitors, in the hope of mutually beneficial results.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will-robo-advisors-disrupt-the-30-trillion-wealth-management-industry.jpg"/>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descr="nina_logo_nuance-e1344280518530.jpg"/>
          <p:cNvPicPr preferRelativeResize="0"/>
          <p:nvPr/>
        </p:nvPicPr>
        <p:blipFill>
          <a:blip r:embed="rId3">
            <a:alphaModFix/>
          </a:blip>
          <a:stretch>
            <a:fillRect/>
          </a:stretch>
        </p:blipFill>
        <p:spPr>
          <a:xfrm>
            <a:off x="3381375" y="1466850"/>
            <a:ext cx="2381250" cy="220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apple-inc-takes-over-speech-technology-enterprise-vocaliq.jpg"/>
          <p:cNvPicPr preferRelativeResize="0"/>
          <p:nvPr/>
        </p:nvPicPr>
        <p:blipFill>
          <a:blip r:embed="rId3">
            <a:alphaModFix/>
          </a:blip>
          <a:stretch>
            <a:fillRect/>
          </a:stretch>
        </p:blipFill>
        <p:spPr>
          <a:xfrm>
            <a:off x="0" y="0"/>
            <a:ext cx="9224579" cy="5188825"/>
          </a:xfrm>
          <a:prstGeom prst="rect">
            <a:avLst/>
          </a:prstGeom>
          <a:noFill/>
          <a:ln>
            <a:noFill/>
          </a:ln>
        </p:spPr>
      </p:pic>
      <p:pic>
        <p:nvPicPr>
          <p:cNvPr id="132" name="Shape 132" descr="VocalIQ.jpg"/>
          <p:cNvPicPr preferRelativeResize="0"/>
          <p:nvPr/>
        </p:nvPicPr>
        <p:blipFill rotWithShape="1">
          <a:blip r:embed="rId4">
            <a:alphaModFix/>
          </a:blip>
          <a:srcRect l="19081" t="34585" r="19205" b="34132"/>
          <a:stretch/>
        </p:blipFill>
        <p:spPr>
          <a:xfrm>
            <a:off x="151650" y="3351475"/>
            <a:ext cx="4777273" cy="13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2"/>
                                        </p:tgtEl>
                                      </p:cBhvr>
                                    </p:animEffect>
                                    <p:set>
                                      <p:cBhvr>
                                        <p:cTn id="7" dur="1" fill="hold">
                                          <p:stCondLst>
                                            <p:cond delay="1000"/>
                                          </p:stCondLst>
                                        </p:cTn>
                                        <p:tgtEl>
                                          <p:spTgt spid="13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WitaiLogo304.jpg"/>
          <p:cNvPicPr preferRelativeResize="0"/>
          <p:nvPr/>
        </p:nvPicPr>
        <p:blipFill>
          <a:blip r:embed="rId3">
            <a:alphaModFix/>
          </a:blip>
          <a:stretch>
            <a:fillRect/>
          </a:stretch>
        </p:blipFill>
        <p:spPr>
          <a:xfrm>
            <a:off x="133375" y="1800387"/>
            <a:ext cx="2895600" cy="1905000"/>
          </a:xfrm>
          <a:prstGeom prst="rect">
            <a:avLst/>
          </a:prstGeom>
          <a:noFill/>
          <a:ln>
            <a:noFill/>
          </a:ln>
        </p:spPr>
      </p:pic>
      <p:pic>
        <p:nvPicPr>
          <p:cNvPr id="138" name="Shape 138" descr="witfb.png"/>
          <p:cNvPicPr preferRelativeResize="0"/>
          <p:nvPr/>
        </p:nvPicPr>
        <p:blipFill>
          <a:blip r:embed="rId4">
            <a:alphaModFix/>
          </a:blip>
          <a:stretch>
            <a:fillRect/>
          </a:stretch>
        </p:blipFill>
        <p:spPr>
          <a:xfrm>
            <a:off x="3201175" y="1709900"/>
            <a:ext cx="5715000" cy="2085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7"/>
                                        </p:tgtEl>
                                      </p:cBhvr>
                                    </p:animEffect>
                                    <p:set>
                                      <p:cBhvr>
                                        <p:cTn id="7" dur="1" fill="hold">
                                          <p:stCondLst>
                                            <p:cond delay="1000"/>
                                          </p:stCondLst>
                                        </p:cTn>
                                        <p:tgtEl>
                                          <p:spTgt spid="13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Viv_The_Global_Brain_Trademark_Wide.png"/>
          <p:cNvPicPr preferRelativeResize="0"/>
          <p:nvPr/>
        </p:nvPicPr>
        <p:blipFill>
          <a:blip r:embed="rId3">
            <a:alphaModFix/>
          </a:blip>
          <a:stretch>
            <a:fillRect/>
          </a:stretch>
        </p:blipFill>
        <p:spPr>
          <a:xfrm>
            <a:off x="746025" y="1826350"/>
            <a:ext cx="2918499" cy="1913775"/>
          </a:xfrm>
          <a:prstGeom prst="rect">
            <a:avLst/>
          </a:prstGeom>
          <a:noFill/>
          <a:ln>
            <a:noFill/>
          </a:ln>
        </p:spPr>
      </p:pic>
      <p:pic>
        <p:nvPicPr>
          <p:cNvPr id="144" name="Shape 144" descr="Samsung_Viv_purchaselogos_1600pix-1rq379uexh9oraezmibya6zcj3owrpp0hp66dk68je70.jpg"/>
          <p:cNvPicPr preferRelativeResize="0"/>
          <p:nvPr/>
        </p:nvPicPr>
        <p:blipFill rotWithShape="1">
          <a:blip r:embed="rId4">
            <a:alphaModFix/>
          </a:blip>
          <a:srcRect l="17782" r="16480"/>
          <a:stretch/>
        </p:blipFill>
        <p:spPr>
          <a:xfrm>
            <a:off x="4978199" y="1602450"/>
            <a:ext cx="3379300" cy="2232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3"/>
                                        </p:tgtEl>
                                      </p:cBhvr>
                                    </p:animEffect>
                                    <p:set>
                                      <p:cBhvr>
                                        <p:cTn id="7" dur="1" fill="hold">
                                          <p:stCondLst>
                                            <p:cond delay="1000"/>
                                          </p:stCondLst>
                                        </p:cTn>
                                        <p:tgtEl>
                                          <p:spTgt spid="14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descr="hosting_apiai.png"/>
          <p:cNvPicPr preferRelativeResize="0"/>
          <p:nvPr/>
        </p:nvPicPr>
        <p:blipFill>
          <a:blip r:embed="rId3">
            <a:alphaModFix/>
          </a:blip>
          <a:stretch>
            <a:fillRect/>
          </a:stretch>
        </p:blipFill>
        <p:spPr>
          <a:xfrm>
            <a:off x="90650" y="1206400"/>
            <a:ext cx="3279924" cy="3279924"/>
          </a:xfrm>
          <a:prstGeom prst="rect">
            <a:avLst/>
          </a:prstGeom>
          <a:noFill/>
          <a:ln>
            <a:noFill/>
          </a:ln>
        </p:spPr>
      </p:pic>
      <p:pic>
        <p:nvPicPr>
          <p:cNvPr id="150" name="Shape 150" descr="google-apiai.jpg"/>
          <p:cNvPicPr preferRelativeResize="0"/>
          <p:nvPr/>
        </p:nvPicPr>
        <p:blipFill>
          <a:blip r:embed="rId4">
            <a:alphaModFix/>
          </a:blip>
          <a:stretch>
            <a:fillRect/>
          </a:stretch>
        </p:blipFill>
        <p:spPr>
          <a:xfrm>
            <a:off x="3924725" y="1237661"/>
            <a:ext cx="4743400" cy="2668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9"/>
                                        </p:tgtEl>
                                      </p:cBhvr>
                                    </p:animEffect>
                                    <p:set>
                                      <p:cBhvr>
                                        <p:cTn id="7" dur="1" fill="hold">
                                          <p:stCondLst>
                                            <p:cond delay="1000"/>
                                          </p:stCondLst>
                                        </p:cTn>
                                        <p:tgtEl>
                                          <p:spTgt spid="14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descr="tumblr_inline_mt31wjpHf31rdf8w9.png"/>
          <p:cNvPicPr preferRelativeResize="0"/>
          <p:nvPr/>
        </p:nvPicPr>
        <p:blipFill>
          <a:blip r:embed="rId3">
            <a:alphaModFix/>
          </a:blip>
          <a:stretch>
            <a:fillRect/>
          </a:stretch>
        </p:blipFill>
        <p:spPr>
          <a:xfrm>
            <a:off x="3890375" y="1887912"/>
            <a:ext cx="4762500" cy="1571625"/>
          </a:xfrm>
          <a:prstGeom prst="rect">
            <a:avLst/>
          </a:prstGeom>
          <a:noFill/>
          <a:ln>
            <a:noFill/>
          </a:ln>
        </p:spPr>
      </p:pic>
      <p:pic>
        <p:nvPicPr>
          <p:cNvPr id="156" name="Shape 156" descr="bump-app-300x235.png"/>
          <p:cNvPicPr preferRelativeResize="0"/>
          <p:nvPr/>
        </p:nvPicPr>
        <p:blipFill>
          <a:blip r:embed="rId4">
            <a:alphaModFix/>
          </a:blip>
          <a:stretch>
            <a:fillRect/>
          </a:stretch>
        </p:blipFill>
        <p:spPr>
          <a:xfrm>
            <a:off x="491825" y="1350575"/>
            <a:ext cx="2857500" cy="223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6"/>
                                        </p:tgtEl>
                                      </p:cBhvr>
                                    </p:animEffect>
                                    <p:set>
                                      <p:cBhvr>
                                        <p:cTn id="7" dur="1" fill="hold">
                                          <p:stCondLst>
                                            <p:cond delay="1000"/>
                                          </p:stCondLst>
                                        </p:cTn>
                                        <p:tgtEl>
                                          <p:spTgt spid="15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hu" sz="2400">
                <a:latin typeface="Courier New"/>
                <a:ea typeface="Courier New"/>
                <a:cs typeface="Courier New"/>
                <a:sym typeface="Courier New"/>
              </a:rPr>
              <a:t>MISYS is</a:t>
            </a:r>
          </a:p>
          <a:p>
            <a:pPr lvl="0">
              <a:spcBef>
                <a:spcPts val="0"/>
              </a:spcBef>
              <a:buNone/>
            </a:pPr>
            <a:r>
              <a:rPr lang="hu">
                <a:latin typeface="Courier New"/>
                <a:ea typeface="Courier New"/>
                <a:cs typeface="Courier New"/>
                <a:sym typeface="Courier New"/>
              </a:rPr>
              <a:t>-one of the largest financial sw providers</a:t>
            </a:r>
          </a:p>
          <a:p>
            <a:pPr lvl="0">
              <a:spcBef>
                <a:spcPts val="0"/>
              </a:spcBef>
              <a:buNone/>
            </a:pPr>
            <a:r>
              <a:rPr lang="hu">
                <a:latin typeface="Courier New"/>
                <a:ea typeface="Courier New"/>
                <a:cs typeface="Courier New"/>
                <a:sym typeface="Courier New"/>
              </a:rPr>
              <a:t>-a truly global organisation</a:t>
            </a:r>
          </a:p>
          <a:p>
            <a:pPr lvl="0">
              <a:spcBef>
                <a:spcPts val="0"/>
              </a:spcBef>
              <a:buNone/>
            </a:pPr>
            <a:r>
              <a:rPr lang="hu">
                <a:latin typeface="Courier New"/>
                <a:ea typeface="Courier New"/>
                <a:cs typeface="Courier New"/>
                <a:sym typeface="Courier New"/>
              </a:rPr>
              <a:t>-providing an enormous product portfolio</a:t>
            </a:r>
          </a:p>
          <a:p>
            <a:pPr lvl="0">
              <a:spcBef>
                <a:spcPts val="0"/>
              </a:spcBef>
              <a:buNone/>
            </a:pPr>
            <a:r>
              <a:rPr lang="hu">
                <a:latin typeface="Courier New"/>
                <a:ea typeface="Courier New"/>
                <a:cs typeface="Courier New"/>
                <a:sym typeface="Courier New"/>
              </a:rPr>
              <a:t>-with a very mature organisation</a:t>
            </a:r>
          </a:p>
          <a:p>
            <a:pPr lvl="0">
              <a:spcBef>
                <a:spcPts val="0"/>
              </a:spcBef>
              <a:buNone/>
            </a:pPr>
            <a:r>
              <a:rPr lang="hu">
                <a:latin typeface="Courier New"/>
                <a:ea typeface="Courier New"/>
                <a:cs typeface="Courier New"/>
                <a:sym typeface="Courier New"/>
              </a:rPr>
              <a:t>… and a bunch of weirdos, the </a:t>
            </a:r>
            <a:r>
              <a:rPr lang="hu" b="1">
                <a:latin typeface="Courier New"/>
                <a:ea typeface="Courier New"/>
                <a:cs typeface="Courier New"/>
                <a:sym typeface="Courier New"/>
              </a:rPr>
              <a:t>labs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descr="glass-clearshade-isometric.jpg"/>
          <p:cNvPicPr preferRelativeResize="0"/>
          <p:nvPr/>
        </p:nvPicPr>
        <p:blipFill/>
        <p:spPr>
          <a:xfrm>
            <a:off x="0" y="1178749"/>
            <a:ext cx="4600327" cy="3182927"/>
          </a:xfrm>
          <a:prstGeom prst="rect">
            <a:avLst/>
          </a:prstGeom>
          <a:noFill/>
          <a:ln>
            <a:noFill/>
          </a:ln>
        </p:spPr>
      </p:pic>
      <p:pic>
        <p:nvPicPr>
          <p:cNvPr id="162" name="Shape 162" descr="slide_image_031914-google-GRAVEYARD-7_thumb800.jpg"/>
          <p:cNvPicPr preferRelativeResize="0"/>
          <p:nvPr/>
        </p:nvPicPr>
        <p:blipFill>
          <a:blip r:embed="rId3">
            <a:alphaModFix/>
          </a:blip>
          <a:stretch>
            <a:fillRect/>
          </a:stretch>
        </p:blipFill>
        <p:spPr>
          <a:xfrm>
            <a:off x="4543671" y="1722017"/>
            <a:ext cx="4600326" cy="34214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1"/>
                                        </p:tgtEl>
                                      </p:cBhvr>
                                    </p:animEffect>
                                    <p:set>
                                      <p:cBhvr>
                                        <p:cTn id="7" dur="1" fill="hold">
                                          <p:stCondLst>
                                            <p:cond delay="1000"/>
                                          </p:stCondLst>
                                        </p:cTn>
                                        <p:tgtEl>
                                          <p:spTgt spid="16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69" name="Shape 169"/>
          <p:cNvPicPr preferRelativeResize="0"/>
          <p:nvPr/>
        </p:nvPicPr>
        <p:blipFill>
          <a:blip r:embed="rId3">
            <a:alphaModFix/>
          </a:blip>
          <a:stretch>
            <a:fillRect/>
          </a:stretch>
        </p:blipFill>
        <p:spPr>
          <a:xfrm>
            <a:off x="0" y="4"/>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descr="giphy.gif"/>
          <p:cNvPicPr preferRelativeResize="0"/>
          <p:nvPr/>
        </p:nvPicPr>
        <p:blipFill>
          <a:blip r:embed="rId3">
            <a:alphaModFix/>
          </a:blip>
          <a:stretch>
            <a:fillRect/>
          </a:stretch>
        </p:blipFill>
        <p:spPr>
          <a:xfrm>
            <a:off x="-152400" y="0"/>
            <a:ext cx="9474869" cy="5143500"/>
          </a:xfrm>
          <a:prstGeom prst="rect">
            <a:avLst/>
          </a:prstGeom>
          <a:noFill/>
          <a:ln>
            <a:noFill/>
          </a:ln>
        </p:spPr>
      </p:pic>
      <p:sp>
        <p:nvSpPr>
          <p:cNvPr id="175" name="Shape 175"/>
          <p:cNvSpPr txBox="1"/>
          <p:nvPr/>
        </p:nvSpPr>
        <p:spPr>
          <a:xfrm>
            <a:off x="190150" y="4269500"/>
            <a:ext cx="4978200" cy="580800"/>
          </a:xfrm>
          <a:prstGeom prst="rect">
            <a:avLst/>
          </a:prstGeom>
          <a:noFill/>
          <a:ln>
            <a:noFill/>
          </a:ln>
        </p:spPr>
        <p:txBody>
          <a:bodyPr lIns="91425" tIns="91425" rIns="91425" bIns="91425" anchor="t" anchorCtr="0">
            <a:noAutofit/>
          </a:bodyPr>
          <a:lstStyle/>
          <a:p>
            <a:pPr lvl="0">
              <a:spcBef>
                <a:spcPts val="0"/>
              </a:spcBef>
              <a:buNone/>
            </a:pPr>
            <a:r>
              <a:rPr lang="hu" sz="2400">
                <a:solidFill>
                  <a:srgbClr val="FFFFFF"/>
                </a:solidFill>
                <a:latin typeface="Courier New"/>
                <a:ea typeface="Courier New"/>
                <a:cs typeface="Courier New"/>
                <a:sym typeface="Courier New"/>
              </a:rPr>
              <a:t>thanks</a:t>
            </a:r>
          </a:p>
          <a:p>
            <a:pPr lvl="0">
              <a:spcBef>
                <a:spcPts val="0"/>
              </a:spcBef>
              <a:buNone/>
            </a:pPr>
            <a:r>
              <a:rPr lang="hu" sz="1800">
                <a:solidFill>
                  <a:srgbClr val="FFFFFF"/>
                </a:solidFill>
                <a:latin typeface="Courier New"/>
                <a:ea typeface="Courier New"/>
                <a:cs typeface="Courier New"/>
                <a:sym typeface="Courier New"/>
              </a:rPr>
              <a:t>tamas.grunzweig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hu"/>
              <a:t>backup</a:t>
            </a:r>
          </a:p>
        </p:txBody>
      </p:sp>
      <p:pic>
        <p:nvPicPr>
          <p:cNvPr id="181" name="Shape 181" descr="9f1ea1e8cd6b615136e1c04a2a3a5990.jpg"/>
          <p:cNvPicPr preferRelativeResize="0"/>
          <p:nvPr/>
        </p:nvPicPr>
        <p:blipFill>
          <a:blip r:embed="rId3">
            <a:alphaModFix/>
          </a:blip>
          <a:stretch>
            <a:fillRect/>
          </a:stretch>
        </p:blipFill>
        <p:spPr>
          <a:xfrm>
            <a:off x="6203550" y="3287574"/>
            <a:ext cx="2628750" cy="1281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hu" sz="1100" b="1">
                <a:solidFill>
                  <a:schemeClr val="dk1"/>
                </a:solidFill>
              </a:rPr>
              <a:t>DUCK or RIDE?</a:t>
            </a:r>
          </a:p>
          <a:p>
            <a:pPr lvl="0">
              <a:spcBef>
                <a:spcPts val="0"/>
              </a:spcBef>
              <a:buClr>
                <a:schemeClr val="dk1"/>
              </a:buClr>
              <a:buSzPct val="100000"/>
              <a:buFont typeface="Arial"/>
              <a:buNone/>
            </a:pPr>
            <a:r>
              <a:rPr lang="hu" sz="1100">
                <a:solidFill>
                  <a:schemeClr val="dk1"/>
                </a:solidFill>
              </a:rPr>
              <a:t>Fintech Innovation in the corporate world</a:t>
            </a:r>
          </a:p>
          <a:p>
            <a:pPr lvl="0">
              <a:spcBef>
                <a:spcPts val="0"/>
              </a:spcBef>
              <a:buClr>
                <a:schemeClr val="dk1"/>
              </a:buClr>
              <a:buSzPct val="100000"/>
              <a:buFont typeface="Arial"/>
              <a:buNone/>
            </a:pPr>
            <a:r>
              <a:rPr lang="hu" sz="1100">
                <a:solidFill>
                  <a:schemeClr val="dk1"/>
                </a:solidFill>
              </a:rPr>
              <a:t> We all know that the Fintech domain is currently being disrupted, it’s the end of the world as we knew it. The old world is unsustainable but the new one is yet to emerge. So how does one of the world’s largest financial software provider maximise its profit on its existing products and at the same time invest in the future by establishing and growing an innovation lab internally.</a:t>
            </a:r>
          </a:p>
          <a:p>
            <a:pPr lvl="0">
              <a:spcBef>
                <a:spcPts val="0"/>
              </a:spcBef>
              <a:buClr>
                <a:schemeClr val="dk1"/>
              </a:buClr>
              <a:buSzPct val="100000"/>
              <a:buFont typeface="Arial"/>
              <a:buNone/>
            </a:pPr>
            <a:r>
              <a:rPr lang="hu" sz="1100">
                <a:solidFill>
                  <a:schemeClr val="dk1"/>
                </a:solidFill>
              </a:rPr>
              <a:t>Among other questions we try to give our view on our current challenges and about the most critical dilemmas of our days:</a:t>
            </a:r>
          </a:p>
          <a:p>
            <a:pPr lvl="0" rtl="0">
              <a:spcBef>
                <a:spcPts val="0"/>
              </a:spcBef>
              <a:buNone/>
            </a:pPr>
            <a:r>
              <a:rPr lang="hu" sz="1100">
                <a:solidFill>
                  <a:schemeClr val="dk1"/>
                </a:solidFill>
              </a:rPr>
              <a:t>-How to build and operate a disruptive innovation team inside a large enterprise?</a:t>
            </a:r>
            <a:br>
              <a:rPr lang="hu" sz="1100">
                <a:solidFill>
                  <a:schemeClr val="dk1"/>
                </a:solidFill>
              </a:rPr>
            </a:br>
            <a:r>
              <a:rPr lang="hu" sz="1100">
                <a:solidFill>
                  <a:schemeClr val="dk1"/>
                </a:solidFill>
              </a:rPr>
              <a:t>-How to deal with the Fintech boom, the changing environment, which are the waves we want to ride and which are the ones we want duck under?</a:t>
            </a:r>
            <a:br>
              <a:rPr lang="hu" sz="1100">
                <a:solidFill>
                  <a:schemeClr val="dk1"/>
                </a:solidFill>
              </a:rPr>
            </a:br>
            <a:r>
              <a:rPr lang="hu" sz="1100">
                <a:solidFill>
                  <a:schemeClr val="dk1"/>
                </a:solidFill>
              </a:rPr>
              <a:t>-How do you monetise all the innovation ideas in a global scale?</a:t>
            </a:r>
            <a:br>
              <a:rPr lang="hu" sz="1100">
                <a:solidFill>
                  <a:schemeClr val="dk1"/>
                </a:solidFill>
              </a:rPr>
            </a:br>
            <a:r>
              <a:rPr lang="hu" sz="1100">
                <a:solidFill>
                  <a:schemeClr val="dk1"/>
                </a:solidFill>
              </a:rPr>
              <a:t>-Who do you compete and who do you team up with in this volatile domain?</a:t>
            </a:r>
          </a:p>
          <a:p>
            <a:pPr lvl="0">
              <a:spcBef>
                <a:spcPts val="0"/>
              </a:spcBef>
              <a:buNone/>
            </a:pP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note7_charging.thumb.png"/>
          <p:cNvPicPr preferRelativeResize="0"/>
          <p:nvPr/>
        </p:nvPicPr>
        <p:blipFill rotWithShape="1">
          <a:blip r:embed="rId3">
            <a:alphaModFix/>
          </a:blip>
          <a:srcRect b="11878"/>
          <a:stretch/>
        </p:blipFill>
        <p:spPr>
          <a:xfrm>
            <a:off x="1983025" y="95962"/>
            <a:ext cx="5013191" cy="49515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99" name="Shape 199"/>
          <p:cNvPicPr preferRelativeResize="0"/>
          <p:nvPr/>
        </p:nvPicPr>
        <p:blipFill>
          <a:blip r:embed="rId3">
            <a:alphaModFix/>
          </a:blip>
          <a:stretch>
            <a:fillRect/>
          </a:stretch>
        </p:blipFill>
        <p:spPr>
          <a:xfrm>
            <a:off x="0" y="-228600"/>
            <a:ext cx="9144000" cy="553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descr="maddock-douglas.png"/>
          <p:cNvPicPr preferRelativeResize="0"/>
          <p:nvPr/>
        </p:nvPicPr>
        <p:blipFill/>
        <p:spPr>
          <a:xfrm>
            <a:off x="1767624" y="491312"/>
            <a:ext cx="5266100" cy="416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descr="increase-productivity.jpg"/>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hu" sz="2400">
                <a:latin typeface="Courier New"/>
                <a:ea typeface="Courier New"/>
                <a:cs typeface="Courier New"/>
                <a:sym typeface="Courier New"/>
              </a:rPr>
              <a:t>FINTECH</a:t>
            </a:r>
          </a:p>
          <a:p>
            <a:pPr lvl="0">
              <a:spcBef>
                <a:spcPts val="0"/>
              </a:spcBef>
              <a:buNone/>
            </a:pPr>
            <a:r>
              <a:rPr lang="hu">
                <a:latin typeface="Courier New"/>
                <a:ea typeface="Courier New"/>
                <a:cs typeface="Courier New"/>
                <a:sym typeface="Courier New"/>
              </a:rPr>
              <a:t>-hot potato </a:t>
            </a:r>
          </a:p>
          <a:p>
            <a:pPr lvl="0">
              <a:spcBef>
                <a:spcPts val="0"/>
              </a:spcBef>
              <a:buNone/>
            </a:pPr>
            <a:r>
              <a:rPr lang="hu">
                <a:latin typeface="Courier New"/>
                <a:ea typeface="Courier New"/>
                <a:cs typeface="Courier New"/>
                <a:sym typeface="Courier New"/>
              </a:rPr>
              <a:t>-with unlimited vc money</a:t>
            </a:r>
          </a:p>
          <a:p>
            <a:pPr lvl="0" rtl="0">
              <a:spcBef>
                <a:spcPts val="0"/>
              </a:spcBef>
              <a:buNone/>
            </a:pPr>
            <a:r>
              <a:rPr lang="hu">
                <a:latin typeface="Courier New"/>
                <a:ea typeface="Courier New"/>
                <a:cs typeface="Courier New"/>
                <a:sym typeface="Courier New"/>
              </a:rPr>
              <a:t>-on the land of (yet) unfulfilled/unvalidated promises</a:t>
            </a:r>
          </a:p>
          <a:p>
            <a:pPr lvl="0" rtl="0">
              <a:spcBef>
                <a:spcPts val="0"/>
              </a:spcBef>
              <a:buNone/>
            </a:pPr>
            <a:endParaRPr b="1">
              <a:latin typeface="Courier New"/>
              <a:ea typeface="Courier New"/>
              <a:cs typeface="Courier New"/>
              <a:sym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1" name="Shape 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2" name="Shape 82"/>
          <p:cNvPicPr preferRelativeResize="0"/>
          <p:nvPr/>
        </p:nvPicPr>
        <p:blipFill>
          <a:blip r:embed="rId3">
            <a:alphaModFix/>
          </a:blip>
          <a:stretch>
            <a:fillRect/>
          </a:stretch>
        </p:blipFill>
        <p:spPr>
          <a:xfrm>
            <a:off x="0" y="-228600"/>
            <a:ext cx="9144000" cy="571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9" name="Shape 89"/>
          <p:cNvPicPr preferRelativeResize="0"/>
          <p:nvPr/>
        </p:nvPicPr>
        <p:blipFill>
          <a:blip r:embed="rId3">
            <a:alphaModFix/>
          </a:blip>
          <a:stretch>
            <a:fillRect/>
          </a:stretch>
        </p:blipFill>
        <p:spPr>
          <a:xfrm>
            <a:off x="0" y="4"/>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
        <p:cNvGrpSpPr/>
        <p:nvPr/>
      </p:nvGrpSpPr>
      <p:grpSpPr>
        <a:xfrm>
          <a:off x="0" y="0"/>
          <a:ext cx="0" cy="0"/>
          <a:chOff x="0" y="0"/>
          <a:chExt cx="0" cy="0"/>
        </a:xfrm>
      </p:grpSpPr>
      <p:sp>
        <p:nvSpPr>
          <p:cNvPr id="94" name="Shape 94"/>
          <p:cNvSpPr txBox="1"/>
          <p:nvPr/>
        </p:nvSpPr>
        <p:spPr>
          <a:xfrm>
            <a:off x="3455925" y="1303050"/>
            <a:ext cx="5495400" cy="1824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endParaRPr sz="1100">
              <a:solidFill>
                <a:srgbClr val="222222"/>
              </a:solidFill>
              <a:highlight>
                <a:srgbClr val="FFFFFF"/>
              </a:highlight>
              <a:latin typeface="Courier New"/>
              <a:ea typeface="Courier New"/>
              <a:cs typeface="Courier New"/>
              <a:sym typeface="Courier New"/>
            </a:endParaRPr>
          </a:p>
          <a:p>
            <a:pPr lvl="0">
              <a:spcBef>
                <a:spcPts val="0"/>
              </a:spcBef>
              <a:buNone/>
            </a:pPr>
            <a:r>
              <a:rPr lang="hu" sz="2000">
                <a:solidFill>
                  <a:srgbClr val="222222"/>
                </a:solidFill>
                <a:highlight>
                  <a:srgbClr val="FFFFFF"/>
                </a:highlight>
                <a:latin typeface="Courier New"/>
                <a:ea typeface="Courier New"/>
                <a:cs typeface="Courier New"/>
                <a:sym typeface="Courier New"/>
              </a:rPr>
              <a:t>customer trust </a:t>
            </a:r>
          </a:p>
          <a:p>
            <a:pPr lvl="0">
              <a:spcBef>
                <a:spcPts val="0"/>
              </a:spcBef>
              <a:buNone/>
            </a:pPr>
            <a:r>
              <a:rPr lang="hu">
                <a:solidFill>
                  <a:srgbClr val="222222"/>
                </a:solidFill>
                <a:highlight>
                  <a:srgbClr val="FFFFFF"/>
                </a:highlight>
                <a:latin typeface="Courier New"/>
                <a:ea typeface="Courier New"/>
                <a:cs typeface="Courier New"/>
                <a:sym typeface="Courier New"/>
              </a:rPr>
              <a:t>/ˈkʌstəmə trʌst/</a:t>
            </a:r>
          </a:p>
          <a:p>
            <a:pPr lvl="0">
              <a:spcBef>
                <a:spcPts val="0"/>
              </a:spcBef>
              <a:buNone/>
            </a:pPr>
            <a:r>
              <a:rPr lang="hu" i="1">
                <a:solidFill>
                  <a:srgbClr val="222222"/>
                </a:solidFill>
                <a:highlight>
                  <a:srgbClr val="FFFFFF"/>
                </a:highlight>
                <a:latin typeface="Courier New"/>
                <a:ea typeface="Courier New"/>
                <a:cs typeface="Courier New"/>
                <a:sym typeface="Courier New"/>
              </a:rPr>
              <a:t>noun</a:t>
            </a:r>
          </a:p>
          <a:p>
            <a:pPr lvl="0">
              <a:spcBef>
                <a:spcPts val="0"/>
              </a:spcBef>
              <a:buNone/>
            </a:pPr>
            <a:endParaRPr>
              <a:solidFill>
                <a:srgbClr val="222222"/>
              </a:solidFill>
              <a:highlight>
                <a:srgbClr val="FFFFFF"/>
              </a:highlight>
              <a:latin typeface="Courier New"/>
              <a:ea typeface="Courier New"/>
              <a:cs typeface="Courier New"/>
              <a:sym typeface="Courier New"/>
            </a:endParaRPr>
          </a:p>
          <a:p>
            <a:pPr lvl="0">
              <a:spcBef>
                <a:spcPts val="0"/>
              </a:spcBef>
              <a:buNone/>
            </a:pPr>
            <a:r>
              <a:rPr lang="hu" sz="1300">
                <a:solidFill>
                  <a:srgbClr val="222222"/>
                </a:solidFill>
                <a:highlight>
                  <a:srgbClr val="FFFFFF"/>
                </a:highlight>
                <a:latin typeface="Courier New"/>
                <a:ea typeface="Courier New"/>
                <a:cs typeface="Courier New"/>
                <a:sym typeface="Courier New"/>
              </a:rPr>
              <a:t>is something that isn’t built overnight. it takes years and years to build. unless these new banks are able to prove that they will be around for the long term, as a consumer, I would be concerned about having my savings or the money that I earned to be stored with them</a:t>
            </a:r>
          </a:p>
        </p:txBody>
      </p:sp>
      <p:pic>
        <p:nvPicPr>
          <p:cNvPr id="95" name="Shape 95" descr="alessandro-hatami.jpg"/>
          <p:cNvPicPr preferRelativeResize="0"/>
          <p:nvPr/>
        </p:nvPicPr>
        <p:blipFill>
          <a:blip r:embed="rId3">
            <a:alphaModFix/>
          </a:blip>
          <a:stretch>
            <a:fillRect/>
          </a:stretch>
        </p:blipFill>
        <p:spPr>
          <a:xfrm>
            <a:off x="355850" y="1143000"/>
            <a:ext cx="2857500" cy="2857500"/>
          </a:xfrm>
          <a:prstGeom prst="ellipse">
            <a:avLst/>
          </a:prstGeom>
          <a:noFill/>
          <a:ln>
            <a:noFill/>
          </a:ln>
        </p:spPr>
      </p:pic>
      <p:sp>
        <p:nvSpPr>
          <p:cNvPr id="96" name="Shape 96"/>
          <p:cNvSpPr txBox="1"/>
          <p:nvPr/>
        </p:nvSpPr>
        <p:spPr>
          <a:xfrm>
            <a:off x="940400" y="4139850"/>
            <a:ext cx="1730100" cy="4698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hu">
                <a:solidFill>
                  <a:srgbClr val="222222"/>
                </a:solidFill>
                <a:highlight>
                  <a:srgbClr val="FFFFFF"/>
                </a:highlight>
                <a:latin typeface="Courier New"/>
                <a:ea typeface="Courier New"/>
                <a:cs typeface="Courier New"/>
                <a:sym typeface="Courier New"/>
              </a:rPr>
              <a:t>alessandro hatami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hu" sz="2400">
                <a:latin typeface="Courier New"/>
                <a:ea typeface="Courier New"/>
                <a:cs typeface="Courier New"/>
                <a:sym typeface="Courier New"/>
              </a:rPr>
              <a:t>MONETISATION</a:t>
            </a:r>
          </a:p>
          <a:p>
            <a:pPr lvl="0" rtl="0">
              <a:spcBef>
                <a:spcPts val="0"/>
              </a:spcBef>
              <a:buNone/>
            </a:pPr>
            <a:r>
              <a:rPr lang="hu">
                <a:latin typeface="Courier New"/>
                <a:ea typeface="Courier New"/>
                <a:cs typeface="Courier New"/>
                <a:sym typeface="Courier New"/>
              </a:rPr>
              <a:t>-ideation comes with routine</a:t>
            </a:r>
          </a:p>
          <a:p>
            <a:pPr lvl="0">
              <a:spcBef>
                <a:spcPts val="0"/>
              </a:spcBef>
              <a:buNone/>
            </a:pPr>
            <a:r>
              <a:rPr lang="hu">
                <a:latin typeface="Courier New"/>
                <a:ea typeface="Courier New"/>
                <a:cs typeface="Courier New"/>
                <a:sym typeface="Courier New"/>
              </a:rPr>
              <a:t>-productisation is challenging</a:t>
            </a:r>
          </a:p>
          <a:p>
            <a:pPr lvl="0" rtl="0">
              <a:spcBef>
                <a:spcPts val="0"/>
              </a:spcBef>
              <a:buNone/>
            </a:pPr>
            <a:r>
              <a:rPr lang="hu">
                <a:latin typeface="Courier New"/>
                <a:ea typeface="Courier New"/>
                <a:cs typeface="Courier New"/>
                <a:sym typeface="Courier New"/>
              </a:rPr>
              <a:t>-scaling on a global level is the silver bullet</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Diavetítés a képernyőre (16:9 oldalarány)</PresentationFormat>
  <Paragraphs>66</Paragraphs>
  <Slides>26</Slides>
  <Notes>26</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26</vt:i4>
      </vt:variant>
    </vt:vector>
  </HeadingPairs>
  <TitlesOfParts>
    <vt:vector size="29" baseType="lpstr">
      <vt:lpstr>Arial</vt:lpstr>
      <vt:lpstr>Courier New</vt:lpstr>
      <vt:lpstr>simple-light-2</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backup</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haboklilla</dc:creator>
  <cp:lastModifiedBy>haboklilla</cp:lastModifiedBy>
  <cp:revision>1</cp:revision>
  <dcterms:modified xsi:type="dcterms:W3CDTF">2016-11-29T15:55:52Z</dcterms:modified>
</cp:coreProperties>
</file>