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7E6"/>
          </a:solidFill>
        </a:fill>
      </a:tcStyle>
    </a:wholeTbl>
    <a:band2H>
      <a:tcTxStyle b="def" i="def"/>
      <a:tcStyle>
        <a:tcBdr/>
        <a:fill>
          <a:solidFill>
            <a:srgbClr val="E7EC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2CD"/>
          </a:solidFill>
        </a:fill>
      </a:tcStyle>
    </a:wholeTbl>
    <a:band2H>
      <a:tcTxStyle b="def" i="def"/>
      <a:tcStyle>
        <a:tcBdr/>
        <a:fill>
          <a:solidFill>
            <a:srgbClr val="ED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CCCC"/>
          </a:solidFill>
        </a:fill>
      </a:tcStyle>
    </a:wholeTbl>
    <a:band2H>
      <a:tcTxStyle b="def" i="def"/>
      <a:tcStyle>
        <a:tcBdr/>
        <a:fill>
          <a:solidFill>
            <a:srgbClr val="EE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5.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6.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7.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8.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9.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1.xml.rels><?xml version="1.0" encoding="UTF-8" standalone="yes"?><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2.xml.rels><?xml version="1.0" encoding="UTF-8" standalone="yes"?><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3.xml.rels><?xml version="1.0" encoding="UTF-8" standalone="yes"?><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4.xml.rels><?xml version="1.0" encoding="UTF-8" standalone="yes"?><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5.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6.xml.rels><?xml version="1.0" encoding="UTF-8" standalone="yes"?><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7.xml.rels><?xml version="1.0" encoding="UTF-8" standalone="yes"?><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lvl1pPr>
              <a:lnSpc>
                <a:spcPct val="115000"/>
              </a:lnSpc>
              <a:defRPr sz="1100"/>
            </a:lvl1pPr>
          </a:lstStyle>
          <a:p>
            <a:pPr/>
            <a:r>
              <a:t>Hi, I’m here today to talk to you about a different approach to mobile development.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lvl1pPr>
              <a:lnSpc>
                <a:spcPct val="115000"/>
              </a:lnSpc>
              <a:defRPr sz="1100"/>
            </a:lvl1pPr>
          </a:lstStyle>
          <a:p>
            <a:pPr/>
            <a:r>
              <a:t>1) First one are HTML web apps, which means writing web pages optimized for smartphones. Two main disadvantages of this approach are lack of native functionalities (since not all smartphone features can be used in browser) and second is that users don’t like going to browser and then navigate to some app. Statistic says that in 2016, users spent 90% of their time while using smartphones in native mobile apps.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lvl1pPr>
              <a:lnSpc>
                <a:spcPct val="115000"/>
              </a:lnSpc>
              <a:defRPr sz="1100"/>
            </a:lvl1pPr>
          </a:lstStyle>
          <a:p>
            <a:pPr/>
            <a:r>
              <a:t>2) Second approach is HTML hybrid apps, which includes platforms like Ionic and PhoneGap, which use embedded WebView component, native browser, to load HTML web page. That way we have a separate mobile app and platforms expose additional smartphone features to the native browser.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lvl1pPr>
              <a:lnSpc>
                <a:spcPct val="115000"/>
              </a:lnSpc>
              <a:defRPr sz="1100"/>
            </a:lvl1pPr>
          </a:lstStyle>
          <a:p>
            <a:pPr/>
            <a:r>
              <a:t>3) And the last solution is using cross-platform compilers. Two most famous compilers are Appcelerator’s Titanium which compiles JavaScript and Xamarin which compiles C# into native app.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lvl1pPr>
              <a:lnSpc>
                <a:spcPct val="115000"/>
              </a:lnSpc>
              <a:defRPr sz="1100"/>
            </a:lvl1pPr>
          </a:lstStyle>
          <a:p>
            <a:pPr/>
            <a:r>
              <a:t>Most of these platforms, except Xamarin, didn’t live up to the expectations due to the performance issues in transitioning, scrolling and generally rendering.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lvl1pPr>
              <a:lnSpc>
                <a:spcPct val="115000"/>
              </a:lnSpc>
              <a:defRPr sz="1100"/>
            </a:lvl1pPr>
          </a:lstStyle>
          <a:p>
            <a:pPr/>
            <a:r>
              <a:t>And then there’s React Native. Introduced to the public in the beginning of 2015, it quickly made a huge impact in developer community by the way it solves cross-platform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lvl1pPr>
              <a:lnSpc>
                <a:spcPct val="115000"/>
              </a:lnSpc>
              <a:defRPr sz="1100"/>
            </a:lvl1pPr>
          </a:lstStyle>
          <a:p>
            <a:pPr/>
            <a:r>
              <a:t>So, what is React Native? React Native is a JavaScript framework that enables you to write mobile apps using React.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lvl1pPr>
              <a:lnSpc>
                <a:spcPct val="115000"/>
              </a:lnSpc>
              <a:defRPr sz="1100"/>
            </a:lvl1pPr>
          </a:lstStyle>
          <a:p>
            <a:pPr/>
            <a:r>
              <a:t>I hear you asking, why do we even need a React Native if I we have Xamarin? Xamarin was founded in 2011 by engineers who were working on MonoTouch and Mono for Android, libraries that enabled the usage of C# for writing native apps. It had some issues that people were complaining about like pricing, percentage of shared code, the way of structuring UI. Many of those problems are already solved and Xamarin is being developed even faster after Microsoft acquisition. So why would you even consider using React Native?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a:p>
        </p:txBody>
      </p:sp>
      <p:sp>
        <p:nvSpPr>
          <p:cNvPr id="318" name="Shape 318"/>
          <p:cNvSpPr/>
          <p:nvPr>
            <p:ph type="body" sz="quarter" idx="1"/>
          </p:nvPr>
        </p:nvSpPr>
        <p:spPr>
          <a:prstGeom prst="rect">
            <a:avLst/>
          </a:prstGeom>
        </p:spPr>
        <p:txBody>
          <a:bodyPr/>
          <a:lstStyle>
            <a:lvl1pPr>
              <a:lnSpc>
                <a:spcPct val="115000"/>
              </a:lnSpc>
              <a:defRPr sz="1100"/>
            </a:lvl1pPr>
          </a:lstStyle>
          <a:p>
            <a:pPr/>
            <a:r>
              <a:t>I think that there are 2 main reasons: first is using JavaScript for mobile development, language that went through a remarkable transformation in the previous 2 years and its community. And the second is certainly React, a great library used by many web developers now. Just imagine all those web developers that are using JavaScript for years and now can make a professional mobile application without usual cross platform issues.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lvl1pPr>
              <a:lnSpc>
                <a:spcPct val="115000"/>
              </a:lnSpc>
              <a:defRPr sz="1100"/>
            </a:lvl1pPr>
          </a:lstStyle>
          <a:p>
            <a:pPr/>
            <a:r>
              <a:t>So, writing mobile apps with React Native means using React. What’s the difference between the two? The talk after this one will probably go deeper into the specifics of each of them, but I would like to give a short overview.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a:p>
        </p:txBody>
      </p:sp>
      <p:sp>
        <p:nvSpPr>
          <p:cNvPr id="328" name="Shape 328"/>
          <p:cNvSpPr/>
          <p:nvPr>
            <p:ph type="body" sz="quarter" idx="1"/>
          </p:nvPr>
        </p:nvSpPr>
        <p:spPr>
          <a:prstGeom prst="rect">
            <a:avLst/>
          </a:prstGeom>
        </p:spPr>
        <p:txBody>
          <a:bodyPr/>
          <a:lstStyle/>
          <a:p>
            <a:pPr>
              <a:lnSpc>
                <a:spcPct val="115000"/>
              </a:lnSpc>
              <a:defRPr sz="1100"/>
            </a:pPr>
            <a:r>
              <a:t>React Native is a JavaScript framework and it basically does 2 things:</a:t>
            </a:r>
          </a:p>
          <a:p>
            <a:pPr marL="457200" indent="-298450">
              <a:lnSpc>
                <a:spcPct val="115000"/>
              </a:lnSpc>
              <a:buClr>
                <a:srgbClr val="000000"/>
              </a:buClr>
              <a:buSzPct val="100000"/>
              <a:buChar char="-"/>
              <a:defRPr sz="1100"/>
            </a:pPr>
            <a:r>
              <a:t>It uses a JavaScriptCore, built-in JavaScript engine for WebKit and enables you to bridge your JavaScript code to the native code</a:t>
            </a:r>
          </a:p>
          <a:p>
            <a:pPr marL="457200" indent="-298450">
              <a:lnSpc>
                <a:spcPct val="115000"/>
              </a:lnSpc>
              <a:buClr>
                <a:srgbClr val="000000"/>
              </a:buClr>
              <a:buSzPct val="100000"/>
              <a:buChar char="-"/>
              <a:defRPr sz="1100"/>
            </a:pPr>
            <a:r>
              <a:t>And it provides you with a library of components that simplify API of native iOS and Android components.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lvl1pPr>
              <a:lnSpc>
                <a:spcPct val="115000"/>
              </a:lnSpc>
              <a:defRPr sz="1100"/>
            </a:lvl1pPr>
          </a:lstStyle>
          <a:p>
            <a:pPr/>
            <a:r>
              <a:t>I’m Tomislav Tenodi and I work as a product manager in Shoutem. Shoutem is a builder for mobile apps that people without technical skills can use to create beautiful mobile apps. We’ve been on market for about 6 years and have published over 5000 apps to both App and Google Play Store.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lnSpc>
                <a:spcPct val="115000"/>
              </a:lnSpc>
              <a:defRPr sz="1100"/>
            </a:pPr>
            <a:r>
              <a:t>Here React Native acts as a facade, because when you’re using ListView in your app, you don’t need to know the specifics of Android’s ListView and iOS’s UITableView, but rather you’re using facade API of a ListView component.</a:t>
            </a:r>
          </a:p>
          <a:p>
            <a:pPr>
              <a:lnSpc>
                <a:spcPct val="115000"/>
              </a:lnSpc>
            </a:pPr>
            <a:endParaRPr sz="1100"/>
          </a:p>
          <a:p>
            <a:pPr>
              <a:lnSpc>
                <a:spcPct val="115000"/>
              </a:lnSpc>
              <a:defRPr sz="1100"/>
            </a:pPr>
            <a:r>
              <a:t>There are also other cross-platform components provided in the library like Text, Button, etc., but also some components which are platform specific.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lvl1pPr>
              <a:lnSpc>
                <a:spcPct val="115000"/>
              </a:lnSpc>
              <a:defRPr sz="1100"/>
            </a:lvl1pPr>
          </a:lstStyle>
          <a:p>
            <a:pPr/>
            <a:r>
              <a:t>React Native’s most common tagline is: Learn once, write anywhere. Other cross-platform solutions had a different vision: “Write once, run anywhere”, but that’s impossible. Why? Both iOS and Android operating systems attract their users by the features that they provide. And those attractive features are usually not present in both operating systems or at least are not that similar. Take daydream, for instance. Android has advantage in support for virtual reality and iOS will soon make an official way of doing VR too, which will be different than the one in Android. How to solve that in cross platform way? It’s impossible. However, after some time, users will define what they expect from some feature and that will be bring both operating system together, making it possible to use that feature in cross platform way, just like we’re doing already with lists, tab bar, navigation, and so 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lvl1pPr>
              <a:lnSpc>
                <a:spcPct val="115000"/>
              </a:lnSpc>
              <a:defRPr sz="1100"/>
            </a:lvl1pPr>
          </a:lstStyle>
          <a:p>
            <a:pPr/>
            <a:r>
              <a:t>Despite the tagline, which doesn’t sound like React Native is cross platform solution, usual percentage of code reuse, that is reported, is around 90%, which makes it a cross-platform solution. The most important part is that with React Native’s way of solving cross platform problem we got apps that have native look and feel and are performative, which represented a problem in other cross platform solutio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a:pPr/>
          </a:p>
        </p:txBody>
      </p:sp>
      <p:sp>
        <p:nvSpPr>
          <p:cNvPr id="349" name="Shape 349"/>
          <p:cNvSpPr/>
          <p:nvPr>
            <p:ph type="body" sz="quarter" idx="1"/>
          </p:nvPr>
        </p:nvSpPr>
        <p:spPr>
          <a:prstGeom prst="rect">
            <a:avLst/>
          </a:prstGeom>
        </p:spPr>
        <p:txBody>
          <a:bodyPr/>
          <a:lstStyle>
            <a:lvl1pPr>
              <a:lnSpc>
                <a:spcPct val="115000"/>
              </a:lnSpc>
              <a:defRPr sz="1100"/>
            </a:lvl1pPr>
          </a:lstStyle>
          <a:p>
            <a:pPr/>
            <a:r>
              <a:t>Despite the tagline, which doesn’t sound like React Native is cross platform solution, usual percentage of code reuse, that is reported, is around 90%, which makes it a cross-platform solution. The most important part is that with React Native’s way of solving cross platform problem we got apps that have native look and feel and are performative, which represented a problem in other cross platform solutions.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lvl1pPr>
              <a:lnSpc>
                <a:spcPct val="115000"/>
              </a:lnSpc>
              <a:defRPr sz="1100"/>
            </a:lvl1pPr>
          </a:lstStyle>
          <a:p>
            <a:pPr/>
            <a:r>
              <a:t>Despite the tagline, which doesn’t sound like React Native is cross platform solution, usual percentage of code reuse, that is reported, is around 90%, which makes it a cross-platform solution. The most important part is that with React Native’s way of solving cross platform problem we got apps that have native look and feel and are performative, which represented a problem in other cross platform solutions.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sldImg"/>
          </p:nvPr>
        </p:nvSpPr>
        <p:spPr>
          <a:prstGeom prst="rect">
            <a:avLst/>
          </a:prstGeom>
        </p:spPr>
        <p:txBody>
          <a:bodyPr/>
          <a:lstStyle/>
          <a:p>
            <a:pPr/>
          </a:p>
        </p:txBody>
      </p:sp>
      <p:sp>
        <p:nvSpPr>
          <p:cNvPr id="360" name="Shape 360"/>
          <p:cNvSpPr/>
          <p:nvPr>
            <p:ph type="body" sz="quarter" idx="1"/>
          </p:nvPr>
        </p:nvSpPr>
        <p:spPr>
          <a:prstGeom prst="rect">
            <a:avLst/>
          </a:prstGeom>
        </p:spPr>
        <p:txBody>
          <a:bodyPr/>
          <a:lstStyle/>
          <a:p>
            <a:pPr>
              <a:lnSpc>
                <a:spcPct val="115000"/>
              </a:lnSpc>
              <a:defRPr sz="1100"/>
            </a:pPr>
            <a:r>
              <a:t>Ok, great, with cross-platform problem now being solved, we have affordable development and are able to focus only on innovation, right? Well, not quite.</a:t>
            </a:r>
          </a:p>
          <a:p>
            <a:pPr>
              <a:lnSpc>
                <a:spcPct val="115000"/>
              </a:lnSpc>
            </a:pPr>
            <a:endParaRPr sz="1100"/>
          </a:p>
          <a:p>
            <a:pPr>
              <a:lnSpc>
                <a:spcPct val="115000"/>
              </a:lnSpc>
              <a:defRPr sz="1100"/>
            </a:pPr>
            <a:r>
              <a:t>Mobile app development is still expensive - which is surprising, there’s so much of repeated features in the apps, so much of boilerplate.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a:lnSpc>
                <a:spcPct val="115000"/>
              </a:lnSpc>
              <a:defRPr sz="1100"/>
            </a:pPr>
            <a:r>
              <a:t>React Native enables you to cut the development time when developing app for multiple platforms, but leaves it to you to solve boilerplate and repeated functionalities like:</a:t>
            </a:r>
          </a:p>
          <a:p>
            <a:pPr marL="457200" indent="-298450">
              <a:lnSpc>
                <a:spcPct val="115000"/>
              </a:lnSpc>
              <a:buClr>
                <a:srgbClr val="000000"/>
              </a:buClr>
              <a:buSzPct val="100000"/>
              <a:buChar char="-"/>
              <a:defRPr sz="1100"/>
            </a:pPr>
            <a:r>
              <a:t>Push notifications</a:t>
            </a:r>
          </a:p>
          <a:p>
            <a:pPr marL="457200" indent="-298450">
              <a:lnSpc>
                <a:spcPct val="115000"/>
              </a:lnSpc>
              <a:buClr>
                <a:srgbClr val="000000"/>
              </a:buClr>
              <a:buSzPct val="100000"/>
              <a:buChar char="-"/>
              <a:defRPr sz="1100"/>
            </a:pPr>
            <a:r>
              <a:t>Integration with social networks</a:t>
            </a:r>
          </a:p>
          <a:p>
            <a:pPr marL="457200" indent="-298450">
              <a:lnSpc>
                <a:spcPct val="115000"/>
              </a:lnSpc>
              <a:buClr>
                <a:srgbClr val="000000"/>
              </a:buClr>
              <a:buSzPct val="100000"/>
              <a:buChar char="-"/>
              <a:defRPr sz="1100"/>
            </a:pPr>
            <a:r>
              <a:t>User onboarding</a:t>
            </a:r>
          </a:p>
          <a:p>
            <a:pPr marL="457200" indent="-298450">
              <a:lnSpc>
                <a:spcPct val="115000"/>
              </a:lnSpc>
              <a:buClr>
                <a:srgbClr val="000000"/>
              </a:buClr>
              <a:buSzPct val="100000"/>
              <a:buChar char="-"/>
              <a:defRPr sz="1100"/>
            </a:pPr>
            <a:r>
              <a:t>Analytics</a:t>
            </a:r>
          </a:p>
          <a:p>
            <a:pPr marL="457200" indent="-298450">
              <a:lnSpc>
                <a:spcPct val="115000"/>
              </a:lnSpc>
              <a:buClr>
                <a:srgbClr val="000000"/>
              </a:buClr>
              <a:buSzPct val="100000"/>
              <a:buChar char="-"/>
              <a:defRPr sz="1100"/>
            </a:pPr>
            <a:r>
              <a:t>Ads</a:t>
            </a:r>
          </a:p>
          <a:p>
            <a:pPr marL="457200" indent="-298450">
              <a:lnSpc>
                <a:spcPct val="115000"/>
              </a:lnSpc>
              <a:buClr>
                <a:srgbClr val="000000"/>
              </a:buClr>
              <a:buSzPct val="100000"/>
              <a:buChar char="-"/>
              <a:defRPr sz="1100"/>
            </a:pPr>
            <a:r>
              <a:t>And the list goes 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lnSpc>
                <a:spcPct val="115000"/>
              </a:lnSpc>
              <a:defRPr sz="1100"/>
            </a:pPr>
            <a:r>
              <a:t>mplementing these functionalities is time consuming and it kills your innovative process. To tackle these problems, many features as a service have risen. Just for push notifications you have more than 20 services to chose from. It’s a bit tiring to analyze which one to use, but we only need to do that once. So, if we have those, why is mobile app development still expensive? Well first, many of those services still don’t have an integration layer with cross platform solutions, so you would need to do that yourself and second, every new app that you create, you need to make integration with so many services and on so many places, which is a hussle.</a:t>
            </a:r>
          </a:p>
          <a:p>
            <a:pPr>
              <a:lnSpc>
                <a:spcPct val="125000"/>
              </a:lnSpc>
            </a:pPr>
          </a:p>
          <a:p>
            <a:pPr>
              <a:lnSpc>
                <a:spcPct val="115000"/>
              </a:lnSpc>
              <a:defRPr sz="1100"/>
            </a:pPr>
            <a:r>
              <a:t>Even though, features as a service are there to help you out, using and keeping track of all of the ones you’re using is not an easy task to do. Furthermore, every year, there are new features that are a requirement for application to have. That’s not innovation, that’s a requirement that users expect application to have which doesn’t let you focus on the innovation and makes app development more expensive.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p>
            <a:pPr>
              <a:lnSpc>
                <a:spcPct val="115000"/>
              </a:lnSpc>
              <a:defRPr sz="1100"/>
            </a:pPr>
            <a:r>
              <a:t>That’s the problem with current state of mobile app development. At Shoutem, we are trying to tackle this problem by following 3 principles:</a:t>
            </a:r>
          </a:p>
          <a:p>
            <a:pPr marL="457200" indent="-298450">
              <a:lnSpc>
                <a:spcPct val="115000"/>
              </a:lnSpc>
              <a:buClr>
                <a:srgbClr val="000000"/>
              </a:buClr>
              <a:buSzPct val="100000"/>
              <a:buChar char="-"/>
              <a:defRPr sz="1100"/>
            </a:pPr>
            <a:r>
              <a:t>Put the innovation on the first place</a:t>
            </a:r>
          </a:p>
          <a:p>
            <a:pPr marL="457200" indent="-298450">
              <a:lnSpc>
                <a:spcPct val="115000"/>
              </a:lnSpc>
              <a:buClr>
                <a:srgbClr val="000000"/>
              </a:buClr>
              <a:buSzPct val="100000"/>
              <a:buChar char="-"/>
              <a:defRPr sz="1100"/>
            </a:pPr>
            <a:r>
              <a:t>Lower the cost of development</a:t>
            </a:r>
          </a:p>
          <a:p>
            <a:pPr marL="457200" indent="-298450">
              <a:lnSpc>
                <a:spcPct val="115000"/>
              </a:lnSpc>
              <a:buClr>
                <a:srgbClr val="000000"/>
              </a:buClr>
              <a:buSzPct val="100000"/>
              <a:buChar char="-"/>
              <a:defRPr sz="1100"/>
            </a:pPr>
            <a:r>
              <a:t>Keep the ease of use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p>
            <a:pPr>
              <a:lnSpc>
                <a:spcPct val="115000"/>
              </a:lnSpc>
              <a:defRPr sz="1100"/>
            </a:pPr>
            <a:r>
              <a:t>That’s the problem with current state of mobile app development. At Shoutem, we are trying to tackle this problem by following 3 principles:</a:t>
            </a:r>
          </a:p>
          <a:p>
            <a:pPr marL="457200" indent="-298450">
              <a:lnSpc>
                <a:spcPct val="115000"/>
              </a:lnSpc>
              <a:buClr>
                <a:srgbClr val="000000"/>
              </a:buClr>
              <a:buSzPct val="100000"/>
              <a:buChar char="-"/>
              <a:defRPr sz="1100"/>
            </a:pPr>
            <a:r>
              <a:t>Put the innovation on the first place</a:t>
            </a:r>
          </a:p>
          <a:p>
            <a:pPr marL="457200" indent="-298450">
              <a:lnSpc>
                <a:spcPct val="115000"/>
              </a:lnSpc>
              <a:buClr>
                <a:srgbClr val="000000"/>
              </a:buClr>
              <a:buSzPct val="100000"/>
              <a:buChar char="-"/>
              <a:defRPr sz="1100"/>
            </a:pPr>
            <a:r>
              <a:t>Lower the cost of development</a:t>
            </a:r>
          </a:p>
          <a:p>
            <a:pPr marL="457200" indent="-298450">
              <a:lnSpc>
                <a:spcPct val="115000"/>
              </a:lnSpc>
              <a:buClr>
                <a:srgbClr val="000000"/>
              </a:buClr>
              <a:buSzPct val="100000"/>
              <a:buChar char="-"/>
              <a:defRPr sz="1100"/>
            </a:pPr>
            <a:r>
              <a:t>Keep the ease of use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lvl1pPr>
              <a:lnSpc>
                <a:spcPct val="115000"/>
              </a:lnSpc>
              <a:defRPr sz="1100"/>
            </a:lvl1pPr>
          </a:lstStyle>
          <a:p>
            <a:pPr/>
            <a:r>
              <a:t>Basically, we’re in love with mobile apps.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p>
            <a:pPr>
              <a:lnSpc>
                <a:spcPct val="115000"/>
              </a:lnSpc>
              <a:defRPr sz="1100"/>
            </a:pPr>
            <a:r>
              <a:t>That’s the problem with current state of mobile app development. At Shoutem, we are trying to tackle this problem by following 3 principles:</a:t>
            </a:r>
          </a:p>
          <a:p>
            <a:pPr marL="457200" indent="-298450">
              <a:lnSpc>
                <a:spcPct val="115000"/>
              </a:lnSpc>
              <a:buClr>
                <a:srgbClr val="000000"/>
              </a:buClr>
              <a:buSzPct val="100000"/>
              <a:buChar char="-"/>
              <a:defRPr sz="1100"/>
            </a:pPr>
            <a:r>
              <a:t>Put the innovation on the first place</a:t>
            </a:r>
          </a:p>
          <a:p>
            <a:pPr marL="457200" indent="-298450">
              <a:lnSpc>
                <a:spcPct val="115000"/>
              </a:lnSpc>
              <a:buClr>
                <a:srgbClr val="000000"/>
              </a:buClr>
              <a:buSzPct val="100000"/>
              <a:buChar char="-"/>
              <a:defRPr sz="1100"/>
            </a:pPr>
            <a:r>
              <a:t>Lower the cost of development</a:t>
            </a:r>
          </a:p>
          <a:p>
            <a:pPr marL="457200" indent="-298450">
              <a:lnSpc>
                <a:spcPct val="115000"/>
              </a:lnSpc>
              <a:buClr>
                <a:srgbClr val="000000"/>
              </a:buClr>
              <a:buSzPct val="100000"/>
              <a:buChar char="-"/>
              <a:defRPr sz="1100"/>
            </a:pPr>
            <a:r>
              <a:t>Keep the ease of use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p>
            <a:pPr>
              <a:lnSpc>
                <a:spcPct val="115000"/>
              </a:lnSpc>
              <a:defRPr sz="1100"/>
            </a:pPr>
            <a:r>
              <a:t>That’s the problem with current state of mobile app development. At Shoutem, we are trying to tackle this problem by following 3 principles:</a:t>
            </a:r>
          </a:p>
          <a:p>
            <a:pPr marL="457200" indent="-298450">
              <a:lnSpc>
                <a:spcPct val="115000"/>
              </a:lnSpc>
              <a:buClr>
                <a:srgbClr val="000000"/>
              </a:buClr>
              <a:buSzPct val="100000"/>
              <a:buChar char="-"/>
              <a:defRPr sz="1100"/>
            </a:pPr>
            <a:r>
              <a:t>Put the innovation on the first place</a:t>
            </a:r>
          </a:p>
          <a:p>
            <a:pPr marL="457200" indent="-298450">
              <a:lnSpc>
                <a:spcPct val="115000"/>
              </a:lnSpc>
              <a:buClr>
                <a:srgbClr val="000000"/>
              </a:buClr>
              <a:buSzPct val="100000"/>
              <a:buChar char="-"/>
              <a:defRPr sz="1100"/>
            </a:pPr>
            <a:r>
              <a:t>Lower the cost of development</a:t>
            </a:r>
          </a:p>
          <a:p>
            <a:pPr marL="457200" indent="-298450">
              <a:lnSpc>
                <a:spcPct val="115000"/>
              </a:lnSpc>
              <a:buClr>
                <a:srgbClr val="000000"/>
              </a:buClr>
              <a:buSzPct val="100000"/>
              <a:buChar char="-"/>
              <a:defRPr sz="1100"/>
            </a:pPr>
            <a:r>
              <a:t>Keep the ease of use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lvl1pPr>
              <a:lnSpc>
                <a:spcPct val="115000"/>
              </a:lnSpc>
              <a:defRPr sz="1100"/>
            </a:lvl1pPr>
          </a:lstStyle>
          <a:p>
            <a:pPr/>
            <a:r>
              <a:t>As I said in the beginning, Shoutem is a DIY builder for mobile apps. Over the 6 years that we’re on the market, we helped creating mobile apps in many diverse fields: media, local businesses, shops, restaurants and bars, radio and so on. Our clients were satisfied with their apps, but there was always something that they wanted to customize. Instead of focusing on building our platform, we needed to focus on building custom features. We worked hard, but it was impossible to meet the demand that lied ahead of us.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a:p>
        </p:txBody>
      </p:sp>
      <p:sp>
        <p:nvSpPr>
          <p:cNvPr id="399" name="Shape 399"/>
          <p:cNvSpPr/>
          <p:nvPr>
            <p:ph type="body" sz="quarter" idx="1"/>
          </p:nvPr>
        </p:nvSpPr>
        <p:spPr>
          <a:prstGeom prst="rect">
            <a:avLst/>
          </a:prstGeom>
        </p:spPr>
        <p:txBody>
          <a:bodyPr/>
          <a:lstStyle>
            <a:lvl1pPr>
              <a:lnSpc>
                <a:spcPct val="115000"/>
              </a:lnSpc>
              <a:defRPr sz="1100"/>
            </a:lvl1pPr>
          </a:lstStyle>
          <a:p>
            <a:pPr/>
            <a:r>
              <a:t>As I said in the beginning, Shoutem is a DIY builder for mobile apps. Over the 6 years that we’re on the market, we helped creating mobile apps in many diverse fields: media, local businesses, shops, restaurants and bars, radio and so on. Our clients were satisfied with their apps, but there was always something that they wanted to customize. Instead of focusing on building our platform, we needed to focus on building custom features. We worked hard, but it was impossible to meet the demand that lied ahead of us.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lvl1pPr>
              <a:lnSpc>
                <a:spcPct val="115000"/>
              </a:lnSpc>
              <a:defRPr sz="1100"/>
            </a:lvl1pPr>
          </a:lstStyle>
          <a:p>
            <a:pPr/>
            <a:r>
              <a:t>As I said in the beginning, Shoutem is a DIY builder for mobile apps. Over the 6 years that we’re on the market, we helped creating mobile apps in many diverse fields: media, local businesses, shops, restaurants and bars, radio and so on. Our clients were satisfied with their apps, but there was always something that they wanted to customize. Instead of focusing on building our platform, we needed to focus on building custom features. We worked hard, but it was impossible to meet the demand that lied ahead of us.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a:lnSpc>
                <a:spcPct val="115000"/>
              </a:lnSpc>
              <a:defRPr sz="1100"/>
            </a:pPr>
            <a:r>
              <a:t>We noticed problems in mobile development world and we decided to open Shoutem as a platform with React Native. We tested many technologies, both native and cross platform, and we firmly believe that React Native is the future of mobile development.</a:t>
            </a:r>
          </a:p>
          <a:p>
            <a:pPr>
              <a:lnSpc>
                <a:spcPct val="115000"/>
              </a:lnSpc>
            </a:pPr>
            <a:endParaRPr sz="1100"/>
          </a:p>
          <a:p>
            <a:pPr>
              <a:lnSpc>
                <a:spcPct val="115000"/>
              </a:lnSpc>
              <a:defRPr sz="1100"/>
            </a:pPr>
            <a:r>
              <a:t>What does it mean, when I say we are opening Shoutem as a platform? We have a goal of becoming WordPress for mobile apps. Main idea is to divide application in smaller plug-ins, which can be reused over and over. We’re calling these plug-ins - Shoutem extensions.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a:lnSpc>
                <a:spcPct val="115000"/>
              </a:lnSpc>
              <a:defRPr sz="1100"/>
            </a:pPr>
            <a:r>
              <a:t>We noticed problems in mobile development world and we decided to open Shoutem as a platform with React Native. We tested many technologies, both native and cross platform, and we firmly believe that React Native is the future of mobile development.</a:t>
            </a:r>
          </a:p>
          <a:p>
            <a:pPr>
              <a:lnSpc>
                <a:spcPct val="115000"/>
              </a:lnSpc>
            </a:pPr>
            <a:endParaRPr sz="1100"/>
          </a:p>
          <a:p>
            <a:pPr>
              <a:lnSpc>
                <a:spcPct val="115000"/>
              </a:lnSpc>
              <a:defRPr sz="1100"/>
            </a:pPr>
            <a:r>
              <a:t>What does it mean, when I say we are opening Shoutem as a platform? We have a goal of becoming WordPress for mobile apps. Main idea is to divide application in smaller plug-ins, which can be reused over and over. We’re calling these plug-ins - Shoutem extensions.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Shape 418"/>
          <p:cNvSpPr/>
          <p:nvPr>
            <p:ph type="sldImg"/>
          </p:nvPr>
        </p:nvSpPr>
        <p:spPr>
          <a:prstGeom prst="rect">
            <a:avLst/>
          </a:prstGeom>
        </p:spPr>
        <p:txBody>
          <a:bodyPr/>
          <a:lstStyle/>
          <a:p>
            <a:pPr/>
          </a:p>
        </p:txBody>
      </p:sp>
      <p:sp>
        <p:nvSpPr>
          <p:cNvPr id="419" name="Shape 419"/>
          <p:cNvSpPr/>
          <p:nvPr>
            <p:ph type="body" sz="quarter" idx="1"/>
          </p:nvPr>
        </p:nvSpPr>
        <p:spPr>
          <a:prstGeom prst="rect">
            <a:avLst/>
          </a:prstGeom>
        </p:spPr>
        <p:txBody>
          <a:bodyPr/>
          <a:lstStyle>
            <a:lvl1pPr>
              <a:lnSpc>
                <a:spcPct val="115000"/>
              </a:lnSpc>
              <a:defRPr sz="1100"/>
            </a:lvl1pPr>
          </a:lstStyle>
          <a:p>
            <a:pPr/>
            <a:r>
              <a:t>It’s important to say that we didn’t make a breakthrough in the mobile app development, we just used good old software design methodologies that have been here for decades and applied it on the larger scale. We’re taking a different approach to mobile development, actually the same one developers are using when creating any piece of software. At the core of design that we’re using is modularity - application is divided into extensions (building blocks, components). We prepared a lot of extensions that developers and application owners can start using right off, such as extensions for push notifications, analytics, ads and so on which are integrated with features as a services, but developers are also able to fully customize those extensions, as they are open sourced or to write the new ones.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lvl1pPr>
              <a:lnSpc>
                <a:spcPct val="115000"/>
              </a:lnSpc>
              <a:defRPr sz="1100"/>
            </a:lvl1pPr>
          </a:lstStyle>
          <a:p>
            <a:pPr/>
            <a:r>
              <a:t>So, how does the flow of creating an application looks like? Developer creates a new application on Shoutem builder and installs extensions that he can find on the marketplace and suits his need. All of the source is available to him, so if he’s not satisfied with how any of the extensions works, he can change it and it’s easy to do so since there’s almost no Shoutem overhead, extensions are written using only React Native concepts. Finally, when he’s done with this fast setup, he focuses on innovative part of his application. There are no limitations to what developers can build as anything can be built with React Native and Shoutem simply lets you use React Native in modular way. That’s complete philosophy. Once your app is created, you can export it for both iOS and Android platforms or you can let Shoutem publish it to both stores, so you don’t even need to worry about signing your app, certificates, reviews process and all that. Shoutem guides through complete process and synchronises data to both stores.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ph type="sldImg"/>
          </p:nvPr>
        </p:nvSpPr>
        <p:spPr>
          <a:prstGeom prst="rect">
            <a:avLst/>
          </a:prstGeom>
        </p:spPr>
        <p:txBody>
          <a:bodyPr/>
          <a:lstStyle/>
          <a:p>
            <a:pPr/>
          </a:p>
        </p:txBody>
      </p:sp>
      <p:sp>
        <p:nvSpPr>
          <p:cNvPr id="437" name="Shape 437"/>
          <p:cNvSpPr/>
          <p:nvPr>
            <p:ph type="body" sz="quarter" idx="1"/>
          </p:nvPr>
        </p:nvSpPr>
        <p:spPr>
          <a:prstGeom prst="rect">
            <a:avLst/>
          </a:prstGeom>
        </p:spPr>
        <p:txBody>
          <a:bodyPr/>
          <a:lstStyle>
            <a:lvl1pPr>
              <a:lnSpc>
                <a:spcPct val="115000"/>
              </a:lnSpc>
              <a:defRPr sz="1100"/>
            </a:lvl1pPr>
          </a:lstStyle>
          <a:p>
            <a:pPr/>
            <a:r>
              <a:t>So, how does the flow of creating an application looks like? Developer creates a new application on Shoutem builder and installs extensions that he can find on the marketplace and suits his need. All of the source is available to him, so if he’s not satisfied with how any of the extensions works, he can change it and it’s easy to do so since there’s almost no Shoutem overhead, extensions are written using only React Native concepts. Finally, when he’s done with this fast setup, he focuses on innovative part of his application. There are no limitations to what developers can build as anything can be built with React Native and Shoutem simply lets you use React Native in modular way. That’s complete philosophy. Once your app is created, you can export it for both iOS and Android platforms or you can let Shoutem publish it to both stores, so you don’t even need to worry about signing your app, certificates, reviews process and all that. Shoutem guides through complete process and synchronises data to both stores.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lvl1pPr>
              <a:lnSpc>
                <a:spcPct val="115000"/>
              </a:lnSpc>
              <a:defRPr sz="1100"/>
            </a:lvl1pPr>
          </a:lstStyle>
          <a:p>
            <a:pPr/>
            <a:r>
              <a:t>Ever since 2007 and 2008 when iOS and Android were initially released, mobile apps completely changed the world.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1" name="Shape 451"/>
          <p:cNvSpPr/>
          <p:nvPr>
            <p:ph type="sldImg"/>
          </p:nvPr>
        </p:nvSpPr>
        <p:spPr>
          <a:prstGeom prst="rect">
            <a:avLst/>
          </a:prstGeom>
        </p:spPr>
        <p:txBody>
          <a:bodyPr/>
          <a:lstStyle/>
          <a:p>
            <a:pPr/>
          </a:p>
        </p:txBody>
      </p:sp>
      <p:sp>
        <p:nvSpPr>
          <p:cNvPr id="452" name="Shape 452"/>
          <p:cNvSpPr/>
          <p:nvPr>
            <p:ph type="body" sz="quarter" idx="1"/>
          </p:nvPr>
        </p:nvSpPr>
        <p:spPr>
          <a:prstGeom prst="rect">
            <a:avLst/>
          </a:prstGeom>
        </p:spPr>
        <p:txBody>
          <a:bodyPr/>
          <a:lstStyle>
            <a:lvl1pPr>
              <a:lnSpc>
                <a:spcPct val="115000"/>
              </a:lnSpc>
              <a:defRPr sz="1100"/>
            </a:lvl1pPr>
          </a:lstStyle>
          <a:p>
            <a:pPr/>
            <a:r>
              <a:t>So, how does the flow of creating an application looks like? Developer creates a new application on Shoutem builder and installs extensions that he can find on the marketplace and suits his need. All of the source is available to him, so if he’s not satisfied with how any of the extensions works, he can change it and it’s easy to do so since there’s almost no Shoutem overhead, extensions are written using only React Native concepts. Finally, when he’s done with this fast setup, he focuses on innovative part of his application. There are no limitations to what developers can build as anything can be built with React Native and Shoutem simply lets you use React Native in modular way. That’s complete philosophy. Once your app is created, you can export it for both iOS and Android platforms or you can let Shoutem publish it to both stores, so you don’t even need to worry about signing your app, certificates, reviews process and all that. Shoutem guides through complete process and synchronises data to both stores.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6" name="Shape 456"/>
          <p:cNvSpPr/>
          <p:nvPr>
            <p:ph type="sldImg"/>
          </p:nvPr>
        </p:nvSpPr>
        <p:spPr>
          <a:prstGeom prst="rect">
            <a:avLst/>
          </a:prstGeom>
        </p:spPr>
        <p:txBody>
          <a:bodyPr/>
          <a:lstStyle/>
          <a:p>
            <a:pPr/>
          </a:p>
        </p:txBody>
      </p:sp>
      <p:sp>
        <p:nvSpPr>
          <p:cNvPr id="457" name="Shape 457"/>
          <p:cNvSpPr/>
          <p:nvPr>
            <p:ph type="body" sz="quarter" idx="1"/>
          </p:nvPr>
        </p:nvSpPr>
        <p:spPr>
          <a:prstGeom prst="rect">
            <a:avLst/>
          </a:prstGeom>
        </p:spPr>
        <p:txBody>
          <a:bodyPr/>
          <a:lstStyle>
            <a:lvl1pPr>
              <a:lnSpc>
                <a:spcPct val="115000"/>
              </a:lnSpc>
              <a:defRPr sz="1100"/>
            </a:lvl1pPr>
          </a:lstStyle>
          <a:p>
            <a:pPr/>
            <a:r>
              <a:t>With this way, 80% of mobile app is created by Shoutem. This includes usual extensions that you’ll install, CMS for your data and publishing of the application. The other 20% is really what makes your app unique and innovative. Maybe you don’t even need to do anything custom, the innovation is in the data you provide. Then Shoutem is going to make 100% of your app. It’s up to your needs.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ph type="sldImg"/>
          </p:nvPr>
        </p:nvSpPr>
        <p:spPr>
          <a:prstGeom prst="rect">
            <a:avLst/>
          </a:prstGeom>
        </p:spPr>
        <p:txBody>
          <a:bodyPr/>
          <a:lstStyle/>
          <a:p>
            <a:pPr/>
          </a:p>
        </p:txBody>
      </p:sp>
      <p:sp>
        <p:nvSpPr>
          <p:cNvPr id="466" name="Shape 466"/>
          <p:cNvSpPr/>
          <p:nvPr>
            <p:ph type="body" sz="quarter" idx="1"/>
          </p:nvPr>
        </p:nvSpPr>
        <p:spPr>
          <a:prstGeom prst="rect">
            <a:avLst/>
          </a:prstGeom>
        </p:spPr>
        <p:txBody>
          <a:bodyPr/>
          <a:lstStyle>
            <a:lvl1pPr>
              <a:lnSpc>
                <a:spcPct val="115000"/>
              </a:lnSpc>
              <a:defRPr sz="1100"/>
            </a:lvl1pPr>
          </a:lstStyle>
          <a:p>
            <a:pPr/>
            <a:r>
              <a:t>Looking one year ago, when we started this project, React Native was only on the beginning. Documentation wasn’t complete, there many bugs and many features were still not supported. We took 2 months, did a lot of research on available technologies and finally decided to use React Native. What made use decide towards that way, despite all the issues React Native had at that time, was the vision of solving cross platform problem that React Native brought and the ability to use React which was already heavily used on Web at that time. It would be much easier to make a decision today and we’re so happy that we went React Native. This is how Google trends look today for React Native. The interest blew iOS and Android development.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4" name="Shape 474"/>
          <p:cNvSpPr/>
          <p:nvPr>
            <p:ph type="sldImg"/>
          </p:nvPr>
        </p:nvSpPr>
        <p:spPr>
          <a:prstGeom prst="rect">
            <a:avLst/>
          </a:prstGeom>
        </p:spPr>
        <p:txBody>
          <a:bodyPr/>
          <a:lstStyle/>
          <a:p>
            <a:pPr/>
          </a:p>
        </p:txBody>
      </p:sp>
      <p:sp>
        <p:nvSpPr>
          <p:cNvPr id="475" name="Shape 475"/>
          <p:cNvSpPr/>
          <p:nvPr>
            <p:ph type="body" sz="quarter" idx="1"/>
          </p:nvPr>
        </p:nvSpPr>
        <p:spPr>
          <a:prstGeom prst="rect">
            <a:avLst/>
          </a:prstGeom>
        </p:spPr>
        <p:txBody>
          <a:bodyPr/>
          <a:lstStyle>
            <a:lvl1pPr>
              <a:lnSpc>
                <a:spcPct val="115000"/>
              </a:lnSpc>
              <a:defRPr sz="1100"/>
            </a:lvl1pPr>
          </a:lstStyle>
          <a:p>
            <a:pPr/>
            <a:r>
              <a:t>Looking one year ago, when we started this project, React Native was only on the beginning. Documentation wasn’t complete, there many bugs and many features were still not supported. We took 2 months, did a lot of research on available technologies and finally decided to use React Native. What made use decide towards that way, despite all the issues React Native had at that time, was the vision of solving cross platform problem that React Native brought and the ability to use React which was already heavily used on Web at that time. It would be much easier to make a decision today and we’re so happy that we went React Native. This is how Google trends look today for React Native. The interest blew iOS and Android development.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0" name="Shape 480"/>
          <p:cNvSpPr/>
          <p:nvPr>
            <p:ph type="sldImg"/>
          </p:nvPr>
        </p:nvSpPr>
        <p:spPr>
          <a:prstGeom prst="rect">
            <a:avLst/>
          </a:prstGeom>
        </p:spPr>
        <p:txBody>
          <a:bodyPr/>
          <a:lstStyle/>
          <a:p>
            <a:pPr/>
          </a:p>
        </p:txBody>
      </p:sp>
      <p:sp>
        <p:nvSpPr>
          <p:cNvPr id="481" name="Shape 481"/>
          <p:cNvSpPr/>
          <p:nvPr>
            <p:ph type="body" sz="quarter" idx="1"/>
          </p:nvPr>
        </p:nvSpPr>
        <p:spPr>
          <a:prstGeom prst="rect">
            <a:avLst/>
          </a:prstGeom>
        </p:spPr>
        <p:txBody>
          <a:bodyPr/>
          <a:lstStyle>
            <a:lvl1pPr>
              <a:lnSpc>
                <a:spcPct val="115000"/>
              </a:lnSpc>
              <a:defRPr sz="1100"/>
            </a:lvl1pPr>
          </a:lstStyle>
          <a:p>
            <a:pPr/>
            <a:r>
              <a:t>One thing that I didn’t put enough emphasis in this talk is definitely React and React Native community. We were fortunate enough to pay a visit to React Europe conference this year, where we met core contributors for both libraries. It’s a big conference in Paris with great talks and a huge concentration of one of the most ambitious, passionate and friendly developers that I ever had a chance to meet. I would definitely recommend you to attend it, if you’ll have a chance. In fact, we love community so much that we decided to contribute in the community and we we did it by open sourcing our UI toolkit for React Native, but we have also some other open source projects coming up very soon.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5" name="Shape 485"/>
          <p:cNvSpPr/>
          <p:nvPr>
            <p:ph type="sldImg"/>
          </p:nvPr>
        </p:nvSpPr>
        <p:spPr>
          <a:prstGeom prst="rect">
            <a:avLst/>
          </a:prstGeom>
        </p:spPr>
        <p:txBody>
          <a:bodyPr/>
          <a:lstStyle/>
          <a:p>
            <a:pPr/>
          </a:p>
        </p:txBody>
      </p:sp>
      <p:sp>
        <p:nvSpPr>
          <p:cNvPr id="486" name="Shape 486"/>
          <p:cNvSpPr/>
          <p:nvPr>
            <p:ph type="body" sz="quarter" idx="1"/>
          </p:nvPr>
        </p:nvSpPr>
        <p:spPr>
          <a:prstGeom prst="rect">
            <a:avLst/>
          </a:prstGeom>
        </p:spPr>
        <p:txBody>
          <a:bodyPr/>
          <a:lstStyle/>
          <a:p>
            <a:pPr>
              <a:lnSpc>
                <a:spcPct val="115000"/>
              </a:lnSpc>
              <a:defRPr sz="1100"/>
            </a:pPr>
            <a:r>
              <a:t>React Native helped us achieve a modular mobile app development which follows all the 3 principles that we’ve put ahead of us:</a:t>
            </a:r>
          </a:p>
          <a:p>
            <a:pPr marL="457200" indent="-298450">
              <a:lnSpc>
                <a:spcPct val="115000"/>
              </a:lnSpc>
              <a:buClr>
                <a:srgbClr val="000000"/>
              </a:buClr>
              <a:buSzPct val="100000"/>
              <a:buChar char="-"/>
              <a:defRPr sz="1100"/>
            </a:pPr>
            <a:r>
              <a:t>It puts the innovation on the first place, by eliminating all the boilerplate and repeated functionalities with Shoutem tools,</a:t>
            </a:r>
          </a:p>
          <a:p>
            <a:pPr marL="457200" indent="-298450">
              <a:lnSpc>
                <a:spcPct val="115000"/>
              </a:lnSpc>
              <a:buClr>
                <a:srgbClr val="000000"/>
              </a:buClr>
              <a:buSzPct val="100000"/>
              <a:buChar char="-"/>
              <a:defRPr sz="1100"/>
            </a:pPr>
            <a:r>
              <a:t>which results in the lower cost of development, as only 20% of app needs to be developed and</a:t>
            </a:r>
          </a:p>
          <a:p>
            <a:pPr marL="457200" indent="-298450">
              <a:lnSpc>
                <a:spcPct val="115000"/>
              </a:lnSpc>
              <a:buClr>
                <a:srgbClr val="000000"/>
              </a:buClr>
              <a:buSzPct val="100000"/>
              <a:buChar char="-"/>
              <a:defRPr sz="1100"/>
            </a:pPr>
            <a:r>
              <a:t>since there’s in almost no Shoutem overhead, it’s as easy to use React Native.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9" name="Shape 489"/>
          <p:cNvSpPr/>
          <p:nvPr>
            <p:ph type="sldImg"/>
          </p:nvPr>
        </p:nvSpPr>
        <p:spPr>
          <a:prstGeom prst="rect">
            <a:avLst/>
          </a:prstGeom>
        </p:spPr>
        <p:txBody>
          <a:bodyPr/>
          <a:lstStyle/>
          <a:p>
            <a:pPr/>
          </a:p>
        </p:txBody>
      </p:sp>
      <p:sp>
        <p:nvSpPr>
          <p:cNvPr id="490" name="Shape 490"/>
          <p:cNvSpPr/>
          <p:nvPr>
            <p:ph type="body" sz="quarter" idx="1"/>
          </p:nvPr>
        </p:nvSpPr>
        <p:spPr>
          <a:prstGeom prst="rect">
            <a:avLst/>
          </a:prstGeom>
        </p:spPr>
        <p:txBody>
          <a:bodyPr/>
          <a:lstStyle>
            <a:lvl1pPr>
              <a:lnSpc>
                <a:spcPct val="115000"/>
              </a:lnSpc>
              <a:defRPr sz="1100"/>
            </a:lvl1pPr>
          </a:lstStyle>
          <a:p>
            <a:pPr/>
            <a:r>
              <a:t>Shoutem is currently in beta, launching in the beginning of the next year, but the UI toolkit for React Native is already out and used in production. Find more information on shoutem.github.io.</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lvl1pPr>
              <a:lnSpc>
                <a:spcPct val="115000"/>
              </a:lnSpc>
              <a:defRPr sz="1100"/>
            </a:lvl1pPr>
          </a:lstStyle>
          <a:p>
            <a:pPr/>
            <a:r>
              <a:t>Thanks for the attention.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lvl1pPr>
              <a:lnSpc>
                <a:spcPct val="115000"/>
              </a:lnSpc>
              <a:defRPr sz="1100"/>
            </a:lvl1pPr>
          </a:lstStyle>
          <a:p>
            <a:pPr/>
            <a:r>
              <a:t>Soon after releasing operating systems, SDKs and stores were released which opened up space for third party developers to write and distribute their mobile apps. This changed the way we communicate, we plan our trip, share photos and organise our life. Third party apps allow developers to be innovative, to make their vision a reality.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lvl1pPr>
              <a:lnSpc>
                <a:spcPct val="115000"/>
              </a:lnSpc>
              <a:defRPr sz="1100"/>
            </a:lvl1pPr>
          </a:lstStyle>
          <a:p>
            <a:pPr/>
            <a:r>
              <a:t>However, innovation is often not enough to create a successful business. The cost of development needs to support innovative iterations. We need an affordable development.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lvl1pPr>
              <a:lnSpc>
                <a:spcPct val="115000"/>
              </a:lnSpc>
              <a:defRPr sz="1100"/>
            </a:lvl1pPr>
          </a:lstStyle>
          <a:p>
            <a:pPr/>
            <a:r>
              <a:t> It didn’t take long before the idea of developing a single app that runs anywhere was born. It’s called … cross-platform development.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lvl1pPr>
              <a:lnSpc>
                <a:spcPct val="115000"/>
              </a:lnSpc>
              <a:defRPr sz="1100"/>
            </a:lvl1pPr>
          </a:lstStyle>
          <a:p>
            <a:pPr/>
            <a:r>
              <a:t>… cross-platform development. And that idea still remains as attractive as ever.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lvl1pPr>
              <a:lnSpc>
                <a:spcPct val="115000"/>
              </a:lnSpc>
              <a:defRPr sz="1100"/>
            </a:lvl1pPr>
          </a:lstStyle>
          <a:p>
            <a:pPr/>
            <a:r>
              <a:t>Already in 2008 development on PhoneGap started which was later released in 2009. From then on, 3 main solutions to a cross-platform problem were introduced:</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685798" y="1583342"/>
            <a:ext cx="7772401" cy="1159799"/>
          </a:xfrm>
          <a:prstGeom prst="rect">
            <a:avLst/>
          </a:prstGeom>
        </p:spPr>
        <p:txBody>
          <a:bodyPr/>
          <a:lstStyle>
            <a:lvl1pPr algn="ctr">
              <a:defRPr sz="4400"/>
            </a:lvl1pPr>
          </a:lstStyle>
          <a:p>
            <a:pPr/>
            <a:r>
              <a:t>Title Text</a:t>
            </a:r>
          </a:p>
        </p:txBody>
      </p:sp>
      <p:sp>
        <p:nvSpPr>
          <p:cNvPr id="12" name="Shape 12"/>
          <p:cNvSpPr/>
          <p:nvPr>
            <p:ph type="body" sz="quarter" idx="1"/>
          </p:nvPr>
        </p:nvSpPr>
        <p:spPr>
          <a:xfrm>
            <a:off x="685798" y="2840053"/>
            <a:ext cx="7772401" cy="784799"/>
          </a:xfrm>
          <a:prstGeom prst="rect">
            <a:avLst/>
          </a:prstGeom>
        </p:spPr>
        <p:txBody>
          <a:bodyPr/>
          <a:lstStyle>
            <a:lvl1pPr algn="ctr">
              <a:defRPr>
                <a:solidFill>
                  <a:srgbClr val="666666"/>
                </a:solidFill>
              </a:defRPr>
            </a:lvl1pPr>
            <a:lvl2pPr algn="ctr">
              <a:defRPr>
                <a:solidFill>
                  <a:srgbClr val="666666"/>
                </a:solidFill>
              </a:defRPr>
            </a:lvl2pPr>
            <a:lvl3pPr algn="ctr">
              <a:defRPr>
                <a:solidFill>
                  <a:srgbClr val="666666"/>
                </a:solidFill>
              </a:defRPr>
            </a:lvl3pPr>
            <a:lvl4pPr algn="ctr">
              <a:defRPr>
                <a:solidFill>
                  <a:srgbClr val="666666"/>
                </a:solidFill>
              </a:defRPr>
            </a:lvl4pPr>
            <a:lvl5pPr algn="ctr">
              <a:defRPr>
                <a:solidFill>
                  <a:srgbClr val="666666"/>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two columns">
    <p:spTree>
      <p:nvGrpSpPr>
        <p:cNvPr id="1" name=""/>
        <p:cNvGrpSpPr/>
        <p:nvPr/>
      </p:nvGrpSpPr>
      <p:grpSpPr>
        <a:xfrm>
          <a:off x="0" y="0"/>
          <a:ext cx="0" cy="0"/>
          <a:chOff x="0" y="0"/>
          <a:chExt cx="0" cy="0"/>
        </a:xfrm>
      </p:grpSpPr>
      <p:sp>
        <p:nvSpPr>
          <p:cNvPr id="88" name="Shape 88"/>
          <p:cNvSpPr/>
          <p:nvPr>
            <p:ph type="title"/>
          </p:nvPr>
        </p:nvSpPr>
        <p:spPr>
          <a:prstGeom prst="rect">
            <a:avLst/>
          </a:prstGeom>
        </p:spPr>
        <p:txBody>
          <a:bodyPr/>
          <a:lstStyle/>
          <a:p>
            <a:pPr/>
            <a:r>
              <a:t>Title Text</a:t>
            </a:r>
          </a:p>
        </p:txBody>
      </p:sp>
      <p:sp>
        <p:nvSpPr>
          <p:cNvPr id="89" name="Shape 89"/>
          <p:cNvSpPr/>
          <p:nvPr>
            <p:ph type="body" sz="half" idx="1"/>
          </p:nvPr>
        </p:nvSpPr>
        <p:spPr>
          <a:xfrm>
            <a:off x="457200" y="1200150"/>
            <a:ext cx="3994500" cy="37257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body" sz="half" idx="13"/>
          </p:nvPr>
        </p:nvSpPr>
        <p:spPr>
          <a:xfrm>
            <a:off x="4692272" y="1200149"/>
            <a:ext cx="3994501" cy="3725702"/>
          </a:xfrm>
          <a:prstGeom prst="rect">
            <a:avLst/>
          </a:prstGeom>
        </p:spPr>
        <p:txBody>
          <a:bodyPr/>
          <a:lstStyle/>
          <a:p>
            <a:pPr/>
          </a:p>
        </p:txBody>
      </p:sp>
      <p:sp>
        <p:nvSpPr>
          <p:cNvPr id="91" name="Shape 91"/>
          <p:cNvSpPr/>
          <p:nvPr>
            <p:ph type="sldNum" sz="quarter" idx="2"/>
          </p:nvPr>
        </p:nvSpPr>
        <p:spPr>
          <a:xfrm>
            <a:off x="8556790" y="4764158"/>
            <a:ext cx="378069" cy="364984"/>
          </a:xfrm>
          <a:prstGeom prst="rect">
            <a:avLst/>
          </a:prstGeom>
        </p:spPr>
        <p:txBody>
          <a:bodyPr/>
          <a:lstStyle>
            <a:lvl1pPr algn="l">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sldNum" sz="quarter" idx="2"/>
          </p:nvPr>
        </p:nvSpPr>
        <p:spPr>
          <a:xfrm>
            <a:off x="8556790" y="4764158"/>
            <a:ext cx="378069" cy="364984"/>
          </a:xfrm>
          <a:prstGeom prst="rect">
            <a:avLst/>
          </a:prstGeom>
        </p:spPr>
        <p:txBody>
          <a:bodyPr/>
          <a:lstStyle>
            <a:lvl1pPr algn="l">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Caption">
    <p:spTree>
      <p:nvGrpSpPr>
        <p:cNvPr id="1" name=""/>
        <p:cNvGrpSpPr/>
        <p:nvPr/>
      </p:nvGrpSpPr>
      <p:grpSpPr>
        <a:xfrm>
          <a:off x="0" y="0"/>
          <a:ext cx="0" cy="0"/>
          <a:chOff x="0" y="0"/>
          <a:chExt cx="0" cy="0"/>
        </a:xfrm>
      </p:grpSpPr>
      <p:sp>
        <p:nvSpPr>
          <p:cNvPr id="106" name="Shape 106"/>
          <p:cNvSpPr/>
          <p:nvPr>
            <p:ph type="body" sz="quarter" idx="1"/>
          </p:nvPr>
        </p:nvSpPr>
        <p:spPr>
          <a:xfrm>
            <a:off x="457200" y="4406308"/>
            <a:ext cx="8229600" cy="519601"/>
          </a:xfrm>
          <a:prstGeom prst="rect">
            <a:avLst/>
          </a:prstGeom>
        </p:spPr>
        <p:txBody>
          <a:bodyPr/>
          <a:lstStyle>
            <a:lvl1pPr algn="ctr">
              <a:spcBef>
                <a:spcPts val="300"/>
              </a:spcBef>
              <a:defRPr sz="1700"/>
            </a:lvl1pPr>
            <a:lvl2pPr algn="ctr">
              <a:spcBef>
                <a:spcPts val="300"/>
              </a:spcBef>
              <a:defRPr sz="1700"/>
            </a:lvl2pPr>
            <a:lvl3pPr algn="ctr">
              <a:spcBef>
                <a:spcPts val="300"/>
              </a:spcBef>
              <a:defRPr sz="1700"/>
            </a:lvl3pPr>
            <a:lvl4pPr algn="ctr">
              <a:spcBef>
                <a:spcPts val="300"/>
              </a:spcBef>
              <a:defRPr sz="1700"/>
            </a:lvl4pPr>
            <a:lvl5pPr algn="ctr">
              <a:spcBef>
                <a:spcPts val="300"/>
              </a:spcBef>
              <a:defRPr sz="1700"/>
            </a:lvl5pPr>
          </a:lstStyle>
          <a:p>
            <a:pPr/>
            <a:r>
              <a:t>Body Level One</a:t>
            </a:r>
          </a:p>
          <a:p>
            <a:pPr lvl="1"/>
            <a:r>
              <a:t>Body Level Two</a:t>
            </a:r>
          </a:p>
          <a:p>
            <a:pPr lvl="2"/>
            <a:r>
              <a:t>Body Level Three</a:t>
            </a:r>
          </a:p>
          <a:p>
            <a:pPr lvl="3"/>
            <a:r>
              <a:t>Body Level Four</a:t>
            </a:r>
          </a:p>
          <a:p>
            <a:pPr lvl="4"/>
            <a:r>
              <a:t>Body Level Five</a:t>
            </a:r>
          </a:p>
        </p:txBody>
      </p:sp>
      <p:sp>
        <p:nvSpPr>
          <p:cNvPr id="107" name="Shape 107"/>
          <p:cNvSpPr/>
          <p:nvPr>
            <p:ph type="sldNum" sz="quarter" idx="2"/>
          </p:nvPr>
        </p:nvSpPr>
        <p:spPr>
          <a:xfrm>
            <a:off x="8556790" y="4764158"/>
            <a:ext cx="378069" cy="364984"/>
          </a:xfrm>
          <a:prstGeom prst="rect">
            <a:avLst/>
          </a:prstGeom>
        </p:spPr>
        <p:txBody>
          <a:bodyPr/>
          <a:lstStyle>
            <a:lvl1pPr algn="l">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4" name="Shape 114"/>
          <p:cNvSpPr/>
          <p:nvPr>
            <p:ph type="sldNum" sz="quarter" idx="2"/>
          </p:nvPr>
        </p:nvSpPr>
        <p:spPr>
          <a:xfrm>
            <a:off x="8556790" y="4764158"/>
            <a:ext cx="378069" cy="364984"/>
          </a:xfrm>
          <a:prstGeom prst="rect">
            <a:avLst/>
          </a:prstGeom>
        </p:spPr>
        <p:txBody>
          <a:bodyPr/>
          <a:lstStyle>
            <a:lvl1pPr algn="l">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21" name="Shape 121"/>
          <p:cNvSpPr/>
          <p:nvPr>
            <p:ph type="title"/>
          </p:nvPr>
        </p:nvSpPr>
        <p:spPr>
          <a:xfrm>
            <a:off x="766842" y="500865"/>
            <a:ext cx="6560701" cy="3141900"/>
          </a:xfrm>
          <a:prstGeom prst="rect">
            <a:avLst/>
          </a:prstGeom>
        </p:spPr>
        <p:txBody>
          <a:bodyPr anchor="t"/>
          <a:lstStyle>
            <a:lvl1pPr>
              <a:lnSpc>
                <a:spcPct val="80000"/>
              </a:lnSpc>
            </a:lvl1pPr>
          </a:lstStyle>
          <a:p>
            <a:pPr/>
            <a:r>
              <a:t>Title Text</a:t>
            </a:r>
          </a:p>
        </p:txBody>
      </p:sp>
      <p:sp>
        <p:nvSpPr>
          <p:cNvPr id="122" name="Shape 122"/>
          <p:cNvSpPr/>
          <p:nvPr>
            <p:ph type="sldNum" sz="quarter" idx="2"/>
          </p:nvPr>
        </p:nvSpPr>
        <p:spPr>
          <a:xfrm>
            <a:off x="4419600" y="4597055"/>
            <a:ext cx="2133600" cy="3404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body">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two columns">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sz="half" idx="1"/>
          </p:nvPr>
        </p:nvSpPr>
        <p:spPr>
          <a:xfrm>
            <a:off x="457200" y="1200150"/>
            <a:ext cx="3994500" cy="372569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body" sz="half" idx="13"/>
          </p:nvPr>
        </p:nvSpPr>
        <p:spPr>
          <a:xfrm>
            <a:off x="4692272" y="1200150"/>
            <a:ext cx="3994501" cy="3725699"/>
          </a:xfrm>
          <a:prstGeom prst="rect">
            <a:avLst/>
          </a:prstGeom>
        </p:spPr>
        <p:txBody>
          <a:bodyPr/>
          <a:lstStyle/>
          <a:p>
            <a:pP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a:r>
              <a:t>Title Text</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aption">
    <p:spTree>
      <p:nvGrpSpPr>
        <p:cNvPr id="1" name=""/>
        <p:cNvGrpSpPr/>
        <p:nvPr/>
      </p:nvGrpSpPr>
      <p:grpSpPr>
        <a:xfrm>
          <a:off x="0" y="0"/>
          <a:ext cx="0" cy="0"/>
          <a:chOff x="0" y="0"/>
          <a:chExt cx="0" cy="0"/>
        </a:xfrm>
      </p:grpSpPr>
      <p:sp>
        <p:nvSpPr>
          <p:cNvPr id="47" name="Shape 47"/>
          <p:cNvSpPr/>
          <p:nvPr>
            <p:ph type="body" sz="quarter" idx="1"/>
          </p:nvPr>
        </p:nvSpPr>
        <p:spPr>
          <a:xfrm>
            <a:off x="457200" y="4406308"/>
            <a:ext cx="8229600" cy="519600"/>
          </a:xfrm>
          <a:prstGeom prst="rect">
            <a:avLst/>
          </a:prstGeom>
        </p:spPr>
        <p:txBody>
          <a:bodyPr/>
          <a:lstStyle>
            <a:lvl1pPr algn="ctr">
              <a:spcBef>
                <a:spcPts val="300"/>
              </a:spcBef>
              <a:defRPr sz="1700"/>
            </a:lvl1pPr>
            <a:lvl2pPr algn="ctr">
              <a:spcBef>
                <a:spcPts val="300"/>
              </a:spcBef>
              <a:defRPr sz="1700"/>
            </a:lvl2pPr>
            <a:lvl3pPr algn="ctr">
              <a:spcBef>
                <a:spcPts val="300"/>
              </a:spcBef>
              <a:defRPr sz="1700"/>
            </a:lvl3pPr>
            <a:lvl4pPr algn="ctr">
              <a:spcBef>
                <a:spcPts val="300"/>
              </a:spcBef>
              <a:defRPr sz="1700"/>
            </a:lvl4pPr>
            <a:lvl5pPr algn="ctr">
              <a:spcBef>
                <a:spcPts val="300"/>
              </a:spcBef>
              <a:defRPr sz="1700"/>
            </a:lvl5pPr>
          </a:lstStyle>
          <a:p>
            <a:pPr/>
            <a:r>
              <a:t>Body Level One</a:t>
            </a:r>
          </a:p>
          <a:p>
            <a:pPr lvl="1"/>
            <a:r>
              <a:t>Body Level Two</a:t>
            </a:r>
          </a:p>
          <a:p>
            <a:pPr lvl="2"/>
            <a:r>
              <a:t>Body Level Three</a:t>
            </a:r>
          </a:p>
          <a:p>
            <a:pPr lvl="3"/>
            <a:r>
              <a:t>Body Level Four</a:t>
            </a:r>
          </a:p>
          <a:p>
            <a:pPr lvl="4"/>
            <a:r>
              <a:t>Body Level Five</a:t>
            </a:r>
          </a:p>
        </p:txBody>
      </p:sp>
      <p:sp>
        <p:nvSpPr>
          <p:cNvPr id="48" name="Shape 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2" name="Shape 62"/>
          <p:cNvSpPr/>
          <p:nvPr>
            <p:ph type="title"/>
          </p:nvPr>
        </p:nvSpPr>
        <p:spPr>
          <a:xfrm>
            <a:off x="766842" y="500865"/>
            <a:ext cx="6560699" cy="3141900"/>
          </a:xfrm>
          <a:prstGeom prst="rect">
            <a:avLst/>
          </a:prstGeom>
        </p:spPr>
        <p:txBody>
          <a:bodyPr anchor="t"/>
          <a:lstStyle>
            <a:lvl1pPr>
              <a:lnSpc>
                <a:spcPct val="80000"/>
              </a:lnSpc>
            </a:lvl1pPr>
          </a:lstStyle>
          <a:p>
            <a:pPr/>
            <a:r>
              <a:t>Title Text</a:t>
            </a:r>
          </a:p>
        </p:txBody>
      </p:sp>
      <p:sp>
        <p:nvSpPr>
          <p:cNvPr id="63" name="Shape 63"/>
          <p:cNvSpPr/>
          <p:nvPr>
            <p:ph type="sldNum" sz="quarter" idx="2"/>
          </p:nvPr>
        </p:nvSpPr>
        <p:spPr>
          <a:xfrm>
            <a:off x="4419600" y="4597055"/>
            <a:ext cx="2133600" cy="3404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70" name="Shape 70"/>
          <p:cNvSpPr/>
          <p:nvPr>
            <p:ph type="title"/>
          </p:nvPr>
        </p:nvSpPr>
        <p:spPr>
          <a:xfrm>
            <a:off x="685798" y="1583342"/>
            <a:ext cx="7772401" cy="1159801"/>
          </a:xfrm>
          <a:prstGeom prst="rect">
            <a:avLst/>
          </a:prstGeom>
        </p:spPr>
        <p:txBody>
          <a:bodyPr/>
          <a:lstStyle>
            <a:lvl1pPr algn="ctr">
              <a:defRPr sz="4400"/>
            </a:lvl1pPr>
          </a:lstStyle>
          <a:p>
            <a:pPr/>
            <a:r>
              <a:t>Title Text</a:t>
            </a:r>
          </a:p>
        </p:txBody>
      </p:sp>
      <p:sp>
        <p:nvSpPr>
          <p:cNvPr id="71" name="Shape 71"/>
          <p:cNvSpPr/>
          <p:nvPr>
            <p:ph type="body" sz="quarter" idx="1"/>
          </p:nvPr>
        </p:nvSpPr>
        <p:spPr>
          <a:xfrm>
            <a:off x="685798" y="2840053"/>
            <a:ext cx="7772401" cy="784799"/>
          </a:xfrm>
          <a:prstGeom prst="rect">
            <a:avLst/>
          </a:prstGeom>
        </p:spPr>
        <p:txBody>
          <a:bodyPr/>
          <a:lstStyle>
            <a:lvl1pPr algn="ctr">
              <a:defRPr>
                <a:solidFill>
                  <a:srgbClr val="666666"/>
                </a:solidFill>
              </a:defRPr>
            </a:lvl1pPr>
            <a:lvl2pPr algn="ctr">
              <a:defRPr>
                <a:solidFill>
                  <a:srgbClr val="666666"/>
                </a:solidFill>
              </a:defRPr>
            </a:lvl2pPr>
            <a:lvl3pPr algn="ctr">
              <a:defRPr>
                <a:solidFill>
                  <a:srgbClr val="666666"/>
                </a:solidFill>
              </a:defRPr>
            </a:lvl3pPr>
            <a:lvl4pPr algn="ctr">
              <a:defRPr>
                <a:solidFill>
                  <a:srgbClr val="666666"/>
                </a:solidFill>
              </a:defRPr>
            </a:lvl4pPr>
            <a:lvl5pPr algn="ctr">
              <a:defRPr>
                <a:solidFill>
                  <a:srgbClr val="666666"/>
                </a:solidFill>
              </a:defRPr>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xfrm>
            <a:off x="8556790" y="4764158"/>
            <a:ext cx="378069" cy="364984"/>
          </a:xfrm>
          <a:prstGeom prst="rect">
            <a:avLst/>
          </a:prstGeom>
        </p:spPr>
        <p:txBody>
          <a:bodyPr/>
          <a:lstStyle>
            <a:lvl1pPr algn="l">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and body">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p>
            <a:pPr/>
            <a:r>
              <a:t>Title Text</a:t>
            </a:r>
          </a:p>
        </p:txBody>
      </p:sp>
      <p:sp>
        <p:nvSpPr>
          <p:cNvPr id="80" name="Shape 80"/>
          <p:cNvSpPr/>
          <p:nvPr>
            <p:ph type="body" idx="1"/>
          </p:nvPr>
        </p:nvSpPr>
        <p:spPr>
          <a:xfrm>
            <a:off x="457200" y="1200150"/>
            <a:ext cx="8229600" cy="37257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1" name="Shape 81"/>
          <p:cNvSpPr/>
          <p:nvPr>
            <p:ph type="sldNum" sz="quarter" idx="2"/>
          </p:nvPr>
        </p:nvSpPr>
        <p:spPr>
          <a:xfrm>
            <a:off x="8556790" y="4764158"/>
            <a:ext cx="378069" cy="364984"/>
          </a:xfrm>
          <a:prstGeom prst="rect">
            <a:avLst/>
          </a:prstGeom>
        </p:spPr>
        <p:txBody>
          <a:bodyPr/>
          <a:lstStyle>
            <a:lvl1pPr algn="l">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205978"/>
            <a:ext cx="8229600" cy="857400"/>
          </a:xfrm>
          <a:prstGeom prst="rect">
            <a:avLst/>
          </a:prstGeom>
          <a:ln w="12700">
            <a:miter lim="400000"/>
          </a:ln>
          <a:extLst>
            <a:ext uri="{C572A759-6A51-4108-AA02-DFA0A04FC94B}">
              <ma14:wrappingTextBoxFlag xmlns:ma14="http://schemas.microsoft.com/office/mac/drawingml/2011/main" val="1"/>
            </a:ext>
          </a:extLst>
        </p:spPr>
        <p:txBody>
          <a:bodyPr lIns="83800" tIns="83800" rIns="83800" bIns="83800" anchor="b">
            <a:normAutofit fontScale="100000" lnSpcReduction="0"/>
          </a:bodyPr>
          <a:lstStyle/>
          <a:p>
            <a:pPr/>
            <a:r>
              <a:t>Title Text</a:t>
            </a:r>
          </a:p>
        </p:txBody>
      </p:sp>
      <p:sp>
        <p:nvSpPr>
          <p:cNvPr id="3" name="Shape 3"/>
          <p:cNvSpPr/>
          <p:nvPr>
            <p:ph type="body" idx="1"/>
          </p:nvPr>
        </p:nvSpPr>
        <p:spPr>
          <a:xfrm>
            <a:off x="457200" y="1200150"/>
            <a:ext cx="8229600" cy="3725699"/>
          </a:xfrm>
          <a:prstGeom prst="rect">
            <a:avLst/>
          </a:prstGeom>
          <a:ln w="12700">
            <a:miter lim="400000"/>
          </a:ln>
          <a:extLst>
            <a:ext uri="{C572A759-6A51-4108-AA02-DFA0A04FC94B}">
              <ma14:wrappingTextBoxFlag xmlns:ma14="http://schemas.microsoft.com/office/mac/drawingml/2011/main" val="1"/>
            </a:ext>
          </a:extLst>
        </p:spPr>
        <p:txBody>
          <a:bodyPr lIns="83800" tIns="83800" rIns="83800" bIns="83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755674" y="4776442"/>
            <a:ext cx="349816" cy="340416"/>
          </a:xfrm>
          <a:prstGeom prst="rect">
            <a:avLst/>
          </a:prstGeom>
          <a:ln w="12700">
            <a:miter lim="400000"/>
          </a:ln>
        </p:spPr>
        <p:txBody>
          <a:bodyPr wrap="none" lIns="83800" tIns="83800" rIns="83800" bIns="83800"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rgbClr val="000000"/>
          </a:solidFill>
          <a:uFillTx/>
          <a:latin typeface="Arial"/>
          <a:ea typeface="Arial"/>
          <a:cs typeface="Arial"/>
          <a:sym typeface="Arial"/>
        </a:defRPr>
      </a:lvl9pPr>
    </p:titleStyle>
    <p:bodyStyle>
      <a:lvl1pPr marL="0" marR="0" indent="0" algn="l" defTabSz="91440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Arial"/>
          <a:ea typeface="Arial"/>
          <a:cs typeface="Arial"/>
          <a:sym typeface="Arial"/>
        </a:defRPr>
      </a:lvl1pPr>
      <a:lvl2pPr marL="0" marR="0" indent="0" algn="l" defTabSz="91440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Arial"/>
          <a:ea typeface="Arial"/>
          <a:cs typeface="Arial"/>
          <a:sym typeface="Arial"/>
        </a:defRPr>
      </a:lvl2pPr>
      <a:lvl3pPr marL="0" marR="0" indent="0" algn="l" defTabSz="91440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Arial"/>
          <a:ea typeface="Arial"/>
          <a:cs typeface="Arial"/>
          <a:sym typeface="Arial"/>
        </a:defRPr>
      </a:lvl3pPr>
      <a:lvl4pPr marL="0" marR="0" indent="0" algn="l" defTabSz="91440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Arial"/>
          <a:ea typeface="Arial"/>
          <a:cs typeface="Arial"/>
          <a:sym typeface="Arial"/>
        </a:defRPr>
      </a:lvl4pPr>
      <a:lvl5pPr marL="0" marR="0" indent="0" algn="l" defTabSz="91440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Arial"/>
          <a:ea typeface="Arial"/>
          <a:cs typeface="Arial"/>
          <a:sym typeface="Arial"/>
        </a:defRPr>
      </a:lvl5pPr>
      <a:lvl6pPr marL="0" marR="0" indent="0" algn="l" defTabSz="91440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Arial"/>
          <a:ea typeface="Arial"/>
          <a:cs typeface="Arial"/>
          <a:sym typeface="Arial"/>
        </a:defRPr>
      </a:lvl6pPr>
      <a:lvl7pPr marL="0" marR="0" indent="0" algn="l" defTabSz="91440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Arial"/>
          <a:ea typeface="Arial"/>
          <a:cs typeface="Arial"/>
          <a:sym typeface="Arial"/>
        </a:defRPr>
      </a:lvl7pPr>
      <a:lvl8pPr marL="0" marR="0" indent="0" algn="l" defTabSz="91440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Arial"/>
          <a:ea typeface="Arial"/>
          <a:cs typeface="Arial"/>
          <a:sym typeface="Arial"/>
        </a:defRPr>
      </a:lvl8pPr>
      <a:lvl9pPr marL="0" marR="0" indent="0" algn="l" defTabSz="91440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6.png"/><Relationship Id="rId4" Type="http://schemas.openxmlformats.org/officeDocument/2006/relationships/image" Target="../media/image7.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131" name="Shape 131"/>
          <p:cNvSpPr/>
          <p:nvPr>
            <p:ph type="title"/>
          </p:nvPr>
        </p:nvSpPr>
        <p:spPr>
          <a:xfrm>
            <a:off x="592805" y="500865"/>
            <a:ext cx="6560699" cy="3141901"/>
          </a:xfrm>
          <a:prstGeom prst="rect">
            <a:avLst/>
          </a:prstGeom>
        </p:spPr>
        <p:txBody>
          <a:bodyPr lIns="0" tIns="0" rIns="0" bIns="0"/>
          <a:lstStyle>
            <a:lvl1pPr>
              <a:lnSpc>
                <a:spcPct val="100000"/>
              </a:lnSpc>
              <a:defRPr sz="4800">
                <a:solidFill>
                  <a:srgbClr val="FFFFFF"/>
                </a:solidFill>
                <a:latin typeface="Source Sans Pro"/>
                <a:ea typeface="Source Sans Pro"/>
                <a:cs typeface="Source Sans Pro"/>
                <a:sym typeface="Source Sans Pro"/>
              </a:defRPr>
            </a:lvl1pPr>
          </a:lstStyle>
          <a:p>
            <a:pPr/>
            <a:r>
              <a:t>A different approach to mobile development</a:t>
            </a:r>
          </a:p>
        </p:txBody>
      </p:sp>
      <p:grpSp>
        <p:nvGrpSpPr>
          <p:cNvPr id="140" name="Group 140"/>
          <p:cNvGrpSpPr/>
          <p:nvPr/>
        </p:nvGrpSpPr>
        <p:grpSpPr>
          <a:xfrm>
            <a:off x="0" y="4790294"/>
            <a:ext cx="9152316" cy="359646"/>
            <a:chOff x="0" y="0"/>
            <a:chExt cx="9152314" cy="359644"/>
          </a:xfrm>
        </p:grpSpPr>
        <p:sp>
          <p:nvSpPr>
            <p:cNvPr id="132" name="Shape 132"/>
            <p:cNvSpPr/>
            <p:nvPr/>
          </p:nvSpPr>
          <p:spPr>
            <a:xfrm>
              <a:off x="0" y="79"/>
              <a:ext cx="6728033" cy="359566"/>
            </a:xfrm>
            <a:prstGeom prst="rect">
              <a:avLst/>
            </a:prstGeom>
            <a:solidFill>
              <a:srgbClr val="404040">
                <a:alpha val="9800"/>
              </a:srgbClr>
            </a:solidFill>
            <a:ln w="12700" cap="flat">
              <a:noFill/>
              <a:miter lim="400000"/>
            </a:ln>
            <a:effectLst/>
          </p:spPr>
          <p:txBody>
            <a:bodyPr wrap="square" lIns="45719" tIns="45719" rIns="45719" bIns="45719" numCol="1" anchor="ctr">
              <a:noAutofit/>
            </a:bodyPr>
            <a:lstStyle/>
            <a:p>
              <a:pPr indent="152400">
                <a:defRPr sz="900">
                  <a:latin typeface="Source Code Pro"/>
                  <a:ea typeface="Source Code Pro"/>
                  <a:cs typeface="Source Code Pro"/>
                  <a:sym typeface="Source Code Pro"/>
                </a:defRPr>
              </a:pPr>
            </a:p>
          </p:txBody>
        </p:sp>
        <p:grpSp>
          <p:nvGrpSpPr>
            <p:cNvPr id="139" name="Group 139"/>
            <p:cNvGrpSpPr/>
            <p:nvPr/>
          </p:nvGrpSpPr>
          <p:grpSpPr>
            <a:xfrm>
              <a:off x="6728049" y="0"/>
              <a:ext cx="2424267" cy="359499"/>
              <a:chOff x="0" y="0"/>
              <a:chExt cx="2424265" cy="359498"/>
            </a:xfrm>
          </p:grpSpPr>
          <p:grpSp>
            <p:nvGrpSpPr>
              <p:cNvPr id="135" name="Group 135"/>
              <p:cNvGrpSpPr/>
              <p:nvPr/>
            </p:nvGrpSpPr>
            <p:grpSpPr>
              <a:xfrm>
                <a:off x="1356960" y="0"/>
                <a:ext cx="1067306" cy="359494"/>
                <a:chOff x="0" y="0"/>
                <a:chExt cx="1067305" cy="359493"/>
              </a:xfrm>
            </p:grpSpPr>
            <p:sp>
              <p:nvSpPr>
                <p:cNvPr id="133" name="Shape 133"/>
                <p:cNvSpPr/>
                <p:nvPr/>
              </p:nvSpPr>
              <p:spPr>
                <a:xfrm>
                  <a:off x="-1" y="0"/>
                  <a:ext cx="1067307" cy="359494"/>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p>
              </p:txBody>
            </p:sp>
            <p:sp>
              <p:nvSpPr>
                <p:cNvPr id="134" name="Shape 134"/>
                <p:cNvSpPr/>
                <p:nvPr/>
              </p:nvSpPr>
              <p:spPr>
                <a:xfrm>
                  <a:off x="-1" y="103546"/>
                  <a:ext cx="1067307" cy="15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000">
                      <a:solidFill>
                        <a:srgbClr val="DA352F"/>
                      </a:solidFill>
                      <a:latin typeface="Source Code Pro"/>
                      <a:ea typeface="Source Code Pro"/>
                      <a:cs typeface="Source Code Pro"/>
                      <a:sym typeface="Source Code Pro"/>
                    </a:defRPr>
                  </a:lvl1pPr>
                </a:lstStyle>
                <a:p>
                  <a:pPr/>
                  <a:r>
                    <a:t>#HWSW</a:t>
                  </a:r>
                </a:p>
              </p:txBody>
            </p:sp>
          </p:grpSp>
          <p:grpSp>
            <p:nvGrpSpPr>
              <p:cNvPr id="138" name="Group 138"/>
              <p:cNvGrpSpPr/>
              <p:nvPr/>
            </p:nvGrpSpPr>
            <p:grpSpPr>
              <a:xfrm>
                <a:off x="0" y="4"/>
                <a:ext cx="1364717" cy="359495"/>
                <a:chOff x="0" y="0"/>
                <a:chExt cx="1364716" cy="359493"/>
              </a:xfrm>
            </p:grpSpPr>
            <p:sp>
              <p:nvSpPr>
                <p:cNvPr id="136" name="Shape 136"/>
                <p:cNvSpPr/>
                <p:nvPr/>
              </p:nvSpPr>
              <p:spPr>
                <a:xfrm>
                  <a:off x="-1" y="0"/>
                  <a:ext cx="1364718" cy="359494"/>
                </a:xfrm>
                <a:prstGeom prst="rect">
                  <a:avLst/>
                </a:prstGeom>
                <a:solidFill>
                  <a:srgbClr val="404040"/>
                </a:solidFill>
                <a:ln w="12700" cap="flat">
                  <a:noFill/>
                  <a:miter lim="400000"/>
                </a:ln>
                <a:effectLst/>
              </p:spPr>
              <p:txBody>
                <a:bodyPr wrap="square" lIns="45719" tIns="45719" rIns="45719" bIns="45719" numCol="1" anchor="ctr">
                  <a:noAutofit/>
                </a:bodyPr>
                <a:lstStyle/>
                <a:p>
                  <a:pPr algn="ctr"/>
                </a:p>
              </p:txBody>
            </p:sp>
            <p:sp>
              <p:nvSpPr>
                <p:cNvPr id="137" name="Shape 137"/>
                <p:cNvSpPr/>
                <p:nvPr/>
              </p:nvSpPr>
              <p:spPr>
                <a:xfrm>
                  <a:off x="-1" y="103546"/>
                  <a:ext cx="1364718" cy="152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000">
                      <a:solidFill>
                        <a:srgbClr val="FFFFFF"/>
                      </a:solidFill>
                      <a:latin typeface="Source Code Pro"/>
                      <a:ea typeface="Source Code Pro"/>
                      <a:cs typeface="Source Code Pro"/>
                      <a:sym typeface="Source Code Pro"/>
                    </a:defRPr>
                  </a:lvl1pPr>
                </a:lstStyle>
                <a:p>
                  <a:pPr/>
                  <a:r>
                    <a:t>@TomislavTenodi</a:t>
                  </a:r>
                </a:p>
              </p:txBody>
            </p:sp>
          </p:grpSp>
        </p:gr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nvSpPr>
        <p:spPr>
          <a:xfrm>
            <a:off x="606111" y="3089349"/>
            <a:ext cx="2385001" cy="3972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15000"/>
              </a:lnSpc>
              <a:defRPr b="1" sz="1800">
                <a:solidFill>
                  <a:srgbClr val="666666"/>
                </a:solidFill>
                <a:latin typeface="Source Sans Pro"/>
                <a:ea typeface="Source Sans Pro"/>
                <a:cs typeface="Source Sans Pro"/>
                <a:sym typeface="Source Sans Pro"/>
              </a:defRPr>
            </a:lvl1pPr>
          </a:lstStyle>
          <a:p>
            <a:pPr/>
            <a:r>
              <a:t>HTML web apps</a:t>
            </a:r>
          </a:p>
        </p:txBody>
      </p:sp>
      <p:sp>
        <p:nvSpPr>
          <p:cNvPr id="263" name="Shape 263"/>
          <p:cNvSpPr/>
          <p:nvPr/>
        </p:nvSpPr>
        <p:spPr>
          <a:xfrm>
            <a:off x="360050" y="3740299"/>
            <a:ext cx="2877000" cy="2956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50000"/>
              </a:lnSpc>
              <a:defRPr sz="1200">
                <a:solidFill>
                  <a:srgbClr val="535353"/>
                </a:solidFill>
                <a:latin typeface="Source Sans Pro"/>
                <a:ea typeface="Source Sans Pro"/>
                <a:cs typeface="Source Sans Pro"/>
                <a:sym typeface="Source Sans Pro"/>
              </a:defRPr>
            </a:lvl1pPr>
          </a:lstStyle>
          <a:p>
            <a:pPr/>
            <a:r>
              <a:t>HTML, CSS and JavaScript</a:t>
            </a:r>
          </a:p>
        </p:txBody>
      </p:sp>
      <p:sp>
        <p:nvSpPr>
          <p:cNvPr id="264" name="Shape 264"/>
          <p:cNvSpPr/>
          <p:nvPr>
            <p:ph type="title"/>
          </p:nvPr>
        </p:nvSpPr>
        <p:spPr>
          <a:xfrm>
            <a:off x="510899" y="324824"/>
            <a:ext cx="8122202" cy="1347901"/>
          </a:xfrm>
          <a:prstGeom prst="rect">
            <a:avLst/>
          </a:prstGeom>
        </p:spPr>
        <p:txBody>
          <a:bodyPr lIns="0" tIns="0" rIns="0" bIns="0"/>
          <a:lstStyle/>
          <a:p>
            <a:pPr defTabSz="704087">
              <a:lnSpc>
                <a:spcPct val="100000"/>
              </a:lnSpc>
              <a:defRPr b="0" sz="2772">
                <a:solidFill>
                  <a:srgbClr val="CCCCCC"/>
                </a:solidFill>
                <a:latin typeface="Source Sans Pro"/>
                <a:ea typeface="Source Sans Pro"/>
                <a:cs typeface="Source Sans Pro"/>
                <a:sym typeface="Source Sans Pro"/>
              </a:defRPr>
            </a:pPr>
            <a:r>
              <a:t>#2</a:t>
            </a:r>
          </a:p>
          <a:p>
            <a:pPr defTabSz="704087">
              <a:lnSpc>
                <a:spcPct val="100000"/>
              </a:lnSpc>
              <a:defRPr sz="3696">
                <a:solidFill>
                  <a:srgbClr val="D93530"/>
                </a:solidFill>
                <a:latin typeface="Source Sans Pro"/>
                <a:ea typeface="Source Sans Pro"/>
                <a:cs typeface="Source Sans Pro"/>
                <a:sym typeface="Source Sans Pro"/>
              </a:defRPr>
            </a:pPr>
            <a:r>
              <a:t>CROSS-PLATFORM DEVELOPMENT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nvSpPr>
        <p:spPr>
          <a:xfrm>
            <a:off x="606111" y="3089349"/>
            <a:ext cx="2385001" cy="3972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15000"/>
              </a:lnSpc>
              <a:defRPr b="1" sz="1800">
                <a:solidFill>
                  <a:srgbClr val="666666"/>
                </a:solidFill>
                <a:latin typeface="Source Sans Pro"/>
                <a:ea typeface="Source Sans Pro"/>
                <a:cs typeface="Source Sans Pro"/>
                <a:sym typeface="Source Sans Pro"/>
              </a:defRPr>
            </a:lvl1pPr>
          </a:lstStyle>
          <a:p>
            <a:pPr/>
            <a:r>
              <a:t>HTML web apps</a:t>
            </a:r>
          </a:p>
        </p:txBody>
      </p:sp>
      <p:sp>
        <p:nvSpPr>
          <p:cNvPr id="269" name="Shape 269"/>
          <p:cNvSpPr/>
          <p:nvPr/>
        </p:nvSpPr>
        <p:spPr>
          <a:xfrm>
            <a:off x="3399690" y="3089349"/>
            <a:ext cx="2385001" cy="3972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15000"/>
              </a:lnSpc>
              <a:defRPr b="1" sz="1800">
                <a:solidFill>
                  <a:srgbClr val="666666"/>
                </a:solidFill>
                <a:latin typeface="Source Sans Pro"/>
                <a:ea typeface="Source Sans Pro"/>
                <a:cs typeface="Source Sans Pro"/>
                <a:sym typeface="Source Sans Pro"/>
              </a:defRPr>
            </a:lvl1pPr>
          </a:lstStyle>
          <a:p>
            <a:pPr/>
            <a:r>
              <a:t>HTML hybrid apps</a:t>
            </a:r>
          </a:p>
        </p:txBody>
      </p:sp>
      <p:sp>
        <p:nvSpPr>
          <p:cNvPr id="270" name="Shape 270"/>
          <p:cNvSpPr/>
          <p:nvPr/>
        </p:nvSpPr>
        <p:spPr>
          <a:xfrm>
            <a:off x="360050" y="3740299"/>
            <a:ext cx="2877000" cy="2956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50000"/>
              </a:lnSpc>
              <a:defRPr sz="1200">
                <a:solidFill>
                  <a:srgbClr val="535353"/>
                </a:solidFill>
                <a:latin typeface="Source Sans Pro"/>
                <a:ea typeface="Source Sans Pro"/>
                <a:cs typeface="Source Sans Pro"/>
                <a:sym typeface="Source Sans Pro"/>
              </a:defRPr>
            </a:lvl1pPr>
          </a:lstStyle>
          <a:p>
            <a:pPr/>
            <a:r>
              <a:t>HTML, CSS and JavaScript</a:t>
            </a:r>
          </a:p>
        </p:txBody>
      </p:sp>
      <p:sp>
        <p:nvSpPr>
          <p:cNvPr id="271" name="Shape 271"/>
          <p:cNvSpPr/>
          <p:nvPr/>
        </p:nvSpPr>
        <p:spPr>
          <a:xfrm>
            <a:off x="3236140" y="3740291"/>
            <a:ext cx="2709001" cy="5623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algn="ctr">
              <a:lnSpc>
                <a:spcPct val="150000"/>
              </a:lnSpc>
              <a:defRPr sz="1200">
                <a:solidFill>
                  <a:srgbClr val="535353"/>
                </a:solidFill>
                <a:latin typeface="Source Sans Pro"/>
                <a:ea typeface="Source Sans Pro"/>
                <a:cs typeface="Source Sans Pro"/>
                <a:sym typeface="Source Sans Pro"/>
              </a:defRPr>
            </a:pPr>
            <a:r>
              <a:t>PhoneGap</a:t>
            </a:r>
          </a:p>
          <a:p>
            <a:pPr algn="ctr">
              <a:lnSpc>
                <a:spcPct val="150000"/>
              </a:lnSpc>
              <a:defRPr sz="1200">
                <a:solidFill>
                  <a:srgbClr val="535353"/>
                </a:solidFill>
                <a:latin typeface="Source Sans Pro"/>
                <a:ea typeface="Source Sans Pro"/>
                <a:cs typeface="Source Sans Pro"/>
                <a:sym typeface="Source Sans Pro"/>
              </a:defRPr>
            </a:pPr>
            <a:r>
              <a:t>Ionic</a:t>
            </a:r>
          </a:p>
        </p:txBody>
      </p:sp>
      <p:sp>
        <p:nvSpPr>
          <p:cNvPr id="272" name="Shape 272"/>
          <p:cNvSpPr/>
          <p:nvPr>
            <p:ph type="title"/>
          </p:nvPr>
        </p:nvSpPr>
        <p:spPr>
          <a:xfrm>
            <a:off x="510899" y="324824"/>
            <a:ext cx="8122202" cy="1347901"/>
          </a:xfrm>
          <a:prstGeom prst="rect">
            <a:avLst/>
          </a:prstGeom>
        </p:spPr>
        <p:txBody>
          <a:bodyPr lIns="0" tIns="0" rIns="0" bIns="0"/>
          <a:lstStyle/>
          <a:p>
            <a:pPr defTabSz="704087">
              <a:lnSpc>
                <a:spcPct val="100000"/>
              </a:lnSpc>
              <a:defRPr b="0" sz="2772">
                <a:solidFill>
                  <a:srgbClr val="CCCCCC"/>
                </a:solidFill>
                <a:latin typeface="Source Sans Pro"/>
                <a:ea typeface="Source Sans Pro"/>
                <a:cs typeface="Source Sans Pro"/>
                <a:sym typeface="Source Sans Pro"/>
              </a:defRPr>
            </a:pPr>
            <a:r>
              <a:t>#2</a:t>
            </a:r>
          </a:p>
          <a:p>
            <a:pPr defTabSz="704087">
              <a:lnSpc>
                <a:spcPct val="100000"/>
              </a:lnSpc>
              <a:defRPr sz="3696">
                <a:solidFill>
                  <a:srgbClr val="D93530"/>
                </a:solidFill>
                <a:latin typeface="Source Sans Pro"/>
                <a:ea typeface="Source Sans Pro"/>
                <a:cs typeface="Source Sans Pro"/>
                <a:sym typeface="Source Sans Pro"/>
              </a:defRPr>
            </a:pPr>
            <a:r>
              <a:t>CROSS-PLATFORM DEVELOPMENT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nvSpPr>
        <p:spPr>
          <a:xfrm>
            <a:off x="606111" y="3089349"/>
            <a:ext cx="2385001" cy="3972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15000"/>
              </a:lnSpc>
              <a:defRPr b="1" sz="1800">
                <a:solidFill>
                  <a:srgbClr val="666666"/>
                </a:solidFill>
                <a:latin typeface="Source Sans Pro"/>
                <a:ea typeface="Source Sans Pro"/>
                <a:cs typeface="Source Sans Pro"/>
                <a:sym typeface="Source Sans Pro"/>
              </a:defRPr>
            </a:lvl1pPr>
          </a:lstStyle>
          <a:p>
            <a:pPr/>
            <a:r>
              <a:t>HTML web apps</a:t>
            </a:r>
          </a:p>
        </p:txBody>
      </p:sp>
      <p:sp>
        <p:nvSpPr>
          <p:cNvPr id="277" name="Shape 277"/>
          <p:cNvSpPr/>
          <p:nvPr/>
        </p:nvSpPr>
        <p:spPr>
          <a:xfrm>
            <a:off x="3399690" y="3089349"/>
            <a:ext cx="2385001" cy="3972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15000"/>
              </a:lnSpc>
              <a:defRPr b="1" sz="1800">
                <a:solidFill>
                  <a:srgbClr val="666666"/>
                </a:solidFill>
                <a:latin typeface="Source Sans Pro"/>
                <a:ea typeface="Source Sans Pro"/>
                <a:cs typeface="Source Sans Pro"/>
                <a:sym typeface="Source Sans Pro"/>
              </a:defRPr>
            </a:lvl1pPr>
          </a:lstStyle>
          <a:p>
            <a:pPr/>
            <a:r>
              <a:t>HTML hybrid apps</a:t>
            </a:r>
          </a:p>
        </p:txBody>
      </p:sp>
      <p:sp>
        <p:nvSpPr>
          <p:cNvPr id="278" name="Shape 278"/>
          <p:cNvSpPr/>
          <p:nvPr/>
        </p:nvSpPr>
        <p:spPr>
          <a:xfrm>
            <a:off x="6180558" y="3089349"/>
            <a:ext cx="2385000" cy="3972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15000"/>
              </a:lnSpc>
              <a:defRPr b="1" sz="1800">
                <a:solidFill>
                  <a:srgbClr val="666666"/>
                </a:solidFill>
                <a:latin typeface="Source Sans Pro"/>
                <a:ea typeface="Source Sans Pro"/>
                <a:cs typeface="Source Sans Pro"/>
                <a:sym typeface="Source Sans Pro"/>
              </a:defRPr>
            </a:lvl1pPr>
          </a:lstStyle>
          <a:p>
            <a:pPr/>
            <a:r>
              <a:t>Compilers</a:t>
            </a:r>
          </a:p>
        </p:txBody>
      </p:sp>
      <p:sp>
        <p:nvSpPr>
          <p:cNvPr id="279" name="Shape 279"/>
          <p:cNvSpPr/>
          <p:nvPr/>
        </p:nvSpPr>
        <p:spPr>
          <a:xfrm>
            <a:off x="360050" y="3740299"/>
            <a:ext cx="2877000" cy="2956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50000"/>
              </a:lnSpc>
              <a:defRPr sz="1200">
                <a:solidFill>
                  <a:srgbClr val="535353"/>
                </a:solidFill>
                <a:latin typeface="Source Sans Pro"/>
                <a:ea typeface="Source Sans Pro"/>
                <a:cs typeface="Source Sans Pro"/>
                <a:sym typeface="Source Sans Pro"/>
              </a:defRPr>
            </a:lvl1pPr>
          </a:lstStyle>
          <a:p>
            <a:pPr/>
            <a:r>
              <a:t>HTML, CSS and JavaScript</a:t>
            </a:r>
          </a:p>
        </p:txBody>
      </p:sp>
      <p:sp>
        <p:nvSpPr>
          <p:cNvPr id="280" name="Shape 280"/>
          <p:cNvSpPr/>
          <p:nvPr/>
        </p:nvSpPr>
        <p:spPr>
          <a:xfrm>
            <a:off x="3236140" y="3740291"/>
            <a:ext cx="2709001" cy="5623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algn="ctr">
              <a:lnSpc>
                <a:spcPct val="150000"/>
              </a:lnSpc>
              <a:defRPr sz="1200">
                <a:solidFill>
                  <a:srgbClr val="535353"/>
                </a:solidFill>
                <a:latin typeface="Source Sans Pro"/>
                <a:ea typeface="Source Sans Pro"/>
                <a:cs typeface="Source Sans Pro"/>
                <a:sym typeface="Source Sans Pro"/>
              </a:defRPr>
            </a:pPr>
            <a:r>
              <a:t>PhoneGap</a:t>
            </a:r>
          </a:p>
          <a:p>
            <a:pPr algn="ctr">
              <a:lnSpc>
                <a:spcPct val="150000"/>
              </a:lnSpc>
              <a:defRPr sz="1200">
                <a:solidFill>
                  <a:srgbClr val="535353"/>
                </a:solidFill>
                <a:latin typeface="Source Sans Pro"/>
                <a:ea typeface="Source Sans Pro"/>
                <a:cs typeface="Source Sans Pro"/>
                <a:sym typeface="Source Sans Pro"/>
              </a:defRPr>
            </a:pPr>
            <a:r>
              <a:t>Ionic</a:t>
            </a:r>
          </a:p>
        </p:txBody>
      </p:sp>
      <p:sp>
        <p:nvSpPr>
          <p:cNvPr id="281" name="Shape 281"/>
          <p:cNvSpPr/>
          <p:nvPr/>
        </p:nvSpPr>
        <p:spPr>
          <a:xfrm>
            <a:off x="6018557" y="3751914"/>
            <a:ext cx="2709001" cy="5623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algn="ctr">
              <a:lnSpc>
                <a:spcPct val="150000"/>
              </a:lnSpc>
              <a:defRPr sz="1200">
                <a:solidFill>
                  <a:srgbClr val="535353"/>
                </a:solidFill>
                <a:latin typeface="Source Sans Pro"/>
                <a:ea typeface="Source Sans Pro"/>
                <a:cs typeface="Source Sans Pro"/>
                <a:sym typeface="Source Sans Pro"/>
              </a:defRPr>
            </a:pPr>
            <a:r>
              <a:t>Appcelerator’s Titanium</a:t>
            </a:r>
          </a:p>
          <a:p>
            <a:pPr algn="ctr">
              <a:lnSpc>
                <a:spcPct val="150000"/>
              </a:lnSpc>
              <a:defRPr sz="1200">
                <a:solidFill>
                  <a:srgbClr val="535353"/>
                </a:solidFill>
                <a:latin typeface="Source Sans Pro"/>
                <a:ea typeface="Source Sans Pro"/>
                <a:cs typeface="Source Sans Pro"/>
                <a:sym typeface="Source Sans Pro"/>
              </a:defRPr>
            </a:pPr>
            <a:r>
              <a:t>Xamarin</a:t>
            </a:r>
          </a:p>
        </p:txBody>
      </p:sp>
      <p:sp>
        <p:nvSpPr>
          <p:cNvPr id="282" name="Shape 282"/>
          <p:cNvSpPr/>
          <p:nvPr>
            <p:ph type="title"/>
          </p:nvPr>
        </p:nvSpPr>
        <p:spPr>
          <a:xfrm>
            <a:off x="510899" y="324824"/>
            <a:ext cx="8122202" cy="1347901"/>
          </a:xfrm>
          <a:prstGeom prst="rect">
            <a:avLst/>
          </a:prstGeom>
        </p:spPr>
        <p:txBody>
          <a:bodyPr lIns="0" tIns="0" rIns="0" bIns="0"/>
          <a:lstStyle/>
          <a:p>
            <a:pPr defTabSz="704087">
              <a:lnSpc>
                <a:spcPct val="100000"/>
              </a:lnSpc>
              <a:defRPr b="0" sz="2772">
                <a:solidFill>
                  <a:srgbClr val="CCCCCC"/>
                </a:solidFill>
                <a:latin typeface="Source Sans Pro"/>
                <a:ea typeface="Source Sans Pro"/>
                <a:cs typeface="Source Sans Pro"/>
                <a:sym typeface="Source Sans Pro"/>
              </a:defRPr>
            </a:pPr>
            <a:r>
              <a:t>#2</a:t>
            </a:r>
          </a:p>
          <a:p>
            <a:pPr defTabSz="704087">
              <a:lnSpc>
                <a:spcPct val="100000"/>
              </a:lnSpc>
              <a:defRPr sz="3696">
                <a:solidFill>
                  <a:srgbClr val="D93530"/>
                </a:solidFill>
                <a:latin typeface="Source Sans Pro"/>
                <a:ea typeface="Source Sans Pro"/>
                <a:cs typeface="Source Sans Pro"/>
                <a:sym typeface="Source Sans Pro"/>
              </a:defRPr>
            </a:pPr>
            <a:r>
              <a:t>CROSS-PLATFORM DEVELOPMENT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nvSpPr>
        <p:spPr>
          <a:xfrm>
            <a:off x="510899" y="3587862"/>
            <a:ext cx="7899070" cy="892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194"/>
                </a:lnTo>
                <a:lnTo>
                  <a:pt x="15301" y="14194"/>
                </a:lnTo>
                <a:lnTo>
                  <a:pt x="15301" y="21600"/>
                </a:lnTo>
                <a:lnTo>
                  <a:pt x="68" y="21600"/>
                </a:lnTo>
                <a:close/>
              </a:path>
            </a:pathLst>
          </a:custGeom>
          <a:solidFill>
            <a:srgbClr val="CCCCCC"/>
          </a:solidFill>
          <a:ln>
            <a:solidFill>
              <a:srgbClr val="666666"/>
            </a:solidFill>
          </a:ln>
        </p:spPr>
        <p:txBody>
          <a:bodyPr lIns="45719" rIns="45719"/>
          <a:lstStyle/>
          <a:p>
            <a:pPr/>
          </a:p>
        </p:txBody>
      </p:sp>
      <p:sp>
        <p:nvSpPr>
          <p:cNvPr id="287" name="Shape 287"/>
          <p:cNvSpPr/>
          <p:nvPr/>
        </p:nvSpPr>
        <p:spPr>
          <a:xfrm>
            <a:off x="606111" y="3089349"/>
            <a:ext cx="2385001" cy="3972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15000"/>
              </a:lnSpc>
              <a:defRPr b="1" sz="1800">
                <a:solidFill>
                  <a:srgbClr val="535353"/>
                </a:solidFill>
                <a:latin typeface="Source Sans Pro"/>
                <a:ea typeface="Source Sans Pro"/>
                <a:cs typeface="Source Sans Pro"/>
                <a:sym typeface="Source Sans Pro"/>
              </a:defRPr>
            </a:lvl1pPr>
          </a:lstStyle>
          <a:p>
            <a:pPr/>
            <a:r>
              <a:t>HTML web apps</a:t>
            </a:r>
          </a:p>
        </p:txBody>
      </p:sp>
      <p:sp>
        <p:nvSpPr>
          <p:cNvPr id="288" name="Shape 288"/>
          <p:cNvSpPr/>
          <p:nvPr/>
        </p:nvSpPr>
        <p:spPr>
          <a:xfrm>
            <a:off x="3399690" y="3089349"/>
            <a:ext cx="2385001" cy="3972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15000"/>
              </a:lnSpc>
              <a:defRPr b="1" sz="1800">
                <a:solidFill>
                  <a:srgbClr val="535353"/>
                </a:solidFill>
                <a:latin typeface="Source Sans Pro"/>
                <a:ea typeface="Source Sans Pro"/>
                <a:cs typeface="Source Sans Pro"/>
                <a:sym typeface="Source Sans Pro"/>
              </a:defRPr>
            </a:lvl1pPr>
          </a:lstStyle>
          <a:p>
            <a:pPr/>
            <a:r>
              <a:t>HTML hybrid apps</a:t>
            </a:r>
          </a:p>
        </p:txBody>
      </p:sp>
      <p:sp>
        <p:nvSpPr>
          <p:cNvPr id="289" name="Shape 289"/>
          <p:cNvSpPr/>
          <p:nvPr/>
        </p:nvSpPr>
        <p:spPr>
          <a:xfrm>
            <a:off x="6180558" y="3089349"/>
            <a:ext cx="2385000" cy="3972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15000"/>
              </a:lnSpc>
              <a:defRPr b="1" sz="1800">
                <a:solidFill>
                  <a:srgbClr val="535353"/>
                </a:solidFill>
                <a:latin typeface="Source Sans Pro"/>
                <a:ea typeface="Source Sans Pro"/>
                <a:cs typeface="Source Sans Pro"/>
                <a:sym typeface="Source Sans Pro"/>
              </a:defRPr>
            </a:lvl1pPr>
          </a:lstStyle>
          <a:p>
            <a:pPr/>
            <a:r>
              <a:t>Compilers</a:t>
            </a:r>
          </a:p>
        </p:txBody>
      </p:sp>
      <p:sp>
        <p:nvSpPr>
          <p:cNvPr id="290" name="Shape 290"/>
          <p:cNvSpPr/>
          <p:nvPr/>
        </p:nvSpPr>
        <p:spPr>
          <a:xfrm>
            <a:off x="360050" y="3740299"/>
            <a:ext cx="2877000" cy="2956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lnSpc>
                <a:spcPct val="150000"/>
              </a:lnSpc>
              <a:defRPr sz="1200">
                <a:solidFill>
                  <a:srgbClr val="535353"/>
                </a:solidFill>
                <a:latin typeface="Source Sans Pro"/>
                <a:ea typeface="Source Sans Pro"/>
                <a:cs typeface="Source Sans Pro"/>
                <a:sym typeface="Source Sans Pro"/>
              </a:defRPr>
            </a:lvl1pPr>
          </a:lstStyle>
          <a:p>
            <a:pPr/>
            <a:r>
              <a:t>HTML, CSS and JavaScript</a:t>
            </a:r>
          </a:p>
        </p:txBody>
      </p:sp>
      <p:sp>
        <p:nvSpPr>
          <p:cNvPr id="291" name="Shape 291"/>
          <p:cNvSpPr/>
          <p:nvPr/>
        </p:nvSpPr>
        <p:spPr>
          <a:xfrm>
            <a:off x="3236140" y="3740291"/>
            <a:ext cx="2709001" cy="5623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algn="ctr">
              <a:lnSpc>
                <a:spcPct val="150000"/>
              </a:lnSpc>
              <a:defRPr sz="1200">
                <a:solidFill>
                  <a:srgbClr val="535353"/>
                </a:solidFill>
                <a:latin typeface="Source Sans Pro"/>
                <a:ea typeface="Source Sans Pro"/>
                <a:cs typeface="Source Sans Pro"/>
                <a:sym typeface="Source Sans Pro"/>
              </a:defRPr>
            </a:pPr>
            <a:r>
              <a:t>PhoneGap</a:t>
            </a:r>
          </a:p>
          <a:p>
            <a:pPr algn="ctr">
              <a:lnSpc>
                <a:spcPct val="150000"/>
              </a:lnSpc>
              <a:defRPr sz="1200">
                <a:solidFill>
                  <a:srgbClr val="535353"/>
                </a:solidFill>
                <a:latin typeface="Source Sans Pro"/>
                <a:ea typeface="Source Sans Pro"/>
                <a:cs typeface="Source Sans Pro"/>
                <a:sym typeface="Source Sans Pro"/>
              </a:defRPr>
            </a:pPr>
            <a:r>
              <a:t>Ionic</a:t>
            </a:r>
          </a:p>
        </p:txBody>
      </p:sp>
      <p:sp>
        <p:nvSpPr>
          <p:cNvPr id="292" name="Shape 292"/>
          <p:cNvSpPr/>
          <p:nvPr/>
        </p:nvSpPr>
        <p:spPr>
          <a:xfrm>
            <a:off x="6018557" y="3751914"/>
            <a:ext cx="2709001" cy="8290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algn="ctr">
              <a:lnSpc>
                <a:spcPct val="150000"/>
              </a:lnSpc>
              <a:defRPr sz="1200">
                <a:solidFill>
                  <a:srgbClr val="535353"/>
                </a:solidFill>
                <a:latin typeface="Source Sans Pro"/>
                <a:ea typeface="Source Sans Pro"/>
                <a:cs typeface="Source Sans Pro"/>
                <a:sym typeface="Source Sans Pro"/>
              </a:defRPr>
            </a:pPr>
            <a:r>
              <a:t>Appcelerator’s Titanium</a:t>
            </a:r>
          </a:p>
          <a:p>
            <a:pPr algn="ctr">
              <a:lnSpc>
                <a:spcPct val="150000"/>
              </a:lnSpc>
            </a:pPr>
            <a:endParaRPr sz="1200">
              <a:solidFill>
                <a:srgbClr val="535353"/>
              </a:solidFill>
              <a:latin typeface="Source Sans Pro"/>
              <a:ea typeface="Source Sans Pro"/>
              <a:cs typeface="Source Sans Pro"/>
              <a:sym typeface="Source Sans Pro"/>
            </a:endParaRPr>
          </a:p>
          <a:p>
            <a:pPr algn="ctr">
              <a:lnSpc>
                <a:spcPct val="150000"/>
              </a:lnSpc>
              <a:defRPr sz="1200">
                <a:solidFill>
                  <a:srgbClr val="535353"/>
                </a:solidFill>
                <a:latin typeface="Source Sans Pro"/>
                <a:ea typeface="Source Sans Pro"/>
                <a:cs typeface="Source Sans Pro"/>
                <a:sym typeface="Source Sans Pro"/>
              </a:defRPr>
            </a:pPr>
            <a:r>
              <a:t>Xamarin</a:t>
            </a:r>
          </a:p>
        </p:txBody>
      </p:sp>
      <p:sp>
        <p:nvSpPr>
          <p:cNvPr id="293" name="Shape 293"/>
          <p:cNvSpPr/>
          <p:nvPr/>
        </p:nvSpPr>
        <p:spPr>
          <a:xfrm flipV="1">
            <a:off x="2240125" y="4329974"/>
            <a:ext cx="550501" cy="275401"/>
          </a:xfrm>
          <a:prstGeom prst="line">
            <a:avLst/>
          </a:prstGeom>
          <a:ln>
            <a:solidFill>
              <a:srgbClr val="666666"/>
            </a:solidFill>
            <a:tailEnd type="triangle"/>
          </a:ln>
        </p:spPr>
        <p:txBody>
          <a:bodyPr lIns="45719" rIns="45719"/>
          <a:lstStyle/>
          <a:p>
            <a:pPr/>
          </a:p>
        </p:txBody>
      </p:sp>
      <p:sp>
        <p:nvSpPr>
          <p:cNvPr id="294" name="Shape 294"/>
          <p:cNvSpPr/>
          <p:nvPr/>
        </p:nvSpPr>
        <p:spPr>
          <a:xfrm>
            <a:off x="1054849" y="4646774"/>
            <a:ext cx="7208402" cy="38023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r>
              <a:t>Performance issues and increasing complexity</a:t>
            </a:r>
          </a:p>
        </p:txBody>
      </p:sp>
      <p:sp>
        <p:nvSpPr>
          <p:cNvPr id="295" name="Shape 295"/>
          <p:cNvSpPr/>
          <p:nvPr>
            <p:ph type="title"/>
          </p:nvPr>
        </p:nvSpPr>
        <p:spPr>
          <a:xfrm>
            <a:off x="510899" y="324824"/>
            <a:ext cx="8122202" cy="1347901"/>
          </a:xfrm>
          <a:prstGeom prst="rect">
            <a:avLst/>
          </a:prstGeom>
        </p:spPr>
        <p:txBody>
          <a:bodyPr lIns="0" tIns="0" rIns="0" bIns="0"/>
          <a:lstStyle/>
          <a:p>
            <a:pPr defTabSz="704087">
              <a:lnSpc>
                <a:spcPct val="100000"/>
              </a:lnSpc>
              <a:defRPr b="0" sz="2772">
                <a:solidFill>
                  <a:srgbClr val="CCCCCC"/>
                </a:solidFill>
                <a:latin typeface="Source Sans Pro"/>
                <a:ea typeface="Source Sans Pro"/>
                <a:cs typeface="Source Sans Pro"/>
                <a:sym typeface="Source Sans Pro"/>
              </a:defRPr>
            </a:pPr>
            <a:r>
              <a:t>#2</a:t>
            </a:r>
          </a:p>
          <a:p>
            <a:pPr defTabSz="704087">
              <a:lnSpc>
                <a:spcPct val="100000"/>
              </a:lnSpc>
              <a:defRPr sz="3696">
                <a:solidFill>
                  <a:srgbClr val="D93530"/>
                </a:solidFill>
                <a:latin typeface="Source Sans Pro"/>
                <a:ea typeface="Source Sans Pro"/>
                <a:cs typeface="Source Sans Pro"/>
                <a:sym typeface="Source Sans Pro"/>
              </a:defRPr>
            </a:pPr>
            <a:r>
              <a:t>CROSS-PLATFORM DEVELOPMENT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93530"/>
        </a:solidFill>
      </p:bgPr>
    </p:bg>
    <p:spTree>
      <p:nvGrpSpPr>
        <p:cNvPr id="1" name=""/>
        <p:cNvGrpSpPr/>
        <p:nvPr/>
      </p:nvGrpSpPr>
      <p:grpSpPr>
        <a:xfrm>
          <a:off x="0" y="0"/>
          <a:ext cx="0" cy="0"/>
          <a:chOff x="0" y="0"/>
          <a:chExt cx="0" cy="0"/>
        </a:xfrm>
      </p:grpSpPr>
      <p:sp>
        <p:nvSpPr>
          <p:cNvPr id="299" name="Shape 299"/>
          <p:cNvSpPr/>
          <p:nvPr>
            <p:ph type="title"/>
          </p:nvPr>
        </p:nvSpPr>
        <p:spPr>
          <a:xfrm>
            <a:off x="584471" y="485849"/>
            <a:ext cx="3751202" cy="318602"/>
          </a:xfrm>
          <a:prstGeom prst="rect">
            <a:avLst/>
          </a:prstGeom>
        </p:spPr>
        <p:txBody>
          <a:bodyPr/>
          <a:lstStyle>
            <a:lvl1pPr defTabSz="704087">
              <a:defRPr sz="1078">
                <a:solidFill>
                  <a:srgbClr val="FFFFFF"/>
                </a:solidFill>
                <a:latin typeface="Source Sans Pro"/>
                <a:ea typeface="Source Sans Pro"/>
                <a:cs typeface="Source Sans Pro"/>
                <a:sym typeface="Source Sans Pro"/>
              </a:defRPr>
            </a:lvl1pPr>
          </a:lstStyle>
          <a:p>
            <a:pPr/>
            <a:r>
              <a:t>AND HERE COMES</a:t>
            </a:r>
          </a:p>
        </p:txBody>
      </p:sp>
      <p:sp>
        <p:nvSpPr>
          <p:cNvPr id="300" name="Shape 300"/>
          <p:cNvSpPr/>
          <p:nvPr/>
        </p:nvSpPr>
        <p:spPr>
          <a:xfrm>
            <a:off x="584477" y="804453"/>
            <a:ext cx="4161301" cy="802601"/>
          </a:xfrm>
          <a:prstGeom prst="rect">
            <a:avLst/>
          </a:prstGeom>
          <a:ln w="12700">
            <a:miter lim="400000"/>
          </a:ln>
          <a:extLst>
            <a:ext uri="{C572A759-6A51-4108-AA02-DFA0A04FC94B}">
              <ma14:wrappingTextBoxFlag xmlns:ma14="http://schemas.microsoft.com/office/mac/drawingml/2011/main" val="1"/>
            </a:ext>
          </a:extLst>
        </p:spPr>
        <p:txBody>
          <a:bodyPr lIns="83800" tIns="83800" rIns="83800" bIns="83800">
            <a:normAutofit fontScale="100000" lnSpcReduction="0"/>
          </a:bodyPr>
          <a:lstStyle>
            <a:lvl1pPr>
              <a:defRPr b="1" sz="4200">
                <a:solidFill>
                  <a:srgbClr val="FFFFFF"/>
                </a:solidFill>
                <a:latin typeface="Source Sans Pro"/>
                <a:ea typeface="Source Sans Pro"/>
                <a:cs typeface="Source Sans Pro"/>
                <a:sym typeface="Source Sans Pro"/>
              </a:defRPr>
            </a:lvl1pPr>
          </a:lstStyle>
          <a:p>
            <a:pPr/>
            <a:r>
              <a:t>React Native</a:t>
            </a:r>
          </a:p>
        </p:txBody>
      </p:sp>
      <p:pic>
        <p:nvPicPr>
          <p:cNvPr id="301" name="image08.png"/>
          <p:cNvPicPr>
            <a:picLocks noChangeAspect="1"/>
          </p:cNvPicPr>
          <p:nvPr/>
        </p:nvPicPr>
        <p:blipFill>
          <a:blip r:embed="rId3">
            <a:extLst/>
          </a:blip>
          <a:srcRect l="0" t="0" r="0" b="980"/>
          <a:stretch>
            <a:fillRect/>
          </a:stretch>
        </p:blipFill>
        <p:spPr>
          <a:xfrm>
            <a:off x="1241275" y="531425"/>
            <a:ext cx="7902724" cy="461207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#3</a:t>
            </a:r>
          </a:p>
          <a:p>
            <a:pPr>
              <a:lnSpc>
                <a:spcPct val="100000"/>
              </a:lnSpc>
              <a:defRPr sz="4800">
                <a:solidFill>
                  <a:srgbClr val="D93530"/>
                </a:solidFill>
                <a:latin typeface="Source Sans Pro"/>
                <a:ea typeface="Source Sans Pro"/>
                <a:cs typeface="Source Sans Pro"/>
                <a:sym typeface="Source Sans Pro"/>
              </a:defRPr>
            </a:pPr>
            <a:r>
              <a:t>REACT NATIVE</a:t>
            </a:r>
          </a:p>
        </p:txBody>
      </p:sp>
      <p:sp>
        <p:nvSpPr>
          <p:cNvPr id="306" name="Shape 306"/>
          <p:cNvSpPr/>
          <p:nvPr/>
        </p:nvSpPr>
        <p:spPr>
          <a:xfrm>
            <a:off x="933125" y="2083276"/>
            <a:ext cx="8023268" cy="7528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marL="457200" indent="-228600">
              <a:lnSpc>
                <a:spcPct val="150000"/>
              </a:lnSpc>
              <a:buClr>
                <a:srgbClr val="666666"/>
              </a:buClr>
              <a:buSzPct val="100000"/>
              <a:buChar char="-"/>
              <a:defRPr sz="1800">
                <a:solidFill>
                  <a:srgbClr val="666666"/>
                </a:solidFill>
                <a:latin typeface="Source Sans Pro"/>
                <a:ea typeface="Source Sans Pro"/>
                <a:cs typeface="Source Sans Pro"/>
                <a:sym typeface="Source Sans Pro"/>
              </a:defRPr>
            </a:pPr>
            <a:r>
              <a:t>JS framework that enables developers to write </a:t>
            </a:r>
            <a:r>
              <a:rPr b="1"/>
              <a:t>native</a:t>
            </a:r>
            <a:r>
              <a:t> apps using </a:t>
            </a:r>
            <a:r>
              <a:rPr b="1"/>
              <a:t>React</a:t>
            </a:r>
            <a:endParaRPr b="1"/>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#3</a:t>
            </a:r>
          </a:p>
          <a:p>
            <a:pPr>
              <a:lnSpc>
                <a:spcPct val="100000"/>
              </a:lnSpc>
              <a:defRPr sz="4800">
                <a:solidFill>
                  <a:srgbClr val="D93530"/>
                </a:solidFill>
                <a:latin typeface="Source Sans Pro"/>
                <a:ea typeface="Source Sans Pro"/>
                <a:cs typeface="Source Sans Pro"/>
                <a:sym typeface="Source Sans Pro"/>
              </a:defRPr>
            </a:pPr>
            <a:r>
              <a:t>REACT NATIVE</a:t>
            </a:r>
          </a:p>
        </p:txBody>
      </p:sp>
      <p:sp>
        <p:nvSpPr>
          <p:cNvPr id="311" name="Shape 311"/>
          <p:cNvSpPr/>
          <p:nvPr/>
        </p:nvSpPr>
        <p:spPr>
          <a:xfrm>
            <a:off x="933125" y="2083276"/>
            <a:ext cx="7918195" cy="8163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marL="457200" indent="-228600">
              <a:lnSpc>
                <a:spcPct val="150000"/>
              </a:lnSpc>
              <a:buClr>
                <a:srgbClr val="666666"/>
              </a:buClr>
              <a:buSzPct val="100000"/>
              <a:buChar char="-"/>
              <a:defRPr sz="1800">
                <a:solidFill>
                  <a:srgbClr val="666666"/>
                </a:solidFill>
                <a:latin typeface="Source Sans Pro"/>
                <a:ea typeface="Source Sans Pro"/>
                <a:cs typeface="Source Sans Pro"/>
                <a:sym typeface="Source Sans Pro"/>
              </a:defRPr>
            </a:pPr>
            <a:r>
              <a:t>JS framework that enables developers to write </a:t>
            </a:r>
            <a:r>
              <a:rPr b="1"/>
              <a:t>native</a:t>
            </a:r>
            <a:r>
              <a:t> apps using </a:t>
            </a:r>
            <a:r>
              <a:rPr b="1"/>
              <a:t>React</a:t>
            </a:r>
            <a:endParaRPr b="1"/>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Why React Native when there’s Xamarin?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#3</a:t>
            </a:r>
          </a:p>
          <a:p>
            <a:pPr>
              <a:lnSpc>
                <a:spcPct val="100000"/>
              </a:lnSpc>
              <a:defRPr sz="4800">
                <a:solidFill>
                  <a:srgbClr val="D93530"/>
                </a:solidFill>
                <a:latin typeface="Source Sans Pro"/>
                <a:ea typeface="Source Sans Pro"/>
                <a:cs typeface="Source Sans Pro"/>
                <a:sym typeface="Source Sans Pro"/>
              </a:defRPr>
            </a:pPr>
            <a:r>
              <a:t>REACT NATIVE</a:t>
            </a:r>
          </a:p>
        </p:txBody>
      </p:sp>
      <p:sp>
        <p:nvSpPr>
          <p:cNvPr id="316" name="Shape 316"/>
          <p:cNvSpPr/>
          <p:nvPr/>
        </p:nvSpPr>
        <p:spPr>
          <a:xfrm>
            <a:off x="933125" y="2083276"/>
            <a:ext cx="7948754" cy="8163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marL="457200" indent="-228600">
              <a:lnSpc>
                <a:spcPct val="150000"/>
              </a:lnSpc>
              <a:buClr>
                <a:srgbClr val="666666"/>
              </a:buClr>
              <a:buSzPct val="100000"/>
              <a:buChar char="-"/>
              <a:defRPr sz="1800">
                <a:solidFill>
                  <a:srgbClr val="666666"/>
                </a:solidFill>
                <a:latin typeface="Source Sans Pro"/>
                <a:ea typeface="Source Sans Pro"/>
                <a:cs typeface="Source Sans Pro"/>
                <a:sym typeface="Source Sans Pro"/>
              </a:defRPr>
            </a:pPr>
            <a:r>
              <a:t>JS framework that enables developers to write </a:t>
            </a:r>
            <a:r>
              <a:rPr b="1"/>
              <a:t>native</a:t>
            </a:r>
            <a:r>
              <a:t> apps using </a:t>
            </a:r>
            <a:r>
              <a:rPr b="1"/>
              <a:t>React</a:t>
            </a:r>
            <a:endParaRPr b="1"/>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Why React Native when there’s Xamarin? </a:t>
            </a:r>
            <a:r>
              <a:rPr b="1"/>
              <a:t>JavaScript</a:t>
            </a:r>
            <a:r>
              <a:t> and </a:t>
            </a:r>
            <a:r>
              <a:rPr b="1"/>
              <a:t>React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#3</a:t>
            </a:r>
          </a:p>
          <a:p>
            <a:pPr>
              <a:lnSpc>
                <a:spcPct val="100000"/>
              </a:lnSpc>
              <a:defRPr sz="4800">
                <a:solidFill>
                  <a:srgbClr val="D93530"/>
                </a:solidFill>
                <a:latin typeface="Source Sans Pro"/>
                <a:ea typeface="Source Sans Pro"/>
                <a:cs typeface="Source Sans Pro"/>
                <a:sym typeface="Source Sans Pro"/>
              </a:defRPr>
            </a:pPr>
            <a:r>
              <a:t>REACT NATIVE</a:t>
            </a:r>
          </a:p>
        </p:txBody>
      </p:sp>
      <p:sp>
        <p:nvSpPr>
          <p:cNvPr id="321" name="Shape 321"/>
          <p:cNvSpPr/>
          <p:nvPr/>
        </p:nvSpPr>
        <p:spPr>
          <a:xfrm>
            <a:off x="933125" y="2083276"/>
            <a:ext cx="8122202" cy="1235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marL="457200" indent="-228600">
              <a:lnSpc>
                <a:spcPct val="150000"/>
              </a:lnSpc>
              <a:buClr>
                <a:srgbClr val="666666"/>
              </a:buClr>
              <a:buSzPct val="100000"/>
              <a:buChar char="-"/>
              <a:defRPr sz="1800">
                <a:solidFill>
                  <a:srgbClr val="666666"/>
                </a:solidFill>
                <a:latin typeface="Source Sans Pro"/>
                <a:ea typeface="Source Sans Pro"/>
                <a:cs typeface="Source Sans Pro"/>
                <a:sym typeface="Source Sans Pro"/>
              </a:defRPr>
            </a:pPr>
            <a:r>
              <a:t>JS framework that enables developers to write </a:t>
            </a:r>
            <a:r>
              <a:rPr b="1"/>
              <a:t>native</a:t>
            </a:r>
            <a:r>
              <a:t> apps using </a:t>
            </a:r>
            <a:r>
              <a:rPr b="1"/>
              <a:t>React</a:t>
            </a:r>
            <a:endParaRPr b="1"/>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Why React Native when there’s Xamarin? </a:t>
            </a:r>
            <a:r>
              <a:rPr b="1"/>
              <a:t>JavaScript</a:t>
            </a:r>
            <a:r>
              <a:t> and </a:t>
            </a:r>
            <a:r>
              <a:rPr b="1"/>
              <a:t>React</a:t>
            </a:r>
            <a:endParaRPr b="1"/>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React vs. React Native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#3</a:t>
            </a:r>
          </a:p>
          <a:p>
            <a:pPr>
              <a:lnSpc>
                <a:spcPct val="100000"/>
              </a:lnSpc>
              <a:defRPr sz="4800">
                <a:solidFill>
                  <a:srgbClr val="D93530"/>
                </a:solidFill>
                <a:latin typeface="Source Sans Pro"/>
                <a:ea typeface="Source Sans Pro"/>
                <a:cs typeface="Source Sans Pro"/>
                <a:sym typeface="Source Sans Pro"/>
              </a:defRPr>
            </a:pPr>
            <a:r>
              <a:t>REACT NATIVE</a:t>
            </a:r>
          </a:p>
        </p:txBody>
      </p:sp>
      <p:sp>
        <p:nvSpPr>
          <p:cNvPr id="326" name="Shape 326"/>
          <p:cNvSpPr/>
          <p:nvPr/>
        </p:nvSpPr>
        <p:spPr>
          <a:xfrm>
            <a:off x="933125" y="2083276"/>
            <a:ext cx="8122202" cy="24927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marL="457200" indent="-228600">
              <a:lnSpc>
                <a:spcPct val="150000"/>
              </a:lnSpc>
              <a:buClr>
                <a:srgbClr val="666666"/>
              </a:buClr>
              <a:buSzPct val="100000"/>
              <a:buChar char="-"/>
              <a:defRPr sz="1800">
                <a:solidFill>
                  <a:srgbClr val="666666"/>
                </a:solidFill>
                <a:latin typeface="Source Sans Pro"/>
                <a:ea typeface="Source Sans Pro"/>
                <a:cs typeface="Source Sans Pro"/>
                <a:sym typeface="Source Sans Pro"/>
              </a:defRPr>
            </a:pPr>
            <a:r>
              <a:t>JS framework that enables developers to write </a:t>
            </a:r>
            <a:r>
              <a:rPr b="1"/>
              <a:t>native</a:t>
            </a:r>
            <a:r>
              <a:t> apps using </a:t>
            </a:r>
            <a:r>
              <a:rPr b="1"/>
              <a:t>React</a:t>
            </a:r>
            <a:endParaRPr b="1"/>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Why React Native when there’s Xamarin? </a:t>
            </a:r>
            <a:r>
              <a:rPr b="1"/>
              <a:t>JavaScript</a:t>
            </a:r>
            <a:r>
              <a:t> and </a:t>
            </a:r>
            <a:r>
              <a:rPr b="1"/>
              <a:t>React</a:t>
            </a:r>
            <a:endParaRPr b="1"/>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React vs. React Native</a:t>
            </a:r>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What does it do?</a:t>
            </a:r>
          </a:p>
          <a:p>
            <a:pPr lvl="1" marL="9144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JavaScriptCore which bridges JavaScript to native</a:t>
            </a:r>
          </a:p>
          <a:p>
            <a:pPr lvl="1" marL="9144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Library of components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image09.jpeg" descr="IMG_3463.jpg"/>
          <p:cNvPicPr>
            <a:picLocks noChangeAspect="1"/>
          </p:cNvPicPr>
          <p:nvPr/>
        </p:nvPicPr>
        <p:blipFill>
          <a:blip r:embed="rId3">
            <a:extLst/>
          </a:blip>
          <a:srcRect l="25725" t="0" r="25722" b="27184"/>
          <a:stretch>
            <a:fillRect/>
          </a:stretch>
        </p:blipFill>
        <p:spPr>
          <a:xfrm>
            <a:off x="1751100" y="1188174"/>
            <a:ext cx="1628776" cy="1628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2700">
            <a:miter lim="400000"/>
          </a:ln>
        </p:spPr>
      </p:pic>
      <p:sp>
        <p:nvSpPr>
          <p:cNvPr id="145" name="Shape 145"/>
          <p:cNvSpPr/>
          <p:nvPr/>
        </p:nvSpPr>
        <p:spPr>
          <a:xfrm>
            <a:off x="0" y="3015040"/>
            <a:ext cx="5130900" cy="1693499"/>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algn="ctr">
              <a:lnSpc>
                <a:spcPct val="115000"/>
              </a:lnSpc>
              <a:defRPr b="1" sz="2400">
                <a:solidFill>
                  <a:srgbClr val="DA352F"/>
                </a:solidFill>
                <a:latin typeface="Source Sans Pro"/>
                <a:ea typeface="Source Sans Pro"/>
                <a:cs typeface="Source Sans Pro"/>
                <a:sym typeface="Source Sans Pro"/>
              </a:defRPr>
            </a:pPr>
            <a:r>
              <a:t>Tomislav Tenodi</a:t>
            </a:r>
            <a:br/>
            <a:r>
              <a:rPr b="0" sz="1400">
                <a:solidFill>
                  <a:srgbClr val="B7B7B7"/>
                </a:solidFill>
              </a:rPr>
              <a:t>PRODUCT MANAGER @ Shoutem</a:t>
            </a:r>
            <a:br>
              <a:rPr b="0" sz="1400">
                <a:solidFill>
                  <a:srgbClr val="B7B7B7"/>
                </a:solidFill>
              </a:rPr>
            </a:br>
            <a:endParaRPr b="0" sz="1400">
              <a:solidFill>
                <a:srgbClr val="B7B7B7"/>
              </a:solidFill>
            </a:endParaRPr>
          </a:p>
          <a:p>
            <a:pPr algn="ctr">
              <a:lnSpc>
                <a:spcPct val="150000"/>
              </a:lnSpc>
            </a:pPr>
            <a:endParaRPr sz="1800"/>
          </a:p>
        </p:txBody>
      </p:sp>
      <p:pic>
        <p:nvPicPr>
          <p:cNvPr id="146" name="image03.jpeg" descr="Shoutem logo in square (white on blue).jpg"/>
          <p:cNvPicPr>
            <a:picLocks noChangeAspect="1"/>
          </p:cNvPicPr>
          <p:nvPr/>
        </p:nvPicPr>
        <p:blipFill>
          <a:blip r:embed="rId4">
            <a:extLst/>
          </a:blip>
          <a:stretch>
            <a:fillRect/>
          </a:stretch>
        </p:blipFill>
        <p:spPr>
          <a:xfrm>
            <a:off x="5534025" y="1188174"/>
            <a:ext cx="1628701" cy="1628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2700">
            <a:miter lim="400000"/>
          </a:ln>
        </p:spPr>
      </p:pic>
      <p:sp>
        <p:nvSpPr>
          <p:cNvPr id="147" name="Shape 147"/>
          <p:cNvSpPr/>
          <p:nvPr/>
        </p:nvSpPr>
        <p:spPr>
          <a:xfrm>
            <a:off x="4839975" y="3101799"/>
            <a:ext cx="30168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lnSpc>
                <a:spcPct val="115000"/>
              </a:lnSpc>
              <a:defRPr>
                <a:solidFill>
                  <a:srgbClr val="B7B7B7"/>
                </a:solidFill>
                <a:latin typeface="Source Sans Pro"/>
                <a:ea typeface="Source Sans Pro"/>
                <a:cs typeface="Source Sans Pro"/>
                <a:sym typeface="Source Sans Pro"/>
              </a:defRPr>
            </a:lvl1pPr>
          </a:lstStyle>
          <a:p>
            <a:pPr/>
            <a:r>
              <a:t>Builder for mobile apps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0" name="image01.png" descr="Facade.png"/>
          <p:cNvPicPr>
            <a:picLocks noChangeAspect="1"/>
          </p:cNvPicPr>
          <p:nvPr/>
        </p:nvPicPr>
        <p:blipFill>
          <a:blip r:embed="rId3">
            <a:extLst/>
          </a:blip>
          <a:stretch>
            <a:fillRect/>
          </a:stretch>
        </p:blipFill>
        <p:spPr>
          <a:xfrm>
            <a:off x="1193398" y="152837"/>
            <a:ext cx="6757199" cy="483782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#3</a:t>
            </a:r>
          </a:p>
          <a:p>
            <a:pPr>
              <a:lnSpc>
                <a:spcPct val="100000"/>
              </a:lnSpc>
              <a:defRPr sz="4800">
                <a:solidFill>
                  <a:srgbClr val="D93530"/>
                </a:solidFill>
                <a:latin typeface="Source Sans Pro"/>
                <a:ea typeface="Source Sans Pro"/>
                <a:cs typeface="Source Sans Pro"/>
                <a:sym typeface="Source Sans Pro"/>
              </a:defRPr>
            </a:pPr>
            <a:r>
              <a:t>REACT NATIVE</a:t>
            </a:r>
          </a:p>
        </p:txBody>
      </p:sp>
      <p:sp>
        <p:nvSpPr>
          <p:cNvPr id="335" name="Shape 335"/>
          <p:cNvSpPr/>
          <p:nvPr/>
        </p:nvSpPr>
        <p:spPr>
          <a:xfrm>
            <a:off x="933125" y="2083276"/>
            <a:ext cx="8122202" cy="29118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marL="457200" indent="-228600">
              <a:lnSpc>
                <a:spcPct val="150000"/>
              </a:lnSpc>
              <a:buClr>
                <a:srgbClr val="666666"/>
              </a:buClr>
              <a:buSzPct val="100000"/>
              <a:buChar char="-"/>
              <a:defRPr sz="1800">
                <a:solidFill>
                  <a:srgbClr val="666666"/>
                </a:solidFill>
                <a:latin typeface="Source Sans Pro"/>
                <a:ea typeface="Source Sans Pro"/>
                <a:cs typeface="Source Sans Pro"/>
                <a:sym typeface="Source Sans Pro"/>
              </a:defRPr>
            </a:pPr>
            <a:r>
              <a:t>JS framework that enables developers to write </a:t>
            </a:r>
            <a:r>
              <a:rPr b="1"/>
              <a:t>native</a:t>
            </a:r>
            <a:r>
              <a:t> apps using </a:t>
            </a:r>
            <a:r>
              <a:rPr b="1"/>
              <a:t>React</a:t>
            </a:r>
            <a:endParaRPr b="1"/>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Why React Native when there’s Xamarin? </a:t>
            </a:r>
            <a:r>
              <a:rPr b="1"/>
              <a:t>JavaScript</a:t>
            </a:r>
            <a:r>
              <a:t> and </a:t>
            </a:r>
            <a:r>
              <a:rPr b="1"/>
              <a:t>React</a:t>
            </a:r>
            <a:endParaRPr b="1"/>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React vs. React Native</a:t>
            </a:r>
          </a:p>
          <a:p>
            <a:pPr marL="4572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What does it do?</a:t>
            </a:r>
          </a:p>
          <a:p>
            <a:pPr lvl="1" marL="9144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JavaScriptCore which bridges JavaScript to native</a:t>
            </a:r>
          </a:p>
          <a:p>
            <a:pPr lvl="1" marL="914400" indent="-342900">
              <a:lnSpc>
                <a:spcPct val="150000"/>
              </a:lnSpc>
              <a:buClr>
                <a:srgbClr val="666666"/>
              </a:buClr>
              <a:buSzPct val="100000"/>
              <a:buFont typeface="Helvetica"/>
              <a:buChar char="-"/>
              <a:defRPr sz="1800">
                <a:solidFill>
                  <a:srgbClr val="666666"/>
                </a:solidFill>
                <a:latin typeface="Source Sans Pro"/>
                <a:ea typeface="Source Sans Pro"/>
                <a:cs typeface="Source Sans Pro"/>
                <a:sym typeface="Source Sans Pro"/>
              </a:defRPr>
            </a:pPr>
            <a:r>
              <a:t>Library of components</a:t>
            </a:r>
          </a:p>
          <a:p>
            <a:pPr marL="457200" indent="-342900">
              <a:lnSpc>
                <a:spcPct val="150000"/>
              </a:lnSpc>
              <a:buClr>
                <a:srgbClr val="666666"/>
              </a:buClr>
              <a:buSzPct val="100000"/>
              <a:buFont typeface="Helvetica"/>
              <a:buChar char="-"/>
              <a:defRPr i="1" sz="1800">
                <a:solidFill>
                  <a:srgbClr val="666666"/>
                </a:solidFill>
                <a:latin typeface="Source Sans Pro"/>
                <a:ea typeface="Source Sans Pro"/>
                <a:cs typeface="Source Sans Pro"/>
                <a:sym typeface="Source Sans Pro"/>
              </a:defRPr>
            </a:pPr>
            <a:r>
              <a:t>Learn once, write anywhere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#3</a:t>
            </a:r>
          </a:p>
          <a:p>
            <a:pPr>
              <a:lnSpc>
                <a:spcPct val="100000"/>
              </a:lnSpc>
              <a:defRPr sz="4800">
                <a:solidFill>
                  <a:srgbClr val="D93530"/>
                </a:solidFill>
                <a:latin typeface="Source Sans Pro"/>
                <a:ea typeface="Source Sans Pro"/>
                <a:cs typeface="Source Sans Pro"/>
                <a:sym typeface="Source Sans Pro"/>
              </a:defRPr>
            </a:pPr>
            <a:r>
              <a:t>PERKS of REACT NATIVE</a:t>
            </a:r>
          </a:p>
        </p:txBody>
      </p:sp>
      <p:sp>
        <p:nvSpPr>
          <p:cNvPr id="340" name="Shape 340"/>
          <p:cNvSpPr/>
          <p:nvPr/>
        </p:nvSpPr>
        <p:spPr>
          <a:xfrm>
            <a:off x="31249" y="2589275"/>
            <a:ext cx="3342601" cy="14640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defRPr b="1" sz="4400">
                <a:solidFill>
                  <a:srgbClr val="666666"/>
                </a:solidFill>
                <a:latin typeface="Source Sans Pro"/>
                <a:ea typeface="Source Sans Pro"/>
                <a:cs typeface="Source Sans Pro"/>
                <a:sym typeface="Source Sans Pro"/>
              </a:defRPr>
            </a:lvl1pPr>
          </a:lstStyle>
          <a:p>
            <a:pPr/>
            <a:r>
              <a:t>90% code reuse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#3</a:t>
            </a:r>
          </a:p>
          <a:p>
            <a:pPr>
              <a:lnSpc>
                <a:spcPct val="100000"/>
              </a:lnSpc>
              <a:defRPr sz="4800">
                <a:solidFill>
                  <a:srgbClr val="D93530"/>
                </a:solidFill>
                <a:latin typeface="Source Sans Pro"/>
                <a:ea typeface="Source Sans Pro"/>
                <a:cs typeface="Source Sans Pro"/>
                <a:sym typeface="Source Sans Pro"/>
              </a:defRPr>
            </a:pPr>
            <a:r>
              <a:t>PERKS of REACT NATIVE</a:t>
            </a:r>
          </a:p>
        </p:txBody>
      </p:sp>
      <p:sp>
        <p:nvSpPr>
          <p:cNvPr id="345" name="Shape 345"/>
          <p:cNvSpPr/>
          <p:nvPr/>
        </p:nvSpPr>
        <p:spPr>
          <a:xfrm>
            <a:off x="31249" y="2589275"/>
            <a:ext cx="3342601" cy="14640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defRPr b="1" sz="4400">
                <a:solidFill>
                  <a:srgbClr val="666666"/>
                </a:solidFill>
                <a:latin typeface="Source Sans Pro"/>
                <a:ea typeface="Source Sans Pro"/>
                <a:cs typeface="Source Sans Pro"/>
                <a:sym typeface="Source Sans Pro"/>
              </a:defRPr>
            </a:lvl1pPr>
          </a:lstStyle>
          <a:p>
            <a:pPr/>
            <a:r>
              <a:t>90% code reuse</a:t>
            </a:r>
          </a:p>
        </p:txBody>
      </p:sp>
      <p:sp>
        <p:nvSpPr>
          <p:cNvPr id="346" name="Shape 346"/>
          <p:cNvSpPr/>
          <p:nvPr/>
        </p:nvSpPr>
        <p:spPr>
          <a:xfrm>
            <a:off x="3373849" y="2867524"/>
            <a:ext cx="561901" cy="854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nSpc>
                <a:spcPct val="150000"/>
              </a:lnSpc>
              <a:defRPr sz="4800">
                <a:solidFill>
                  <a:srgbClr val="666666"/>
                </a:solidFill>
                <a:latin typeface="Source Sans Pro"/>
                <a:ea typeface="Source Sans Pro"/>
                <a:cs typeface="Source Sans Pro"/>
                <a:sym typeface="Source Sans Pro"/>
              </a:defRPr>
            </a:lvl1pPr>
          </a:lstStyle>
          <a:p>
            <a:pPr/>
            <a:r>
              <a:t>+</a:t>
            </a:r>
          </a:p>
        </p:txBody>
      </p:sp>
      <p:sp>
        <p:nvSpPr>
          <p:cNvPr id="347" name="Shape 347"/>
          <p:cNvSpPr/>
          <p:nvPr/>
        </p:nvSpPr>
        <p:spPr>
          <a:xfrm>
            <a:off x="4079875" y="2413224"/>
            <a:ext cx="4985700" cy="1324885"/>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nSpc>
                <a:spcPct val="150000"/>
              </a:lnSpc>
              <a:defRPr b="1" sz="4400">
                <a:solidFill>
                  <a:srgbClr val="666666"/>
                </a:solidFill>
                <a:latin typeface="Source Sans Pro"/>
                <a:ea typeface="Source Sans Pro"/>
                <a:cs typeface="Source Sans Pro"/>
                <a:sym typeface="Source Sans Pro"/>
              </a:defRPr>
            </a:lvl1pPr>
          </a:lstStyle>
          <a:p>
            <a:pPr/>
            <a:r>
              <a:t>native look &amp; feel</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#3</a:t>
            </a:r>
          </a:p>
          <a:p>
            <a:pPr>
              <a:lnSpc>
                <a:spcPct val="100000"/>
              </a:lnSpc>
              <a:defRPr sz="4800">
                <a:solidFill>
                  <a:srgbClr val="D93530"/>
                </a:solidFill>
                <a:latin typeface="Source Sans Pro"/>
                <a:ea typeface="Source Sans Pro"/>
                <a:cs typeface="Source Sans Pro"/>
                <a:sym typeface="Source Sans Pro"/>
              </a:defRPr>
            </a:pPr>
            <a:r>
              <a:t>PERKS of REACT NATIVE</a:t>
            </a:r>
          </a:p>
        </p:txBody>
      </p:sp>
      <p:sp>
        <p:nvSpPr>
          <p:cNvPr id="352" name="Shape 352"/>
          <p:cNvSpPr/>
          <p:nvPr/>
        </p:nvSpPr>
        <p:spPr>
          <a:xfrm>
            <a:off x="31249" y="2589275"/>
            <a:ext cx="3342601" cy="14640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defRPr b="1" sz="4400">
                <a:solidFill>
                  <a:srgbClr val="666666"/>
                </a:solidFill>
                <a:latin typeface="Source Sans Pro"/>
                <a:ea typeface="Source Sans Pro"/>
                <a:cs typeface="Source Sans Pro"/>
                <a:sym typeface="Source Sans Pro"/>
              </a:defRPr>
            </a:lvl1pPr>
          </a:lstStyle>
          <a:p>
            <a:pPr/>
            <a:r>
              <a:t>90% code reuse</a:t>
            </a:r>
          </a:p>
        </p:txBody>
      </p:sp>
      <p:sp>
        <p:nvSpPr>
          <p:cNvPr id="353" name="Shape 353"/>
          <p:cNvSpPr/>
          <p:nvPr/>
        </p:nvSpPr>
        <p:spPr>
          <a:xfrm>
            <a:off x="3373849" y="2867524"/>
            <a:ext cx="561901" cy="854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nSpc>
                <a:spcPct val="150000"/>
              </a:lnSpc>
              <a:defRPr sz="4800">
                <a:solidFill>
                  <a:srgbClr val="666666"/>
                </a:solidFill>
                <a:latin typeface="Source Sans Pro"/>
                <a:ea typeface="Source Sans Pro"/>
                <a:cs typeface="Source Sans Pro"/>
                <a:sym typeface="Source Sans Pro"/>
              </a:defRPr>
            </a:lvl1pPr>
          </a:lstStyle>
          <a:p>
            <a:pPr/>
            <a:r>
              <a:t>+</a:t>
            </a:r>
          </a:p>
        </p:txBody>
      </p:sp>
      <p:sp>
        <p:nvSpPr>
          <p:cNvPr id="354" name="Shape 354"/>
          <p:cNvSpPr/>
          <p:nvPr/>
        </p:nvSpPr>
        <p:spPr>
          <a:xfrm>
            <a:off x="4079875" y="2413224"/>
            <a:ext cx="5218517" cy="180060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a:lnSpc>
                <a:spcPct val="150000"/>
              </a:lnSpc>
              <a:defRPr b="1" sz="4400">
                <a:solidFill>
                  <a:srgbClr val="666666"/>
                </a:solidFill>
                <a:latin typeface="Source Sans Pro"/>
                <a:ea typeface="Source Sans Pro"/>
                <a:cs typeface="Source Sans Pro"/>
                <a:sym typeface="Source Sans Pro"/>
              </a:defRPr>
            </a:pPr>
            <a:r>
              <a:t>native look &amp; feel</a:t>
            </a:r>
          </a:p>
          <a:p>
            <a:pPr>
              <a:lnSpc>
                <a:spcPct val="150000"/>
              </a:lnSpc>
              <a:defRPr b="1" sz="4400">
                <a:solidFill>
                  <a:srgbClr val="666666"/>
                </a:solidFill>
                <a:latin typeface="Source Sans Pro"/>
                <a:ea typeface="Source Sans Pro"/>
                <a:cs typeface="Source Sans Pro"/>
                <a:sym typeface="Source Sans Pro"/>
              </a:defRPr>
            </a:pPr>
            <a:r>
              <a:t>good performance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04040"/>
        </a:solidFill>
      </p:bgPr>
    </p:bg>
    <p:spTree>
      <p:nvGrpSpPr>
        <p:cNvPr id="1" name=""/>
        <p:cNvGrpSpPr/>
        <p:nvPr/>
      </p:nvGrpSpPr>
      <p:grpSpPr>
        <a:xfrm>
          <a:off x="0" y="0"/>
          <a:ext cx="0" cy="0"/>
          <a:chOff x="0" y="0"/>
          <a:chExt cx="0" cy="0"/>
        </a:xfrm>
      </p:grpSpPr>
      <p:sp>
        <p:nvSpPr>
          <p:cNvPr id="358" name="Shape 358"/>
          <p:cNvSpPr/>
          <p:nvPr>
            <p:ph type="title"/>
          </p:nvPr>
        </p:nvSpPr>
        <p:spPr>
          <a:xfrm>
            <a:off x="592800" y="500874"/>
            <a:ext cx="8551200" cy="1347901"/>
          </a:xfrm>
          <a:prstGeom prst="rect">
            <a:avLst/>
          </a:prstGeom>
        </p:spPr>
        <p:txBody>
          <a:bodyPr lIns="0" tIns="0" rIns="0" bIns="0"/>
          <a:lstStyle/>
          <a:p>
            <a:pPr defTabSz="713231">
              <a:lnSpc>
                <a:spcPct val="100000"/>
              </a:lnSpc>
              <a:defRPr b="0" sz="2807">
                <a:solidFill>
                  <a:srgbClr val="43B5E5"/>
                </a:solidFill>
                <a:latin typeface="Source Sans Pro"/>
                <a:ea typeface="Source Sans Pro"/>
                <a:cs typeface="Source Sans Pro"/>
                <a:sym typeface="Source Sans Pro"/>
              </a:defRPr>
            </a:pPr>
            <a:r>
              <a:t>#4</a:t>
            </a:r>
          </a:p>
          <a:p>
            <a:pPr defTabSz="713231">
              <a:lnSpc>
                <a:spcPct val="100000"/>
              </a:lnSpc>
              <a:defRPr sz="3275">
                <a:solidFill>
                  <a:srgbClr val="FFFFFF"/>
                </a:solidFill>
                <a:latin typeface="Source Sans Pro"/>
                <a:ea typeface="Source Sans Pro"/>
                <a:cs typeface="Source Sans Pro"/>
                <a:sym typeface="Source Sans Pro"/>
              </a:defRPr>
            </a:pPr>
            <a:r>
              <a:t>BOILERPLATE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04040"/>
        </a:solidFill>
      </p:bgPr>
    </p:bg>
    <p:spTree>
      <p:nvGrpSpPr>
        <p:cNvPr id="1" name=""/>
        <p:cNvGrpSpPr/>
        <p:nvPr/>
      </p:nvGrpSpPr>
      <p:grpSpPr>
        <a:xfrm>
          <a:off x="0" y="0"/>
          <a:ext cx="0" cy="0"/>
          <a:chOff x="0" y="0"/>
          <a:chExt cx="0" cy="0"/>
        </a:xfrm>
      </p:grpSpPr>
      <p:sp>
        <p:nvSpPr>
          <p:cNvPr id="362" name="Shape 362"/>
          <p:cNvSpPr/>
          <p:nvPr>
            <p:ph type="title"/>
          </p:nvPr>
        </p:nvSpPr>
        <p:spPr>
          <a:xfrm>
            <a:off x="592800" y="500874"/>
            <a:ext cx="8551200" cy="1347901"/>
          </a:xfrm>
          <a:prstGeom prst="rect">
            <a:avLst/>
          </a:prstGeom>
        </p:spPr>
        <p:txBody>
          <a:bodyPr lIns="0" tIns="0" rIns="0" bIns="0"/>
          <a:lstStyle/>
          <a:p>
            <a:pPr defTabSz="713231">
              <a:lnSpc>
                <a:spcPct val="100000"/>
              </a:lnSpc>
              <a:defRPr b="0" sz="2807">
                <a:solidFill>
                  <a:srgbClr val="43B5E5"/>
                </a:solidFill>
                <a:latin typeface="Source Sans Pro"/>
                <a:ea typeface="Source Sans Pro"/>
                <a:cs typeface="Source Sans Pro"/>
                <a:sym typeface="Source Sans Pro"/>
              </a:defRPr>
            </a:pPr>
            <a:r>
              <a:t>#4</a:t>
            </a:r>
          </a:p>
          <a:p>
            <a:pPr defTabSz="713231">
              <a:lnSpc>
                <a:spcPct val="100000"/>
              </a:lnSpc>
              <a:defRPr sz="3275">
                <a:solidFill>
                  <a:srgbClr val="FFFFFF"/>
                </a:solidFill>
                <a:latin typeface="Source Sans Pro"/>
                <a:ea typeface="Source Sans Pro"/>
                <a:cs typeface="Source Sans Pro"/>
                <a:sym typeface="Source Sans Pro"/>
              </a:defRPr>
            </a:pPr>
            <a:r>
              <a:t>BOILERPLATE</a:t>
            </a:r>
          </a:p>
        </p:txBody>
      </p:sp>
      <p:sp>
        <p:nvSpPr>
          <p:cNvPr id="363" name="Shape 363"/>
          <p:cNvSpPr/>
          <p:nvPr/>
        </p:nvSpPr>
        <p:spPr>
          <a:xfrm>
            <a:off x="1099199" y="1848774"/>
            <a:ext cx="6945602" cy="35420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Push notifications</a:t>
            </a:r>
          </a:p>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Advertising</a:t>
            </a:r>
          </a:p>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Analytics</a:t>
            </a:r>
          </a:p>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Authentication</a:t>
            </a:r>
          </a:p>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User onboarding</a:t>
            </a:r>
          </a:p>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a:t>
            </a:r>
          </a:p>
          <a:p>
            <a:pPr>
              <a:lnSpc>
                <a:spcPct val="150000"/>
              </a:lnSpc>
              <a:defRPr sz="1900"/>
            </a:pPr>
            <a:endParaRPr>
              <a:solidFill>
                <a:srgbClr val="FFFFFF"/>
              </a:solidFill>
              <a:latin typeface="Source Sans Pro"/>
              <a:ea typeface="Source Sans Pro"/>
              <a:cs typeface="Source Sans Pro"/>
              <a:sym typeface="Source Sans Pro"/>
            </a:endParaR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04040"/>
        </a:solidFill>
      </p:bgPr>
    </p:bg>
    <p:spTree>
      <p:nvGrpSpPr>
        <p:cNvPr id="1" name=""/>
        <p:cNvGrpSpPr/>
        <p:nvPr/>
      </p:nvGrpSpPr>
      <p:grpSpPr>
        <a:xfrm>
          <a:off x="0" y="0"/>
          <a:ext cx="0" cy="0"/>
          <a:chOff x="0" y="0"/>
          <a:chExt cx="0" cy="0"/>
        </a:xfrm>
      </p:grpSpPr>
      <p:sp>
        <p:nvSpPr>
          <p:cNvPr id="367" name="Shape 367"/>
          <p:cNvSpPr/>
          <p:nvPr>
            <p:ph type="title"/>
          </p:nvPr>
        </p:nvSpPr>
        <p:spPr>
          <a:xfrm>
            <a:off x="592800" y="500874"/>
            <a:ext cx="8551200" cy="1347901"/>
          </a:xfrm>
          <a:prstGeom prst="rect">
            <a:avLst/>
          </a:prstGeom>
        </p:spPr>
        <p:txBody>
          <a:bodyPr lIns="0" tIns="0" rIns="0" bIns="0"/>
          <a:lstStyle/>
          <a:p>
            <a:pPr defTabSz="713231">
              <a:lnSpc>
                <a:spcPct val="100000"/>
              </a:lnSpc>
              <a:defRPr b="0" sz="2807">
                <a:solidFill>
                  <a:srgbClr val="43B5E5"/>
                </a:solidFill>
                <a:latin typeface="Source Sans Pro"/>
                <a:ea typeface="Source Sans Pro"/>
                <a:cs typeface="Source Sans Pro"/>
                <a:sym typeface="Source Sans Pro"/>
              </a:defRPr>
            </a:pPr>
            <a:r>
              <a:t>#4</a:t>
            </a:r>
          </a:p>
          <a:p>
            <a:pPr defTabSz="713231">
              <a:lnSpc>
                <a:spcPct val="100000"/>
              </a:lnSpc>
              <a:defRPr sz="3275">
                <a:solidFill>
                  <a:srgbClr val="FFFFFF"/>
                </a:solidFill>
                <a:latin typeface="Source Sans Pro"/>
                <a:ea typeface="Source Sans Pro"/>
                <a:cs typeface="Source Sans Pro"/>
                <a:sym typeface="Source Sans Pro"/>
              </a:defRPr>
            </a:pPr>
            <a:r>
              <a:t>FEATURES AS A SERVICE</a:t>
            </a:r>
          </a:p>
        </p:txBody>
      </p:sp>
      <p:sp>
        <p:nvSpPr>
          <p:cNvPr id="368" name="Shape 368"/>
          <p:cNvSpPr/>
          <p:nvPr/>
        </p:nvSpPr>
        <p:spPr>
          <a:xfrm>
            <a:off x="1099199" y="1848774"/>
            <a:ext cx="9037502" cy="3980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Push notifications</a:t>
            </a:r>
            <a:r>
              <a:rPr b="0"/>
              <a:t>: Urban Airship, AWS, Firebase, PushWoosh, ...</a:t>
            </a:r>
            <a:endParaRPr b="0"/>
          </a:p>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Advertising</a:t>
            </a:r>
            <a:r>
              <a:rPr b="0"/>
              <a:t>: Media.net, AdMob, StartApp, Flurry, InMobi, …</a:t>
            </a:r>
            <a:endParaRPr b="0"/>
          </a:p>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Analytics</a:t>
            </a:r>
            <a:r>
              <a:rPr b="0"/>
              <a:t>: Flurry, Google Mobile Analytics, Amplitude, Appsee, …</a:t>
            </a:r>
            <a:endParaRPr b="0"/>
          </a:p>
          <a:p>
            <a:pPr marL="457200" indent="-368300">
              <a:lnSpc>
                <a:spcPct val="150000"/>
              </a:lnSpc>
              <a:buClr>
                <a:srgbClr val="FFFFFF"/>
              </a:buClr>
              <a:buSzPct val="100000"/>
              <a:buFont typeface="Helvetica"/>
              <a:buChar char="-"/>
              <a:defRPr b="1" sz="1900">
                <a:solidFill>
                  <a:srgbClr val="FFFFFF"/>
                </a:solidFill>
                <a:latin typeface="Source Sans Pro"/>
                <a:ea typeface="Source Sans Pro"/>
                <a:cs typeface="Source Sans Pro"/>
                <a:sym typeface="Source Sans Pro"/>
              </a:defRPr>
            </a:pPr>
            <a:r>
              <a:t>Authentication</a:t>
            </a:r>
            <a:r>
              <a:rPr b="0"/>
              <a:t>: Tapglue, many SDKs available, ...</a:t>
            </a:r>
            <a:endParaRPr b="0"/>
          </a:p>
          <a:p>
            <a:pPr marL="457200" indent="-368300">
              <a:lnSpc>
                <a:spcPct val="150000"/>
              </a:lnSpc>
              <a:buClr>
                <a:srgbClr val="FFFFFF"/>
              </a:buClr>
              <a:buSzPct val="100000"/>
              <a:buFont typeface="Helvetica"/>
              <a:buChar char="-"/>
              <a:defRPr sz="1900">
                <a:solidFill>
                  <a:srgbClr val="FFFFFF"/>
                </a:solidFill>
                <a:latin typeface="Source Sans Pro"/>
                <a:ea typeface="Source Sans Pro"/>
                <a:cs typeface="Source Sans Pro"/>
                <a:sym typeface="Source Sans Pro"/>
              </a:defRPr>
            </a:pPr>
            <a:r>
              <a:t>Branch.io for deeplinking, Mapbox for location, ...</a:t>
            </a:r>
          </a:p>
          <a:p>
            <a:pPr marL="457200" indent="-368300">
              <a:lnSpc>
                <a:spcPct val="150000"/>
              </a:lnSpc>
              <a:buClr>
                <a:srgbClr val="FFFFFF"/>
              </a:buClr>
              <a:buSzPct val="100000"/>
              <a:buFont typeface="Helvetica"/>
              <a:buChar char="-"/>
              <a:defRPr sz="1900">
                <a:solidFill>
                  <a:srgbClr val="FFFFFF"/>
                </a:solidFill>
                <a:latin typeface="Source Sans Pro"/>
                <a:ea typeface="Source Sans Pro"/>
                <a:cs typeface="Source Sans Pro"/>
                <a:sym typeface="Source Sans Pro"/>
              </a:defRPr>
            </a:pPr>
            <a:r>
              <a:t>...</a:t>
            </a:r>
          </a:p>
          <a:p>
            <a:pPr marL="457200" indent="-368300">
              <a:lnSpc>
                <a:spcPct val="150000"/>
              </a:lnSpc>
              <a:buClr>
                <a:srgbClr val="FFFFFF"/>
              </a:buClr>
              <a:buSzPct val="100000"/>
              <a:buFont typeface="Helvetica"/>
              <a:buChar char="-"/>
              <a:defRPr sz="1900"/>
            </a:pPr>
            <a:endParaRPr>
              <a:solidFill>
                <a:srgbClr val="FFFFFF"/>
              </a:solidFill>
              <a:latin typeface="Source Sans Pro"/>
              <a:ea typeface="Source Sans Pro"/>
              <a:cs typeface="Source Sans Pro"/>
              <a:sym typeface="Source Sans Pro"/>
            </a:endParaRPr>
          </a:p>
          <a:p>
            <a:pPr>
              <a:lnSpc>
                <a:spcPct val="150000"/>
              </a:lnSpc>
              <a:defRPr sz="1900"/>
            </a:pPr>
            <a:endParaRPr>
              <a:solidFill>
                <a:srgbClr val="FFFFFF"/>
              </a:solidFill>
              <a:latin typeface="Source Sans Pro"/>
              <a:ea typeface="Source Sans Pro"/>
              <a:cs typeface="Source Sans Pro"/>
              <a:sym typeface="Source Sans Pro"/>
            </a:endParaR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372" name="Shape 372"/>
          <p:cNvSpPr/>
          <p:nvPr>
            <p:ph type="title"/>
          </p:nvPr>
        </p:nvSpPr>
        <p:spPr>
          <a:xfrm>
            <a:off x="1" y="537699"/>
            <a:ext cx="9144001" cy="851401"/>
          </a:xfrm>
          <a:prstGeom prst="rect">
            <a:avLst/>
          </a:prstGeom>
        </p:spPr>
        <p:txBody>
          <a:bodyPr lIns="0" tIns="0" rIns="0" bIns="0"/>
          <a:lstStyle>
            <a:lvl1pPr algn="ctr">
              <a:lnSpc>
                <a:spcPct val="100000"/>
              </a:lnSpc>
              <a:defRPr sz="5400">
                <a:solidFill>
                  <a:srgbClr val="FFFFFF"/>
                </a:solidFill>
                <a:latin typeface="Source Sans Pro"/>
                <a:ea typeface="Source Sans Pro"/>
                <a:cs typeface="Source Sans Pro"/>
                <a:sym typeface="Source Sans Pro"/>
              </a:defRPr>
            </a:lvl1pPr>
          </a:lstStyle>
          <a:p>
            <a:pPr/>
            <a:r>
              <a:t>Shoutem</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376" name="Shape 376"/>
          <p:cNvSpPr/>
          <p:nvPr>
            <p:ph type="title"/>
          </p:nvPr>
        </p:nvSpPr>
        <p:spPr>
          <a:xfrm>
            <a:off x="1" y="537699"/>
            <a:ext cx="9144001" cy="851401"/>
          </a:xfrm>
          <a:prstGeom prst="rect">
            <a:avLst/>
          </a:prstGeom>
        </p:spPr>
        <p:txBody>
          <a:bodyPr lIns="0" tIns="0" rIns="0" bIns="0"/>
          <a:lstStyle>
            <a:lvl1pPr algn="ctr">
              <a:lnSpc>
                <a:spcPct val="100000"/>
              </a:lnSpc>
              <a:defRPr sz="5400">
                <a:solidFill>
                  <a:srgbClr val="FFFFFF"/>
                </a:solidFill>
                <a:latin typeface="Source Sans Pro"/>
                <a:ea typeface="Source Sans Pro"/>
                <a:cs typeface="Source Sans Pro"/>
                <a:sym typeface="Source Sans Pro"/>
              </a:defRPr>
            </a:lvl1pPr>
          </a:lstStyle>
          <a:p>
            <a:pPr/>
            <a:r>
              <a:t>Shoutem</a:t>
            </a:r>
          </a:p>
        </p:txBody>
      </p:sp>
      <p:sp>
        <p:nvSpPr>
          <p:cNvPr id="377" name="Shape 377"/>
          <p:cNvSpPr/>
          <p:nvPr/>
        </p:nvSpPr>
        <p:spPr>
          <a:xfrm>
            <a:off x="766275" y="1838100"/>
            <a:ext cx="7006200" cy="728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Focus on </a:t>
            </a:r>
            <a:r>
              <a:rPr b="1"/>
              <a:t>innovation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#1</a:t>
            </a:r>
          </a:p>
          <a:p>
            <a:pPr>
              <a:lnSpc>
                <a:spcPct val="100000"/>
              </a:lnSpc>
              <a:defRPr sz="4800">
                <a:solidFill>
                  <a:srgbClr val="D93530"/>
                </a:solidFill>
                <a:latin typeface="Source Sans Pro"/>
                <a:ea typeface="Source Sans Pro"/>
                <a:cs typeface="Source Sans Pro"/>
                <a:sym typeface="Source Sans Pro"/>
              </a:defRPr>
            </a:pPr>
            <a:r>
              <a:t>HISTORY OF MOBILE APPS</a:t>
            </a:r>
          </a:p>
        </p:txBody>
      </p:sp>
      <p:sp>
        <p:nvSpPr>
          <p:cNvPr id="152" name="Shape 152"/>
          <p:cNvSpPr/>
          <p:nvPr/>
        </p:nvSpPr>
        <p:spPr>
          <a:xfrm>
            <a:off x="238950" y="3296325"/>
            <a:ext cx="7482600" cy="1"/>
          </a:xfrm>
          <a:prstGeom prst="line">
            <a:avLst/>
          </a:prstGeom>
          <a:ln w="19050">
            <a:solidFill>
              <a:srgbClr val="666666"/>
            </a:solidFill>
          </a:ln>
        </p:spPr>
        <p:txBody>
          <a:bodyPr lIns="45719" rIns="45719"/>
          <a:lstStyle/>
          <a:p>
            <a:pPr/>
          </a:p>
        </p:txBody>
      </p:sp>
      <p:sp>
        <p:nvSpPr>
          <p:cNvPr id="153" name="Shape 153"/>
          <p:cNvSpPr/>
          <p:nvPr/>
        </p:nvSpPr>
        <p:spPr>
          <a:xfrm>
            <a:off x="814674" y="3296322"/>
            <a:ext cx="482401" cy="1"/>
          </a:xfrm>
          <a:prstGeom prst="line">
            <a:avLst/>
          </a:prstGeom>
          <a:ln w="19050">
            <a:solidFill>
              <a:srgbClr val="666666"/>
            </a:solidFill>
          </a:ln>
        </p:spPr>
        <p:txBody>
          <a:bodyPr lIns="45719" rIns="45719"/>
          <a:lstStyle/>
          <a:p>
            <a:pPr/>
          </a:p>
        </p:txBody>
      </p:sp>
      <p:sp>
        <p:nvSpPr>
          <p:cNvPr id="154" name="Shape 154"/>
          <p:cNvSpPr/>
          <p:nvPr/>
        </p:nvSpPr>
        <p:spPr>
          <a:xfrm>
            <a:off x="1286374" y="3296325"/>
            <a:ext cx="810001" cy="1"/>
          </a:xfrm>
          <a:prstGeom prst="line">
            <a:avLst/>
          </a:prstGeom>
          <a:ln w="19050">
            <a:solidFill>
              <a:srgbClr val="666666"/>
            </a:solidFill>
          </a:ln>
        </p:spPr>
        <p:txBody>
          <a:bodyPr lIns="45719" rIns="45719"/>
          <a:lstStyle/>
          <a:p>
            <a:pPr/>
          </a:p>
        </p:txBody>
      </p:sp>
      <p:sp>
        <p:nvSpPr>
          <p:cNvPr id="155" name="Shape 155"/>
          <p:cNvSpPr/>
          <p:nvPr/>
        </p:nvSpPr>
        <p:spPr>
          <a:xfrm>
            <a:off x="2413368" y="3296322"/>
            <a:ext cx="482401" cy="1"/>
          </a:xfrm>
          <a:prstGeom prst="line">
            <a:avLst/>
          </a:prstGeom>
          <a:ln w="19050">
            <a:solidFill>
              <a:srgbClr val="666666"/>
            </a:solidFill>
          </a:ln>
        </p:spPr>
        <p:txBody>
          <a:bodyPr lIns="45719" rIns="45719"/>
          <a:lstStyle/>
          <a:p>
            <a:pPr/>
          </a:p>
        </p:txBody>
      </p:sp>
      <p:sp>
        <p:nvSpPr>
          <p:cNvPr id="156" name="Shape 156"/>
          <p:cNvSpPr/>
          <p:nvPr/>
        </p:nvSpPr>
        <p:spPr>
          <a:xfrm>
            <a:off x="2858349" y="3296325"/>
            <a:ext cx="798901" cy="1"/>
          </a:xfrm>
          <a:prstGeom prst="line">
            <a:avLst/>
          </a:prstGeom>
          <a:ln w="19050">
            <a:solidFill>
              <a:srgbClr val="666666"/>
            </a:solidFill>
          </a:ln>
        </p:spPr>
        <p:txBody>
          <a:bodyPr lIns="45719" rIns="45719"/>
          <a:lstStyle/>
          <a:p>
            <a:pPr/>
          </a:p>
        </p:txBody>
      </p:sp>
      <p:sp>
        <p:nvSpPr>
          <p:cNvPr id="157" name="Shape 157"/>
          <p:cNvSpPr/>
          <p:nvPr/>
        </p:nvSpPr>
        <p:spPr>
          <a:xfrm>
            <a:off x="3974165" y="3296322"/>
            <a:ext cx="1647301" cy="1"/>
          </a:xfrm>
          <a:prstGeom prst="line">
            <a:avLst/>
          </a:prstGeom>
          <a:ln w="19050">
            <a:solidFill>
              <a:srgbClr val="666666"/>
            </a:solidFill>
          </a:ln>
        </p:spPr>
        <p:txBody>
          <a:bodyPr lIns="45719" rIns="45719"/>
          <a:lstStyle/>
          <a:p>
            <a:pPr/>
          </a:p>
        </p:txBody>
      </p:sp>
      <p:sp>
        <p:nvSpPr>
          <p:cNvPr id="158" name="Shape 158"/>
          <p:cNvSpPr/>
          <p:nvPr/>
        </p:nvSpPr>
        <p:spPr>
          <a:xfrm>
            <a:off x="5625024" y="3296325"/>
            <a:ext cx="430201" cy="1"/>
          </a:xfrm>
          <a:prstGeom prst="line">
            <a:avLst/>
          </a:prstGeom>
          <a:ln w="19050">
            <a:solidFill>
              <a:srgbClr val="666666"/>
            </a:solidFill>
          </a:ln>
        </p:spPr>
        <p:txBody>
          <a:bodyPr lIns="45719" rIns="45719"/>
          <a:lstStyle/>
          <a:p>
            <a:pPr/>
          </a:p>
        </p:txBody>
      </p:sp>
      <p:sp>
        <p:nvSpPr>
          <p:cNvPr id="159" name="Shape 159"/>
          <p:cNvSpPr/>
          <p:nvPr/>
        </p:nvSpPr>
        <p:spPr>
          <a:xfrm>
            <a:off x="6343908" y="3296322"/>
            <a:ext cx="396601" cy="1"/>
          </a:xfrm>
          <a:prstGeom prst="line">
            <a:avLst/>
          </a:prstGeom>
          <a:ln w="19050">
            <a:solidFill>
              <a:srgbClr val="666666"/>
            </a:solidFill>
          </a:ln>
        </p:spPr>
        <p:txBody>
          <a:bodyPr lIns="45719" rIns="45719"/>
          <a:lstStyle/>
          <a:p>
            <a:pPr/>
          </a:p>
        </p:txBody>
      </p:sp>
      <p:sp>
        <p:nvSpPr>
          <p:cNvPr id="160" name="Shape 160"/>
          <p:cNvSpPr/>
          <p:nvPr/>
        </p:nvSpPr>
        <p:spPr>
          <a:xfrm>
            <a:off x="8466956" y="3296322"/>
            <a:ext cx="599701" cy="1"/>
          </a:xfrm>
          <a:prstGeom prst="line">
            <a:avLst/>
          </a:prstGeom>
          <a:ln w="19050">
            <a:solidFill>
              <a:srgbClr val="666666"/>
            </a:solidFill>
            <a:tailEnd type="triangle"/>
          </a:ln>
        </p:spPr>
        <p:txBody>
          <a:bodyPr lIns="45719" rIns="45719"/>
          <a:lstStyle/>
          <a:p>
            <a:pPr/>
          </a:p>
        </p:txBody>
      </p:sp>
      <p:sp>
        <p:nvSpPr>
          <p:cNvPr id="161" name="Shape 161"/>
          <p:cNvSpPr/>
          <p:nvPr/>
        </p:nvSpPr>
        <p:spPr>
          <a:xfrm>
            <a:off x="6640024" y="3296325"/>
            <a:ext cx="225600" cy="1"/>
          </a:xfrm>
          <a:prstGeom prst="line">
            <a:avLst/>
          </a:prstGeom>
          <a:ln w="19050">
            <a:solidFill>
              <a:srgbClr val="666666"/>
            </a:solidFill>
          </a:ln>
        </p:spPr>
        <p:txBody>
          <a:bodyPr lIns="45719" rIns="45719"/>
          <a:lstStyle/>
          <a:p>
            <a:pPr/>
          </a:p>
        </p:txBody>
      </p:sp>
      <p:sp>
        <p:nvSpPr>
          <p:cNvPr id="162" name="Shape 162"/>
          <p:cNvSpPr/>
          <p:nvPr/>
        </p:nvSpPr>
        <p:spPr>
          <a:xfrm>
            <a:off x="7152516" y="3296322"/>
            <a:ext cx="1398901" cy="1"/>
          </a:xfrm>
          <a:prstGeom prst="line">
            <a:avLst/>
          </a:prstGeom>
          <a:ln w="19050">
            <a:solidFill>
              <a:srgbClr val="666666"/>
            </a:solidFill>
          </a:ln>
        </p:spPr>
        <p:txBody>
          <a:bodyPr lIns="45719" rIns="45719"/>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381" name="Shape 381"/>
          <p:cNvSpPr/>
          <p:nvPr>
            <p:ph type="title"/>
          </p:nvPr>
        </p:nvSpPr>
        <p:spPr>
          <a:xfrm>
            <a:off x="1" y="537699"/>
            <a:ext cx="9144001" cy="851401"/>
          </a:xfrm>
          <a:prstGeom prst="rect">
            <a:avLst/>
          </a:prstGeom>
        </p:spPr>
        <p:txBody>
          <a:bodyPr lIns="0" tIns="0" rIns="0" bIns="0"/>
          <a:lstStyle>
            <a:lvl1pPr algn="ctr">
              <a:lnSpc>
                <a:spcPct val="100000"/>
              </a:lnSpc>
              <a:defRPr sz="5400">
                <a:solidFill>
                  <a:srgbClr val="FFFFFF"/>
                </a:solidFill>
                <a:latin typeface="Source Sans Pro"/>
                <a:ea typeface="Source Sans Pro"/>
                <a:cs typeface="Source Sans Pro"/>
                <a:sym typeface="Source Sans Pro"/>
              </a:defRPr>
            </a:lvl1pPr>
          </a:lstStyle>
          <a:p>
            <a:pPr/>
            <a:r>
              <a:t>Shoutem</a:t>
            </a:r>
          </a:p>
        </p:txBody>
      </p:sp>
      <p:sp>
        <p:nvSpPr>
          <p:cNvPr id="382" name="Shape 382"/>
          <p:cNvSpPr/>
          <p:nvPr/>
        </p:nvSpPr>
        <p:spPr>
          <a:xfrm>
            <a:off x="766275" y="1838100"/>
            <a:ext cx="7006200" cy="15481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Focus on </a:t>
            </a:r>
            <a:r>
              <a:rPr b="1"/>
              <a:t>innovation</a:t>
            </a:r>
            <a:endParaRPr b="1"/>
          </a:p>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Lower the </a:t>
            </a:r>
            <a:r>
              <a:rPr b="1"/>
              <a:t>development cost</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386" name="Shape 386"/>
          <p:cNvSpPr/>
          <p:nvPr>
            <p:ph type="title"/>
          </p:nvPr>
        </p:nvSpPr>
        <p:spPr>
          <a:xfrm>
            <a:off x="1" y="537699"/>
            <a:ext cx="9144001" cy="851401"/>
          </a:xfrm>
          <a:prstGeom prst="rect">
            <a:avLst/>
          </a:prstGeom>
        </p:spPr>
        <p:txBody>
          <a:bodyPr lIns="0" tIns="0" rIns="0" bIns="0"/>
          <a:lstStyle>
            <a:lvl1pPr algn="ctr">
              <a:lnSpc>
                <a:spcPct val="100000"/>
              </a:lnSpc>
              <a:defRPr sz="5400">
                <a:solidFill>
                  <a:srgbClr val="FFFFFF"/>
                </a:solidFill>
                <a:latin typeface="Source Sans Pro"/>
                <a:ea typeface="Source Sans Pro"/>
                <a:cs typeface="Source Sans Pro"/>
                <a:sym typeface="Source Sans Pro"/>
              </a:defRPr>
            </a:lvl1pPr>
          </a:lstStyle>
          <a:p>
            <a:pPr/>
            <a:r>
              <a:t>Shoutem</a:t>
            </a:r>
          </a:p>
        </p:txBody>
      </p:sp>
      <p:sp>
        <p:nvSpPr>
          <p:cNvPr id="387" name="Shape 387"/>
          <p:cNvSpPr/>
          <p:nvPr/>
        </p:nvSpPr>
        <p:spPr>
          <a:xfrm>
            <a:off x="766275" y="1838100"/>
            <a:ext cx="7006200" cy="3561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Focus on </a:t>
            </a:r>
            <a:r>
              <a:rPr b="1"/>
              <a:t>innovation</a:t>
            </a:r>
            <a:endParaRPr b="1"/>
          </a:p>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Lower the </a:t>
            </a:r>
            <a:r>
              <a:rPr b="1"/>
              <a:t>development cost</a:t>
            </a:r>
            <a:endParaRPr b="1"/>
          </a:p>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Keep the </a:t>
            </a:r>
            <a:r>
              <a:rPr b="1"/>
              <a:t>ease of use</a:t>
            </a:r>
            <a:endParaRPr b="1"/>
          </a:p>
          <a:p>
            <a:pPr>
              <a:lnSpc>
                <a:spcPct val="150000"/>
              </a:lnSpc>
            </a:pPr>
            <a:endParaRPr sz="2400">
              <a:solidFill>
                <a:srgbClr val="FFFFFF"/>
              </a:solidFill>
              <a:latin typeface="Source Sans Pro"/>
              <a:ea typeface="Source Sans Pro"/>
              <a:cs typeface="Source Sans Pro"/>
              <a:sym typeface="Source Sans Pro"/>
            </a:endParaR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391" name="Shape 391"/>
          <p:cNvSpPr/>
          <p:nvPr>
            <p:ph type="title"/>
          </p:nvPr>
        </p:nvSpPr>
        <p:spPr>
          <a:xfrm>
            <a:off x="1" y="537699"/>
            <a:ext cx="9144001" cy="851401"/>
          </a:xfrm>
          <a:prstGeom prst="rect">
            <a:avLst/>
          </a:prstGeom>
        </p:spPr>
        <p:txBody>
          <a:bodyPr lIns="0" tIns="0" rIns="0" bIns="0"/>
          <a:lstStyle>
            <a:lvl1pPr algn="ctr">
              <a:lnSpc>
                <a:spcPct val="100000"/>
              </a:lnSpc>
              <a:defRPr sz="5400">
                <a:solidFill>
                  <a:srgbClr val="FFFFFF"/>
                </a:solidFill>
                <a:latin typeface="Source Sans Pro"/>
                <a:ea typeface="Source Sans Pro"/>
                <a:cs typeface="Source Sans Pro"/>
                <a:sym typeface="Source Sans Pro"/>
              </a:defRPr>
            </a:lvl1pPr>
          </a:lstStyle>
          <a:p>
            <a:pPr/>
            <a:r>
              <a:t>Shoutem</a:t>
            </a:r>
          </a:p>
        </p:txBody>
      </p:sp>
      <p:sp>
        <p:nvSpPr>
          <p:cNvPr id="392" name="Shape 392"/>
          <p:cNvSpPr/>
          <p:nvPr/>
        </p:nvSpPr>
        <p:spPr>
          <a:xfrm>
            <a:off x="766275" y="1609500"/>
            <a:ext cx="7006200" cy="1922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5000 published apps in 6 years</a:t>
            </a:r>
          </a:p>
          <a:p>
            <a:pPr>
              <a:lnSpc>
                <a:spcPct val="150000"/>
              </a:lnSpc>
            </a:pPr>
            <a:endParaRPr sz="2400">
              <a:solidFill>
                <a:srgbClr val="FFFFFF"/>
              </a:solidFill>
              <a:latin typeface="Source Sans Pro"/>
              <a:ea typeface="Source Sans Pro"/>
              <a:cs typeface="Source Sans Pro"/>
              <a:sym typeface="Source Sans Pro"/>
            </a:endParaR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396" name="Shape 396"/>
          <p:cNvSpPr/>
          <p:nvPr>
            <p:ph type="title"/>
          </p:nvPr>
        </p:nvSpPr>
        <p:spPr>
          <a:xfrm>
            <a:off x="1" y="537699"/>
            <a:ext cx="9144001" cy="851401"/>
          </a:xfrm>
          <a:prstGeom prst="rect">
            <a:avLst/>
          </a:prstGeom>
        </p:spPr>
        <p:txBody>
          <a:bodyPr lIns="0" tIns="0" rIns="0" bIns="0"/>
          <a:lstStyle>
            <a:lvl1pPr algn="ctr">
              <a:lnSpc>
                <a:spcPct val="100000"/>
              </a:lnSpc>
              <a:defRPr sz="5400">
                <a:solidFill>
                  <a:srgbClr val="FFFFFF"/>
                </a:solidFill>
                <a:latin typeface="Source Sans Pro"/>
                <a:ea typeface="Source Sans Pro"/>
                <a:cs typeface="Source Sans Pro"/>
                <a:sym typeface="Source Sans Pro"/>
              </a:defRPr>
            </a:lvl1pPr>
          </a:lstStyle>
          <a:p>
            <a:pPr/>
            <a:r>
              <a:t>Shoutem</a:t>
            </a:r>
          </a:p>
        </p:txBody>
      </p:sp>
      <p:sp>
        <p:nvSpPr>
          <p:cNvPr id="397" name="Shape 397"/>
          <p:cNvSpPr/>
          <p:nvPr/>
        </p:nvSpPr>
        <p:spPr>
          <a:xfrm>
            <a:off x="766275" y="1609500"/>
            <a:ext cx="7006200" cy="3561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5000 published apps in 6 years</a:t>
            </a:r>
          </a:p>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media, shops, restaurants, local businesses, radios, …</a:t>
            </a:r>
          </a:p>
          <a:p>
            <a:pPr>
              <a:lnSpc>
                <a:spcPct val="150000"/>
              </a:lnSpc>
            </a:pPr>
            <a:endParaRPr sz="2400">
              <a:solidFill>
                <a:srgbClr val="FFFFFF"/>
              </a:solidFill>
              <a:latin typeface="Source Sans Pro"/>
              <a:ea typeface="Source Sans Pro"/>
              <a:cs typeface="Source Sans Pro"/>
              <a:sym typeface="Source Sans Pro"/>
            </a:endParaR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401" name="Shape 401"/>
          <p:cNvSpPr/>
          <p:nvPr>
            <p:ph type="title"/>
          </p:nvPr>
        </p:nvSpPr>
        <p:spPr>
          <a:xfrm>
            <a:off x="1" y="537699"/>
            <a:ext cx="9144001" cy="851401"/>
          </a:xfrm>
          <a:prstGeom prst="rect">
            <a:avLst/>
          </a:prstGeom>
        </p:spPr>
        <p:txBody>
          <a:bodyPr lIns="0" tIns="0" rIns="0" bIns="0"/>
          <a:lstStyle>
            <a:lvl1pPr algn="ctr">
              <a:lnSpc>
                <a:spcPct val="100000"/>
              </a:lnSpc>
              <a:defRPr sz="5400">
                <a:solidFill>
                  <a:srgbClr val="FFFFFF"/>
                </a:solidFill>
                <a:latin typeface="Source Sans Pro"/>
                <a:ea typeface="Source Sans Pro"/>
                <a:cs typeface="Source Sans Pro"/>
                <a:sym typeface="Source Sans Pro"/>
              </a:defRPr>
            </a:lvl1pPr>
          </a:lstStyle>
          <a:p>
            <a:pPr/>
            <a:r>
              <a:t>Shoutem</a:t>
            </a:r>
          </a:p>
        </p:txBody>
      </p:sp>
      <p:sp>
        <p:nvSpPr>
          <p:cNvPr id="402" name="Shape 402"/>
          <p:cNvSpPr/>
          <p:nvPr/>
        </p:nvSpPr>
        <p:spPr>
          <a:xfrm>
            <a:off x="766275" y="1609500"/>
            <a:ext cx="7006200" cy="4380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5000 published apps in 6 years</a:t>
            </a:r>
          </a:p>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media, shops, restaurants, local businesses, radios, …</a:t>
            </a:r>
          </a:p>
          <a:p>
            <a:pPr marL="457200" indent="-457200">
              <a:lnSpc>
                <a:spcPct val="150000"/>
              </a:lnSpc>
              <a:buClr>
                <a:srgbClr val="FFFFFF"/>
              </a:buClr>
              <a:buSzPct val="100000"/>
              <a:buFont typeface="Helvetica"/>
              <a:buChar char="-"/>
              <a:defRPr b="1" sz="3600">
                <a:solidFill>
                  <a:srgbClr val="FFFFFF"/>
                </a:solidFill>
                <a:latin typeface="Source Sans Pro"/>
                <a:ea typeface="Source Sans Pro"/>
                <a:cs typeface="Source Sans Pro"/>
                <a:sym typeface="Source Sans Pro"/>
              </a:defRPr>
            </a:pPr>
            <a:r>
              <a:t>custom features</a:t>
            </a:r>
          </a:p>
          <a:p>
            <a:pPr>
              <a:lnSpc>
                <a:spcPct val="150000"/>
              </a:lnSpc>
            </a:pPr>
            <a:endParaRPr sz="2400">
              <a:solidFill>
                <a:srgbClr val="FFFFFF"/>
              </a:solidFill>
              <a:latin typeface="Source Sans Pro"/>
              <a:ea typeface="Source Sans Pro"/>
              <a:cs typeface="Source Sans Pro"/>
              <a:sym typeface="Source Sans Pro"/>
            </a:endParaR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406" name="Shape 406"/>
          <p:cNvSpPr/>
          <p:nvPr>
            <p:ph type="title"/>
          </p:nvPr>
        </p:nvSpPr>
        <p:spPr>
          <a:xfrm>
            <a:off x="4297640" y="2274573"/>
            <a:ext cx="548700" cy="792601"/>
          </a:xfrm>
          <a:prstGeom prst="rect">
            <a:avLst/>
          </a:prstGeom>
        </p:spPr>
        <p:txBody>
          <a:bodyPr lIns="0" tIns="0" rIns="0" bIns="0"/>
          <a:lstStyle>
            <a:lvl1pPr>
              <a:lnSpc>
                <a:spcPct val="100000"/>
              </a:lnSpc>
              <a:defRPr sz="4800">
                <a:solidFill>
                  <a:srgbClr val="FFFFFF"/>
                </a:solidFill>
                <a:latin typeface="Source Sans Pro"/>
                <a:ea typeface="Source Sans Pro"/>
                <a:cs typeface="Source Sans Pro"/>
                <a:sym typeface="Source Sans Pro"/>
              </a:defRPr>
            </a:lvl1pPr>
          </a:lstStyle>
          <a:p>
            <a:pPr/>
            <a:r>
              <a:t>+</a:t>
            </a:r>
          </a:p>
        </p:txBody>
      </p:sp>
      <p:sp>
        <p:nvSpPr>
          <p:cNvPr id="407" name="Shape 407"/>
          <p:cNvSpPr/>
          <p:nvPr/>
        </p:nvSpPr>
        <p:spPr>
          <a:xfrm>
            <a:off x="2189950" y="3500775"/>
            <a:ext cx="5031000"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b="1" sz="6000">
                <a:solidFill>
                  <a:srgbClr val="FFFFFF"/>
                </a:solidFill>
                <a:latin typeface="Source Sans Pro"/>
                <a:ea typeface="Source Sans Pro"/>
                <a:cs typeface="Source Sans Pro"/>
                <a:sym typeface="Source Sans Pro"/>
              </a:defRPr>
            </a:lvl1pPr>
          </a:lstStyle>
          <a:p>
            <a:pPr/>
            <a:r>
              <a:t>React Native</a:t>
            </a:r>
          </a:p>
        </p:txBody>
      </p:sp>
      <p:sp>
        <p:nvSpPr>
          <p:cNvPr id="408" name="Shape 408"/>
          <p:cNvSpPr/>
          <p:nvPr/>
        </p:nvSpPr>
        <p:spPr>
          <a:xfrm>
            <a:off x="100150" y="846275"/>
            <a:ext cx="9210600" cy="1097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6000">
                <a:solidFill>
                  <a:srgbClr val="FFFFFF"/>
                </a:solidFill>
                <a:latin typeface="Source Sans Pro"/>
                <a:ea typeface="Source Sans Pro"/>
                <a:cs typeface="Source Sans Pro"/>
                <a:sym typeface="Source Sans Pro"/>
              </a:defRPr>
            </a:lvl1pPr>
          </a:lstStyle>
          <a:p>
            <a:pPr/>
            <a:r>
              <a:t>Open Shoutem platform</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412" name="Shape 412"/>
          <p:cNvSpPr/>
          <p:nvPr/>
        </p:nvSpPr>
        <p:spPr>
          <a:xfrm>
            <a:off x="-33300" y="2023125"/>
            <a:ext cx="9210600" cy="1097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6000">
                <a:solidFill>
                  <a:srgbClr val="FFFFFF"/>
                </a:solidFill>
                <a:latin typeface="Source Sans Pro"/>
                <a:ea typeface="Source Sans Pro"/>
                <a:cs typeface="Source Sans Pro"/>
                <a:sym typeface="Source Sans Pro"/>
              </a:defRPr>
            </a:lvl1pPr>
          </a:lstStyle>
          <a:p>
            <a:pPr/>
            <a:r>
              <a:t>Shoutem Extensions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04040"/>
        </a:solidFill>
      </p:bgPr>
    </p:bg>
    <p:spTree>
      <p:nvGrpSpPr>
        <p:cNvPr id="1" name=""/>
        <p:cNvGrpSpPr/>
        <p:nvPr/>
      </p:nvGrpSpPr>
      <p:grpSpPr>
        <a:xfrm>
          <a:off x="0" y="0"/>
          <a:ext cx="0" cy="0"/>
          <a:chOff x="0" y="0"/>
          <a:chExt cx="0" cy="0"/>
        </a:xfrm>
      </p:grpSpPr>
      <p:sp>
        <p:nvSpPr>
          <p:cNvPr id="416" name="Shape 416"/>
          <p:cNvSpPr/>
          <p:nvPr>
            <p:ph type="title"/>
          </p:nvPr>
        </p:nvSpPr>
        <p:spPr>
          <a:xfrm>
            <a:off x="592800" y="500874"/>
            <a:ext cx="8551200" cy="1347901"/>
          </a:xfrm>
          <a:prstGeom prst="rect">
            <a:avLst/>
          </a:prstGeom>
        </p:spPr>
        <p:txBody>
          <a:bodyPr lIns="0" tIns="0" rIns="0" bIns="0"/>
          <a:lstStyle/>
          <a:p>
            <a:pPr defTabSz="713231">
              <a:lnSpc>
                <a:spcPct val="100000"/>
              </a:lnSpc>
              <a:defRPr b="0" sz="2807">
                <a:solidFill>
                  <a:srgbClr val="43B5E5"/>
                </a:solidFill>
                <a:latin typeface="Source Sans Pro"/>
                <a:ea typeface="Source Sans Pro"/>
                <a:cs typeface="Source Sans Pro"/>
                <a:sym typeface="Source Sans Pro"/>
              </a:defRPr>
            </a:pPr>
            <a:r>
              <a:t>#5</a:t>
            </a:r>
          </a:p>
          <a:p>
            <a:pPr defTabSz="713231">
              <a:lnSpc>
                <a:spcPct val="100000"/>
              </a:lnSpc>
              <a:defRPr sz="3275">
                <a:solidFill>
                  <a:srgbClr val="FFFFFF"/>
                </a:solidFill>
                <a:latin typeface="Source Sans Pro"/>
                <a:ea typeface="Source Sans Pro"/>
                <a:cs typeface="Source Sans Pro"/>
                <a:sym typeface="Source Sans Pro"/>
              </a:defRPr>
            </a:pPr>
            <a:r>
              <a:t>Shoutem platform</a:t>
            </a:r>
          </a:p>
        </p:txBody>
      </p:sp>
      <p:sp>
        <p:nvSpPr>
          <p:cNvPr id="417" name="Shape 417"/>
          <p:cNvSpPr/>
          <p:nvPr/>
        </p:nvSpPr>
        <p:spPr>
          <a:xfrm>
            <a:off x="1086624" y="2012250"/>
            <a:ext cx="9037502" cy="3357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lnSpc>
                <a:spcPct val="150000"/>
              </a:lnSpc>
              <a:buClr>
                <a:srgbClr val="FFFFFF"/>
              </a:buClr>
              <a:buSzPct val="100000"/>
              <a:buFont typeface="Helvetica"/>
              <a:buChar char="-"/>
              <a:defRPr sz="2100">
                <a:solidFill>
                  <a:srgbClr val="FFFFFF"/>
                </a:solidFill>
                <a:latin typeface="Source Sans Pro"/>
                <a:ea typeface="Source Sans Pro"/>
                <a:cs typeface="Source Sans Pro"/>
                <a:sym typeface="Source Sans Pro"/>
              </a:defRPr>
            </a:pPr>
            <a:r>
              <a:t>Nothing new in software design</a:t>
            </a:r>
          </a:p>
          <a:p>
            <a:pPr marL="457200" indent="-368300">
              <a:lnSpc>
                <a:spcPct val="150000"/>
              </a:lnSpc>
              <a:buClr>
                <a:srgbClr val="FFFFFF"/>
              </a:buClr>
              <a:buSzPct val="100000"/>
              <a:buFont typeface="Helvetica"/>
              <a:buChar char="-"/>
              <a:defRPr sz="2100">
                <a:solidFill>
                  <a:srgbClr val="FFFFFF"/>
                </a:solidFill>
                <a:latin typeface="Source Sans Pro"/>
                <a:ea typeface="Source Sans Pro"/>
                <a:cs typeface="Source Sans Pro"/>
                <a:sym typeface="Source Sans Pro"/>
              </a:defRPr>
            </a:pPr>
            <a:r>
              <a:t>Modularity</a:t>
            </a:r>
          </a:p>
          <a:p>
            <a:pPr marL="457200" indent="-368300">
              <a:lnSpc>
                <a:spcPct val="150000"/>
              </a:lnSpc>
              <a:buClr>
                <a:srgbClr val="FFFFFF"/>
              </a:buClr>
              <a:buSzPct val="100000"/>
              <a:buFont typeface="Helvetica"/>
              <a:buChar char="-"/>
              <a:defRPr sz="2100">
                <a:solidFill>
                  <a:srgbClr val="FFFFFF"/>
                </a:solidFill>
                <a:latin typeface="Source Sans Pro"/>
                <a:ea typeface="Source Sans Pro"/>
                <a:cs typeface="Source Sans Pro"/>
                <a:sym typeface="Source Sans Pro"/>
              </a:defRPr>
            </a:pPr>
            <a:r>
              <a:t>Extensions, building blocks, modules, components, plug-ins, …</a:t>
            </a:r>
          </a:p>
          <a:p>
            <a:pPr marL="457200" indent="-368300">
              <a:lnSpc>
                <a:spcPct val="150000"/>
              </a:lnSpc>
              <a:buClr>
                <a:srgbClr val="FFFFFF"/>
              </a:buClr>
              <a:buSzPct val="100000"/>
              <a:buFont typeface="Helvetica"/>
              <a:buChar char="-"/>
              <a:defRPr sz="2100">
                <a:solidFill>
                  <a:srgbClr val="FFFFFF"/>
                </a:solidFill>
                <a:latin typeface="Source Sans Pro"/>
                <a:ea typeface="Source Sans Pro"/>
                <a:cs typeface="Source Sans Pro"/>
                <a:sym typeface="Source Sans Pro"/>
              </a:defRPr>
            </a:pPr>
            <a:r>
              <a:t>Prepared extensions eliminate boilerplate</a:t>
            </a:r>
          </a:p>
          <a:p>
            <a:pPr>
              <a:lnSpc>
                <a:spcPct val="150000"/>
              </a:lnSpc>
              <a:defRPr sz="2100"/>
            </a:pPr>
            <a:endParaRPr>
              <a:solidFill>
                <a:srgbClr val="FFFFFF"/>
              </a:solidFill>
              <a:latin typeface="Source Sans Pro"/>
              <a:ea typeface="Source Sans Pro"/>
              <a:cs typeface="Source Sans Pro"/>
              <a:sym typeface="Source Sans Pro"/>
            </a:endParaRPr>
          </a:p>
          <a:p>
            <a:pPr>
              <a:lnSpc>
                <a:spcPct val="150000"/>
              </a:lnSpc>
              <a:defRPr sz="2100"/>
            </a:pPr>
            <a:endParaRPr>
              <a:solidFill>
                <a:srgbClr val="FFFFFF"/>
              </a:solidFill>
              <a:latin typeface="Source Sans Pro"/>
              <a:ea typeface="Source Sans Pro"/>
              <a:cs typeface="Source Sans Pro"/>
              <a:sym typeface="Source Sans Pro"/>
            </a:endParaR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Shape 421"/>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#5</a:t>
            </a:r>
          </a:p>
          <a:p>
            <a:pPr>
              <a:lnSpc>
                <a:spcPct val="100000"/>
              </a:lnSpc>
              <a:defRPr sz="4800">
                <a:solidFill>
                  <a:srgbClr val="D93530"/>
                </a:solidFill>
                <a:latin typeface="Source Sans Pro"/>
                <a:ea typeface="Source Sans Pro"/>
                <a:cs typeface="Source Sans Pro"/>
                <a:sym typeface="Source Sans Pro"/>
              </a:defRPr>
            </a:pPr>
            <a:r>
              <a:t>APP CREATION FLOW</a:t>
            </a:r>
          </a:p>
        </p:txBody>
      </p:sp>
      <p:grpSp>
        <p:nvGrpSpPr>
          <p:cNvPr id="424" name="Group 424"/>
          <p:cNvGrpSpPr/>
          <p:nvPr/>
        </p:nvGrpSpPr>
        <p:grpSpPr>
          <a:xfrm>
            <a:off x="510900" y="2540300"/>
            <a:ext cx="1810800" cy="1810800"/>
            <a:chOff x="0" y="0"/>
            <a:chExt cx="1810799" cy="1810799"/>
          </a:xfrm>
        </p:grpSpPr>
        <p:sp>
          <p:nvSpPr>
            <p:cNvPr id="422" name="Shape 422"/>
            <p:cNvSpPr/>
            <p:nvPr/>
          </p:nvSpPr>
          <p:spPr>
            <a:xfrm>
              <a:off x="0" y="0"/>
              <a:ext cx="1810800" cy="1810800"/>
            </a:xfrm>
            <a:prstGeom prst="ellipse">
              <a:avLst/>
            </a:prstGeom>
            <a:solidFill>
              <a:srgbClr val="F3F3F3"/>
            </a:solidFill>
            <a:ln w="38100" cap="flat">
              <a:solidFill>
                <a:srgbClr val="D93530"/>
              </a:solidFill>
              <a:prstDash val="solid"/>
              <a:round/>
            </a:ln>
            <a:effectLst/>
          </p:spPr>
          <p:txBody>
            <a:bodyPr wrap="square" lIns="45719" tIns="45719" rIns="45719" bIns="45719" numCol="1" anchor="ctr">
              <a:noAutofit/>
            </a:bodyPr>
            <a:lstStyle/>
            <a:p>
              <a:pPr algn="ctr"/>
            </a:p>
          </p:txBody>
        </p:sp>
        <p:sp>
          <p:nvSpPr>
            <p:cNvPr id="423" name="Shape 423"/>
            <p:cNvSpPr/>
            <p:nvPr/>
          </p:nvSpPr>
          <p:spPr>
            <a:xfrm>
              <a:off x="265185" y="684363"/>
              <a:ext cx="1280430" cy="442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800"/>
              </a:lvl1pPr>
            </a:lstStyle>
            <a:p>
              <a:pPr/>
              <a:r>
                <a:t>Setup</a:t>
              </a:r>
            </a:p>
          </p:txBody>
        </p:sp>
      </p:gr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#5</a:t>
            </a:r>
          </a:p>
          <a:p>
            <a:pPr>
              <a:lnSpc>
                <a:spcPct val="100000"/>
              </a:lnSpc>
              <a:defRPr sz="4800">
                <a:solidFill>
                  <a:srgbClr val="D93530"/>
                </a:solidFill>
                <a:latin typeface="Source Sans Pro"/>
                <a:ea typeface="Source Sans Pro"/>
                <a:cs typeface="Source Sans Pro"/>
                <a:sym typeface="Source Sans Pro"/>
              </a:defRPr>
            </a:pPr>
            <a:r>
              <a:t>APP CREATION FLOW</a:t>
            </a:r>
          </a:p>
        </p:txBody>
      </p:sp>
      <p:grpSp>
        <p:nvGrpSpPr>
          <p:cNvPr id="431" name="Group 431"/>
          <p:cNvGrpSpPr/>
          <p:nvPr/>
        </p:nvGrpSpPr>
        <p:grpSpPr>
          <a:xfrm>
            <a:off x="510900" y="2540300"/>
            <a:ext cx="1810800" cy="1810800"/>
            <a:chOff x="0" y="0"/>
            <a:chExt cx="1810799" cy="1810799"/>
          </a:xfrm>
        </p:grpSpPr>
        <p:sp>
          <p:nvSpPr>
            <p:cNvPr id="429" name="Shape 429"/>
            <p:cNvSpPr/>
            <p:nvPr/>
          </p:nvSpPr>
          <p:spPr>
            <a:xfrm>
              <a:off x="0" y="0"/>
              <a:ext cx="1810800" cy="1810800"/>
            </a:xfrm>
            <a:prstGeom prst="ellipse">
              <a:avLst/>
            </a:prstGeom>
            <a:solidFill>
              <a:srgbClr val="F3F3F3"/>
            </a:solidFill>
            <a:ln w="38100" cap="flat">
              <a:solidFill>
                <a:srgbClr val="D93530"/>
              </a:solidFill>
              <a:prstDash val="solid"/>
              <a:round/>
            </a:ln>
            <a:effectLst/>
          </p:spPr>
          <p:txBody>
            <a:bodyPr wrap="square" lIns="45719" tIns="45719" rIns="45719" bIns="45719" numCol="1" anchor="ctr">
              <a:noAutofit/>
            </a:bodyPr>
            <a:lstStyle/>
            <a:p>
              <a:pPr algn="ctr"/>
            </a:p>
          </p:txBody>
        </p:sp>
        <p:sp>
          <p:nvSpPr>
            <p:cNvPr id="430" name="Shape 430"/>
            <p:cNvSpPr/>
            <p:nvPr/>
          </p:nvSpPr>
          <p:spPr>
            <a:xfrm>
              <a:off x="265185" y="684363"/>
              <a:ext cx="1280430" cy="442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800"/>
              </a:lvl1pPr>
            </a:lstStyle>
            <a:p>
              <a:pPr/>
              <a:r>
                <a:t>Setup</a:t>
              </a:r>
            </a:p>
          </p:txBody>
        </p:sp>
      </p:grpSp>
      <p:grpSp>
        <p:nvGrpSpPr>
          <p:cNvPr id="434" name="Group 434"/>
          <p:cNvGrpSpPr/>
          <p:nvPr/>
        </p:nvGrpSpPr>
        <p:grpSpPr>
          <a:xfrm>
            <a:off x="3666599" y="2540300"/>
            <a:ext cx="1810801" cy="1810800"/>
            <a:chOff x="0" y="0"/>
            <a:chExt cx="1810799" cy="1810799"/>
          </a:xfrm>
        </p:grpSpPr>
        <p:sp>
          <p:nvSpPr>
            <p:cNvPr id="432" name="Shape 432"/>
            <p:cNvSpPr/>
            <p:nvPr/>
          </p:nvSpPr>
          <p:spPr>
            <a:xfrm>
              <a:off x="0" y="0"/>
              <a:ext cx="1810800" cy="1810800"/>
            </a:xfrm>
            <a:prstGeom prst="ellipse">
              <a:avLst/>
            </a:prstGeom>
            <a:solidFill>
              <a:srgbClr val="F3F3F3"/>
            </a:solidFill>
            <a:ln w="38100" cap="flat">
              <a:solidFill>
                <a:srgbClr val="D93530"/>
              </a:solidFill>
              <a:prstDash val="solid"/>
              <a:round/>
            </a:ln>
            <a:effectLst/>
          </p:spPr>
          <p:txBody>
            <a:bodyPr wrap="square" lIns="45719" tIns="45719" rIns="45719" bIns="45719" numCol="1" anchor="ctr">
              <a:noAutofit/>
            </a:bodyPr>
            <a:lstStyle/>
            <a:p>
              <a:pPr algn="ctr"/>
            </a:p>
          </p:txBody>
        </p:sp>
        <p:sp>
          <p:nvSpPr>
            <p:cNvPr id="433" name="Shape 433"/>
            <p:cNvSpPr/>
            <p:nvPr/>
          </p:nvSpPr>
          <p:spPr>
            <a:xfrm>
              <a:off x="265185" y="684363"/>
              <a:ext cx="1280430" cy="442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800"/>
              </a:lvl1pPr>
            </a:lstStyle>
            <a:p>
              <a:pPr/>
              <a:r>
                <a:t>Innovation</a:t>
              </a:r>
            </a:p>
          </p:txBody>
        </p:sp>
      </p:grpSp>
      <p:sp>
        <p:nvSpPr>
          <p:cNvPr id="435" name="Shape 435"/>
          <p:cNvSpPr/>
          <p:nvPr/>
        </p:nvSpPr>
        <p:spPr>
          <a:xfrm>
            <a:off x="2736300" y="3263300"/>
            <a:ext cx="515701" cy="364801"/>
          </a:xfrm>
          <a:prstGeom prst="rightArrow">
            <a:avLst>
              <a:gd name="adj1" fmla="val 50000"/>
              <a:gd name="adj2" fmla="val 50000"/>
            </a:avLst>
          </a:prstGeom>
          <a:solidFill>
            <a:srgbClr val="DA352F"/>
          </a:soli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#1</a:t>
            </a:r>
          </a:p>
          <a:p>
            <a:pPr>
              <a:lnSpc>
                <a:spcPct val="100000"/>
              </a:lnSpc>
              <a:defRPr sz="4800">
                <a:solidFill>
                  <a:srgbClr val="D93530"/>
                </a:solidFill>
                <a:latin typeface="Source Sans Pro"/>
                <a:ea typeface="Source Sans Pro"/>
                <a:cs typeface="Source Sans Pro"/>
                <a:sym typeface="Source Sans Pro"/>
              </a:defRPr>
            </a:pPr>
            <a:r>
              <a:t>HISTORY OF MOBILE APPS</a:t>
            </a:r>
          </a:p>
        </p:txBody>
      </p:sp>
      <p:sp>
        <p:nvSpPr>
          <p:cNvPr id="167" name="Shape 167"/>
          <p:cNvSpPr/>
          <p:nvPr/>
        </p:nvSpPr>
        <p:spPr>
          <a:xfrm>
            <a:off x="238949" y="3296325"/>
            <a:ext cx="276601" cy="1"/>
          </a:xfrm>
          <a:prstGeom prst="line">
            <a:avLst/>
          </a:prstGeom>
          <a:ln w="19050">
            <a:solidFill>
              <a:srgbClr val="666666"/>
            </a:solidFill>
          </a:ln>
        </p:spPr>
        <p:txBody>
          <a:bodyPr lIns="45719" rIns="45719"/>
          <a:lstStyle/>
          <a:p>
            <a:pPr/>
          </a:p>
        </p:txBody>
      </p:sp>
      <p:sp>
        <p:nvSpPr>
          <p:cNvPr id="168" name="Shape 168"/>
          <p:cNvSpPr/>
          <p:nvPr/>
        </p:nvSpPr>
        <p:spPr>
          <a:xfrm>
            <a:off x="814674" y="3296322"/>
            <a:ext cx="482401" cy="1"/>
          </a:xfrm>
          <a:prstGeom prst="line">
            <a:avLst/>
          </a:prstGeom>
          <a:ln w="19050">
            <a:solidFill>
              <a:srgbClr val="666666"/>
            </a:solidFill>
          </a:ln>
        </p:spPr>
        <p:txBody>
          <a:bodyPr lIns="45719" rIns="45719"/>
          <a:lstStyle/>
          <a:p>
            <a:pPr/>
          </a:p>
        </p:txBody>
      </p:sp>
      <p:sp>
        <p:nvSpPr>
          <p:cNvPr id="169" name="Shape 169"/>
          <p:cNvSpPr/>
          <p:nvPr/>
        </p:nvSpPr>
        <p:spPr>
          <a:xfrm>
            <a:off x="1286374" y="3296325"/>
            <a:ext cx="810001" cy="1"/>
          </a:xfrm>
          <a:prstGeom prst="line">
            <a:avLst/>
          </a:prstGeom>
          <a:ln w="19050">
            <a:solidFill>
              <a:srgbClr val="666666"/>
            </a:solidFill>
          </a:ln>
        </p:spPr>
        <p:txBody>
          <a:bodyPr lIns="45719" rIns="45719"/>
          <a:lstStyle/>
          <a:p>
            <a:pPr/>
          </a:p>
        </p:txBody>
      </p:sp>
      <p:sp>
        <p:nvSpPr>
          <p:cNvPr id="170" name="Shape 170"/>
          <p:cNvSpPr/>
          <p:nvPr/>
        </p:nvSpPr>
        <p:spPr>
          <a:xfrm>
            <a:off x="2413368" y="3296322"/>
            <a:ext cx="482401" cy="1"/>
          </a:xfrm>
          <a:prstGeom prst="line">
            <a:avLst/>
          </a:prstGeom>
          <a:ln w="19050">
            <a:solidFill>
              <a:srgbClr val="666666"/>
            </a:solidFill>
          </a:ln>
        </p:spPr>
        <p:txBody>
          <a:bodyPr lIns="45719" rIns="45719"/>
          <a:lstStyle/>
          <a:p>
            <a:pPr/>
          </a:p>
        </p:txBody>
      </p:sp>
      <p:sp>
        <p:nvSpPr>
          <p:cNvPr id="171" name="Shape 171"/>
          <p:cNvSpPr/>
          <p:nvPr/>
        </p:nvSpPr>
        <p:spPr>
          <a:xfrm>
            <a:off x="2858349" y="3296325"/>
            <a:ext cx="798901" cy="1"/>
          </a:xfrm>
          <a:prstGeom prst="line">
            <a:avLst/>
          </a:prstGeom>
          <a:ln w="19050">
            <a:solidFill>
              <a:srgbClr val="666666"/>
            </a:solidFill>
          </a:ln>
        </p:spPr>
        <p:txBody>
          <a:bodyPr lIns="45719" rIns="45719"/>
          <a:lstStyle/>
          <a:p>
            <a:pPr/>
          </a:p>
        </p:txBody>
      </p:sp>
      <p:sp>
        <p:nvSpPr>
          <p:cNvPr id="172" name="Shape 172"/>
          <p:cNvSpPr/>
          <p:nvPr/>
        </p:nvSpPr>
        <p:spPr>
          <a:xfrm>
            <a:off x="3974165" y="3296322"/>
            <a:ext cx="1647301" cy="1"/>
          </a:xfrm>
          <a:prstGeom prst="line">
            <a:avLst/>
          </a:prstGeom>
          <a:ln w="19050">
            <a:solidFill>
              <a:srgbClr val="666666"/>
            </a:solidFill>
          </a:ln>
        </p:spPr>
        <p:txBody>
          <a:bodyPr lIns="45719" rIns="45719"/>
          <a:lstStyle/>
          <a:p>
            <a:pPr/>
          </a:p>
        </p:txBody>
      </p:sp>
      <p:sp>
        <p:nvSpPr>
          <p:cNvPr id="173" name="Shape 173"/>
          <p:cNvSpPr/>
          <p:nvPr/>
        </p:nvSpPr>
        <p:spPr>
          <a:xfrm>
            <a:off x="5625024" y="3296325"/>
            <a:ext cx="430201" cy="1"/>
          </a:xfrm>
          <a:prstGeom prst="line">
            <a:avLst/>
          </a:prstGeom>
          <a:ln w="19050">
            <a:solidFill>
              <a:srgbClr val="666666"/>
            </a:solidFill>
          </a:ln>
        </p:spPr>
        <p:txBody>
          <a:bodyPr lIns="45719" rIns="45719"/>
          <a:lstStyle/>
          <a:p>
            <a:pPr/>
          </a:p>
        </p:txBody>
      </p:sp>
      <p:sp>
        <p:nvSpPr>
          <p:cNvPr id="174" name="Shape 174"/>
          <p:cNvSpPr/>
          <p:nvPr/>
        </p:nvSpPr>
        <p:spPr>
          <a:xfrm>
            <a:off x="6343908" y="3296322"/>
            <a:ext cx="396601" cy="1"/>
          </a:xfrm>
          <a:prstGeom prst="line">
            <a:avLst/>
          </a:prstGeom>
          <a:ln w="19050">
            <a:solidFill>
              <a:srgbClr val="666666"/>
            </a:solidFill>
          </a:ln>
        </p:spPr>
        <p:txBody>
          <a:bodyPr lIns="45719" rIns="45719"/>
          <a:lstStyle/>
          <a:p>
            <a:pPr/>
          </a:p>
        </p:txBody>
      </p:sp>
      <p:sp>
        <p:nvSpPr>
          <p:cNvPr id="175" name="Shape 175"/>
          <p:cNvSpPr/>
          <p:nvPr/>
        </p:nvSpPr>
        <p:spPr>
          <a:xfrm>
            <a:off x="8466956" y="3296322"/>
            <a:ext cx="599701" cy="1"/>
          </a:xfrm>
          <a:prstGeom prst="line">
            <a:avLst/>
          </a:prstGeom>
          <a:ln w="19050">
            <a:solidFill>
              <a:srgbClr val="666666"/>
            </a:solidFill>
            <a:tailEnd type="triangle"/>
          </a:ln>
        </p:spPr>
        <p:txBody>
          <a:bodyPr lIns="45719" rIns="45719"/>
          <a:lstStyle/>
          <a:p>
            <a:pPr/>
          </a:p>
        </p:txBody>
      </p:sp>
      <p:sp>
        <p:nvSpPr>
          <p:cNvPr id="176" name="Shape 176"/>
          <p:cNvSpPr/>
          <p:nvPr/>
        </p:nvSpPr>
        <p:spPr>
          <a:xfrm flipV="1">
            <a:off x="657477" y="1934816"/>
            <a:ext cx="1" cy="1158001"/>
          </a:xfrm>
          <a:prstGeom prst="line">
            <a:avLst/>
          </a:prstGeom>
          <a:ln w="38100">
            <a:solidFill>
              <a:srgbClr val="D93530"/>
            </a:solidFill>
            <a:prstDash val="dot"/>
          </a:ln>
        </p:spPr>
        <p:txBody>
          <a:bodyPr lIns="45719" rIns="45719"/>
          <a:lstStyle/>
          <a:p>
            <a:pPr/>
          </a:p>
        </p:txBody>
      </p:sp>
      <p:sp>
        <p:nvSpPr>
          <p:cNvPr id="177" name="Shape 177"/>
          <p:cNvSpPr/>
          <p:nvPr/>
        </p:nvSpPr>
        <p:spPr>
          <a:xfrm flipV="1">
            <a:off x="657477" y="3446148"/>
            <a:ext cx="1" cy="1158001"/>
          </a:xfrm>
          <a:prstGeom prst="line">
            <a:avLst/>
          </a:prstGeom>
          <a:ln w="38100">
            <a:solidFill>
              <a:srgbClr val="D93530"/>
            </a:solidFill>
            <a:prstDash val="dot"/>
          </a:ln>
        </p:spPr>
        <p:txBody>
          <a:bodyPr lIns="45719" rIns="45719"/>
          <a:lstStyle/>
          <a:p>
            <a:pPr/>
          </a:p>
        </p:txBody>
      </p:sp>
      <p:sp>
        <p:nvSpPr>
          <p:cNvPr id="178" name="Shape 178"/>
          <p:cNvSpPr/>
          <p:nvPr/>
        </p:nvSpPr>
        <p:spPr>
          <a:xfrm>
            <a:off x="773326" y="1962672"/>
            <a:ext cx="591601" cy="3337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defRPr b="1">
                <a:solidFill>
                  <a:srgbClr val="D93530"/>
                </a:solidFill>
                <a:latin typeface="Source Sans Pro"/>
                <a:ea typeface="Source Sans Pro"/>
                <a:cs typeface="Source Sans Pro"/>
                <a:sym typeface="Source Sans Pro"/>
              </a:defRPr>
            </a:lvl1pPr>
          </a:lstStyle>
          <a:p>
            <a:pPr/>
            <a:r>
              <a:t>2007</a:t>
            </a:r>
          </a:p>
        </p:txBody>
      </p:sp>
      <p:sp>
        <p:nvSpPr>
          <p:cNvPr id="179" name="Shape 179"/>
          <p:cNvSpPr/>
          <p:nvPr/>
        </p:nvSpPr>
        <p:spPr>
          <a:xfrm>
            <a:off x="1817339" y="2705018"/>
            <a:ext cx="875101" cy="473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defRPr sz="1200">
                <a:latin typeface="Source Sans Pro"/>
                <a:ea typeface="Source Sans Pro"/>
                <a:cs typeface="Source Sans Pro"/>
                <a:sym typeface="Source Sans Pro"/>
              </a:defRPr>
            </a:lvl1pPr>
          </a:lstStyle>
          <a:p>
            <a:pPr/>
            <a:r>
              <a:t>iPhone released</a:t>
            </a:r>
          </a:p>
        </p:txBody>
      </p:sp>
      <p:sp>
        <p:nvSpPr>
          <p:cNvPr id="180" name="Shape 180"/>
          <p:cNvSpPr/>
          <p:nvPr/>
        </p:nvSpPr>
        <p:spPr>
          <a:xfrm>
            <a:off x="5814274" y="2703448"/>
            <a:ext cx="798901" cy="473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algn="ctr">
              <a:defRPr sz="1200">
                <a:latin typeface="Source Sans Pro"/>
                <a:ea typeface="Source Sans Pro"/>
                <a:cs typeface="Source Sans Pro"/>
                <a:sym typeface="Source Sans Pro"/>
              </a:defRPr>
            </a:pPr>
            <a:r>
              <a:t>Android</a:t>
            </a:r>
          </a:p>
          <a:p>
            <a:pPr algn="ctr">
              <a:defRPr sz="1200">
                <a:latin typeface="Source Sans Pro"/>
                <a:ea typeface="Source Sans Pro"/>
                <a:cs typeface="Source Sans Pro"/>
                <a:sym typeface="Source Sans Pro"/>
              </a:defRPr>
            </a:pPr>
            <a:r>
              <a:t>released</a:t>
            </a:r>
          </a:p>
        </p:txBody>
      </p:sp>
      <p:sp>
        <p:nvSpPr>
          <p:cNvPr id="181" name="Shape 181"/>
          <p:cNvSpPr/>
          <p:nvPr/>
        </p:nvSpPr>
        <p:spPr>
          <a:xfrm>
            <a:off x="567549" y="3207674"/>
            <a:ext cx="177301" cy="177301"/>
          </a:xfrm>
          <a:prstGeom prst="ellipse">
            <a:avLst/>
          </a:prstGeom>
          <a:solidFill>
            <a:srgbClr val="CCCCCC"/>
          </a:solidFill>
          <a:ln w="12700">
            <a:miter lim="400000"/>
          </a:ln>
        </p:spPr>
        <p:txBody>
          <a:bodyPr lIns="45719" rIns="45719" anchor="ctr"/>
          <a:lstStyle/>
          <a:p>
            <a:pPr/>
          </a:p>
        </p:txBody>
      </p:sp>
      <p:sp>
        <p:nvSpPr>
          <p:cNvPr id="182" name="Shape 182"/>
          <p:cNvSpPr/>
          <p:nvPr/>
        </p:nvSpPr>
        <p:spPr>
          <a:xfrm>
            <a:off x="2166249" y="3207674"/>
            <a:ext cx="177301" cy="177301"/>
          </a:xfrm>
          <a:prstGeom prst="ellipse">
            <a:avLst/>
          </a:prstGeom>
          <a:solidFill>
            <a:srgbClr val="DA352F"/>
          </a:solidFill>
          <a:ln w="12700">
            <a:miter lim="400000"/>
          </a:ln>
        </p:spPr>
        <p:txBody>
          <a:bodyPr lIns="45719" rIns="45719" anchor="ctr"/>
          <a:lstStyle/>
          <a:p>
            <a:pPr/>
          </a:p>
        </p:txBody>
      </p:sp>
      <p:sp>
        <p:nvSpPr>
          <p:cNvPr id="183" name="Shape 183"/>
          <p:cNvSpPr/>
          <p:nvPr/>
        </p:nvSpPr>
        <p:spPr>
          <a:xfrm>
            <a:off x="3727050" y="3207674"/>
            <a:ext cx="177301" cy="177301"/>
          </a:xfrm>
          <a:prstGeom prst="ellipse">
            <a:avLst/>
          </a:prstGeom>
          <a:solidFill>
            <a:srgbClr val="CCCCCC"/>
          </a:solidFill>
          <a:ln w="12700">
            <a:miter lim="400000"/>
          </a:ln>
        </p:spPr>
        <p:txBody>
          <a:bodyPr lIns="45719" rIns="45719" anchor="ctr"/>
          <a:lstStyle/>
          <a:p>
            <a:pPr/>
          </a:p>
        </p:txBody>
      </p:sp>
      <p:sp>
        <p:nvSpPr>
          <p:cNvPr id="184" name="Shape 184"/>
          <p:cNvSpPr/>
          <p:nvPr/>
        </p:nvSpPr>
        <p:spPr>
          <a:xfrm>
            <a:off x="6125074" y="3207674"/>
            <a:ext cx="177301" cy="177301"/>
          </a:xfrm>
          <a:prstGeom prst="ellipse">
            <a:avLst/>
          </a:prstGeom>
          <a:solidFill>
            <a:srgbClr val="DA352F"/>
          </a:solidFill>
          <a:ln w="12700">
            <a:miter lim="400000"/>
          </a:ln>
        </p:spPr>
        <p:txBody>
          <a:bodyPr lIns="45719" rIns="45719" anchor="ctr"/>
          <a:lstStyle/>
          <a:p>
            <a:pPr/>
          </a:p>
        </p:txBody>
      </p:sp>
      <p:sp>
        <p:nvSpPr>
          <p:cNvPr id="185" name="Shape 185"/>
          <p:cNvSpPr/>
          <p:nvPr/>
        </p:nvSpPr>
        <p:spPr>
          <a:xfrm>
            <a:off x="6924424" y="3207674"/>
            <a:ext cx="177301" cy="177301"/>
          </a:xfrm>
          <a:prstGeom prst="ellipse">
            <a:avLst/>
          </a:prstGeom>
          <a:solidFill>
            <a:srgbClr val="CCCCCC"/>
          </a:solidFill>
          <a:ln w="12700">
            <a:miter lim="400000"/>
          </a:ln>
        </p:spPr>
        <p:txBody>
          <a:bodyPr lIns="45719" rIns="45719" anchor="ctr"/>
          <a:lstStyle/>
          <a:p>
            <a:pPr/>
          </a:p>
        </p:txBody>
      </p:sp>
      <p:sp>
        <p:nvSpPr>
          <p:cNvPr id="186" name="Shape 186"/>
          <p:cNvSpPr/>
          <p:nvPr/>
        </p:nvSpPr>
        <p:spPr>
          <a:xfrm flipV="1">
            <a:off x="3806829" y="1934816"/>
            <a:ext cx="1" cy="1158001"/>
          </a:xfrm>
          <a:prstGeom prst="line">
            <a:avLst/>
          </a:prstGeom>
          <a:ln w="38100">
            <a:solidFill>
              <a:srgbClr val="D93530"/>
            </a:solidFill>
            <a:prstDash val="dot"/>
          </a:ln>
        </p:spPr>
        <p:txBody>
          <a:bodyPr lIns="45719" rIns="45719"/>
          <a:lstStyle/>
          <a:p>
            <a:pPr/>
          </a:p>
        </p:txBody>
      </p:sp>
      <p:sp>
        <p:nvSpPr>
          <p:cNvPr id="187" name="Shape 187"/>
          <p:cNvSpPr/>
          <p:nvPr/>
        </p:nvSpPr>
        <p:spPr>
          <a:xfrm flipV="1">
            <a:off x="3806829" y="3458817"/>
            <a:ext cx="1" cy="1158001"/>
          </a:xfrm>
          <a:prstGeom prst="line">
            <a:avLst/>
          </a:prstGeom>
          <a:ln w="38100">
            <a:solidFill>
              <a:srgbClr val="D93530"/>
            </a:solidFill>
            <a:prstDash val="dot"/>
          </a:ln>
        </p:spPr>
        <p:txBody>
          <a:bodyPr lIns="45719" rIns="45719"/>
          <a:lstStyle/>
          <a:p>
            <a:pPr/>
          </a:p>
        </p:txBody>
      </p:sp>
      <p:sp>
        <p:nvSpPr>
          <p:cNvPr id="188" name="Shape 188"/>
          <p:cNvSpPr/>
          <p:nvPr/>
        </p:nvSpPr>
        <p:spPr>
          <a:xfrm flipV="1">
            <a:off x="7007229" y="1934816"/>
            <a:ext cx="1" cy="1158001"/>
          </a:xfrm>
          <a:prstGeom prst="line">
            <a:avLst/>
          </a:prstGeom>
          <a:ln w="38100">
            <a:solidFill>
              <a:srgbClr val="D93530"/>
            </a:solidFill>
            <a:prstDash val="dot"/>
          </a:ln>
        </p:spPr>
        <p:txBody>
          <a:bodyPr lIns="45719" rIns="45719"/>
          <a:lstStyle/>
          <a:p>
            <a:pPr/>
          </a:p>
        </p:txBody>
      </p:sp>
      <p:sp>
        <p:nvSpPr>
          <p:cNvPr id="189" name="Shape 189"/>
          <p:cNvSpPr/>
          <p:nvPr/>
        </p:nvSpPr>
        <p:spPr>
          <a:xfrm flipV="1">
            <a:off x="7007229" y="3458817"/>
            <a:ext cx="1" cy="1158001"/>
          </a:xfrm>
          <a:prstGeom prst="line">
            <a:avLst/>
          </a:prstGeom>
          <a:ln w="38100">
            <a:solidFill>
              <a:srgbClr val="D93530"/>
            </a:solidFill>
            <a:prstDash val="dot"/>
          </a:ln>
        </p:spPr>
        <p:txBody>
          <a:bodyPr lIns="45719" rIns="45719"/>
          <a:lstStyle/>
          <a:p>
            <a:pPr/>
          </a:p>
        </p:txBody>
      </p:sp>
      <p:sp>
        <p:nvSpPr>
          <p:cNvPr id="190" name="Shape 190"/>
          <p:cNvSpPr/>
          <p:nvPr/>
        </p:nvSpPr>
        <p:spPr>
          <a:xfrm>
            <a:off x="3897524" y="1962673"/>
            <a:ext cx="591601" cy="333752"/>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defRPr b="1">
                <a:solidFill>
                  <a:srgbClr val="D93530"/>
                </a:solidFill>
                <a:latin typeface="Source Sans Pro"/>
                <a:ea typeface="Source Sans Pro"/>
                <a:cs typeface="Source Sans Pro"/>
                <a:sym typeface="Source Sans Pro"/>
              </a:defRPr>
            </a:lvl1pPr>
          </a:lstStyle>
          <a:p>
            <a:pPr/>
            <a:r>
              <a:t>2008</a:t>
            </a:r>
          </a:p>
        </p:txBody>
      </p:sp>
      <p:sp>
        <p:nvSpPr>
          <p:cNvPr id="191" name="Shape 191"/>
          <p:cNvSpPr/>
          <p:nvPr/>
        </p:nvSpPr>
        <p:spPr>
          <a:xfrm>
            <a:off x="7097924" y="1962673"/>
            <a:ext cx="591601" cy="333752"/>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defRPr b="1">
                <a:solidFill>
                  <a:srgbClr val="D93530"/>
                </a:solidFill>
                <a:latin typeface="Source Sans Pro"/>
                <a:ea typeface="Source Sans Pro"/>
                <a:cs typeface="Source Sans Pro"/>
                <a:sym typeface="Source Sans Pro"/>
              </a:defRPr>
            </a:lvl1pPr>
          </a:lstStyle>
          <a:p>
            <a:pPr/>
            <a:r>
              <a:t>2009</a:t>
            </a:r>
          </a:p>
        </p:txBody>
      </p:sp>
      <p:sp>
        <p:nvSpPr>
          <p:cNvPr id="192" name="Shape 192"/>
          <p:cNvSpPr/>
          <p:nvPr/>
        </p:nvSpPr>
        <p:spPr>
          <a:xfrm>
            <a:off x="6640024" y="3296325"/>
            <a:ext cx="225600" cy="1"/>
          </a:xfrm>
          <a:prstGeom prst="line">
            <a:avLst/>
          </a:prstGeom>
          <a:ln w="19050">
            <a:solidFill>
              <a:srgbClr val="666666"/>
            </a:solidFill>
          </a:ln>
        </p:spPr>
        <p:txBody>
          <a:bodyPr lIns="45719" rIns="45719"/>
          <a:lstStyle/>
          <a:p>
            <a:pPr/>
          </a:p>
        </p:txBody>
      </p:sp>
      <p:sp>
        <p:nvSpPr>
          <p:cNvPr id="193" name="Shape 193"/>
          <p:cNvSpPr/>
          <p:nvPr/>
        </p:nvSpPr>
        <p:spPr>
          <a:xfrm>
            <a:off x="7152516" y="3296322"/>
            <a:ext cx="1398901" cy="1"/>
          </a:xfrm>
          <a:prstGeom prst="line">
            <a:avLst/>
          </a:prstGeom>
          <a:ln w="19050">
            <a:solidFill>
              <a:srgbClr val="666666"/>
            </a:solidFill>
          </a:ln>
        </p:spPr>
        <p:txBody>
          <a:bodyPr lIns="45719" rIns="45719"/>
          <a:lstStyle/>
          <a:p>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9" name="Shape 439"/>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#5</a:t>
            </a:r>
          </a:p>
          <a:p>
            <a:pPr>
              <a:lnSpc>
                <a:spcPct val="100000"/>
              </a:lnSpc>
              <a:defRPr sz="4800">
                <a:solidFill>
                  <a:srgbClr val="D93530"/>
                </a:solidFill>
                <a:latin typeface="Source Sans Pro"/>
                <a:ea typeface="Source Sans Pro"/>
                <a:cs typeface="Source Sans Pro"/>
                <a:sym typeface="Source Sans Pro"/>
              </a:defRPr>
            </a:pPr>
            <a:r>
              <a:t>APP CREATION FLOW</a:t>
            </a:r>
          </a:p>
        </p:txBody>
      </p:sp>
      <p:grpSp>
        <p:nvGrpSpPr>
          <p:cNvPr id="442" name="Group 442"/>
          <p:cNvGrpSpPr/>
          <p:nvPr/>
        </p:nvGrpSpPr>
        <p:grpSpPr>
          <a:xfrm>
            <a:off x="510900" y="2540300"/>
            <a:ext cx="1810800" cy="1810800"/>
            <a:chOff x="0" y="0"/>
            <a:chExt cx="1810799" cy="1810799"/>
          </a:xfrm>
        </p:grpSpPr>
        <p:sp>
          <p:nvSpPr>
            <p:cNvPr id="440" name="Shape 440"/>
            <p:cNvSpPr/>
            <p:nvPr/>
          </p:nvSpPr>
          <p:spPr>
            <a:xfrm>
              <a:off x="0" y="0"/>
              <a:ext cx="1810800" cy="1810800"/>
            </a:xfrm>
            <a:prstGeom prst="ellipse">
              <a:avLst/>
            </a:prstGeom>
            <a:solidFill>
              <a:srgbClr val="F3F3F3"/>
            </a:solidFill>
            <a:ln w="38100" cap="flat">
              <a:solidFill>
                <a:srgbClr val="D93530"/>
              </a:solidFill>
              <a:prstDash val="solid"/>
              <a:round/>
            </a:ln>
            <a:effectLst/>
          </p:spPr>
          <p:txBody>
            <a:bodyPr wrap="square" lIns="45719" tIns="45719" rIns="45719" bIns="45719" numCol="1" anchor="ctr">
              <a:noAutofit/>
            </a:bodyPr>
            <a:lstStyle/>
            <a:p>
              <a:pPr algn="ctr"/>
            </a:p>
          </p:txBody>
        </p:sp>
        <p:sp>
          <p:nvSpPr>
            <p:cNvPr id="441" name="Shape 441"/>
            <p:cNvSpPr/>
            <p:nvPr/>
          </p:nvSpPr>
          <p:spPr>
            <a:xfrm>
              <a:off x="265185" y="684363"/>
              <a:ext cx="1280430" cy="442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800"/>
              </a:lvl1pPr>
            </a:lstStyle>
            <a:p>
              <a:pPr/>
              <a:r>
                <a:t>Setup</a:t>
              </a:r>
            </a:p>
          </p:txBody>
        </p:sp>
      </p:grpSp>
      <p:grpSp>
        <p:nvGrpSpPr>
          <p:cNvPr id="445" name="Group 445"/>
          <p:cNvGrpSpPr/>
          <p:nvPr/>
        </p:nvGrpSpPr>
        <p:grpSpPr>
          <a:xfrm>
            <a:off x="3666599" y="2540300"/>
            <a:ext cx="1810801" cy="1810800"/>
            <a:chOff x="0" y="0"/>
            <a:chExt cx="1810799" cy="1810799"/>
          </a:xfrm>
        </p:grpSpPr>
        <p:sp>
          <p:nvSpPr>
            <p:cNvPr id="443" name="Shape 443"/>
            <p:cNvSpPr/>
            <p:nvPr/>
          </p:nvSpPr>
          <p:spPr>
            <a:xfrm>
              <a:off x="0" y="0"/>
              <a:ext cx="1810800" cy="1810800"/>
            </a:xfrm>
            <a:prstGeom prst="ellipse">
              <a:avLst/>
            </a:prstGeom>
            <a:solidFill>
              <a:srgbClr val="F3F3F3"/>
            </a:solidFill>
            <a:ln w="38100" cap="flat">
              <a:solidFill>
                <a:srgbClr val="D93530"/>
              </a:solidFill>
              <a:prstDash val="solid"/>
              <a:round/>
            </a:ln>
            <a:effectLst/>
          </p:spPr>
          <p:txBody>
            <a:bodyPr wrap="square" lIns="45719" tIns="45719" rIns="45719" bIns="45719" numCol="1" anchor="ctr">
              <a:noAutofit/>
            </a:bodyPr>
            <a:lstStyle/>
            <a:p>
              <a:pPr algn="ctr"/>
            </a:p>
          </p:txBody>
        </p:sp>
        <p:sp>
          <p:nvSpPr>
            <p:cNvPr id="444" name="Shape 444"/>
            <p:cNvSpPr/>
            <p:nvPr/>
          </p:nvSpPr>
          <p:spPr>
            <a:xfrm>
              <a:off x="265185" y="684363"/>
              <a:ext cx="1280430" cy="442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800"/>
              </a:lvl1pPr>
            </a:lstStyle>
            <a:p>
              <a:pPr/>
              <a:r>
                <a:t>Innovation</a:t>
              </a:r>
            </a:p>
          </p:txBody>
        </p:sp>
      </p:grpSp>
      <p:grpSp>
        <p:nvGrpSpPr>
          <p:cNvPr id="448" name="Group 448"/>
          <p:cNvGrpSpPr/>
          <p:nvPr/>
        </p:nvGrpSpPr>
        <p:grpSpPr>
          <a:xfrm>
            <a:off x="6822299" y="2540300"/>
            <a:ext cx="1810801" cy="1810800"/>
            <a:chOff x="0" y="0"/>
            <a:chExt cx="1810799" cy="1810799"/>
          </a:xfrm>
        </p:grpSpPr>
        <p:sp>
          <p:nvSpPr>
            <p:cNvPr id="446" name="Shape 446"/>
            <p:cNvSpPr/>
            <p:nvPr/>
          </p:nvSpPr>
          <p:spPr>
            <a:xfrm>
              <a:off x="0" y="0"/>
              <a:ext cx="1810800" cy="1810800"/>
            </a:xfrm>
            <a:prstGeom prst="ellipse">
              <a:avLst/>
            </a:prstGeom>
            <a:solidFill>
              <a:srgbClr val="F3F3F3"/>
            </a:solidFill>
            <a:ln w="38100" cap="flat">
              <a:solidFill>
                <a:srgbClr val="D93530"/>
              </a:solidFill>
              <a:prstDash val="solid"/>
              <a:round/>
            </a:ln>
            <a:effectLst/>
          </p:spPr>
          <p:txBody>
            <a:bodyPr wrap="square" lIns="45719" tIns="45719" rIns="45719" bIns="45719" numCol="1" anchor="ctr">
              <a:noAutofit/>
            </a:bodyPr>
            <a:lstStyle/>
            <a:p>
              <a:pPr algn="ctr"/>
            </a:p>
          </p:txBody>
        </p:sp>
        <p:sp>
          <p:nvSpPr>
            <p:cNvPr id="447" name="Shape 447"/>
            <p:cNvSpPr/>
            <p:nvPr/>
          </p:nvSpPr>
          <p:spPr>
            <a:xfrm>
              <a:off x="265185" y="684363"/>
              <a:ext cx="1280430" cy="442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800"/>
              </a:lvl1pPr>
            </a:lstStyle>
            <a:p>
              <a:pPr/>
              <a:r>
                <a:t>Publish</a:t>
              </a:r>
            </a:p>
          </p:txBody>
        </p:sp>
      </p:grpSp>
      <p:sp>
        <p:nvSpPr>
          <p:cNvPr id="449" name="Shape 449"/>
          <p:cNvSpPr/>
          <p:nvPr/>
        </p:nvSpPr>
        <p:spPr>
          <a:xfrm>
            <a:off x="2736300" y="3263300"/>
            <a:ext cx="515701" cy="364801"/>
          </a:xfrm>
          <a:prstGeom prst="rightArrow">
            <a:avLst>
              <a:gd name="adj1" fmla="val 50000"/>
              <a:gd name="adj2" fmla="val 50000"/>
            </a:avLst>
          </a:prstGeom>
          <a:solidFill>
            <a:srgbClr val="DA352F"/>
          </a:solidFill>
          <a:ln w="12700">
            <a:miter lim="400000"/>
          </a:ln>
        </p:spPr>
        <p:txBody>
          <a:bodyPr lIns="45719" rIns="45719" anchor="ctr"/>
          <a:lstStyle/>
          <a:p>
            <a:pPr/>
          </a:p>
        </p:txBody>
      </p:sp>
      <p:sp>
        <p:nvSpPr>
          <p:cNvPr id="450" name="Shape 450"/>
          <p:cNvSpPr/>
          <p:nvPr/>
        </p:nvSpPr>
        <p:spPr>
          <a:xfrm>
            <a:off x="5892000" y="3263300"/>
            <a:ext cx="515701" cy="364801"/>
          </a:xfrm>
          <a:prstGeom prst="rightArrow">
            <a:avLst>
              <a:gd name="adj1" fmla="val 50000"/>
              <a:gd name="adj2" fmla="val 50000"/>
            </a:avLst>
          </a:prstGeom>
          <a:solidFill>
            <a:srgbClr val="DA352F"/>
          </a:soli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Shape 454"/>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#5</a:t>
            </a:r>
          </a:p>
          <a:p>
            <a:pPr>
              <a:lnSpc>
                <a:spcPct val="100000"/>
              </a:lnSpc>
              <a:defRPr sz="4800">
                <a:solidFill>
                  <a:srgbClr val="D93530"/>
                </a:solidFill>
                <a:latin typeface="Source Sans Pro"/>
                <a:ea typeface="Source Sans Pro"/>
                <a:cs typeface="Source Sans Pro"/>
                <a:sym typeface="Source Sans Pro"/>
              </a:defRPr>
            </a:pPr>
            <a:r>
              <a:t>RESULT</a:t>
            </a:r>
          </a:p>
        </p:txBody>
      </p:sp>
      <p:pic>
        <p:nvPicPr>
          <p:cNvPr id="455" name="image02.png" descr="Points scored"/>
          <p:cNvPicPr>
            <a:picLocks noChangeAspect="1"/>
          </p:cNvPicPr>
          <p:nvPr/>
        </p:nvPicPr>
        <p:blipFill>
          <a:blip r:embed="rId3">
            <a:extLst/>
          </a:blip>
          <a:srcRect l="24487" t="0" r="22930" b="0"/>
          <a:stretch>
            <a:fillRect/>
          </a:stretch>
        </p:blipFill>
        <p:spPr>
          <a:xfrm>
            <a:off x="2943949" y="617749"/>
            <a:ext cx="3687901" cy="4336676"/>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9" name="Shape 459"/>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#6</a:t>
            </a:r>
          </a:p>
          <a:p>
            <a:pPr>
              <a:lnSpc>
                <a:spcPct val="100000"/>
              </a:lnSpc>
              <a:defRPr sz="4800">
                <a:solidFill>
                  <a:srgbClr val="D93530"/>
                </a:solidFill>
                <a:latin typeface="Source Sans Pro"/>
                <a:ea typeface="Source Sans Pro"/>
                <a:cs typeface="Source Sans Pro"/>
                <a:sym typeface="Source Sans Pro"/>
              </a:defRPr>
            </a:pPr>
            <a:r>
              <a:t>RN - A YEAR AGO</a:t>
            </a:r>
          </a:p>
        </p:txBody>
      </p:sp>
      <p:sp>
        <p:nvSpPr>
          <p:cNvPr id="460" name="Shape 460"/>
          <p:cNvSpPr/>
          <p:nvPr/>
        </p:nvSpPr>
        <p:spPr>
          <a:xfrm>
            <a:off x="581166" y="2253300"/>
            <a:ext cx="2726402" cy="163504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000"/>
            </a:pPr>
            <a:r>
              <a:t>React Native</a:t>
            </a:r>
          </a:p>
          <a:p>
            <a:pPr/>
            <a:endParaRPr sz="2000"/>
          </a:p>
          <a:p>
            <a:pPr>
              <a:defRPr sz="2000"/>
            </a:pPr>
            <a:r>
              <a:t>iOS development</a:t>
            </a:r>
          </a:p>
          <a:p>
            <a:pPr/>
            <a:endParaRPr sz="2000"/>
          </a:p>
          <a:p>
            <a:pPr>
              <a:defRPr sz="2000"/>
            </a:pPr>
            <a:r>
              <a:t>Android development</a:t>
            </a:r>
          </a:p>
        </p:txBody>
      </p:sp>
      <p:sp>
        <p:nvSpPr>
          <p:cNvPr id="461" name="Shape 461"/>
          <p:cNvSpPr/>
          <p:nvPr/>
        </p:nvSpPr>
        <p:spPr>
          <a:xfrm>
            <a:off x="309599" y="2391649"/>
            <a:ext cx="210902" cy="201301"/>
          </a:xfrm>
          <a:prstGeom prst="ellipse">
            <a:avLst/>
          </a:prstGeom>
          <a:solidFill>
            <a:srgbClr val="4D8CF4"/>
          </a:solidFill>
          <a:ln w="12700">
            <a:miter lim="400000"/>
          </a:ln>
        </p:spPr>
        <p:txBody>
          <a:bodyPr lIns="45719" rIns="45719" anchor="ctr"/>
          <a:lstStyle/>
          <a:p>
            <a:pPr/>
          </a:p>
        </p:txBody>
      </p:sp>
      <p:sp>
        <p:nvSpPr>
          <p:cNvPr id="462" name="Shape 462"/>
          <p:cNvSpPr/>
          <p:nvPr/>
        </p:nvSpPr>
        <p:spPr>
          <a:xfrm>
            <a:off x="309599" y="3002800"/>
            <a:ext cx="210902" cy="201301"/>
          </a:xfrm>
          <a:prstGeom prst="ellipse">
            <a:avLst/>
          </a:prstGeom>
          <a:solidFill>
            <a:srgbClr val="DB4437"/>
          </a:solidFill>
          <a:ln w="12700">
            <a:miter lim="400000"/>
          </a:ln>
        </p:spPr>
        <p:txBody>
          <a:bodyPr lIns="45719" rIns="45719" anchor="ctr"/>
          <a:lstStyle/>
          <a:p>
            <a:pPr/>
          </a:p>
        </p:txBody>
      </p:sp>
      <p:sp>
        <p:nvSpPr>
          <p:cNvPr id="463" name="Shape 463"/>
          <p:cNvSpPr/>
          <p:nvPr/>
        </p:nvSpPr>
        <p:spPr>
          <a:xfrm>
            <a:off x="309599" y="3613975"/>
            <a:ext cx="210902" cy="201301"/>
          </a:xfrm>
          <a:prstGeom prst="ellipse">
            <a:avLst/>
          </a:prstGeom>
          <a:solidFill>
            <a:srgbClr val="F4B400"/>
          </a:solidFill>
          <a:ln w="12700">
            <a:miter lim="400000"/>
          </a:ln>
        </p:spPr>
        <p:txBody>
          <a:bodyPr lIns="45719" rIns="45719" anchor="ctr"/>
          <a:lstStyle/>
          <a:p>
            <a:pPr/>
          </a:p>
        </p:txBody>
      </p:sp>
      <p:pic>
        <p:nvPicPr>
          <p:cNvPr id="464" name="image04.png" descr="rn3.png"/>
          <p:cNvPicPr>
            <a:picLocks noChangeAspect="1"/>
          </p:cNvPicPr>
          <p:nvPr/>
        </p:nvPicPr>
        <p:blipFill>
          <a:blip r:embed="rId3">
            <a:extLst/>
          </a:blip>
          <a:stretch>
            <a:fillRect/>
          </a:stretch>
        </p:blipFill>
        <p:spPr>
          <a:xfrm>
            <a:off x="3771798" y="1921324"/>
            <a:ext cx="4630811" cy="307835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8" name="Shape 468"/>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#6</a:t>
            </a:r>
          </a:p>
          <a:p>
            <a:pPr>
              <a:lnSpc>
                <a:spcPct val="100000"/>
              </a:lnSpc>
              <a:defRPr sz="4800">
                <a:solidFill>
                  <a:srgbClr val="D93530"/>
                </a:solidFill>
                <a:latin typeface="Source Sans Pro"/>
                <a:ea typeface="Source Sans Pro"/>
                <a:cs typeface="Source Sans Pro"/>
                <a:sym typeface="Source Sans Pro"/>
              </a:defRPr>
            </a:pPr>
            <a:r>
              <a:t>RN - NOW</a:t>
            </a:r>
          </a:p>
        </p:txBody>
      </p:sp>
      <p:pic>
        <p:nvPicPr>
          <p:cNvPr id="469" name="image00.png" descr="rn4.png"/>
          <p:cNvPicPr>
            <a:picLocks noChangeAspect="1"/>
          </p:cNvPicPr>
          <p:nvPr/>
        </p:nvPicPr>
        <p:blipFill>
          <a:blip r:embed="rId3">
            <a:extLst/>
          </a:blip>
          <a:srcRect l="709" t="0" r="698" b="0"/>
          <a:stretch>
            <a:fillRect/>
          </a:stretch>
        </p:blipFill>
        <p:spPr>
          <a:xfrm>
            <a:off x="3552988" y="1836224"/>
            <a:ext cx="5164281" cy="3200555"/>
          </a:xfrm>
          <a:prstGeom prst="rect">
            <a:avLst/>
          </a:prstGeom>
          <a:ln w="12700">
            <a:miter lim="400000"/>
          </a:ln>
        </p:spPr>
      </p:pic>
      <p:sp>
        <p:nvSpPr>
          <p:cNvPr id="470" name="Shape 470"/>
          <p:cNvSpPr/>
          <p:nvPr/>
        </p:nvSpPr>
        <p:spPr>
          <a:xfrm>
            <a:off x="581166" y="2253300"/>
            <a:ext cx="2726402" cy="163504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000"/>
            </a:pPr>
            <a:r>
              <a:t>React Native</a:t>
            </a:r>
          </a:p>
          <a:p>
            <a:pPr/>
            <a:endParaRPr sz="2000"/>
          </a:p>
          <a:p>
            <a:pPr>
              <a:defRPr sz="2000"/>
            </a:pPr>
            <a:r>
              <a:t>iOS development</a:t>
            </a:r>
          </a:p>
          <a:p>
            <a:pPr/>
            <a:endParaRPr sz="2000"/>
          </a:p>
          <a:p>
            <a:pPr>
              <a:defRPr sz="2000"/>
            </a:pPr>
            <a:r>
              <a:t>Android development</a:t>
            </a:r>
          </a:p>
        </p:txBody>
      </p:sp>
      <p:sp>
        <p:nvSpPr>
          <p:cNvPr id="471" name="Shape 471"/>
          <p:cNvSpPr/>
          <p:nvPr/>
        </p:nvSpPr>
        <p:spPr>
          <a:xfrm>
            <a:off x="309599" y="2391649"/>
            <a:ext cx="210902" cy="201301"/>
          </a:xfrm>
          <a:prstGeom prst="ellipse">
            <a:avLst/>
          </a:prstGeom>
          <a:solidFill>
            <a:srgbClr val="4D8CF4"/>
          </a:solidFill>
          <a:ln w="12700">
            <a:miter lim="400000"/>
          </a:ln>
        </p:spPr>
        <p:txBody>
          <a:bodyPr lIns="45719" rIns="45719" anchor="ctr"/>
          <a:lstStyle/>
          <a:p>
            <a:pPr/>
          </a:p>
        </p:txBody>
      </p:sp>
      <p:sp>
        <p:nvSpPr>
          <p:cNvPr id="472" name="Shape 472"/>
          <p:cNvSpPr/>
          <p:nvPr/>
        </p:nvSpPr>
        <p:spPr>
          <a:xfrm>
            <a:off x="309599" y="3002800"/>
            <a:ext cx="210902" cy="201301"/>
          </a:xfrm>
          <a:prstGeom prst="ellipse">
            <a:avLst/>
          </a:prstGeom>
          <a:solidFill>
            <a:srgbClr val="DB4437"/>
          </a:solidFill>
          <a:ln w="12700">
            <a:miter lim="400000"/>
          </a:ln>
        </p:spPr>
        <p:txBody>
          <a:bodyPr lIns="45719" rIns="45719" anchor="ctr"/>
          <a:lstStyle/>
          <a:p>
            <a:pPr/>
          </a:p>
        </p:txBody>
      </p:sp>
      <p:sp>
        <p:nvSpPr>
          <p:cNvPr id="473" name="Shape 473"/>
          <p:cNvSpPr/>
          <p:nvPr/>
        </p:nvSpPr>
        <p:spPr>
          <a:xfrm>
            <a:off x="309599" y="3613975"/>
            <a:ext cx="210902" cy="201301"/>
          </a:xfrm>
          <a:prstGeom prst="ellipse">
            <a:avLst/>
          </a:prstGeom>
          <a:solidFill>
            <a:srgbClr val="F4B400"/>
          </a:soli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7" name="image05.png"/>
          <p:cNvPicPr>
            <a:picLocks noChangeAspect="1"/>
          </p:cNvPicPr>
          <p:nvPr/>
        </p:nvPicPr>
        <p:blipFill>
          <a:blip r:embed="rId3">
            <a:extLst/>
          </a:blip>
          <a:stretch>
            <a:fillRect/>
          </a:stretch>
        </p:blipFill>
        <p:spPr>
          <a:xfrm>
            <a:off x="378200" y="1542925"/>
            <a:ext cx="3924449" cy="2615651"/>
          </a:xfrm>
          <a:prstGeom prst="rect">
            <a:avLst/>
          </a:prstGeom>
          <a:ln w="12700">
            <a:miter lim="400000"/>
          </a:ln>
        </p:spPr>
      </p:pic>
      <p:pic>
        <p:nvPicPr>
          <p:cNvPr id="478" name="image06.png"/>
          <p:cNvPicPr>
            <a:picLocks noChangeAspect="1"/>
          </p:cNvPicPr>
          <p:nvPr/>
        </p:nvPicPr>
        <p:blipFill>
          <a:blip r:embed="rId4">
            <a:extLst/>
          </a:blip>
          <a:stretch>
            <a:fillRect/>
          </a:stretch>
        </p:blipFill>
        <p:spPr>
          <a:xfrm>
            <a:off x="4924523" y="1542924"/>
            <a:ext cx="3924450" cy="2615660"/>
          </a:xfrm>
          <a:prstGeom prst="rect">
            <a:avLst/>
          </a:prstGeom>
          <a:ln w="12700">
            <a:miter lim="400000"/>
          </a:ln>
        </p:spPr>
      </p:pic>
      <p:sp>
        <p:nvSpPr>
          <p:cNvPr id="479" name="Shape 479"/>
          <p:cNvSpPr/>
          <p:nvPr>
            <p:ph type="title"/>
          </p:nvPr>
        </p:nvSpPr>
        <p:spPr>
          <a:xfrm>
            <a:off x="592800" y="500874"/>
            <a:ext cx="8551200" cy="1347901"/>
          </a:xfrm>
          <a:prstGeom prst="rect">
            <a:avLst/>
          </a:prstGeom>
        </p:spPr>
        <p:txBody>
          <a:bodyPr lIns="0" tIns="0" rIns="0" bIns="0"/>
          <a:lstStyle>
            <a:lvl1pPr>
              <a:lnSpc>
                <a:spcPct val="100000"/>
              </a:lnSpc>
              <a:defRPr sz="4200">
                <a:solidFill>
                  <a:srgbClr val="43B5E5"/>
                </a:solidFill>
                <a:latin typeface="Source Sans Pro"/>
                <a:ea typeface="Source Sans Pro"/>
                <a:cs typeface="Source Sans Pro"/>
                <a:sym typeface="Source Sans Pro"/>
              </a:defRPr>
            </a:lvl1pPr>
          </a:lstStyle>
          <a:p>
            <a:pPr/>
            <a:r>
              <a:t>React Europe 2016</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3B5E5"/>
        </a:solidFill>
      </p:bgPr>
    </p:bg>
    <p:spTree>
      <p:nvGrpSpPr>
        <p:cNvPr id="1" name=""/>
        <p:cNvGrpSpPr/>
        <p:nvPr/>
      </p:nvGrpSpPr>
      <p:grpSpPr>
        <a:xfrm>
          <a:off x="0" y="0"/>
          <a:ext cx="0" cy="0"/>
          <a:chOff x="0" y="0"/>
          <a:chExt cx="0" cy="0"/>
        </a:xfrm>
      </p:grpSpPr>
      <p:sp>
        <p:nvSpPr>
          <p:cNvPr id="483" name="Shape 483"/>
          <p:cNvSpPr/>
          <p:nvPr>
            <p:ph type="title"/>
          </p:nvPr>
        </p:nvSpPr>
        <p:spPr>
          <a:xfrm>
            <a:off x="1" y="537699"/>
            <a:ext cx="9144001" cy="851401"/>
          </a:xfrm>
          <a:prstGeom prst="rect">
            <a:avLst/>
          </a:prstGeom>
        </p:spPr>
        <p:txBody>
          <a:bodyPr lIns="0" tIns="0" rIns="0" bIns="0"/>
          <a:lstStyle>
            <a:lvl1pPr algn="ctr">
              <a:lnSpc>
                <a:spcPct val="100000"/>
              </a:lnSpc>
              <a:defRPr sz="5400">
                <a:solidFill>
                  <a:srgbClr val="FFFFFF"/>
                </a:solidFill>
                <a:latin typeface="Source Sans Pro"/>
                <a:ea typeface="Source Sans Pro"/>
                <a:cs typeface="Source Sans Pro"/>
                <a:sym typeface="Source Sans Pro"/>
              </a:defRPr>
            </a:lvl1pPr>
          </a:lstStyle>
          <a:p>
            <a:pPr/>
            <a:r>
              <a:t>Shoutem</a:t>
            </a:r>
          </a:p>
        </p:txBody>
      </p:sp>
      <p:sp>
        <p:nvSpPr>
          <p:cNvPr id="484" name="Shape 484"/>
          <p:cNvSpPr/>
          <p:nvPr/>
        </p:nvSpPr>
        <p:spPr>
          <a:xfrm>
            <a:off x="766275" y="1838100"/>
            <a:ext cx="7006200" cy="3561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Focus on </a:t>
            </a:r>
            <a:r>
              <a:rPr b="1"/>
              <a:t>innovation</a:t>
            </a:r>
            <a:endParaRPr b="1"/>
          </a:p>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Lower the </a:t>
            </a:r>
            <a:r>
              <a:rPr b="1"/>
              <a:t>development cost</a:t>
            </a:r>
            <a:endParaRPr b="1"/>
          </a:p>
          <a:p>
            <a:pPr marL="457200" indent="-457200">
              <a:lnSpc>
                <a:spcPct val="150000"/>
              </a:lnSpc>
              <a:buClr>
                <a:srgbClr val="FFFFFF"/>
              </a:buClr>
              <a:buSzPct val="100000"/>
              <a:buFont typeface="Helvetica"/>
              <a:buChar char="-"/>
              <a:defRPr sz="3600">
                <a:solidFill>
                  <a:srgbClr val="FFFFFF"/>
                </a:solidFill>
                <a:latin typeface="Source Sans Pro"/>
                <a:ea typeface="Source Sans Pro"/>
                <a:cs typeface="Source Sans Pro"/>
                <a:sym typeface="Source Sans Pro"/>
              </a:defRPr>
            </a:pPr>
            <a:r>
              <a:t>Keep the </a:t>
            </a:r>
            <a:r>
              <a:rPr b="1"/>
              <a:t>ease of use</a:t>
            </a:r>
            <a:endParaRPr b="1"/>
          </a:p>
          <a:p>
            <a:pPr>
              <a:lnSpc>
                <a:spcPct val="150000"/>
              </a:lnSpc>
            </a:pPr>
            <a:endParaRPr sz="2400">
              <a:solidFill>
                <a:srgbClr val="FFFFFF"/>
              </a:solidFill>
              <a:latin typeface="Source Sans Pro"/>
              <a:ea typeface="Source Sans Pro"/>
              <a:cs typeface="Source Sans Pro"/>
              <a:sym typeface="Source Sans Pro"/>
            </a:endParaRP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04040"/>
        </a:solidFill>
      </p:bgPr>
    </p:bg>
    <p:spTree>
      <p:nvGrpSpPr>
        <p:cNvPr id="1" name=""/>
        <p:cNvGrpSpPr/>
        <p:nvPr/>
      </p:nvGrpSpPr>
      <p:grpSpPr>
        <a:xfrm>
          <a:off x="0" y="0"/>
          <a:ext cx="0" cy="0"/>
          <a:chOff x="0" y="0"/>
          <a:chExt cx="0" cy="0"/>
        </a:xfrm>
      </p:grpSpPr>
      <p:sp>
        <p:nvSpPr>
          <p:cNvPr id="488" name="Shape 488"/>
          <p:cNvSpPr/>
          <p:nvPr/>
        </p:nvSpPr>
        <p:spPr>
          <a:xfrm>
            <a:off x="0" y="2221103"/>
            <a:ext cx="9144000" cy="70129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3600">
                <a:solidFill>
                  <a:srgbClr val="FFFFFF"/>
                </a:solidFill>
              </a:defRPr>
            </a:lvl1pPr>
          </a:lstStyle>
          <a:p>
            <a:pPr/>
            <a:r>
              <a:t>shoutem.github.io</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A352F"/>
        </a:solidFill>
      </p:bgPr>
    </p:bg>
    <p:spTree>
      <p:nvGrpSpPr>
        <p:cNvPr id="1" name=""/>
        <p:cNvGrpSpPr/>
        <p:nvPr/>
      </p:nvGrpSpPr>
      <p:grpSpPr>
        <a:xfrm>
          <a:off x="0" y="0"/>
          <a:ext cx="0" cy="0"/>
          <a:chOff x="0" y="0"/>
          <a:chExt cx="0" cy="0"/>
        </a:xfrm>
      </p:grpSpPr>
      <p:pic>
        <p:nvPicPr>
          <p:cNvPr id="492" name="image07.png"/>
          <p:cNvPicPr>
            <a:picLocks noChangeAspect="1"/>
          </p:cNvPicPr>
          <p:nvPr/>
        </p:nvPicPr>
        <p:blipFill>
          <a:blip r:embed="rId3">
            <a:extLst/>
          </a:blip>
          <a:stretch>
            <a:fillRect/>
          </a:stretch>
        </p:blipFill>
        <p:spPr>
          <a:xfrm>
            <a:off x="2593999" y="2127749"/>
            <a:ext cx="3804850" cy="7896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xfrm>
            <a:off x="510899" y="324824"/>
            <a:ext cx="8122202" cy="1347901"/>
          </a:xfrm>
          <a:prstGeom prst="rect">
            <a:avLst/>
          </a:prstGeom>
        </p:spPr>
        <p:txBody>
          <a:bodyPr lIns="0" tIns="0" rIns="0" bIns="0"/>
          <a:lstStyle/>
          <a:p>
            <a:pPr>
              <a:lnSpc>
                <a:spcPct val="100000"/>
              </a:lnSpc>
              <a:defRPr b="0" sz="3600">
                <a:solidFill>
                  <a:srgbClr val="CCCCCC"/>
                </a:solidFill>
                <a:latin typeface="Source Sans Pro"/>
                <a:ea typeface="Source Sans Pro"/>
                <a:cs typeface="Source Sans Pro"/>
                <a:sym typeface="Source Sans Pro"/>
              </a:defRPr>
            </a:pPr>
            <a:r>
              <a:t>#1</a:t>
            </a:r>
          </a:p>
          <a:p>
            <a:pPr>
              <a:lnSpc>
                <a:spcPct val="100000"/>
              </a:lnSpc>
              <a:defRPr sz="4800">
                <a:solidFill>
                  <a:srgbClr val="D93530"/>
                </a:solidFill>
                <a:latin typeface="Source Sans Pro"/>
                <a:ea typeface="Source Sans Pro"/>
                <a:cs typeface="Source Sans Pro"/>
                <a:sym typeface="Source Sans Pro"/>
              </a:defRPr>
            </a:pPr>
            <a:r>
              <a:t>HISTORY OF MOBILE APPS</a:t>
            </a:r>
          </a:p>
        </p:txBody>
      </p:sp>
      <p:sp>
        <p:nvSpPr>
          <p:cNvPr id="198" name="Shape 198"/>
          <p:cNvSpPr/>
          <p:nvPr/>
        </p:nvSpPr>
        <p:spPr>
          <a:xfrm>
            <a:off x="238949" y="3296325"/>
            <a:ext cx="276601" cy="1"/>
          </a:xfrm>
          <a:prstGeom prst="line">
            <a:avLst/>
          </a:prstGeom>
          <a:ln w="19050">
            <a:solidFill>
              <a:srgbClr val="666666"/>
            </a:solidFill>
          </a:ln>
        </p:spPr>
        <p:txBody>
          <a:bodyPr lIns="45719" rIns="45719"/>
          <a:lstStyle/>
          <a:p>
            <a:pPr/>
          </a:p>
        </p:txBody>
      </p:sp>
      <p:sp>
        <p:nvSpPr>
          <p:cNvPr id="199" name="Shape 199"/>
          <p:cNvSpPr/>
          <p:nvPr/>
        </p:nvSpPr>
        <p:spPr>
          <a:xfrm>
            <a:off x="814674" y="3296322"/>
            <a:ext cx="482401" cy="1"/>
          </a:xfrm>
          <a:prstGeom prst="line">
            <a:avLst/>
          </a:prstGeom>
          <a:ln w="19050">
            <a:solidFill>
              <a:srgbClr val="666666"/>
            </a:solidFill>
          </a:ln>
        </p:spPr>
        <p:txBody>
          <a:bodyPr lIns="45719" rIns="45719"/>
          <a:lstStyle/>
          <a:p>
            <a:pPr/>
          </a:p>
        </p:txBody>
      </p:sp>
      <p:sp>
        <p:nvSpPr>
          <p:cNvPr id="200" name="Shape 200"/>
          <p:cNvSpPr/>
          <p:nvPr/>
        </p:nvSpPr>
        <p:spPr>
          <a:xfrm>
            <a:off x="1286374" y="3296325"/>
            <a:ext cx="810001" cy="1"/>
          </a:xfrm>
          <a:prstGeom prst="line">
            <a:avLst/>
          </a:prstGeom>
          <a:ln w="19050">
            <a:solidFill>
              <a:srgbClr val="666666"/>
            </a:solidFill>
          </a:ln>
        </p:spPr>
        <p:txBody>
          <a:bodyPr lIns="45719" rIns="45719"/>
          <a:lstStyle/>
          <a:p>
            <a:pPr/>
          </a:p>
        </p:txBody>
      </p:sp>
      <p:sp>
        <p:nvSpPr>
          <p:cNvPr id="201" name="Shape 201"/>
          <p:cNvSpPr/>
          <p:nvPr/>
        </p:nvSpPr>
        <p:spPr>
          <a:xfrm>
            <a:off x="2413368" y="3296322"/>
            <a:ext cx="482401" cy="1"/>
          </a:xfrm>
          <a:prstGeom prst="line">
            <a:avLst/>
          </a:prstGeom>
          <a:ln w="19050">
            <a:solidFill>
              <a:srgbClr val="666666"/>
            </a:solidFill>
          </a:ln>
        </p:spPr>
        <p:txBody>
          <a:bodyPr lIns="45719" rIns="45719"/>
          <a:lstStyle/>
          <a:p>
            <a:pPr/>
          </a:p>
        </p:txBody>
      </p:sp>
      <p:sp>
        <p:nvSpPr>
          <p:cNvPr id="202" name="Shape 202"/>
          <p:cNvSpPr/>
          <p:nvPr/>
        </p:nvSpPr>
        <p:spPr>
          <a:xfrm>
            <a:off x="2858349" y="3296325"/>
            <a:ext cx="798901" cy="1"/>
          </a:xfrm>
          <a:prstGeom prst="line">
            <a:avLst/>
          </a:prstGeom>
          <a:ln w="19050">
            <a:solidFill>
              <a:srgbClr val="666666"/>
            </a:solidFill>
          </a:ln>
        </p:spPr>
        <p:txBody>
          <a:bodyPr lIns="45719" rIns="45719"/>
          <a:lstStyle/>
          <a:p>
            <a:pPr/>
          </a:p>
        </p:txBody>
      </p:sp>
      <p:sp>
        <p:nvSpPr>
          <p:cNvPr id="203" name="Shape 203"/>
          <p:cNvSpPr/>
          <p:nvPr/>
        </p:nvSpPr>
        <p:spPr>
          <a:xfrm>
            <a:off x="3974165" y="3296322"/>
            <a:ext cx="482401" cy="1"/>
          </a:xfrm>
          <a:prstGeom prst="line">
            <a:avLst/>
          </a:prstGeom>
          <a:ln w="19050">
            <a:solidFill>
              <a:srgbClr val="666666"/>
            </a:solidFill>
          </a:ln>
        </p:spPr>
        <p:txBody>
          <a:bodyPr lIns="45719" rIns="45719"/>
          <a:lstStyle/>
          <a:p>
            <a:pPr/>
          </a:p>
        </p:txBody>
      </p:sp>
      <p:sp>
        <p:nvSpPr>
          <p:cNvPr id="204" name="Shape 204"/>
          <p:cNvSpPr/>
          <p:nvPr/>
        </p:nvSpPr>
        <p:spPr>
          <a:xfrm>
            <a:off x="4773514" y="3296322"/>
            <a:ext cx="482401" cy="1"/>
          </a:xfrm>
          <a:prstGeom prst="line">
            <a:avLst/>
          </a:prstGeom>
          <a:ln w="19050">
            <a:solidFill>
              <a:srgbClr val="666666"/>
            </a:solidFill>
          </a:ln>
        </p:spPr>
        <p:txBody>
          <a:bodyPr lIns="45719" rIns="45719"/>
          <a:lstStyle/>
          <a:p>
            <a:pPr/>
          </a:p>
        </p:txBody>
      </p:sp>
      <p:sp>
        <p:nvSpPr>
          <p:cNvPr id="205" name="Shape 205"/>
          <p:cNvSpPr/>
          <p:nvPr/>
        </p:nvSpPr>
        <p:spPr>
          <a:xfrm>
            <a:off x="5625024" y="3296325"/>
            <a:ext cx="430201" cy="1"/>
          </a:xfrm>
          <a:prstGeom prst="line">
            <a:avLst/>
          </a:prstGeom>
          <a:ln w="19050">
            <a:solidFill>
              <a:srgbClr val="666666"/>
            </a:solidFill>
          </a:ln>
        </p:spPr>
        <p:txBody>
          <a:bodyPr lIns="45719" rIns="45719"/>
          <a:lstStyle/>
          <a:p>
            <a:pPr/>
          </a:p>
        </p:txBody>
      </p:sp>
      <p:sp>
        <p:nvSpPr>
          <p:cNvPr id="206" name="Shape 206"/>
          <p:cNvSpPr/>
          <p:nvPr/>
        </p:nvSpPr>
        <p:spPr>
          <a:xfrm>
            <a:off x="6343908" y="3296322"/>
            <a:ext cx="105001" cy="1"/>
          </a:xfrm>
          <a:prstGeom prst="line">
            <a:avLst/>
          </a:prstGeom>
          <a:ln w="19050">
            <a:solidFill>
              <a:srgbClr val="666666"/>
            </a:solidFill>
          </a:ln>
        </p:spPr>
        <p:txBody>
          <a:bodyPr lIns="45719" rIns="45719"/>
          <a:lstStyle/>
          <a:p>
            <a:pPr/>
          </a:p>
        </p:txBody>
      </p:sp>
      <p:sp>
        <p:nvSpPr>
          <p:cNvPr id="207" name="Shape 207"/>
          <p:cNvSpPr/>
          <p:nvPr/>
        </p:nvSpPr>
        <p:spPr>
          <a:xfrm>
            <a:off x="8466956" y="3296322"/>
            <a:ext cx="599701" cy="1"/>
          </a:xfrm>
          <a:prstGeom prst="line">
            <a:avLst/>
          </a:prstGeom>
          <a:ln w="19050">
            <a:solidFill>
              <a:srgbClr val="666666"/>
            </a:solidFill>
            <a:tailEnd type="triangle"/>
          </a:ln>
        </p:spPr>
        <p:txBody>
          <a:bodyPr lIns="45719" rIns="45719"/>
          <a:lstStyle/>
          <a:p>
            <a:pPr/>
          </a:p>
        </p:txBody>
      </p:sp>
      <p:sp>
        <p:nvSpPr>
          <p:cNvPr id="208" name="Shape 208"/>
          <p:cNvSpPr/>
          <p:nvPr/>
        </p:nvSpPr>
        <p:spPr>
          <a:xfrm flipV="1">
            <a:off x="657477" y="1934816"/>
            <a:ext cx="1" cy="1158001"/>
          </a:xfrm>
          <a:prstGeom prst="line">
            <a:avLst/>
          </a:prstGeom>
          <a:ln w="38100">
            <a:solidFill>
              <a:srgbClr val="D93530"/>
            </a:solidFill>
            <a:prstDash val="dot"/>
          </a:ln>
        </p:spPr>
        <p:txBody>
          <a:bodyPr lIns="45719" rIns="45719"/>
          <a:lstStyle/>
          <a:p>
            <a:pPr/>
          </a:p>
        </p:txBody>
      </p:sp>
      <p:sp>
        <p:nvSpPr>
          <p:cNvPr id="209" name="Shape 209"/>
          <p:cNvSpPr/>
          <p:nvPr/>
        </p:nvSpPr>
        <p:spPr>
          <a:xfrm flipV="1">
            <a:off x="657477" y="3446148"/>
            <a:ext cx="1" cy="1158001"/>
          </a:xfrm>
          <a:prstGeom prst="line">
            <a:avLst/>
          </a:prstGeom>
          <a:ln w="38100">
            <a:solidFill>
              <a:srgbClr val="D93530"/>
            </a:solidFill>
            <a:prstDash val="dot"/>
          </a:ln>
        </p:spPr>
        <p:txBody>
          <a:bodyPr lIns="45719" rIns="45719"/>
          <a:lstStyle/>
          <a:p>
            <a:pPr/>
          </a:p>
        </p:txBody>
      </p:sp>
      <p:sp>
        <p:nvSpPr>
          <p:cNvPr id="210" name="Shape 210"/>
          <p:cNvSpPr/>
          <p:nvPr/>
        </p:nvSpPr>
        <p:spPr>
          <a:xfrm>
            <a:off x="773326" y="1962672"/>
            <a:ext cx="591601" cy="3337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defRPr b="1">
                <a:solidFill>
                  <a:srgbClr val="D93530"/>
                </a:solidFill>
                <a:latin typeface="Source Sans Pro"/>
                <a:ea typeface="Source Sans Pro"/>
                <a:cs typeface="Source Sans Pro"/>
                <a:sym typeface="Source Sans Pro"/>
              </a:defRPr>
            </a:lvl1pPr>
          </a:lstStyle>
          <a:p>
            <a:pPr/>
            <a:r>
              <a:t>2007</a:t>
            </a:r>
          </a:p>
        </p:txBody>
      </p:sp>
      <p:sp>
        <p:nvSpPr>
          <p:cNvPr id="211" name="Shape 211"/>
          <p:cNvSpPr/>
          <p:nvPr/>
        </p:nvSpPr>
        <p:spPr>
          <a:xfrm>
            <a:off x="1817339" y="2705018"/>
            <a:ext cx="875101" cy="473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defRPr sz="1200">
                <a:latin typeface="Source Sans Pro"/>
                <a:ea typeface="Source Sans Pro"/>
                <a:cs typeface="Source Sans Pro"/>
                <a:sym typeface="Source Sans Pro"/>
              </a:defRPr>
            </a:lvl1pPr>
          </a:lstStyle>
          <a:p>
            <a:pPr/>
            <a:r>
              <a:t>iPhone released</a:t>
            </a:r>
          </a:p>
        </p:txBody>
      </p:sp>
      <p:sp>
        <p:nvSpPr>
          <p:cNvPr id="212" name="Shape 212"/>
          <p:cNvSpPr/>
          <p:nvPr/>
        </p:nvSpPr>
        <p:spPr>
          <a:xfrm>
            <a:off x="4222586" y="2746144"/>
            <a:ext cx="875101" cy="473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defRPr sz="1200">
                <a:latin typeface="Source Sans Pro"/>
                <a:ea typeface="Source Sans Pro"/>
                <a:cs typeface="Source Sans Pro"/>
                <a:sym typeface="Source Sans Pro"/>
              </a:defRPr>
            </a:lvl1pPr>
          </a:lstStyle>
          <a:p>
            <a:pPr/>
            <a:r>
              <a:t>iPhone SDK</a:t>
            </a:r>
          </a:p>
        </p:txBody>
      </p:sp>
      <p:sp>
        <p:nvSpPr>
          <p:cNvPr id="213" name="Shape 213"/>
          <p:cNvSpPr/>
          <p:nvPr/>
        </p:nvSpPr>
        <p:spPr>
          <a:xfrm>
            <a:off x="5814274" y="2703448"/>
            <a:ext cx="798901" cy="473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p>
            <a:pPr algn="ctr">
              <a:defRPr sz="1200">
                <a:latin typeface="Source Sans Pro"/>
                <a:ea typeface="Source Sans Pro"/>
                <a:cs typeface="Source Sans Pro"/>
                <a:sym typeface="Source Sans Pro"/>
              </a:defRPr>
            </a:pPr>
            <a:r>
              <a:t>Android</a:t>
            </a:r>
          </a:p>
          <a:p>
            <a:pPr algn="ctr">
              <a:defRPr sz="1200">
                <a:latin typeface="Source Sans Pro"/>
                <a:ea typeface="Source Sans Pro"/>
                <a:cs typeface="Source Sans Pro"/>
                <a:sym typeface="Source Sans Pro"/>
              </a:defRPr>
            </a:pPr>
            <a:r>
              <a:t>released</a:t>
            </a:r>
          </a:p>
        </p:txBody>
      </p:sp>
      <p:sp>
        <p:nvSpPr>
          <p:cNvPr id="214" name="Shape 214"/>
          <p:cNvSpPr/>
          <p:nvPr/>
        </p:nvSpPr>
        <p:spPr>
          <a:xfrm>
            <a:off x="567549" y="3207674"/>
            <a:ext cx="177301" cy="177301"/>
          </a:xfrm>
          <a:prstGeom prst="ellipse">
            <a:avLst/>
          </a:prstGeom>
          <a:solidFill>
            <a:srgbClr val="CCCCCC"/>
          </a:solidFill>
          <a:ln w="12700">
            <a:miter lim="400000"/>
          </a:ln>
        </p:spPr>
        <p:txBody>
          <a:bodyPr lIns="45719" rIns="45719" anchor="ctr"/>
          <a:lstStyle/>
          <a:p>
            <a:pPr/>
          </a:p>
        </p:txBody>
      </p:sp>
      <p:sp>
        <p:nvSpPr>
          <p:cNvPr id="215" name="Shape 215"/>
          <p:cNvSpPr/>
          <p:nvPr/>
        </p:nvSpPr>
        <p:spPr>
          <a:xfrm>
            <a:off x="2166249" y="3207674"/>
            <a:ext cx="177301" cy="177301"/>
          </a:xfrm>
          <a:prstGeom prst="ellipse">
            <a:avLst/>
          </a:prstGeom>
          <a:solidFill>
            <a:srgbClr val="DA352F"/>
          </a:solidFill>
          <a:ln w="12700">
            <a:miter lim="400000"/>
          </a:ln>
        </p:spPr>
        <p:txBody>
          <a:bodyPr lIns="45719" rIns="45719" anchor="ctr"/>
          <a:lstStyle/>
          <a:p>
            <a:pPr/>
          </a:p>
        </p:txBody>
      </p:sp>
      <p:sp>
        <p:nvSpPr>
          <p:cNvPr id="216" name="Shape 216"/>
          <p:cNvSpPr/>
          <p:nvPr/>
        </p:nvSpPr>
        <p:spPr>
          <a:xfrm>
            <a:off x="3727050" y="3207674"/>
            <a:ext cx="177301" cy="177301"/>
          </a:xfrm>
          <a:prstGeom prst="ellipse">
            <a:avLst/>
          </a:prstGeom>
          <a:solidFill>
            <a:srgbClr val="CCCCCC"/>
          </a:solidFill>
          <a:ln w="12700">
            <a:miter lim="400000"/>
          </a:ln>
        </p:spPr>
        <p:txBody>
          <a:bodyPr lIns="45719" rIns="45719" anchor="ctr"/>
          <a:lstStyle/>
          <a:p>
            <a:pPr/>
          </a:p>
        </p:txBody>
      </p:sp>
      <p:sp>
        <p:nvSpPr>
          <p:cNvPr id="217" name="Shape 217"/>
          <p:cNvSpPr/>
          <p:nvPr/>
        </p:nvSpPr>
        <p:spPr>
          <a:xfrm>
            <a:off x="4526400" y="3207674"/>
            <a:ext cx="177301" cy="177301"/>
          </a:xfrm>
          <a:prstGeom prst="ellipse">
            <a:avLst/>
          </a:prstGeom>
          <a:solidFill>
            <a:srgbClr val="CCCCCC"/>
          </a:solidFill>
          <a:ln w="12700">
            <a:miter lim="400000"/>
          </a:ln>
        </p:spPr>
        <p:txBody>
          <a:bodyPr lIns="45719" rIns="45719" anchor="ctr"/>
          <a:lstStyle/>
          <a:p>
            <a:pPr/>
          </a:p>
        </p:txBody>
      </p:sp>
      <p:sp>
        <p:nvSpPr>
          <p:cNvPr id="218" name="Shape 218"/>
          <p:cNvSpPr/>
          <p:nvPr/>
        </p:nvSpPr>
        <p:spPr>
          <a:xfrm>
            <a:off x="5351824" y="3207674"/>
            <a:ext cx="177301" cy="177301"/>
          </a:xfrm>
          <a:prstGeom prst="ellipse">
            <a:avLst/>
          </a:prstGeom>
          <a:solidFill>
            <a:srgbClr val="CCCCCC"/>
          </a:solidFill>
          <a:ln w="12700">
            <a:miter lim="400000"/>
          </a:ln>
        </p:spPr>
        <p:txBody>
          <a:bodyPr lIns="45719" rIns="45719" anchor="ctr"/>
          <a:lstStyle/>
          <a:p>
            <a:pPr/>
          </a:p>
        </p:txBody>
      </p:sp>
      <p:sp>
        <p:nvSpPr>
          <p:cNvPr id="219" name="Shape 219"/>
          <p:cNvSpPr/>
          <p:nvPr/>
        </p:nvSpPr>
        <p:spPr>
          <a:xfrm>
            <a:off x="6125074" y="3207674"/>
            <a:ext cx="177301" cy="177301"/>
          </a:xfrm>
          <a:prstGeom prst="ellipse">
            <a:avLst/>
          </a:prstGeom>
          <a:solidFill>
            <a:srgbClr val="DA352F"/>
          </a:solidFill>
          <a:ln w="12700">
            <a:miter lim="400000"/>
          </a:ln>
        </p:spPr>
        <p:txBody>
          <a:bodyPr lIns="45719" rIns="45719" anchor="ctr"/>
          <a:lstStyle/>
          <a:p>
            <a:pPr/>
          </a:p>
        </p:txBody>
      </p:sp>
      <p:sp>
        <p:nvSpPr>
          <p:cNvPr id="220" name="Shape 220"/>
          <p:cNvSpPr/>
          <p:nvPr/>
        </p:nvSpPr>
        <p:spPr>
          <a:xfrm>
            <a:off x="6924424" y="3207674"/>
            <a:ext cx="177301" cy="177301"/>
          </a:xfrm>
          <a:prstGeom prst="ellipse">
            <a:avLst/>
          </a:prstGeom>
          <a:solidFill>
            <a:srgbClr val="CCCCCC"/>
          </a:solidFill>
          <a:ln w="12700">
            <a:miter lim="400000"/>
          </a:ln>
        </p:spPr>
        <p:txBody>
          <a:bodyPr lIns="45719" rIns="45719" anchor="ctr"/>
          <a:lstStyle/>
          <a:p>
            <a:pPr/>
          </a:p>
        </p:txBody>
      </p:sp>
      <p:sp>
        <p:nvSpPr>
          <p:cNvPr id="221" name="Shape 221"/>
          <p:cNvSpPr/>
          <p:nvPr/>
        </p:nvSpPr>
        <p:spPr>
          <a:xfrm flipV="1">
            <a:off x="3806829" y="1934816"/>
            <a:ext cx="1" cy="1158001"/>
          </a:xfrm>
          <a:prstGeom prst="line">
            <a:avLst/>
          </a:prstGeom>
          <a:ln w="38100">
            <a:solidFill>
              <a:srgbClr val="D93530"/>
            </a:solidFill>
            <a:prstDash val="dot"/>
          </a:ln>
        </p:spPr>
        <p:txBody>
          <a:bodyPr lIns="45719" rIns="45719"/>
          <a:lstStyle/>
          <a:p>
            <a:pPr/>
          </a:p>
        </p:txBody>
      </p:sp>
      <p:sp>
        <p:nvSpPr>
          <p:cNvPr id="222" name="Shape 222"/>
          <p:cNvSpPr/>
          <p:nvPr/>
        </p:nvSpPr>
        <p:spPr>
          <a:xfrm flipV="1">
            <a:off x="3806829" y="3458817"/>
            <a:ext cx="1" cy="1158001"/>
          </a:xfrm>
          <a:prstGeom prst="line">
            <a:avLst/>
          </a:prstGeom>
          <a:ln w="38100">
            <a:solidFill>
              <a:srgbClr val="D93530"/>
            </a:solidFill>
            <a:prstDash val="dot"/>
          </a:ln>
        </p:spPr>
        <p:txBody>
          <a:bodyPr lIns="45719" rIns="45719"/>
          <a:lstStyle/>
          <a:p>
            <a:pPr/>
          </a:p>
        </p:txBody>
      </p:sp>
      <p:sp>
        <p:nvSpPr>
          <p:cNvPr id="223" name="Shape 223"/>
          <p:cNvSpPr/>
          <p:nvPr/>
        </p:nvSpPr>
        <p:spPr>
          <a:xfrm flipV="1">
            <a:off x="7007229" y="1934816"/>
            <a:ext cx="1" cy="1158001"/>
          </a:xfrm>
          <a:prstGeom prst="line">
            <a:avLst/>
          </a:prstGeom>
          <a:ln w="38100">
            <a:solidFill>
              <a:srgbClr val="D93530"/>
            </a:solidFill>
            <a:prstDash val="dot"/>
          </a:ln>
        </p:spPr>
        <p:txBody>
          <a:bodyPr lIns="45719" rIns="45719"/>
          <a:lstStyle/>
          <a:p>
            <a:pPr/>
          </a:p>
        </p:txBody>
      </p:sp>
      <p:sp>
        <p:nvSpPr>
          <p:cNvPr id="224" name="Shape 224"/>
          <p:cNvSpPr/>
          <p:nvPr/>
        </p:nvSpPr>
        <p:spPr>
          <a:xfrm flipV="1">
            <a:off x="7007229" y="3458817"/>
            <a:ext cx="1" cy="1158001"/>
          </a:xfrm>
          <a:prstGeom prst="line">
            <a:avLst/>
          </a:prstGeom>
          <a:ln w="38100">
            <a:solidFill>
              <a:srgbClr val="D93530"/>
            </a:solidFill>
            <a:prstDash val="dot"/>
          </a:ln>
        </p:spPr>
        <p:txBody>
          <a:bodyPr lIns="45719" rIns="45719"/>
          <a:lstStyle/>
          <a:p>
            <a:pPr/>
          </a:p>
        </p:txBody>
      </p:sp>
      <p:sp>
        <p:nvSpPr>
          <p:cNvPr id="225" name="Shape 225"/>
          <p:cNvSpPr/>
          <p:nvPr/>
        </p:nvSpPr>
        <p:spPr>
          <a:xfrm>
            <a:off x="3897524" y="1962673"/>
            <a:ext cx="591601" cy="333752"/>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defRPr b="1">
                <a:solidFill>
                  <a:srgbClr val="D93530"/>
                </a:solidFill>
                <a:latin typeface="Source Sans Pro"/>
                <a:ea typeface="Source Sans Pro"/>
                <a:cs typeface="Source Sans Pro"/>
                <a:sym typeface="Source Sans Pro"/>
              </a:defRPr>
            </a:lvl1pPr>
          </a:lstStyle>
          <a:p>
            <a:pPr/>
            <a:r>
              <a:t>2008</a:t>
            </a:r>
          </a:p>
        </p:txBody>
      </p:sp>
      <p:sp>
        <p:nvSpPr>
          <p:cNvPr id="226" name="Shape 226"/>
          <p:cNvSpPr/>
          <p:nvPr/>
        </p:nvSpPr>
        <p:spPr>
          <a:xfrm>
            <a:off x="7097924" y="1962673"/>
            <a:ext cx="591601" cy="333752"/>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defRPr b="1">
                <a:solidFill>
                  <a:srgbClr val="D93530"/>
                </a:solidFill>
                <a:latin typeface="Source Sans Pro"/>
                <a:ea typeface="Source Sans Pro"/>
                <a:cs typeface="Source Sans Pro"/>
                <a:sym typeface="Source Sans Pro"/>
              </a:defRPr>
            </a:lvl1pPr>
          </a:lstStyle>
          <a:p>
            <a:pPr/>
            <a:r>
              <a:t>2009</a:t>
            </a:r>
          </a:p>
        </p:txBody>
      </p:sp>
      <p:sp>
        <p:nvSpPr>
          <p:cNvPr id="227" name="Shape 227"/>
          <p:cNvSpPr/>
          <p:nvPr/>
        </p:nvSpPr>
        <p:spPr>
          <a:xfrm>
            <a:off x="5098886" y="2847744"/>
            <a:ext cx="875101" cy="2956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defRPr sz="1200">
                <a:latin typeface="Source Sans Pro"/>
                <a:ea typeface="Source Sans Pro"/>
                <a:cs typeface="Source Sans Pro"/>
                <a:sym typeface="Source Sans Pro"/>
              </a:defRPr>
            </a:lvl1pPr>
          </a:lstStyle>
          <a:p>
            <a:pPr/>
            <a:r>
              <a:t>App Store</a:t>
            </a:r>
          </a:p>
        </p:txBody>
      </p:sp>
      <p:sp>
        <p:nvSpPr>
          <p:cNvPr id="228" name="Shape 228"/>
          <p:cNvSpPr/>
          <p:nvPr/>
        </p:nvSpPr>
        <p:spPr>
          <a:xfrm>
            <a:off x="6760746" y="3296322"/>
            <a:ext cx="105001" cy="1"/>
          </a:xfrm>
          <a:prstGeom prst="line">
            <a:avLst/>
          </a:prstGeom>
          <a:ln w="19050">
            <a:solidFill>
              <a:srgbClr val="666666"/>
            </a:solidFill>
          </a:ln>
        </p:spPr>
        <p:txBody>
          <a:bodyPr lIns="45719" rIns="45719"/>
          <a:lstStyle/>
          <a:p>
            <a:pPr/>
          </a:p>
        </p:txBody>
      </p:sp>
      <p:sp>
        <p:nvSpPr>
          <p:cNvPr id="229" name="Shape 229"/>
          <p:cNvSpPr/>
          <p:nvPr/>
        </p:nvSpPr>
        <p:spPr>
          <a:xfrm>
            <a:off x="6524749" y="3207674"/>
            <a:ext cx="177301" cy="177301"/>
          </a:xfrm>
          <a:prstGeom prst="ellipse">
            <a:avLst/>
          </a:prstGeom>
          <a:solidFill>
            <a:srgbClr val="CCCCCC"/>
          </a:solidFill>
          <a:ln w="12700">
            <a:miter lim="400000"/>
          </a:ln>
        </p:spPr>
        <p:txBody>
          <a:bodyPr lIns="45719" rIns="45719" anchor="ctr"/>
          <a:lstStyle/>
          <a:p>
            <a:pPr/>
          </a:p>
        </p:txBody>
      </p:sp>
      <p:sp>
        <p:nvSpPr>
          <p:cNvPr id="230" name="Shape 230"/>
          <p:cNvSpPr/>
          <p:nvPr/>
        </p:nvSpPr>
        <p:spPr>
          <a:xfrm>
            <a:off x="6213950" y="3458824"/>
            <a:ext cx="798901" cy="473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defRPr sz="1200">
                <a:latin typeface="Source Sans Pro"/>
                <a:ea typeface="Source Sans Pro"/>
                <a:cs typeface="Source Sans Pro"/>
                <a:sym typeface="Source Sans Pro"/>
              </a:defRPr>
            </a:lvl1pPr>
          </a:lstStyle>
          <a:p>
            <a:pPr/>
            <a:r>
              <a:t>Android market</a:t>
            </a:r>
          </a:p>
        </p:txBody>
      </p:sp>
      <p:sp>
        <p:nvSpPr>
          <p:cNvPr id="231" name="Shape 231"/>
          <p:cNvSpPr/>
          <p:nvPr/>
        </p:nvSpPr>
        <p:spPr>
          <a:xfrm>
            <a:off x="7152516" y="3296322"/>
            <a:ext cx="984001" cy="1"/>
          </a:xfrm>
          <a:prstGeom prst="line">
            <a:avLst/>
          </a:prstGeom>
          <a:ln w="19050">
            <a:solidFill>
              <a:srgbClr val="666666"/>
            </a:solidFill>
          </a:ln>
        </p:spPr>
        <p:txBody>
          <a:bodyPr lIns="45719" rIns="45719"/>
          <a:lstStyle/>
          <a:p>
            <a:pPr/>
          </a:p>
        </p:txBody>
      </p:sp>
      <p:sp>
        <p:nvSpPr>
          <p:cNvPr id="232" name="Shape 232"/>
          <p:cNvSpPr/>
          <p:nvPr/>
        </p:nvSpPr>
        <p:spPr>
          <a:xfrm>
            <a:off x="8213087" y="3207674"/>
            <a:ext cx="177301" cy="177301"/>
          </a:xfrm>
          <a:prstGeom prst="ellipse">
            <a:avLst/>
          </a:prstGeom>
          <a:solidFill>
            <a:srgbClr val="CCCCCC"/>
          </a:solidFill>
          <a:ln w="12700">
            <a:miter lim="400000"/>
          </a:ln>
        </p:spPr>
        <p:txBody>
          <a:bodyPr lIns="45719" rIns="45719" anchor="ctr"/>
          <a:lstStyle/>
          <a:p>
            <a:pPr/>
          </a:p>
        </p:txBody>
      </p:sp>
      <p:sp>
        <p:nvSpPr>
          <p:cNvPr id="233" name="Shape 233"/>
          <p:cNvSpPr/>
          <p:nvPr/>
        </p:nvSpPr>
        <p:spPr>
          <a:xfrm>
            <a:off x="7809749" y="2762899"/>
            <a:ext cx="984001" cy="473451"/>
          </a:xfrm>
          <a:prstGeom prst="rect">
            <a:avLst/>
          </a:prstGeom>
          <a:ln w="12700">
            <a:miter lim="400000"/>
          </a:ln>
          <a:extLst>
            <a:ext uri="{C572A759-6A51-4108-AA02-DFA0A04FC94B}">
              <ma14:wrappingTextBoxFlag xmlns:ma14="http://schemas.microsoft.com/office/mac/drawingml/2011/main" val="1"/>
            </a:ext>
          </a:extLst>
        </p:spPr>
        <p:txBody>
          <a:bodyPr lIns="58925" tIns="58925" rIns="58925" bIns="58925">
            <a:spAutoFit/>
          </a:bodyPr>
          <a:lstStyle>
            <a:lvl1pPr algn="ctr">
              <a:defRPr sz="1200">
                <a:latin typeface="Source Sans Pro"/>
                <a:ea typeface="Source Sans Pro"/>
                <a:cs typeface="Source Sans Pro"/>
                <a:sym typeface="Source Sans Pro"/>
              </a:defRPr>
            </a:lvl1pPr>
          </a:lstStyle>
          <a:p>
            <a:pPr/>
            <a:r>
              <a:t>Android SDK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xfrm>
            <a:off x="510899" y="714674"/>
            <a:ext cx="8122202" cy="1347901"/>
          </a:xfrm>
          <a:prstGeom prst="rect">
            <a:avLst/>
          </a:prstGeom>
        </p:spPr>
        <p:txBody>
          <a:bodyPr lIns="0" tIns="0" rIns="0" bIns="0"/>
          <a:lstStyle>
            <a:lvl1pPr>
              <a:lnSpc>
                <a:spcPct val="100000"/>
              </a:lnSpc>
              <a:defRPr sz="4800">
                <a:solidFill>
                  <a:srgbClr val="D93530"/>
                </a:solidFill>
                <a:latin typeface="Source Sans Pro"/>
                <a:ea typeface="Source Sans Pro"/>
                <a:cs typeface="Source Sans Pro"/>
                <a:sym typeface="Source Sans Pro"/>
              </a:defRPr>
            </a:lvl1pPr>
          </a:lstStyle>
          <a:p>
            <a:pPr/>
            <a:r>
              <a:t>SUCCESSFUL BUSINESS</a:t>
            </a:r>
          </a:p>
        </p:txBody>
      </p:sp>
      <p:sp>
        <p:nvSpPr>
          <p:cNvPr id="238" name="Shape 238"/>
          <p:cNvSpPr/>
          <p:nvPr/>
        </p:nvSpPr>
        <p:spPr>
          <a:xfrm>
            <a:off x="1026500" y="2891775"/>
            <a:ext cx="2708401"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b="1" sz="3000">
                <a:solidFill>
                  <a:srgbClr val="404040"/>
                </a:solidFill>
                <a:latin typeface="Source Sans Pro"/>
                <a:ea typeface="Source Sans Pro"/>
                <a:cs typeface="Source Sans Pro"/>
                <a:sym typeface="Source Sans Pro"/>
              </a:defRPr>
            </a:lvl1pPr>
          </a:lstStyle>
          <a:p>
            <a:pPr/>
            <a:r>
              <a:t>INNOVATION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xfrm>
            <a:off x="510899" y="714674"/>
            <a:ext cx="8122202" cy="1347901"/>
          </a:xfrm>
          <a:prstGeom prst="rect">
            <a:avLst/>
          </a:prstGeom>
        </p:spPr>
        <p:txBody>
          <a:bodyPr lIns="0" tIns="0" rIns="0" bIns="0"/>
          <a:lstStyle>
            <a:lvl1pPr>
              <a:lnSpc>
                <a:spcPct val="100000"/>
              </a:lnSpc>
              <a:defRPr sz="4800">
                <a:solidFill>
                  <a:srgbClr val="D93530"/>
                </a:solidFill>
                <a:latin typeface="Source Sans Pro"/>
                <a:ea typeface="Source Sans Pro"/>
                <a:cs typeface="Source Sans Pro"/>
                <a:sym typeface="Source Sans Pro"/>
              </a:defRPr>
            </a:lvl1pPr>
          </a:lstStyle>
          <a:p>
            <a:pPr/>
            <a:r>
              <a:t>SUCCESSFUL BUSINESS</a:t>
            </a:r>
          </a:p>
        </p:txBody>
      </p:sp>
      <p:sp>
        <p:nvSpPr>
          <p:cNvPr id="243" name="Shape 243"/>
          <p:cNvSpPr/>
          <p:nvPr/>
        </p:nvSpPr>
        <p:spPr>
          <a:xfrm>
            <a:off x="1026500" y="2891775"/>
            <a:ext cx="2708401"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b="1" sz="3000">
                <a:solidFill>
                  <a:srgbClr val="404040"/>
                </a:solidFill>
                <a:latin typeface="Source Sans Pro"/>
                <a:ea typeface="Source Sans Pro"/>
                <a:cs typeface="Source Sans Pro"/>
                <a:sym typeface="Source Sans Pro"/>
              </a:defRPr>
            </a:lvl1pPr>
          </a:lstStyle>
          <a:p>
            <a:pPr/>
            <a:r>
              <a:t>INNOVATION</a:t>
            </a:r>
          </a:p>
        </p:txBody>
      </p:sp>
      <p:sp>
        <p:nvSpPr>
          <p:cNvPr id="244" name="Shape 244"/>
          <p:cNvSpPr/>
          <p:nvPr/>
        </p:nvSpPr>
        <p:spPr>
          <a:xfrm>
            <a:off x="5149474" y="2891775"/>
            <a:ext cx="3191102"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defRPr b="1" sz="3000">
                <a:solidFill>
                  <a:srgbClr val="404040"/>
                </a:solidFill>
                <a:latin typeface="Source Sans Pro"/>
                <a:ea typeface="Source Sans Pro"/>
                <a:cs typeface="Source Sans Pro"/>
                <a:sym typeface="Source Sans Pro"/>
              </a:defRPr>
            </a:pPr>
            <a:r>
              <a:t>AFFORDABLE </a:t>
            </a:r>
            <a:endParaRPr sz="3300"/>
          </a:p>
          <a:p>
            <a:pPr>
              <a:defRPr b="1" sz="3000">
                <a:solidFill>
                  <a:srgbClr val="404040"/>
                </a:solidFill>
                <a:latin typeface="Source Sans Pro"/>
                <a:ea typeface="Source Sans Pro"/>
                <a:cs typeface="Source Sans Pro"/>
                <a:sym typeface="Source Sans Pro"/>
              </a:defRPr>
            </a:pPr>
            <a:r>
              <a:t>DEVELOPMENT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510899" y="324824"/>
            <a:ext cx="8122202" cy="1347901"/>
          </a:xfrm>
          <a:prstGeom prst="rect">
            <a:avLst/>
          </a:prstGeom>
        </p:spPr>
        <p:txBody>
          <a:bodyPr lIns="0" tIns="0" rIns="0" bIns="0"/>
          <a:lstStyle/>
          <a:p>
            <a:pPr defTabSz="704087">
              <a:lnSpc>
                <a:spcPct val="100000"/>
              </a:lnSpc>
              <a:defRPr b="0" sz="2772">
                <a:solidFill>
                  <a:srgbClr val="CCCCCC"/>
                </a:solidFill>
                <a:latin typeface="Source Sans Pro"/>
                <a:ea typeface="Source Sans Pro"/>
                <a:cs typeface="Source Sans Pro"/>
                <a:sym typeface="Source Sans Pro"/>
              </a:defRPr>
            </a:pPr>
            <a:r>
              <a:t>#2</a:t>
            </a:r>
          </a:p>
          <a:p>
            <a:pPr defTabSz="704087">
              <a:lnSpc>
                <a:spcPct val="100000"/>
              </a:lnSpc>
              <a:defRPr sz="3696">
                <a:solidFill>
                  <a:srgbClr val="D93530"/>
                </a:solidFill>
                <a:latin typeface="Source Sans Pro"/>
                <a:ea typeface="Source Sans Pro"/>
                <a:cs typeface="Source Sans Pro"/>
                <a:sym typeface="Source Sans Pro"/>
              </a:defRPr>
            </a:pPr>
            <a:r>
              <a:t>CROSS-PLATFORM DEVELOPMENT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p:nvPr>
        </p:nvSpPr>
        <p:spPr>
          <a:xfrm>
            <a:off x="510899" y="324824"/>
            <a:ext cx="8122202" cy="1347901"/>
          </a:xfrm>
          <a:prstGeom prst="rect">
            <a:avLst/>
          </a:prstGeom>
        </p:spPr>
        <p:txBody>
          <a:bodyPr lIns="0" tIns="0" rIns="0" bIns="0"/>
          <a:lstStyle/>
          <a:p>
            <a:pPr defTabSz="704087">
              <a:lnSpc>
                <a:spcPct val="100000"/>
              </a:lnSpc>
              <a:defRPr b="0" sz="2772">
                <a:solidFill>
                  <a:srgbClr val="CCCCCC"/>
                </a:solidFill>
                <a:latin typeface="Source Sans Pro"/>
                <a:ea typeface="Source Sans Pro"/>
                <a:cs typeface="Source Sans Pro"/>
                <a:sym typeface="Source Sans Pro"/>
              </a:defRPr>
            </a:pPr>
            <a:r>
              <a:t>#2</a:t>
            </a:r>
          </a:p>
          <a:p>
            <a:pPr defTabSz="704087">
              <a:lnSpc>
                <a:spcPct val="100000"/>
              </a:lnSpc>
              <a:defRPr sz="3696">
                <a:solidFill>
                  <a:srgbClr val="D93530"/>
                </a:solidFill>
                <a:latin typeface="Source Sans Pro"/>
                <a:ea typeface="Source Sans Pro"/>
                <a:cs typeface="Source Sans Pro"/>
                <a:sym typeface="Source Sans Pro"/>
              </a:defRPr>
            </a:pPr>
            <a:r>
              <a:t>CROSS-PLATFORM DEVELOPMENT</a:t>
            </a:r>
          </a:p>
        </p:txBody>
      </p:sp>
      <p:sp>
        <p:nvSpPr>
          <p:cNvPr id="253" name="Shape 253"/>
          <p:cNvSpPr/>
          <p:nvPr/>
        </p:nvSpPr>
        <p:spPr>
          <a:xfrm>
            <a:off x="800349" y="2727200"/>
            <a:ext cx="1545301" cy="919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4800">
                <a:solidFill>
                  <a:srgbClr val="535353"/>
                </a:solidFill>
                <a:latin typeface="Source Sans Pro"/>
                <a:ea typeface="Source Sans Pro"/>
                <a:cs typeface="Source Sans Pro"/>
                <a:sym typeface="Source Sans Pro"/>
              </a:defRPr>
            </a:lvl1pPr>
          </a:lstStyle>
          <a:p>
            <a:pPr/>
            <a:r>
              <a:t>2007</a:t>
            </a:r>
          </a:p>
        </p:txBody>
      </p:sp>
      <p:sp>
        <p:nvSpPr>
          <p:cNvPr id="254" name="Shape 254"/>
          <p:cNvSpPr/>
          <p:nvPr/>
        </p:nvSpPr>
        <p:spPr>
          <a:xfrm>
            <a:off x="3824099" y="2727200"/>
            <a:ext cx="1545301" cy="919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4800">
                <a:solidFill>
                  <a:srgbClr val="535353"/>
                </a:solidFill>
                <a:latin typeface="Source Sans Pro"/>
                <a:ea typeface="Source Sans Pro"/>
                <a:cs typeface="Source Sans Pro"/>
                <a:sym typeface="Source Sans Pro"/>
              </a:defRPr>
            </a:lvl1pPr>
          </a:lstStyle>
          <a:p>
            <a:pPr/>
            <a:r>
              <a:t>2008</a:t>
            </a:r>
          </a:p>
        </p:txBody>
      </p:sp>
      <p:sp>
        <p:nvSpPr>
          <p:cNvPr id="255" name="Shape 255"/>
          <p:cNvSpPr/>
          <p:nvPr/>
        </p:nvSpPr>
        <p:spPr>
          <a:xfrm>
            <a:off x="1228000" y="3642600"/>
            <a:ext cx="852322"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400">
                <a:solidFill>
                  <a:srgbClr val="535353"/>
                </a:solidFill>
                <a:latin typeface="Source Sans Pro"/>
                <a:ea typeface="Source Sans Pro"/>
                <a:cs typeface="Source Sans Pro"/>
                <a:sym typeface="Source Sans Pro"/>
              </a:defRPr>
            </a:lvl1pPr>
          </a:lstStyle>
          <a:p>
            <a:pPr/>
            <a:r>
              <a:t>iOS</a:t>
            </a:r>
          </a:p>
        </p:txBody>
      </p:sp>
      <p:sp>
        <p:nvSpPr>
          <p:cNvPr id="256" name="Shape 256"/>
          <p:cNvSpPr/>
          <p:nvPr/>
        </p:nvSpPr>
        <p:spPr>
          <a:xfrm>
            <a:off x="3718350" y="3642600"/>
            <a:ext cx="1707301"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400">
                <a:solidFill>
                  <a:srgbClr val="535353"/>
                </a:solidFill>
                <a:latin typeface="Source Sans Pro"/>
                <a:ea typeface="Source Sans Pro"/>
                <a:cs typeface="Source Sans Pro"/>
                <a:sym typeface="Source Sans Pro"/>
              </a:defRPr>
            </a:lvl1pPr>
          </a:lstStyle>
          <a:p>
            <a:pPr/>
            <a:r>
              <a:t>Android</a:t>
            </a:r>
          </a:p>
        </p:txBody>
      </p:sp>
      <p:sp>
        <p:nvSpPr>
          <p:cNvPr id="257" name="Shape 257"/>
          <p:cNvSpPr/>
          <p:nvPr/>
        </p:nvSpPr>
        <p:spPr>
          <a:xfrm>
            <a:off x="6225025" y="2727200"/>
            <a:ext cx="2691301" cy="919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4800">
                <a:solidFill>
                  <a:srgbClr val="535353"/>
                </a:solidFill>
                <a:latin typeface="Source Sans Pro"/>
                <a:ea typeface="Source Sans Pro"/>
                <a:cs typeface="Source Sans Pro"/>
                <a:sym typeface="Source Sans Pro"/>
              </a:defRPr>
            </a:lvl1pPr>
          </a:lstStyle>
          <a:p>
            <a:pPr/>
            <a:r>
              <a:t>2008/09</a:t>
            </a:r>
          </a:p>
        </p:txBody>
      </p:sp>
      <p:sp>
        <p:nvSpPr>
          <p:cNvPr id="258" name="Shape 258"/>
          <p:cNvSpPr/>
          <p:nvPr/>
        </p:nvSpPr>
        <p:spPr>
          <a:xfrm>
            <a:off x="6690324" y="3642600"/>
            <a:ext cx="1707302"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400">
                <a:solidFill>
                  <a:srgbClr val="535353"/>
                </a:solidFill>
                <a:latin typeface="Source Sans Pro"/>
                <a:ea typeface="Source Sans Pro"/>
                <a:cs typeface="Source Sans Pro"/>
                <a:sym typeface="Source Sans Pro"/>
              </a:defRPr>
            </a:lvl1pPr>
          </a:lstStyle>
          <a:p>
            <a:pPr/>
            <a:r>
              <a:t>PhoneGap</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light">
  <a:themeElements>
    <a:clrScheme name="simple-light">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simple-light">
      <a:majorFont>
        <a:latin typeface="Helvetica"/>
        <a:ea typeface="Helvetica"/>
        <a:cs typeface="Helvetica"/>
      </a:majorFont>
      <a:minorFont>
        <a:latin typeface="Helvetica Neue"/>
        <a:ea typeface="Helvetica Neue"/>
        <a:cs typeface="Helvetica Neue"/>
      </a:minorFont>
    </a:fontScheme>
    <a:fmtScheme name="simple-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light">
  <a:themeElements>
    <a:clrScheme name="simple-light">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simple-light">
      <a:majorFont>
        <a:latin typeface="Helvetica"/>
        <a:ea typeface="Helvetica"/>
        <a:cs typeface="Helvetica"/>
      </a:majorFont>
      <a:minorFont>
        <a:latin typeface="Helvetica Neue"/>
        <a:ea typeface="Helvetica Neue"/>
        <a:cs typeface="Helvetica Neue"/>
      </a:minorFont>
    </a:fontScheme>
    <a:fmtScheme name="simple-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