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284" r:id="rId4"/>
    <p:sldId id="291" r:id="rId5"/>
    <p:sldId id="292" r:id="rId6"/>
    <p:sldId id="299" r:id="rId7"/>
    <p:sldId id="301" r:id="rId8"/>
    <p:sldId id="300" r:id="rId9"/>
    <p:sldId id="297" r:id="rId10"/>
    <p:sldId id="298" r:id="rId11"/>
    <p:sldId id="294" r:id="rId12"/>
    <p:sldId id="295" r:id="rId13"/>
    <p:sldId id="28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854EDC-8DC2-4703-A98F-15B9538BB318}">
  <a:tblStyle styleId="{93854EDC-8DC2-4703-A98F-15B9538BB31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9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F8475-AFF1-498B-9D06-E6ED6096F1D6}" type="datetimeFigureOut">
              <a:rPr lang="hu-HU" smtClean="0"/>
              <a:t>2016. 11. 22.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501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5A63C-BFCD-44E3-825D-46FCD556F73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064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Bemutatkozás</a:t>
            </a:r>
          </a:p>
          <a:p>
            <a:pPr lvl="0">
              <a:spcBef>
                <a:spcPts val="0"/>
              </a:spcBef>
              <a:buNone/>
            </a:pPr>
            <a:r>
              <a:rPr lang="hu-HU"/>
              <a:t>DME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X-NONE"/>
              <a:t>Nem szabad házon belül mérni, neves, megbízható 3rd party kell.</a:t>
            </a:r>
          </a:p>
          <a:p>
            <a:r>
              <a:rPr lang="X-NONE"/>
              <a:t>Minimum elvárások, realtime és historikus adatok, forgalom: terhelés most és tervezés jövőben, üzlet mindent tudni akar a felhasználóról.</a:t>
            </a:r>
          </a:p>
          <a:p>
            <a:r>
              <a:rPr lang="X-NONE"/>
              <a:t>Videó lejátszás a legfontosabb, ennek minden paraméterét monitorozni kell folyamatosan.</a:t>
            </a:r>
          </a:p>
          <a:p>
            <a:r>
              <a:rPr lang="X-NONE"/>
              <a:t>Hibák figyelése gyors beavatkozáshoz és hosszabb távú változások tervezéséhez – de OS frissítés is rögtön látszik., egy player csere/update egyből kiszűrhető nagyobb buffer idő stb. </a:t>
            </a:r>
            <a:endParaRPr lang="x-none"/>
          </a:p>
          <a:p>
            <a:endParaRPr lang="en-US"/>
          </a:p>
          <a:p>
            <a:r>
              <a:rPr lang="X-NONE"/>
              <a:t>Riport mindenkinek kell, drágább 3rd party jobb és egyszerűbben összeállítható riportok. Prémium média – erre lesz pénz.</a:t>
            </a:r>
            <a:endParaRPr lang="x-none"/>
          </a:p>
          <a:p>
            <a:r>
              <a:rPr lang="X-NONE"/>
              <a:t>Olyat választani ami minden platformot lefed,ne kelljen két különböző rendszerben ezért 3rd party, bár meglehetősen drága, de ezekre mindig lesz pénz a prémium médiában,fontos ezeknek a rendszereknek a beépítése</a:t>
            </a:r>
            <a:endParaRPr lang="x-none"/>
          </a:p>
          <a:p>
            <a:endParaRPr lang="en-US"/>
          </a:p>
          <a:p>
            <a:r>
              <a:rPr lang="X-NONE"/>
              <a:t>Automatikus Alert rendszerek- alert reportok </a:t>
            </a:r>
            <a:endParaRPr lang="x-none"/>
          </a:p>
          <a:p>
            <a:endParaRPr lang="en-US"/>
          </a:p>
          <a:p>
            <a:r>
              <a:rPr lang="EN-US" err="1"/>
              <a:t>Legfontosabb</a:t>
            </a:r>
            <a:r>
              <a:rPr lang="EN-US"/>
              <a:t>: </a:t>
            </a:r>
            <a:r>
              <a:rPr lang="EN-US" err="1"/>
              <a:t>konkurens</a:t>
            </a:r>
            <a:r>
              <a:rPr lang="EN-US"/>
              <a:t> </a:t>
            </a:r>
            <a:r>
              <a:rPr lang="EN-US" err="1"/>
              <a:t>felhasználók</a:t>
            </a:r>
            <a:r>
              <a:rPr lang="EN-US"/>
              <a:t>/</a:t>
            </a:r>
            <a:r>
              <a:rPr lang="EN-US" err="1"/>
              <a:t>lejátszások</a:t>
            </a:r>
            <a:r>
              <a:rPr lang="EN-US"/>
              <a:t>, </a:t>
            </a:r>
            <a:r>
              <a:rPr lang="EN-US" err="1"/>
              <a:t>sávszélesség</a:t>
            </a:r>
            <a:r>
              <a:rPr lang="EN-US"/>
              <a:t>, buffer </a:t>
            </a:r>
            <a:r>
              <a:rPr lang="EN-US" err="1"/>
              <a:t>idők</a:t>
            </a:r>
            <a:r>
              <a:rPr lang="EN-US"/>
              <a:t>, </a:t>
            </a:r>
            <a:r>
              <a:rPr lang="EN-US" err="1"/>
              <a:t>lejátszott</a:t>
            </a:r>
            <a:r>
              <a:rPr lang="EN-US"/>
              <a:t> </a:t>
            </a:r>
            <a:r>
              <a:rPr lang="EN-US" err="1"/>
              <a:t>filmek</a:t>
            </a:r>
            <a:r>
              <a:rPr lang="EN-US"/>
              <a:t>, </a:t>
            </a:r>
            <a:r>
              <a:rPr lang="EN-US" err="1"/>
              <a:t>meddig</a:t>
            </a:r>
            <a:r>
              <a:rPr lang="EN-US"/>
              <a:t> </a:t>
            </a:r>
            <a:r>
              <a:rPr lang="EN-US" err="1"/>
              <a:t>játszották</a:t>
            </a:r>
            <a:r>
              <a:rPr lang="EN-US"/>
              <a:t> le, </a:t>
            </a:r>
            <a:r>
              <a:rPr lang="EN-US" err="1"/>
              <a:t>mennyi</a:t>
            </a:r>
            <a:r>
              <a:rPr lang="EN-US"/>
              <a:t> </a:t>
            </a:r>
            <a:r>
              <a:rPr lang="EN-US" err="1"/>
              <a:t>idő</a:t>
            </a:r>
            <a:r>
              <a:rPr lang="EN-US"/>
              <a:t> </a:t>
            </a:r>
            <a:r>
              <a:rPr lang="EN-US" err="1"/>
              <a:t>után</a:t>
            </a:r>
            <a:r>
              <a:rPr lang="EN-US"/>
              <a:t> </a:t>
            </a:r>
            <a:r>
              <a:rPr lang="EN-US" err="1"/>
              <a:t>zárták</a:t>
            </a:r>
            <a:r>
              <a:rPr lang="EN-US"/>
              <a:t> be, </a:t>
            </a:r>
            <a:r>
              <a:rPr lang="EN-US" err="1"/>
              <a:t>forgalom</a:t>
            </a:r>
            <a:r>
              <a:rPr lang="EN-US"/>
              <a:t> </a:t>
            </a:r>
            <a:r>
              <a:rPr lang="EN-US" err="1"/>
              <a:t>mérése</a:t>
            </a:r>
            <a:endParaRPr lang="en-US" err="1"/>
          </a:p>
          <a:p>
            <a:r>
              <a:rPr lang="EN-US"/>
              <a:t>User </a:t>
            </a:r>
            <a:r>
              <a:rPr lang="EN-US" err="1"/>
              <a:t>regisztrációk</a:t>
            </a:r>
            <a:r>
              <a:rPr lang="EN-US"/>
              <a:t>, monthly unique </a:t>
            </a:r>
            <a:r>
              <a:rPr lang="EN-US" err="1"/>
              <a:t>visitors,mennyi</a:t>
            </a:r>
            <a:r>
              <a:rPr lang="EN-US"/>
              <a:t> </a:t>
            </a:r>
            <a:r>
              <a:rPr lang="EN-US" err="1"/>
              <a:t>időt</a:t>
            </a:r>
            <a:r>
              <a:rPr lang="EN-US"/>
              <a:t> </a:t>
            </a:r>
            <a:r>
              <a:rPr lang="EN-US" err="1"/>
              <a:t>tölöttt</a:t>
            </a:r>
            <a:r>
              <a:rPr lang="EN-US"/>
              <a:t> </a:t>
            </a:r>
            <a:r>
              <a:rPr lang="EN-US" err="1"/>
              <a:t>az</a:t>
            </a:r>
            <a:r>
              <a:rPr lang="EN-US"/>
              <a:t> </a:t>
            </a:r>
            <a:r>
              <a:rPr lang="EN-US" err="1"/>
              <a:t>appban</a:t>
            </a:r>
            <a:r>
              <a:rPr lang="EN-US"/>
              <a:t>/</a:t>
            </a:r>
            <a:r>
              <a:rPr lang="EN-US" err="1"/>
              <a:t>lejátszással</a:t>
            </a:r>
            <a:r>
              <a:rPr lang="EN-US"/>
              <a:t>,  </a:t>
            </a:r>
            <a:r>
              <a:rPr lang="EN-US" err="1"/>
              <a:t>Régiók</a:t>
            </a:r>
            <a:r>
              <a:rPr lang="EN-US"/>
              <a:t>/</a:t>
            </a:r>
            <a:r>
              <a:rPr lang="EN-US" err="1"/>
              <a:t>országok</a:t>
            </a:r>
            <a:r>
              <a:rPr lang="EN-US"/>
              <a:t>/</a:t>
            </a:r>
            <a:r>
              <a:rPr lang="EN-US" err="1"/>
              <a:t>platformok</a:t>
            </a:r>
            <a:r>
              <a:rPr lang="EN-US"/>
              <a:t> </a:t>
            </a:r>
            <a:r>
              <a:rPr lang="EN-US" err="1"/>
              <a:t>elválasztása</a:t>
            </a:r>
          </a:p>
          <a:p>
            <a:r>
              <a:rPr lang="EN-US"/>
              <a:t>VSF- 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X-NONE"/>
              <a:t>Ezek a metrikák mit jelentenek, miért fontosak?</a:t>
            </a:r>
          </a:p>
          <a:p>
            <a:r>
              <a:rPr lang="X-NONE"/>
              <a:t>Fals metrikák kezelése és kiszűrése</a:t>
            </a:r>
          </a:p>
          <a:p>
            <a:r>
              <a:rPr lang="X-NONE"/>
              <a:t>User panaszok visszakövetése</a:t>
            </a:r>
          </a:p>
          <a:p>
            <a:r>
              <a:rPr lang="X-NONE"/>
              <a:t>1 soros/szavas Customer panaszokból összerakni a képet, "semmit mondó" metrikából. kitalálni, hogy a metrika csak fals volt</a:t>
            </a:r>
          </a:p>
          <a:p>
            <a:r>
              <a:rPr lang="X-NONE"/>
              <a:t>Video stream okozta kihívások: buffer, loading time, magas minőséget biztosítani, még a mexikói farmerek 50kbit internetével is </a:t>
            </a:r>
          </a:p>
          <a:p>
            <a:endParaRPr lang="en-US"/>
          </a:p>
          <a:p>
            <a:r>
              <a:rPr lang="X-NONE"/>
              <a:t>Chipset hibák kiszürhetőek,os release/updatek okozta hibák, deploy okozta hibák valós felhasználói környezetben, chrome update/chromecast update követően hogyan alakulnak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3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/>
              <a:t>-Hogyan biztosítjuk a megfelelő minőséget a </a:t>
            </a:r>
            <a:r>
              <a:rPr lang="x-none" err="1"/>
              <a:t>premium</a:t>
            </a:r>
            <a:r>
              <a:rPr lang="x-none"/>
              <a:t> média </a:t>
            </a:r>
            <a:r>
              <a:rPr lang="x-none" err="1"/>
              <a:t>appokban</a:t>
            </a:r>
            <a:r>
              <a:rPr lang="x-none"/>
              <a:t>?</a:t>
            </a:r>
            <a:endParaRPr lang="hu-HU"/>
          </a:p>
          <a:p>
            <a:pPr lvl="0">
              <a:spcBef>
                <a:spcPts val="0"/>
              </a:spcBef>
              <a:buNone/>
            </a:pPr>
            <a:r>
              <a:rPr lang="x-none"/>
              <a:t>-Milyen 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3146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x-none"/>
              <a:t>Quality Assurance:</a:t>
            </a:r>
            <a:endParaRPr lang="x-none" b="1"/>
          </a:p>
          <a:p>
            <a:pPr lvl="0">
              <a:spcBef>
                <a:spcPts val="0"/>
              </a:spcBef>
            </a:pPr>
            <a:br>
              <a:rPr lang="hu-HU"/>
            </a:br>
            <a:endParaRPr lang="hu-HU"/>
          </a:p>
          <a:p>
            <a:pPr lvl="0">
              <a:spcBef>
                <a:spcPts val="0"/>
              </a:spcBef>
            </a:pPr>
            <a:r>
              <a:rPr lang="x-none"/>
              <a:t>Módszertan és keretrendszer: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TDD - fejlesztési ciklus legelejében becsatlakozik a QA csapat példa. SDK fejlesztés, story kártyák 0 day tesztelése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Agile: QA face to face kommunikáció szüksége, folyamatos kontakt a fejlesztőkkel, nagyon fontos hogy ne vesszen el a kapcsolat, ne különüljünk el és alakuljanak ki dev és QA szigetek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Folyamatos interakciót igényel, legtöbb információ beszerzése. 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Flexibilitás: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Változások és a szerepkörből való kitörésre hajlandóság és a változásogra való nyitottság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Automatizálási piramis: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Unit test coverage bővítés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Acceptance test (API test 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UI test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Manual exploratory testing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Problémák: erőforrás hiány, humán, külön csapat felkészítése erre. 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Ennek a karbantartása és pofozgatása folyamatos támogatást igényel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Keretrendszer </a:t>
            </a:r>
            <a:br>
              <a:rPr lang="hu-HU" b="1"/>
            </a:br>
            <a:r>
              <a:rPr lang="x-none"/>
              <a:t>és módszer: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Funkciónális tesztelés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UI/UX tesztelés különböző platformok. rengeteg fejlesztőnek sajnos nincs szeme hozzá, hiába kapja meg a Design guideot, + hiba még hogy a széles platform skála, főleg android különböző felbontású kijelzők optimalizálása. DPI értékek, stb.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Boundary testing: API hívások monitorozása, elemzése, és sok esetben mockolása, hibák előidézése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Smoke test deploykor , vagy egy nagyobb funkció beérkezésekor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Acceptence testek, rengeteg regression test, legfőbb cél az automatizálás segítségével ezeket háttérbe szorítva exploratorytest 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Black-grayboxtesting ( rengetegrégió és csapat dolgozik együtt)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Többrétegű QA: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Verification-validation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defect prevention ! continous improvement of process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Functional riskek csökkentése unit testekkel: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Deployment risk: automatizálás, szűrők beépítése, megfelelő QA-stageing környezet kialaítása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Comliance risk </a:t>
            </a:r>
          </a:p>
          <a:p>
            <a:pPr lvl="0">
              <a:spcBef>
                <a:spcPts val="0"/>
              </a:spcBef>
            </a:pPr>
            <a:br>
              <a:rPr lang="en-US"/>
            </a:br>
            <a:endParaRPr lang="en-US"/>
          </a:p>
          <a:p>
            <a:pPr lvl="0">
              <a:spcBef>
                <a:spcPts val="0"/>
              </a:spcBef>
            </a:pPr>
            <a:br>
              <a:rPr lang="en-US"/>
            </a:br>
            <a:endParaRPr lang="en-US"/>
          </a:p>
          <a:p>
            <a:pPr lvl="0">
              <a:spcBef>
                <a:spcPts val="0"/>
              </a:spcBef>
            </a:pPr>
            <a:r>
              <a:rPr lang="x-none"/>
              <a:t>DEV-QA: </a:t>
            </a:r>
          </a:p>
          <a:p>
            <a:pPr lvl="0">
              <a:spcBef>
                <a:spcPts val="0"/>
              </a:spcBef>
            </a:pPr>
            <a:r>
              <a:rPr lang="x-none"/>
              <a:t>QA-DEV kapcsolatok és azok kihívása: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QA arányok 1:4 1:3 1:1 arány nem csak belső QA, fejlesztői tesztek és tesztek írása/javítás tesztek végrehajtása, BA customer több rétegű tesztjei 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Hány fejlesztőre hány tesztelő jut, nehéz kérdés. Backend/Appdev  10-15 app - 4 backend. 1:7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Sok fejlesztő QA/SWTester szerepkörbe 1-2 hétre, vagy QA-DEV páros párban dolgoznak. mindkettőnek nagy segítség, nyugodtan kérdezni lehet QA-sokat, nincs is annál melengedtőbb érzés mikor egy QA-stól kér segítséget a fejlesztő ( amit hozzáteszünk elég gyakran van nálunk)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Tesztautomatizálás: tankönyvi piramisunk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Unit test coverage bővítés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Acceptance test (API test )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UItest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Manual exploratory testing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Problémák: erőforrás hiány, humán, külön csapat felkészítése erre. </a:t>
            </a:r>
            <a:endParaRPr lang="en-US"/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Ennek a karbantartása és pofozgatása folyamatos támogatást igényel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Automatizálás unit test automatizált tesztek 50%-ot elérjék fontos: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Premium média, streamek tesztejei nehéz: 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b="1"/>
              <a:t>Jól bevált: manuális tesztek,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 b="1"/>
              <a:t>Mi az amire nem alkalmas ez az iparág: automatizálásban videóminőség tesztelése</a:t>
            </a:r>
            <a:endParaRPr lang="en-US" b="1"/>
          </a:p>
          <a:p>
            <a:pPr lvl="0">
              <a:spcBef>
                <a:spcPts val="0"/>
              </a:spcBef>
            </a:pPr>
            <a:endParaRPr lang="en-US"/>
          </a:p>
          <a:p>
            <a:pPr lvl="0">
              <a:spcBef>
                <a:spcPts val="0"/>
              </a:spcBef>
            </a:pPr>
            <a:endParaRPr lang="hu-HU" b="1"/>
          </a:p>
          <a:p>
            <a:pPr lvl="0">
              <a:spcBef>
                <a:spcPts val="0"/>
              </a:spcBef>
            </a:pPr>
            <a:r>
              <a:rPr lang="x-none"/>
              <a:t>Többrétegű QA: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Többrétegű QA: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1. fejlesztő segítése, fejlesztői tesztekben való részvétel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2. belső fejlesztések direkt QA és Testek TDD release megrendelő felé.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3. Megrendelő QA csapata onnan visszatérő hibák validációja/magyarázata/investigálása lévén hogy összetett sok komponensű/csapat rendszerről beszélünk a hibák végül minidig a UI-on jelennek meg, és Apphibaként jelenik meg, fontos ezeknek a lekezelése, megfelelő magyarázata, esetleg a megfelelő hibakezelés megmutatva melyik rendszer SW tört el.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4. Megrendelő tesztjei( BA) nem a “szakmabéli” QA tesztel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5. PM/Production/marketing team tesztje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6. vissza az ottani QA-hoz vagy hozzánk, javítás kezdődik a ciklus előről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7. Különböző szolgáltatók akik felhasználót biztosítják, azok az operátorok tesztjei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x-none"/>
              <a:t>6. UAT tesztek széleskörben 100-200 tesztelőnek megy ki az adott applikáció, adott régió viszonyaiban 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x-none"/>
              <a:t>8. végső tesztelőnk a felhasználó és innen mind érkezhet hiba és megoldást/javítást kell nyújtani</a:t>
            </a:r>
            <a:br>
              <a:rPr lang="hu-HU" b="1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587519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80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Minden</a:t>
            </a:r>
            <a:r>
              <a:rPr lang="hu-HU" baseline="0"/>
              <a:t> érintettnek más miatt.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A két legfontosabb, a felhasználó és a tartalomszolgáltató szempontjából fogjuk összehasonlítani.</a:t>
            </a:r>
          </a:p>
        </p:txBody>
      </p:sp>
    </p:spTree>
    <p:extLst>
      <p:ext uri="{BB962C8B-B14F-4D97-AF65-F5344CB8AC3E}">
        <p14:creationId xmlns:p14="http://schemas.microsoft.com/office/powerpoint/2010/main" val="1537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Közös elvárások. Kornak megfelelő</a:t>
            </a:r>
            <a:r>
              <a:rPr lang="hu-HU" baseline="0"/>
              <a:t> kinézet, </a:t>
            </a:r>
            <a:r>
              <a:rPr lang="hu-HU" baseline="0" err="1"/>
              <a:t>ux</a:t>
            </a:r>
            <a:r>
              <a:rPr lang="hu-HU" baseline="0"/>
              <a:t>. Viszont nagyon széles és változatos a felhasználói közösség.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HD alapkövetelmény, 4K egyre közelebb van.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Többnyelvű országok, nyelvtanulás + </a:t>
            </a:r>
            <a:r>
              <a:rPr lang="hu-HU" baseline="0" err="1"/>
              <a:t>dubbing</a:t>
            </a:r>
            <a:r>
              <a:rPr lang="hu-HU" baseline="0"/>
              <a:t> néhol </a:t>
            </a:r>
            <a:r>
              <a:rPr lang="mr-IN" baseline="0"/>
              <a:t>–</a:t>
            </a:r>
            <a:r>
              <a:rPr lang="hu-HU" baseline="0"/>
              <a:t> milyen tartalom áll rendelkezésre? Felhasználási jogok </a:t>
            </a:r>
            <a:r>
              <a:rPr lang="hu-HU" baseline="0" err="1"/>
              <a:t>országfüggőek</a:t>
            </a:r>
            <a:r>
              <a:rPr lang="hu-HU" baseline="0"/>
              <a:t> a nyelvekre is.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Azt szeretném, ha indítás után a play gombra elindulna a film, amit néznék.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Eddig a közös rész </a:t>
            </a:r>
            <a:r>
              <a:rPr lang="mr-IN" baseline="0"/>
              <a:t>–</a:t>
            </a:r>
            <a:r>
              <a:rPr lang="hu-HU" baseline="0"/>
              <a:t> a különbségek teljesítése szükséges a közöshöz.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Felhasználó: A felhasználó fizet (mindig), ezt nem akárkinek teszi meg. El kell hinnie, hogy értéket kap.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Üzleti modell kérdése az érték </a:t>
            </a:r>
            <a:r>
              <a:rPr lang="mr-IN" baseline="0"/>
              <a:t>–</a:t>
            </a:r>
            <a:r>
              <a:rPr lang="hu-HU" baseline="0"/>
              <a:t> működik a drága + (akár kevés) de kiváló és az olcsó + sok átlagos is.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Ezzel lehet megfogni a felhasználót, ha máshol nem elérhető.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Szolgáltató: nem egy </a:t>
            </a:r>
            <a:r>
              <a:rPr lang="hu-HU" baseline="0" err="1"/>
              <a:t>Angry</a:t>
            </a:r>
            <a:r>
              <a:rPr lang="hu-HU" baseline="0"/>
              <a:t> </a:t>
            </a:r>
            <a:r>
              <a:rPr lang="hu-HU" baseline="0" err="1"/>
              <a:t>Birds</a:t>
            </a:r>
            <a:r>
              <a:rPr lang="hu-HU" baseline="0"/>
              <a:t> projekt, folyamatos karbantartás és nem csak tartalom </a:t>
            </a:r>
            <a:r>
              <a:rPr lang="hu-HU" baseline="0" err="1"/>
              <a:t>frissítlések</a:t>
            </a:r>
            <a:r>
              <a:rPr lang="hu-HU" baseline="0"/>
              <a:t>. Az </a:t>
            </a:r>
            <a:r>
              <a:rPr lang="hu-HU" baseline="0" err="1"/>
              <a:t>app</a:t>
            </a:r>
            <a:r>
              <a:rPr lang="hu-HU" baseline="0"/>
              <a:t> mindig ingyenes.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Mérni kell! M</a:t>
            </a:r>
            <a:r>
              <a:rPr lang="en-US" baseline="0" err="1"/>
              <a:t>i</a:t>
            </a:r>
            <a:r>
              <a:rPr lang="hu-HU" baseline="0" err="1"/>
              <a:t>ndent</a:t>
            </a:r>
            <a:r>
              <a:rPr lang="hu-HU" baseline="0"/>
              <a:t>!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Előre kell gondolkodni, idővel felhasználószám nő. De vannak premierek! A </a:t>
            </a:r>
            <a:r>
              <a:rPr lang="hu-HU" baseline="0" err="1"/>
              <a:t>content</a:t>
            </a:r>
            <a:r>
              <a:rPr lang="hu-HU" baseline="0"/>
              <a:t> mennyisége is nő - </a:t>
            </a:r>
            <a:r>
              <a:rPr lang="hu-HU" baseline="0" err="1"/>
              <a:t>terabyteokkal</a:t>
            </a:r>
            <a:r>
              <a:rPr lang="hu-HU" baseline="0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Értékes tartalom </a:t>
            </a:r>
            <a:r>
              <a:rPr lang="mr-IN" baseline="0"/>
              <a:t>–</a:t>
            </a:r>
            <a:r>
              <a:rPr lang="hu-HU" baseline="0"/>
              <a:t> védeni kell. Szolgáltató saját érdeke is, de a stúdió is megkövetel szigorú szabályokat.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4342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Mit</a:t>
            </a:r>
            <a:r>
              <a:rPr lang="hu-HU" baseline="0"/>
              <a:t> kell tudni egy prémium média alkalmazásnak?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Miben különbözik egy más mobil projekttől?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7065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Jól</a:t>
            </a:r>
            <a:r>
              <a:rPr lang="hu-HU" baseline="0"/>
              <a:t> működő </a:t>
            </a:r>
            <a:r>
              <a:rPr lang="hu-HU" baseline="0" err="1"/>
              <a:t>player</a:t>
            </a:r>
            <a:r>
              <a:rPr lang="hu-HU" baseline="0"/>
              <a:t> nagy kihívás. 3rd </a:t>
            </a:r>
            <a:r>
              <a:rPr lang="hu-HU" baseline="0" err="1"/>
              <a:t>party</a:t>
            </a:r>
            <a:r>
              <a:rPr lang="hu-HU" baseline="0"/>
              <a:t> terméket kell használni, aminek referenciái és tanúsítványai vannak + </a:t>
            </a:r>
            <a:r>
              <a:rPr lang="hu-HU" baseline="0" err="1"/>
              <a:t>support</a:t>
            </a:r>
            <a:r>
              <a:rPr lang="hu-HU" baseline="0"/>
              <a:t> is kell. De ezt a </a:t>
            </a:r>
            <a:r>
              <a:rPr lang="hu-HU" baseline="0" err="1"/>
              <a:t>playert</a:t>
            </a:r>
            <a:r>
              <a:rPr lang="hu-HU" baseline="0"/>
              <a:t> testre kell szabni.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Mit kell tudnia? Különböző </a:t>
            </a:r>
            <a:r>
              <a:rPr lang="hu-HU" baseline="0" err="1"/>
              <a:t>stream</a:t>
            </a:r>
            <a:r>
              <a:rPr lang="hu-HU" baseline="0"/>
              <a:t> formátumok, különböző </a:t>
            </a:r>
            <a:r>
              <a:rPr lang="hu-HU" baseline="0" err="1"/>
              <a:t>drm</a:t>
            </a:r>
            <a:r>
              <a:rPr lang="hu-HU" baseline="0"/>
              <a:t> szabványok. CENC jó lesz, de még nem. Extra funkciók. Ezekből minél többet, a maradékot kell fejleszteni.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A két design nagyon eltér, általában a szolgáltató határozza meg, kevés az alkotói szabadság.</a:t>
            </a:r>
          </a:p>
          <a:p>
            <a:pPr lvl="0">
              <a:spcBef>
                <a:spcPts val="0"/>
              </a:spcBef>
              <a:buNone/>
            </a:pPr>
            <a:r>
              <a:rPr lang="hu-HU"/>
              <a:t>Kell-e minden</a:t>
            </a:r>
            <a:r>
              <a:rPr lang="hu-HU" baseline="0"/>
              <a:t> új </a:t>
            </a:r>
            <a:r>
              <a:rPr lang="hu-HU" baseline="0" err="1"/>
              <a:t>ux</a:t>
            </a:r>
            <a:r>
              <a:rPr lang="hu-HU" baseline="0"/>
              <a:t> trendet követni? Egy felület vagy több felület - pl. </a:t>
            </a:r>
            <a:r>
              <a:rPr lang="en-US" baseline="0"/>
              <a:t>l</a:t>
            </a:r>
            <a:r>
              <a:rPr lang="hu-HU" baseline="0"/>
              <a:t>egyen gyerekeknek más? Legyen tartalomfüggő?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Ez minden hosszú életciklusnál probléma. Google gyorsabb, Apple lassabb </a:t>
            </a:r>
            <a:r>
              <a:rPr lang="mr-IN" baseline="0"/>
              <a:t>–</a:t>
            </a:r>
            <a:r>
              <a:rPr lang="hu-HU" baseline="0"/>
              <a:t> de átmehet 2 óra alatt is.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Platformonként külön nyelv </a:t>
            </a:r>
            <a:r>
              <a:rPr lang="mr-IN" baseline="0"/>
              <a:t>–</a:t>
            </a:r>
            <a:r>
              <a:rPr lang="hu-HU" baseline="0"/>
              <a:t> ez általában külön fejlesztőt jelent. Törekvések az egyszerűsítésre, de pont </a:t>
            </a:r>
            <a:r>
              <a:rPr lang="hu-HU" baseline="0" err="1"/>
              <a:t>player</a:t>
            </a:r>
            <a:r>
              <a:rPr lang="hu-HU" baseline="0"/>
              <a:t>/</a:t>
            </a:r>
            <a:r>
              <a:rPr lang="hu-HU" baseline="0" err="1"/>
              <a:t>drm</a:t>
            </a:r>
            <a:r>
              <a:rPr lang="hu-HU" baseline="0"/>
              <a:t> fronton ez nem nagyon működik.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Alap elvárás, szolgáltatónak kell plusz felület erre is </a:t>
            </a:r>
            <a:r>
              <a:rPr lang="mr-IN" baseline="0"/>
              <a:t>–</a:t>
            </a:r>
            <a:r>
              <a:rPr lang="hu-HU" baseline="0"/>
              <a:t> automatizált folyamatok fontosak.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0776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De pont a kihívások</a:t>
            </a:r>
            <a:r>
              <a:rPr lang="hu-HU" baseline="0"/>
              <a:t> miatt élvezetes.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389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/>
              <a:t>Mi a CDN? Mit várunk tőle a prémium médiánál? Hatékony: mekkora erőforrás kell? Gyors: milyenek a válaszidők? Végpont: egyszerre több ezren nézik, Gb/s kimenő forgalom. Platformok: többféle stream, mit lehet onthefly csinálni? ABR: adaptivitást támogatni kell. Élő adás: nagy kihívás: minőség, feliratok, adó?</a:t>
            </a:r>
          </a:p>
          <a:p>
            <a:pPr lvl="0">
              <a:spcBef>
                <a:spcPts val="0"/>
              </a:spcBef>
              <a:buNone/>
            </a:pPr>
            <a:r>
              <a:rPr lang="x-none"/>
              <a:t>Mit jelent, hogy mobil a platform? Ios, android – windows már nem nagyon. Majd</a:t>
            </a:r>
            <a:r>
              <a:rPr lang="x-none" baseline="0"/>
              <a:t> minden major frissítés okoz gondot. Testreszabja, és nem minden működik utána, pl Chromecast érzékeny.</a:t>
            </a:r>
          </a:p>
          <a:p>
            <a:pPr lvl="0">
              <a:spcBef>
                <a:spcPts val="0"/>
              </a:spcBef>
              <a:buNone/>
            </a:pPr>
            <a:r>
              <a:rPr lang="x-none" baseline="0"/>
              <a:t>Low-end és high-end készüléknél is van chipset probléma, a player érzékeny.</a:t>
            </a:r>
          </a:p>
          <a:p>
            <a:r>
              <a:rPr lang="x-none" baseline="0"/>
              <a:t>Ilyen tapasztalatot kevés helyen lehet szerezni (pl nálunk), az alaptudás a fontos. Partneri viszony kell a résztvevők között, fontos a felkészültség.</a:t>
            </a:r>
          </a:p>
        </p:txBody>
      </p:sp>
    </p:spTree>
    <p:extLst>
      <p:ext uri="{BB962C8B-B14F-4D97-AF65-F5344CB8AC3E}">
        <p14:creationId xmlns:p14="http://schemas.microsoft.com/office/powerpoint/2010/main" val="342805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X-NONE"/>
              <a:t>Mennyire lehet újrahasználni a kódot más platformon?</a:t>
            </a:r>
          </a:p>
          <a:p>
            <a:endParaRPr lang="hu-HU"/>
          </a:p>
          <a:p>
            <a:endParaRPr lang="hu-HU"/>
          </a:p>
          <a:p>
            <a:r>
              <a:rPr lang="X-NONE"/>
              <a:t>Kell jó internet kapcsolat. De sokszor nincs. És ha nem megy? Nehéz eldönteni, melyik résztvevőnél van a szűk keresztmetszet.</a:t>
            </a:r>
          </a:p>
          <a:p>
            <a:pPr lvl="0">
              <a:spcBef>
                <a:spcPts val="0"/>
              </a:spcBef>
              <a:buNone/>
            </a:pPr>
            <a:r>
              <a:rPr lang="HU-HU"/>
              <a:t>15mbps </a:t>
            </a:r>
            <a:r>
              <a:rPr lang="HU-HU" err="1"/>
              <a:t>fhd</a:t>
            </a:r>
            <a:r>
              <a:rPr lang="HU-HU"/>
              <a:t>-hoz elfogadott át lehet vinni kevesebben</a:t>
            </a:r>
            <a:endParaRPr lang="hu-HU"/>
          </a:p>
          <a:p>
            <a:pPr lvl="0">
              <a:spcBef>
                <a:spcPts val="0"/>
              </a:spcBef>
              <a:buNone/>
            </a:pPr>
            <a:r>
              <a:rPr lang="HU-HU"/>
              <a:t>Internetelérés 21% van csak 15mbit felett, magyar 29% US  </a:t>
            </a:r>
            <a:endParaRPr lang="en-US"/>
          </a:p>
          <a:p>
            <a:pPr lvl="0">
              <a:spcBef>
                <a:spcPts val="0"/>
              </a:spcBef>
              <a:buNone/>
            </a:pPr>
            <a:r>
              <a:rPr lang="HU-HU"/>
              <a:t>Miért nem megy: hiba kitalálása, ISP(szerződés), </a:t>
            </a:r>
            <a:r>
              <a:rPr lang="HU-HU" err="1"/>
              <a:t>network</a:t>
            </a:r>
            <a:r>
              <a:rPr lang="HU-HU"/>
              <a:t> operator(ISP-től a drót)  </a:t>
            </a:r>
            <a:r>
              <a:rPr lang="HU-HU" err="1"/>
              <a:t>content</a:t>
            </a:r>
            <a:r>
              <a:rPr lang="HU-HU"/>
              <a:t> </a:t>
            </a:r>
            <a:r>
              <a:rPr lang="HU-HU" err="1"/>
              <a:t>provider</a:t>
            </a:r>
            <a:r>
              <a:rPr lang="HU-HU"/>
              <a:t>, természetesen az applikációval sosincs probléma</a:t>
            </a:r>
            <a:endParaRPr lang="en-US"/>
          </a:p>
          <a:p>
            <a:pPr lvl="0">
              <a:spcBef>
                <a:spcPts val="0"/>
              </a:spcBef>
              <a:buNone/>
            </a:pPr>
            <a:endParaRPr lang="en-US"/>
          </a:p>
          <a:p>
            <a:pPr lvl="0">
              <a:spcBef>
                <a:spcPts val="0"/>
              </a:spcBef>
              <a:buNone/>
            </a:pPr>
            <a:endParaRPr lang="en-US"/>
          </a:p>
          <a:p>
            <a:r>
              <a:rPr lang="X-NONE"/>
              <a:t>QA:</a:t>
            </a:r>
          </a:p>
          <a:p>
            <a:r>
              <a:rPr lang="X-NONE"/>
              <a:t>- éles környezet felállítása és leszimulálása rendkívül nehéz feladat, sokszor a fejlesztőnek segítség kell hogy pontosan reprodukálni tudjuk a hibát és elkapni a hibajelenséget</a:t>
            </a:r>
          </a:p>
          <a:p>
            <a:r>
              <a:rPr lang="X-NONE"/>
              <a:t>- User scenariok átgondolása, ahogy az a X tízezer abban a régióban hogyan használja a szolgáltatást</a:t>
            </a:r>
          </a:p>
          <a:p>
            <a:pPr lvl="0">
              <a:spcBef>
                <a:spcPts val="0"/>
              </a:spcBef>
              <a:buNone/>
            </a:pPr>
            <a:r>
              <a:rPr lang="X-NONE"/>
              <a:t>- </a:t>
            </a:r>
          </a:p>
          <a:p>
            <a:pPr lvl="0">
              <a:spcBef>
                <a:spcPts val="0"/>
              </a:spcBef>
              <a:buNone/>
            </a:pPr>
            <a:endParaRPr lang="hu-HU"/>
          </a:p>
          <a:p>
            <a:pPr lvl="0">
              <a:spcBef>
                <a:spcPts val="0"/>
              </a:spcBef>
              <a:buNone/>
            </a:pPr>
            <a:r>
              <a:rPr lang="X-NONE"/>
              <a:t>Termékfejlesztési kihívás: </a:t>
            </a:r>
          </a:p>
          <a:p>
            <a:pPr lvl="0">
              <a:spcBef>
                <a:spcPts val="0"/>
              </a:spcBef>
              <a:buNone/>
            </a:pPr>
            <a:r>
              <a:rPr lang="X-NONE"/>
              <a:t>-Régiók-országokon átívelő részlegek/cégek/szolgáltatók munkájának összehangolása, minőségi végtermék (tucat részleg kooperációjának sikeres együttműködésétől függ</a:t>
            </a:r>
          </a:p>
          <a:p>
            <a:pPr lvl="0">
              <a:spcBef>
                <a:spcPts val="0"/>
              </a:spcBef>
              <a:buNone/>
            </a:pPr>
            <a:endParaRPr lang="hu-HU"/>
          </a:p>
          <a:p>
            <a:r>
              <a:rPr lang="X-NONE"/>
              <a:t>Release: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/>
              <a:t>- Széles platform lefedettség ( hatalmas eszközpenetráció)</a:t>
            </a:r>
            <a:br>
              <a:rPr lang="hu-HU"/>
            </a:br>
            <a:r>
              <a:rPr lang="X-NONE"/>
              <a:t>- Rengeteg build</a:t>
            </a:r>
            <a:br>
              <a:rPr lang="hu-HU"/>
            </a:br>
            <a:r>
              <a:rPr lang="X-NONE"/>
              <a:t>- Deploymentek okozta kihívások (“elég tesztelnetek élesben!”) </a:t>
            </a:r>
            <a:br>
              <a:rPr lang="hu-HU"/>
            </a:br>
            <a:r>
              <a:rPr lang="X-NONE"/>
              <a:t>- Szűk határidők, hotfixek, emergency buildek tesztje stb. ( “csak egy hotfix”)</a:t>
            </a:r>
            <a:br>
              <a:rPr lang="hu-HU"/>
            </a:br>
            <a:r>
              <a:rPr lang="X-NONE"/>
              <a:t>- Régió/ország specifikus konfigurációbeli különbségek</a:t>
            </a:r>
            <a:br>
              <a:rPr lang="hu-HU"/>
            </a:br>
            <a:r>
              <a:rPr lang="X-NONE"/>
              <a:t>- Automatizálási erőforrások megfelelő elosztása</a:t>
            </a:r>
            <a:br>
              <a:rPr lang="hu-HU"/>
            </a:br>
            <a:r>
              <a:rPr lang="X-NONE"/>
              <a:t>- Végfelhasználói élmény vs. “Laboratóriumi körülmények”</a:t>
            </a:r>
            <a:r>
              <a:rPr lang="HU-HU"/>
              <a:t>: </a:t>
            </a:r>
            <a:r>
              <a:rPr lang="X-NONE" baseline="0"/>
              <a:t>Végtelen lehetőség, miért nem úgy működik. Készülékek, telepített más programok, használat ideje...</a:t>
            </a:r>
          </a:p>
          <a:p>
            <a:pPr lvl="0">
              <a:spcBef>
                <a:spcPts val="0"/>
              </a:spcBef>
              <a:buNone/>
            </a:pPr>
            <a:endParaRPr lang="x-none"/>
          </a:p>
          <a:p>
            <a:pPr lvl="0">
              <a:spcBef>
                <a:spcPts val="0"/>
              </a:spcBef>
              <a:buNone/>
            </a:pPr>
            <a:endParaRPr lang="hu-HU"/>
          </a:p>
          <a:p>
            <a:pPr lvl="0">
              <a:spcBef>
                <a:spcPts val="0"/>
              </a:spcBef>
              <a:buNone/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276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/>
              <a:t>Szolgáltató</a:t>
            </a:r>
            <a:r>
              <a:rPr lang="hu-HU" baseline="0"/>
              <a:t> oldalról ez a minimum.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 err="1"/>
              <a:t>App</a:t>
            </a:r>
            <a:r>
              <a:rPr lang="hu-HU" baseline="0"/>
              <a:t> oldalról nagy munka a támogatása, </a:t>
            </a:r>
            <a:r>
              <a:rPr lang="hu-HU" baseline="0" err="1"/>
              <a:t>pl</a:t>
            </a:r>
            <a:r>
              <a:rPr lang="hu-HU" baseline="0"/>
              <a:t> platformonként pontosan ugyanazt - 3 féle </a:t>
            </a:r>
            <a:r>
              <a:rPr lang="hu-HU" baseline="0" err="1"/>
              <a:t>playerből</a:t>
            </a:r>
            <a:r>
              <a:rPr lang="hu-HU" baseline="0"/>
              <a:t> ugyanazt a metrikát kinyerni.</a:t>
            </a:r>
          </a:p>
          <a:p>
            <a:pPr lvl="0">
              <a:spcBef>
                <a:spcPts val="0"/>
              </a:spcBef>
              <a:buNone/>
            </a:pPr>
            <a:r>
              <a:rPr lang="hu-HU" baseline="0"/>
              <a:t>Üzemeltetésnek és üzleti oldalnak egyaránt létfontosságú</a:t>
            </a:r>
            <a:r>
              <a:rPr lang="mr-IN" baseline="0"/>
              <a:t>–</a:t>
            </a:r>
            <a:r>
              <a:rPr lang="hu-HU" baseline="0"/>
              <a:t> de más adat kell, akár különböző szolgáltatótól.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460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28150" y="1991825"/>
            <a:ext cx="4487700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 rot="5400000" flipH="1">
            <a:off x="6177274" y="-42337"/>
            <a:ext cx="3688200" cy="2246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 rot="5400000" flipH="1">
            <a:off x="-698074" y="3247199"/>
            <a:ext cx="3573900" cy="21771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 rot="-5400000" flipH="1">
            <a:off x="-428544" y="2831031"/>
            <a:ext cx="2195100" cy="13380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 rot="-5400000" flipH="1">
            <a:off x="563747" y="2068298"/>
            <a:ext cx="1518899" cy="9254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4"/>
          <p:cNvSpPr/>
          <p:nvPr/>
        </p:nvSpPr>
        <p:spPr>
          <a:xfrm rot="5400000">
            <a:off x="-253698" y="2260564"/>
            <a:ext cx="1297199" cy="7899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 rot="-5400000">
            <a:off x="-192598" y="1950592"/>
            <a:ext cx="985799" cy="6006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 rot="5400000" flipH="1">
            <a:off x="7217674" y="1270025"/>
            <a:ext cx="2394600" cy="14588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/>
          <p:nvPr/>
        </p:nvSpPr>
        <p:spPr>
          <a:xfrm rot="-5400000">
            <a:off x="7922499" y="2744289"/>
            <a:ext cx="1518600" cy="925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Shape 18"/>
          <p:cNvSpPr/>
          <p:nvPr/>
        </p:nvSpPr>
        <p:spPr>
          <a:xfrm rot="-5400000" flipH="1">
            <a:off x="7315902" y="2802274"/>
            <a:ext cx="1027799" cy="6261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 rot="-5400000" flipH="1">
            <a:off x="6337825" y="578874"/>
            <a:ext cx="1520099" cy="9260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156" y="156613"/>
            <a:ext cx="1989783" cy="848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50" name="Shape 50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56" name="Shape 56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1" y="71294"/>
            <a:ext cx="1356671" cy="578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321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224148" y="1706950"/>
            <a:ext cx="2977800" cy="3218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65" name="Shape 65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66" name="Shape 66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3" y="2738679"/>
            <a:ext cx="722479" cy="2404814"/>
            <a:chOff x="3" y="2750304"/>
            <a:chExt cx="722479" cy="2404814"/>
          </a:xfrm>
        </p:grpSpPr>
        <p:sp>
          <p:nvSpPr>
            <p:cNvPr id="72" name="Shape 72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Kép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1" y="71294"/>
            <a:ext cx="1356671" cy="578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7519" y="4181757"/>
            <a:ext cx="1989783" cy="8489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mall_small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Shape 123"/>
          <p:cNvGrpSpPr/>
          <p:nvPr/>
        </p:nvGrpSpPr>
        <p:grpSpPr>
          <a:xfrm>
            <a:off x="7934862" y="4"/>
            <a:ext cx="1209178" cy="2774602"/>
            <a:chOff x="7395202" y="-6"/>
            <a:chExt cx="1748884" cy="4013021"/>
          </a:xfrm>
        </p:grpSpPr>
        <p:sp>
          <p:nvSpPr>
            <p:cNvPr id="124" name="Shape 124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0" y="2232486"/>
            <a:ext cx="874633" cy="2911267"/>
            <a:chOff x="3" y="2750304"/>
            <a:chExt cx="722479" cy="2404814"/>
          </a:xfrm>
        </p:grpSpPr>
        <p:sp>
          <p:nvSpPr>
            <p:cNvPr id="130" name="Shape 130"/>
            <p:cNvSpPr/>
            <p:nvPr/>
          </p:nvSpPr>
          <p:spPr>
            <a:xfrm rot="5400000" flipH="1">
              <a:off x="-231667" y="3341328"/>
              <a:ext cx="1185900" cy="7223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5400000">
              <a:off x="-158106" y="3063819"/>
              <a:ext cx="808800" cy="4923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 flipH="1">
              <a:off x="-173394" y="4440518"/>
              <a:ext cx="888000" cy="5411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-120146" y="2870454"/>
              <a:ext cx="614699" cy="374399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 flipH="1">
              <a:off x="228055" y="4058303"/>
              <a:ext cx="614399" cy="3743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" name="Kép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1" y="71294"/>
            <a:ext cx="1356671" cy="5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big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395202" y="-6"/>
            <a:ext cx="1748884" cy="4013021"/>
            <a:chOff x="7395202" y="-6"/>
            <a:chExt cx="1748884" cy="4013021"/>
          </a:xfrm>
        </p:grpSpPr>
        <p:sp>
          <p:nvSpPr>
            <p:cNvPr id="137" name="Shape 137"/>
            <p:cNvSpPr/>
            <p:nvPr/>
          </p:nvSpPr>
          <p:spPr>
            <a:xfrm rot="5400000" flipH="1">
              <a:off x="7471942" y="406043"/>
              <a:ext cx="2078100" cy="1265999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CC3399"/>
                </a:gs>
                <a:gs pos="100000">
                  <a:srgbClr val="6699FF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 rot="5400000" flipH="1">
              <a:off x="7072799" y="1666233"/>
              <a:ext cx="2574299" cy="15681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33CCCC"/>
                </a:gs>
                <a:gs pos="100000">
                  <a:srgbClr val="66FF33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8020586" y="2718091"/>
              <a:ext cx="1396200" cy="850800"/>
            </a:xfrm>
            <a:prstGeom prst="parallelogram">
              <a:avLst>
                <a:gd name="adj" fmla="val 81897"/>
              </a:avLst>
            </a:prstGeom>
            <a:gradFill>
              <a:gsLst>
                <a:gs pos="0">
                  <a:srgbClr val="FF0066"/>
                </a:gs>
                <a:gs pos="100000">
                  <a:srgbClr val="FF9900"/>
                </a:gs>
              </a:gsLst>
              <a:lin ang="5400012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7178152" y="542729"/>
              <a:ext cx="1110899" cy="676800"/>
            </a:xfrm>
            <a:prstGeom prst="parallelogram">
              <a:avLst>
                <a:gd name="adj" fmla="val 81897"/>
              </a:avLst>
            </a:prstGeom>
            <a:solidFill>
              <a:srgbClr val="FFFFFF">
                <a:alpha val="14229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 flipH="1">
              <a:off x="8242800" y="3381814"/>
              <a:ext cx="784500" cy="477899"/>
            </a:xfrm>
            <a:prstGeom prst="parallelogram">
              <a:avLst>
                <a:gd name="adj" fmla="val 81897"/>
              </a:avLst>
            </a:prstGeom>
            <a:solidFill>
              <a:srgbClr val="0066FF">
                <a:alpha val="22690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" name="Shape 142"/>
          <p:cNvSpPr/>
          <p:nvPr/>
        </p:nvSpPr>
        <p:spPr>
          <a:xfrm rot="5400000" flipH="1">
            <a:off x="-479615" y="1845054"/>
            <a:ext cx="2455200" cy="14958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CC3399"/>
              </a:gs>
              <a:gs pos="100000">
                <a:srgbClr val="6699FF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/>
          <p:nvPr/>
        </p:nvSpPr>
        <p:spPr>
          <a:xfrm rot="5400000">
            <a:off x="-262151" y="1526812"/>
            <a:ext cx="1340700" cy="816300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33CCCC"/>
              </a:gs>
              <a:gs pos="100000">
                <a:srgbClr val="66FF33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 rot="-5400000" flipH="1">
            <a:off x="-358954" y="3663588"/>
            <a:ext cx="1838400" cy="1120499"/>
          </a:xfrm>
          <a:prstGeom prst="parallelogram">
            <a:avLst>
              <a:gd name="adj" fmla="val 81897"/>
            </a:avLst>
          </a:prstGeom>
          <a:gradFill>
            <a:gsLst>
              <a:gs pos="0">
                <a:srgbClr val="FF0066"/>
              </a:gs>
              <a:gs pos="100000">
                <a:srgbClr val="FF9900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/>
        </p:nvSpPr>
        <p:spPr>
          <a:xfrm rot="-5400000">
            <a:off x="-199051" y="1206481"/>
            <a:ext cx="1018799" cy="620700"/>
          </a:xfrm>
          <a:prstGeom prst="parallelogram">
            <a:avLst>
              <a:gd name="adj" fmla="val 81897"/>
            </a:avLst>
          </a:prstGeom>
          <a:solidFill>
            <a:srgbClr val="FFFFFF">
              <a:alpha val="14229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/>
          <p:nvPr/>
        </p:nvSpPr>
        <p:spPr>
          <a:xfrm rot="-5400000" flipH="1">
            <a:off x="472233" y="3024660"/>
            <a:ext cx="1271999" cy="775199"/>
          </a:xfrm>
          <a:prstGeom prst="parallelogram">
            <a:avLst>
              <a:gd name="adj" fmla="val 81897"/>
            </a:avLst>
          </a:prstGeom>
          <a:solidFill>
            <a:srgbClr val="0066FF">
              <a:alpha val="22690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1F3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Hind"/>
              <a:buNone/>
              <a:defRPr sz="30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>
              <a:spcBef>
                <a:spcPts val="48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›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>
              <a:spcBef>
                <a:spcPts val="360"/>
              </a:spcBef>
              <a:buClr>
                <a:srgbClr val="1C4587"/>
              </a:buClr>
              <a:buSzPct val="100000"/>
              <a:buFont typeface="Hind"/>
              <a:buChar char="»"/>
              <a:defRPr sz="2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  <p:sldLayoutId id="2147483659" r:id="rId5"/>
    <p:sldLayoutId id="214748365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241133" y="1965448"/>
            <a:ext cx="4360984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GB" err="1">
                <a:latin typeface="Times New Roman" charset="0"/>
                <a:ea typeface="Times New Roman" charset="0"/>
                <a:cs typeface="Times New Roman" charset="0"/>
              </a:rPr>
              <a:t>Prémium</a:t>
            </a:r>
            <a:r>
              <a:rPr lang="en-GB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err="1">
                <a:latin typeface="Times New Roman" charset="0"/>
                <a:ea typeface="Times New Roman" charset="0"/>
                <a:cs typeface="Times New Roman" charset="0"/>
              </a:rPr>
              <a:t>Média</a:t>
            </a:r>
            <a:endParaRPr lang="en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3250" y="3125247"/>
            <a:ext cx="1936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Grósz Tamás</a:t>
            </a:r>
          </a:p>
          <a:p>
            <a:r>
              <a:rPr lang="en-US" sz="24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Muhi Kristóf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Minőségi metrika</a:t>
            </a:r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31341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Független szolgáltató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Realtime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Forgalom, geo bontásban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Felhasználóra jellemző adatok (platform, OS)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Videó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Hibák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Automatikus és testreszabható riportok, trendek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Legfontosabb metrikák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Konkurrens felhasználók, sávszélesség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Lejátszott filmek, mekkora részt játszottak le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EBVS, VSF (hibák mérése)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Bitrate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8270" y="4881890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42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61046" y="4912668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</p:spTree>
    <p:extLst>
      <p:ext uri="{BB962C8B-B14F-4D97-AF65-F5344CB8AC3E}">
        <p14:creationId xmlns:p14="http://schemas.microsoft.com/office/powerpoint/2010/main" val="722272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821382" y="1141450"/>
            <a:ext cx="2408017" cy="172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err="1">
                <a:latin typeface="Times New Roman" panose="02020603050405020304" pitchFamily="18" charset="0"/>
                <a:cs typeface="Times New Roman" panose="02020603050405020304" pitchFamily="18" charset="0"/>
              </a:rPr>
              <a:t>Assurance</a:t>
            </a:r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4" y="915479"/>
            <a:ext cx="3904499" cy="2639604"/>
          </a:xfrm>
          <a:prstGeom prst="snip2DiagRect">
            <a:avLst>
              <a:gd name="adj1" fmla="val 0"/>
              <a:gd name="adj2" fmla="val 2992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65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984738" y="1706950"/>
            <a:ext cx="3060162" cy="1774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Módszertan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és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keretrendszer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TDD</a:t>
            </a:r>
          </a:p>
          <a:p>
            <a:pPr marL="285750" indent="-285750"/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Agile</a:t>
            </a: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Interakció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Flexibilitás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Automatizálás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err="1">
                <a:latin typeface="Times New Roman" charset="0"/>
                <a:ea typeface="Times New Roman" charset="0"/>
                <a:cs typeface="Times New Roman" charset="0"/>
              </a:rPr>
              <a:t>Quality</a:t>
            </a:r>
            <a:r>
              <a:rPr lang="HU-HU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HU-HU" err="1">
                <a:latin typeface="Times New Roman" charset="0"/>
                <a:ea typeface="Times New Roman" charset="0"/>
                <a:cs typeface="Times New Roman" charset="0"/>
              </a:rPr>
              <a:t>Assurance</a:t>
            </a:r>
            <a:endParaRPr lang="HU-H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224147" y="1706951"/>
            <a:ext cx="3240521" cy="17748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DEV vs. QA</a:t>
            </a: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Arányok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 50/50</a:t>
            </a: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Kölcsönös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tisztelet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Egymás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segítése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megértése</a:t>
            </a:r>
            <a:endParaRPr lang="EN-US" b="1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/>
            <a:r>
              <a:rPr lang="EN-US" b="1" err="1">
                <a:latin typeface="Times New Roman" charset="0"/>
                <a:ea typeface="Times New Roman" charset="0"/>
                <a:cs typeface="Times New Roman" charset="0"/>
              </a:rPr>
              <a:t>Szerepcsere</a:t>
            </a:r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9915" y="3481755"/>
            <a:ext cx="4199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Többrétegű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QA</a:t>
            </a: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Belső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8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tesztek</a:t>
            </a:r>
            <a:endParaRPr lang="en-US" sz="1800" b="1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Megrendelői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QA</a:t>
            </a: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Külső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/</a:t>
            </a:r>
            <a:r>
              <a:rPr lang="en-US" sz="18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Belső</a:t>
            </a:r>
            <a:r>
              <a:rPr lang="en-US" sz="18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BÉTA</a:t>
            </a: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UAT/BÉTA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9187" y="4881890"/>
            <a:ext cx="21707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minőség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szokás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,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nem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pedig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tett</a:t>
            </a:r>
            <a:endParaRPr lang="en-US" sz="1100" b="1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1046" y="4912668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</p:spTree>
    <p:extLst>
      <p:ext uri="{BB962C8B-B14F-4D97-AF65-F5344CB8AC3E}">
        <p14:creationId xmlns:p14="http://schemas.microsoft.com/office/powerpoint/2010/main" val="2213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 idx="4294967295"/>
          </p:nvPr>
        </p:nvSpPr>
        <p:spPr>
          <a:xfrm>
            <a:off x="2715450" y="1523250"/>
            <a:ext cx="5250381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600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KÖSZÖNJÜK!</a:t>
            </a:r>
            <a:endParaRPr lang="en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ubTitle" idx="4294967295"/>
          </p:nvPr>
        </p:nvSpPr>
        <p:spPr>
          <a:xfrm>
            <a:off x="2715450" y="2494275"/>
            <a:ext cx="4939199" cy="17172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Kérdések</a:t>
            </a:r>
            <a:r>
              <a:rPr lang="en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1800">
                <a:latin typeface="Times New Roman" panose="02020603050405020304" pitchFamily="18" charset="0"/>
                <a:cs typeface="Times New Roman" panose="02020603050405020304" pitchFamily="18" charset="0"/>
              </a:rPr>
              <a:t>tamas.grosz@mediaux.biz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1800">
                <a:latin typeface="Times New Roman" panose="02020603050405020304" pitchFamily="18" charset="0"/>
                <a:cs typeface="Times New Roman" panose="02020603050405020304" pitchFamily="18" charset="0"/>
              </a:rPr>
              <a:t>kristof.muhi@mediaux.biz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endParaRPr lang="e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None/>
            </a:pPr>
            <a:r>
              <a:rPr lang="en" sz="180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  <p:pic>
        <p:nvPicPr>
          <p:cNvPr id="339" name="Shape 339" descr="10.jpg"/>
          <p:cNvPicPr preferRelativeResize="0"/>
          <p:nvPr/>
        </p:nvPicPr>
        <p:blipFill rotWithShape="1">
          <a:blip r:embed="rId3">
            <a:alphaModFix/>
          </a:blip>
          <a:srcRect l="22840" t="14463" r="22840" b="19038"/>
          <a:stretch/>
        </p:blipFill>
        <p:spPr>
          <a:xfrm rot="-5400000">
            <a:off x="-506099" y="506025"/>
            <a:ext cx="3251399" cy="2239199"/>
          </a:xfrm>
          <a:prstGeom prst="parallelogram">
            <a:avLst>
              <a:gd name="adj" fmla="val 63779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6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199860" y="1141450"/>
            <a:ext cx="3029539" cy="172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Mitől prémium?</a:t>
            </a:r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596300" y="1539403"/>
            <a:ext cx="3904499" cy="2163743"/>
          </a:xfrm>
          <a:prstGeom prst="snip2DiagRect">
            <a:avLst>
              <a:gd name="adj1" fmla="val 0"/>
              <a:gd name="adj2" fmla="val 2992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821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067100" y="1706950"/>
            <a:ext cx="2977800" cy="1774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latin typeface="Times New Roman" charset="0"/>
                <a:ea typeface="Times New Roman" charset="0"/>
                <a:cs typeface="Times New Roman" charset="0"/>
              </a:rPr>
              <a:t>Felhasználó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Megbízható, ismert szolgáltató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Értékes tartalom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Eredeti tartalom</a:t>
            </a:r>
          </a:p>
          <a:p>
            <a:pPr lvl="0" rtl="0">
              <a:spcBef>
                <a:spcPts val="0"/>
              </a:spcBef>
              <a:buNone/>
            </a:pPr>
            <a:endParaRPr lang="en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>
                <a:latin typeface="Times New Roman" charset="0"/>
                <a:ea typeface="Times New Roman" charset="0"/>
                <a:cs typeface="Times New Roman" charset="0"/>
              </a:rPr>
              <a:t>Mitől „prémium” a média?</a:t>
            </a:r>
            <a:endParaRPr lang="en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224147" y="1706951"/>
            <a:ext cx="3240521" cy="17748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latin typeface="Times New Roman" charset="0"/>
                <a:ea typeface="Times New Roman" charset="0"/>
                <a:cs typeface="Times New Roman" charset="0"/>
              </a:rPr>
              <a:t>Tartalomszolgáltató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Termék, szolgáltatás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Minőségi metrika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Skálázhatóság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DRM + Stúdió szerződések</a:t>
            </a:r>
          </a:p>
          <a:p>
            <a:pPr marL="285750" indent="-285750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Anti-piracy</a:t>
            </a:r>
          </a:p>
          <a:p>
            <a:pPr lvl="0" rtl="0">
              <a:spcBef>
                <a:spcPts val="0"/>
              </a:spcBef>
              <a:buNone/>
            </a:pPr>
            <a:endParaRPr lang="en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9915" y="3481755"/>
            <a:ext cx="4199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Design (UX)</a:t>
            </a: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HD (4K)</a:t>
            </a: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Több</a:t>
            </a:r>
            <a:r>
              <a:rPr lang="en-US" sz="18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audio, </a:t>
            </a:r>
            <a:r>
              <a:rPr lang="en-US" sz="180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feliratsáv</a:t>
            </a:r>
            <a:endParaRPr lang="en-US" sz="180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Problémamentes</a:t>
            </a:r>
            <a:r>
              <a:rPr lang="en-US" sz="180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80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működés</a:t>
            </a:r>
            <a:endParaRPr lang="en-US" sz="180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  <a:p>
            <a:pPr marL="285750" indent="-285750">
              <a:buClr>
                <a:srgbClr val="1C4587"/>
              </a:buClr>
              <a:buSzPct val="100000"/>
              <a:buFont typeface="Hind"/>
              <a:buChar char="›"/>
            </a:pPr>
            <a:r>
              <a:rPr lang="en-US" sz="180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Keresés</a:t>
            </a:r>
            <a:endParaRPr lang="en-US" sz="180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0601" y="4881890"/>
            <a:ext cx="16433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Nem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létezik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ingyen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ebéd</a:t>
            </a:r>
            <a:endParaRPr lang="en-US" sz="1100" b="1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61046" y="4912668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</p:spTree>
    <p:extLst>
      <p:ext uri="{BB962C8B-B14F-4D97-AF65-F5344CB8AC3E}">
        <p14:creationId xmlns:p14="http://schemas.microsoft.com/office/powerpoint/2010/main" val="193518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374000" y="1141450"/>
            <a:ext cx="2855399" cy="172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Alkalmazások</a:t>
            </a:r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3" name="Shape 22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596300" y="1344178"/>
            <a:ext cx="3904499" cy="2554193"/>
          </a:xfrm>
          <a:prstGeom prst="snip2DiagRect">
            <a:avLst>
              <a:gd name="adj1" fmla="val 0"/>
              <a:gd name="adj2" fmla="val 2992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72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Alkalmazások</a:t>
            </a:r>
            <a:endParaRPr lang="e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31341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ClrTx/>
              <a:buSzTx/>
            </a:pP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Player</a:t>
            </a:r>
          </a:p>
          <a:p>
            <a:pPr marL="720000" lvl="3" indent="-342900">
              <a:buClrTx/>
              <a:buSzTx/>
            </a:pPr>
            <a:r>
              <a:rPr lang="en" sz="1400">
                <a:latin typeface="Times New Roman" panose="02020603050405020304" pitchFamily="18" charset="0"/>
                <a:cs typeface="Times New Roman" panose="02020603050405020304" pitchFamily="18" charset="0"/>
              </a:rPr>
              <a:t>HLS, Smooth Streaming, DASH</a:t>
            </a:r>
          </a:p>
          <a:p>
            <a:pPr marL="720000" lvl="3" indent="-342900">
              <a:buClrTx/>
              <a:buSzTx/>
            </a:pPr>
            <a:r>
              <a:rPr lang="en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FairPlay</a:t>
            </a:r>
            <a:r>
              <a:rPr lang="en" sz="1400">
                <a:latin typeface="Times New Roman" panose="02020603050405020304" pitchFamily="18" charset="0"/>
                <a:cs typeface="Times New Roman" panose="02020603050405020304" pitchFamily="18" charset="0"/>
              </a:rPr>
              <a:t>, PlayReady, CENC?, </a:t>
            </a:r>
            <a:r>
              <a:rPr lang="en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Widevine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3" indent="-342900">
              <a:buClrTx/>
              <a:buSzTx/>
            </a:pPr>
            <a:r>
              <a:rPr lang="en" sz="1400">
                <a:latin typeface="Times New Roman" panose="02020603050405020304" pitchFamily="18" charset="0"/>
                <a:cs typeface="Times New Roman" panose="02020603050405020304" pitchFamily="18" charset="0"/>
              </a:rPr>
              <a:t>Chromecast/Airplay</a:t>
            </a:r>
          </a:p>
          <a:p>
            <a:pPr marL="571500" indent="-342900">
              <a:buClrTx/>
              <a:buSzTx/>
            </a:pP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Tablet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design</a:t>
            </a:r>
          </a:p>
          <a:p>
            <a:pPr marL="571500" indent="-342900">
              <a:buClrTx/>
              <a:buSzTx/>
            </a:pP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Szép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” design vs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egyszerű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működés</a:t>
            </a:r>
            <a:endParaRPr lang="e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Stratégiai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vs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azonnali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üzleti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(marketing)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igények</a:t>
            </a:r>
            <a:endParaRPr lang="e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en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AppStore</a:t>
            </a:r>
            <a:r>
              <a:rPr lang="en" sz="140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PlayStore</a:t>
            </a:r>
            <a:r>
              <a:rPr lang="en" sz="1400">
                <a:latin typeface="Times New Roman" panose="02020603050405020304" pitchFamily="18" charset="0"/>
                <a:cs typeface="Times New Roman" panose="02020603050405020304" pitchFamily="18" charset="0"/>
              </a:rPr>
              <a:t> release </a:t>
            </a:r>
            <a:r>
              <a:rPr lang="en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idő</a:t>
            </a:r>
            <a:endParaRPr lang="en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Swift (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objc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), java, </a:t>
            </a: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Xamarin</a:t>
            </a:r>
            <a:r>
              <a:rPr lang="en" sz="2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71500" indent="-342900">
              <a:buClrTx/>
              <a:buSzTx/>
            </a:pPr>
            <a:r>
              <a:rPr lang="en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Adatvezérelt</a:t>
            </a:r>
            <a:endParaRPr lang="e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89482" y="4881890"/>
            <a:ext cx="2454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tudás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hasztalan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, ha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nem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használják</a:t>
            </a:r>
            <a:endParaRPr lang="en-US" sz="1100" b="1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1046" y="4912668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</p:spTree>
    <p:extLst>
      <p:ext uri="{BB962C8B-B14F-4D97-AF65-F5344CB8AC3E}">
        <p14:creationId xmlns:p14="http://schemas.microsoft.com/office/powerpoint/2010/main" val="86163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4374000" y="1778120"/>
            <a:ext cx="2976369" cy="172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x-none">
                <a:latin typeface="Times New Roman" panose="02020603050405020304" pitchFamily="18" charset="0"/>
                <a:cs typeface="Times New Roman" panose="02020603050405020304" pitchFamily="18" charset="0"/>
              </a:rPr>
              <a:t>Termékfejlesztés és kiadás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4433306" y="3503403"/>
            <a:ext cx="2855399" cy="139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x-none" sz="1400">
                <a:latin typeface="Times New Roman" panose="02020603050405020304" pitchFamily="18" charset="0"/>
                <a:cs typeface="Times New Roman" panose="02020603050405020304" pitchFamily="18" charset="0"/>
              </a:rPr>
              <a:t>Sok a kihívás</a:t>
            </a:r>
          </a:p>
        </p:txBody>
      </p:sp>
      <p:pic>
        <p:nvPicPr>
          <p:cNvPr id="4" name="Kép 3" descr="wordcloud (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988026"/>
            <a:ext cx="4221572" cy="31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38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Termékfejlesztés és kiadás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Content Delivery Network</a:t>
            </a:r>
            <a:endParaRPr lang="e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Hatékony, gyors, sok végpont, minden platformhoz, ABR, élő adás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Mobil platform</a:t>
            </a:r>
            <a:endParaRPr lang="e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OS változások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Mindenki testreszabhatja (android)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Chipsetek (android)</a:t>
            </a:r>
            <a:endParaRPr lang="en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Fejlesztők + Stakeholders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4686" y="4881890"/>
            <a:ext cx="2879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bizonyosság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fordítottan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arányos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tudással</a:t>
            </a:r>
            <a:endParaRPr lang="en-US" sz="1100" b="1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1046" y="4912668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</p:spTree>
    <p:extLst>
      <p:ext uri="{BB962C8B-B14F-4D97-AF65-F5344CB8AC3E}">
        <p14:creationId xmlns:p14="http://schemas.microsoft.com/office/powerpoint/2010/main" val="1750257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1067087" y="912850"/>
            <a:ext cx="5972100" cy="635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Termékfejlesztés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err="1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err="1">
                <a:latin typeface="Times New Roman" panose="02020603050405020304" pitchFamily="18" charset="0"/>
                <a:cs typeface="Times New Roman" panose="02020603050405020304" pitchFamily="18" charset="0"/>
              </a:rPr>
              <a:t>kiadás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067087" y="1650547"/>
            <a:ext cx="5972100" cy="276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Más platformok</a:t>
            </a:r>
          </a:p>
          <a:p>
            <a:pPr marL="720000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STB, SmartTV, konzol, appleTV, androidTV, Roku</a:t>
            </a:r>
          </a:p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Internet kapcsolat sokfélesége</a:t>
            </a:r>
          </a:p>
          <a:p>
            <a:pPr marL="720000" lvl="3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15Mbps felett 21% Global, 29% HU, 35% US (Akamai report 2016 Q2)</a:t>
            </a:r>
          </a:p>
          <a:p>
            <a:pPr marL="720000" lvl="3" indent="-342900">
              <a:buClrTx/>
              <a:buSzTx/>
            </a:pPr>
            <a:r>
              <a:rPr lang="X-NONE" sz="1600">
                <a:latin typeface="Times New Roman" panose="02020603050405020304" pitchFamily="18" charset="0"/>
                <a:cs typeface="Times New Roman" panose="02020603050405020304" pitchFamily="18" charset="0"/>
              </a:rPr>
              <a:t>Miért nem megy? ISP, network operator, content provider?</a:t>
            </a:r>
          </a:p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Video stream QA kihívások</a:t>
            </a:r>
            <a:r>
              <a:rPr lang="X-NONE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Végfelhasználói élmény vs. “Laboratóriumi körülmények”</a:t>
            </a:r>
          </a:p>
          <a:p>
            <a:pPr marL="571500" indent="-342900">
              <a:buClrTx/>
              <a:buSzTx/>
            </a:pPr>
            <a:r>
              <a:rPr lang="X-NONE" sz="1800">
                <a:latin typeface="Times New Roman" panose="02020603050405020304" pitchFamily="18" charset="0"/>
                <a:cs typeface="Times New Roman" panose="02020603050405020304" pitchFamily="18" charset="0"/>
              </a:rPr>
              <a:t>Release okozta kihívások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4686" y="4881890"/>
            <a:ext cx="2879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bizonyosság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fordítottan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arányos</a:t>
            </a:r>
            <a:r>
              <a:rPr lang="en-US" sz="1100" b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 a </a:t>
            </a:r>
            <a:r>
              <a:rPr lang="en-US" sz="1100" b="1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  <a:sym typeface="Hind"/>
              </a:rPr>
              <a:t>tudással</a:t>
            </a:r>
            <a:endParaRPr lang="en-US" sz="1100" b="1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  <a:sym typeface="Hind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61046" y="4912668"/>
            <a:ext cx="13067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http://www.mediaux.biz</a:t>
            </a:r>
          </a:p>
        </p:txBody>
      </p:sp>
    </p:spTree>
    <p:extLst>
      <p:ext uri="{BB962C8B-B14F-4D97-AF65-F5344CB8AC3E}">
        <p14:creationId xmlns:p14="http://schemas.microsoft.com/office/powerpoint/2010/main" val="86973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 idx="4294967295"/>
          </p:nvPr>
        </p:nvSpPr>
        <p:spPr>
          <a:xfrm>
            <a:off x="3057373" y="241282"/>
            <a:ext cx="3359150" cy="6905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3200">
                <a:latin typeface="Times New Roman" panose="02020603050405020304" pitchFamily="18" charset="0"/>
                <a:cs typeface="Times New Roman" panose="02020603050405020304" pitchFamily="18" charset="0"/>
              </a:rPr>
              <a:t>Minőségi metrika</a:t>
            </a:r>
            <a:endParaRPr lang="e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1775" y="931845"/>
            <a:ext cx="5310346" cy="3744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3248995"/>
      </p:ext>
    </p:extLst>
  </p:cSld>
  <p:clrMapOvr>
    <a:masterClrMapping/>
  </p:clrMapOvr>
</p:sld>
</file>

<file path=ppt/theme/theme1.xml><?xml version="1.0" encoding="utf-8"?>
<a:theme xmlns:a="http://schemas.openxmlformats.org/drawingml/2006/main" name="Dumai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1066</Words>
  <Application>Microsoft Office PowerPoint</Application>
  <PresentationFormat>Diavetítés a képernyőre (16:9 oldalarány)</PresentationFormat>
  <Paragraphs>238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Hind</vt:lpstr>
      <vt:lpstr>Mangal</vt:lpstr>
      <vt:lpstr>Times New Roman</vt:lpstr>
      <vt:lpstr>Dumaine</vt:lpstr>
      <vt:lpstr>Prémium Média</vt:lpstr>
      <vt:lpstr>Mitől prémium?</vt:lpstr>
      <vt:lpstr>Mitől „prémium” a média?</vt:lpstr>
      <vt:lpstr>Alkalmazások</vt:lpstr>
      <vt:lpstr>Alkalmazások</vt:lpstr>
      <vt:lpstr>Termékfejlesztés és kiadás</vt:lpstr>
      <vt:lpstr>Termékfejlesztés és kiadás</vt:lpstr>
      <vt:lpstr>Termékfejlesztés és kiadás</vt:lpstr>
      <vt:lpstr>Minőségi metrika</vt:lpstr>
      <vt:lpstr>Minőségi metrika</vt:lpstr>
      <vt:lpstr>Quality Assurance</vt:lpstr>
      <vt:lpstr>Quality Assurance</vt:lpstr>
      <vt:lpstr>KÖSZÖNJÜK!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Prémium Média</dc:title>
  <cp:lastModifiedBy>Tamás Grósz</cp:lastModifiedBy>
  <cp:revision>4</cp:revision>
  <dcterms:modified xsi:type="dcterms:W3CDTF">2016-11-22T14:59:24Z</dcterms:modified>
</cp:coreProperties>
</file>