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T Walshei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T Walshei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T Walshei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T Walshei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T Walshei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T Walshei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T Walshei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T Walshei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T Walsheim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Relationship Id="rId5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aking 3D Design To The Next Level with Shapr3D and an Apple Pencil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27699" y="-21284"/>
            <a:ext cx="24549536" cy="1380911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>
            <p:ph type="ctrTitle"/>
          </p:nvPr>
        </p:nvSpPr>
        <p:spPr>
          <a:xfrm>
            <a:off x="17237157" y="121155"/>
            <a:ext cx="7959561" cy="1926721"/>
          </a:xfrm>
          <a:prstGeom prst="rect">
            <a:avLst/>
          </a:prstGeom>
        </p:spPr>
        <p:txBody>
          <a:bodyPr/>
          <a:lstStyle>
            <a:lvl1pPr defTabSz="722947">
              <a:defRPr sz="9856"/>
            </a:lvl1pPr>
          </a:lstStyle>
          <a:p>
            <a:pPr/>
            <a:r>
              <a:t>Shapr3D</a:t>
            </a:r>
          </a:p>
        </p:txBody>
      </p:sp>
      <p:pic>
        <p:nvPicPr>
          <p:cNvPr id="1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325847" y="2120900"/>
            <a:ext cx="2133601" cy="233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95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Bridging #3</a:t>
            </a:r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xfrm>
            <a:off x="854459" y="3661171"/>
            <a:ext cx="24206989" cy="8840392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300">
                <a:solidFill>
                  <a:srgbClr val="4F8187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init</a:t>
            </a:r>
            <a:r>
              <a:rPr>
                <a:solidFill>
                  <a:srgbClr val="000000"/>
                </a:solidFill>
              </a:rPr>
              <a:t>(unionTool: </a:t>
            </a:r>
            <a:r>
              <a:t>MTBooleanUnionTool</a:t>
            </a:r>
            <a:r>
              <a:rPr>
                <a:solidFill>
                  <a:srgbClr val="000000"/>
                </a:solidFill>
              </a:rPr>
              <a:t>) {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300">
                <a:latin typeface="Menlo"/>
                <a:ea typeface="Menlo"/>
                <a:cs typeface="Menlo"/>
                <a:sym typeface="Menlo"/>
              </a:defRPr>
            </a:pPr>
            <a:r>
              <a:t>		</a:t>
            </a:r>
            <a:r>
              <a:rPr>
                <a:solidFill>
                  <a:srgbClr val="BA2DA2"/>
                </a:solidFill>
              </a:rPr>
              <a:t>self</a:t>
            </a:r>
            <a:r>
              <a:t>.</a:t>
            </a:r>
            <a:r>
              <a:rPr>
                <a:solidFill>
                  <a:srgbClr val="4F8187"/>
                </a:solidFill>
              </a:rPr>
              <a:t>tool</a:t>
            </a:r>
            <a:r>
              <a:t> = unionTool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300">
                <a:solidFill>
                  <a:srgbClr val="31595D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		</a:t>
            </a:r>
            <a:r>
              <a:rPr>
                <a:solidFill>
                  <a:srgbClr val="4F8187"/>
                </a:solidFill>
              </a:rPr>
              <a:t>renderer</a:t>
            </a:r>
            <a:r>
              <a:rPr>
                <a:solidFill>
                  <a:srgbClr val="000000"/>
                </a:solidFill>
              </a:rPr>
              <a:t>.</a:t>
            </a:r>
            <a:r>
              <a:t>setStateForAllShapes</a:t>
            </a:r>
            <a:r>
              <a:rPr>
                <a:solidFill>
                  <a:srgbClr val="000000"/>
                </a:solidFill>
              </a:rPr>
              <a:t>(.</a:t>
            </a:r>
            <a:r>
              <a:t>disabled</a:t>
            </a:r>
            <a:r>
              <a:rPr>
                <a:solidFill>
                  <a:srgbClr val="000000"/>
                </a:solidFill>
              </a:rPr>
              <a:t>)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300">
                <a:solidFill>
                  <a:srgbClr val="31595D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		</a:t>
            </a:r>
            <a:r>
              <a:t>setupGestureRecognizers</a:t>
            </a:r>
            <a:r>
              <a:rPr>
                <a:solidFill>
                  <a:srgbClr val="000000"/>
                </a:solidFill>
              </a:rPr>
              <a:t>()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300">
                <a:latin typeface="Menlo"/>
                <a:ea typeface="Menlo"/>
                <a:cs typeface="Menlo"/>
                <a:sym typeface="Menlo"/>
              </a:defRPr>
            </a:pPr>
            <a:r>
              <a:t>}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300">
                <a:latin typeface="Menlo"/>
                <a:ea typeface="Menlo"/>
                <a:cs typeface="Menlo"/>
                <a:sym typeface="Menlo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3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fileprivate</a:t>
            </a:r>
            <a:r>
              <a:t> </a:t>
            </a:r>
            <a:r>
              <a:rPr>
                <a:solidFill>
                  <a:srgbClr val="BA2DA2"/>
                </a:solidFill>
              </a:rPr>
              <a:t>func</a:t>
            </a:r>
            <a:r>
              <a:t> startExecution() {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300">
                <a:solidFill>
                  <a:srgbClr val="31595D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</a:t>
            </a:r>
            <a:r>
              <a:t>setupProgressViewController</a:t>
            </a:r>
            <a:r>
              <a:rPr>
                <a:solidFill>
                  <a:srgbClr val="000000"/>
                </a:solidFill>
              </a:rPr>
              <a:t>()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300">
                <a:solidFill>
                  <a:srgbClr val="4F8187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</a:t>
            </a:r>
            <a:r>
              <a:t>tool</a:t>
            </a:r>
            <a:r>
              <a:rPr>
                <a:solidFill>
                  <a:srgbClr val="000000"/>
                </a:solidFill>
              </a:rPr>
              <a:t>.</a:t>
            </a:r>
            <a:r>
              <a:rPr>
                <a:solidFill>
                  <a:srgbClr val="31595D"/>
                </a:solidFill>
              </a:rPr>
              <a:t>makeUnion</a:t>
            </a:r>
            <a:r>
              <a:rPr>
                <a:solidFill>
                  <a:srgbClr val="000000"/>
                </a:solidFill>
              </a:rPr>
              <a:t>(with: </a:t>
            </a:r>
            <a:r>
              <a:t>overlay</a:t>
            </a:r>
            <a:r>
              <a:rPr>
                <a:solidFill>
                  <a:srgbClr val="000000"/>
                </a:solidFill>
              </a:rPr>
              <a:t>?.</a:t>
            </a:r>
            <a:r>
              <a:t>progressPresenter</a:t>
            </a:r>
            <a:r>
              <a:rPr>
                <a:solidFill>
                  <a:srgbClr val="000000"/>
                </a:solidFill>
              </a:rPr>
              <a:t>.</a:t>
            </a:r>
            <a:r>
              <a:t>progressViewController</a:t>
            </a:r>
            <a:r>
              <a:rPr>
                <a:solidFill>
                  <a:srgbClr val="000000"/>
                </a:solidFill>
              </a:rPr>
              <a:t>?.</a:t>
            </a:r>
            <a:r>
              <a:t>progressIndicator</a:t>
            </a:r>
            <a:r>
              <a:rPr>
                <a:solidFill>
                  <a:srgbClr val="000000"/>
                </a:solidFill>
              </a:rPr>
              <a:t>)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300">
                <a:latin typeface="Menlo"/>
                <a:ea typeface="Menlo"/>
                <a:cs typeface="Menlo"/>
                <a:sym typeface="Menlo"/>
              </a:defRPr>
            </a:pP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Kultúrált C++ #2</a:t>
            </a:r>
          </a:p>
        </p:txBody>
      </p:sp>
      <p:sp>
        <p:nvSpPr>
          <p:cNvPr id="179" name="Shape 179"/>
          <p:cNvSpPr/>
          <p:nvPr>
            <p:ph type="body" idx="1"/>
          </p:nvPr>
        </p:nvSpPr>
        <p:spPr>
          <a:xfrm>
            <a:off x="157199" y="3661171"/>
            <a:ext cx="23962539" cy="8840392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000">
                <a:solidFill>
                  <a:srgbClr val="D12F1B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31595D"/>
                </a:solidFill>
              </a:rPr>
              <a:t>PerformCommandAndHandleError</a:t>
            </a:r>
            <a:r>
              <a:rPr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4F8187"/>
                </a:solidFill>
              </a:rPr>
              <a:t>_database</a:t>
            </a:r>
            <a:r>
              <a:rPr>
                <a:solidFill>
                  <a:srgbClr val="000000"/>
                </a:solidFill>
              </a:rPr>
              <a:t>, 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000">
                <a:solidFill>
                  <a:srgbClr val="D12F1B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"SELECT * FROM ConstraintPoints WHERE ConstraintPoints.SketchID = ?"</a:t>
            </a:r>
            <a:r>
              <a:rPr>
                <a:solidFill>
                  <a:srgbClr val="000000"/>
                </a:solidFill>
              </a:rPr>
              <a:t>, 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000">
                <a:solidFill>
                  <a:srgbClr val="D12F1B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s.</a:t>
            </a:r>
            <a:r>
              <a:rPr>
                <a:solidFill>
                  <a:srgbClr val="4F8187"/>
                </a:solidFill>
              </a:rPr>
              <a:t>sketchControllerID</a:t>
            </a:r>
            <a:r>
              <a:rPr>
                <a:solidFill>
                  <a:srgbClr val="000000"/>
                </a:solidFill>
              </a:rPr>
              <a:t>, 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000">
                <a:solidFill>
                  <a:srgbClr val="D12F1B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[&amp;](</a:t>
            </a:r>
            <a:r>
              <a:rPr>
                <a:solidFill>
                  <a:srgbClr val="BA2DA2"/>
                </a:solidFill>
              </a:rPr>
              <a:t>int</a:t>
            </a:r>
            <a:r>
              <a:rPr>
                <a:solidFill>
                  <a:srgbClr val="000000"/>
                </a:solidFill>
              </a:rPr>
              <a:t> pointID, </a:t>
            </a:r>
            <a:r>
              <a:rPr>
                <a:solidFill>
                  <a:srgbClr val="BA2DA2"/>
                </a:solidFill>
              </a:rPr>
              <a:t>int</a:t>
            </a:r>
            <a:r>
              <a:rPr>
                <a:solidFill>
                  <a:srgbClr val="000000"/>
                </a:solidFill>
              </a:rPr>
              <a:t> sketchID, </a:t>
            </a:r>
            <a:r>
              <a:rPr>
                <a:solidFill>
                  <a:srgbClr val="BA2DA2"/>
                </a:solidFill>
              </a:rPr>
              <a:t>double</a:t>
            </a:r>
            <a:r>
              <a:rPr>
                <a:solidFill>
                  <a:srgbClr val="000000"/>
                </a:solidFill>
              </a:rPr>
              <a:t> x, </a:t>
            </a:r>
            <a:r>
              <a:rPr>
                <a:solidFill>
                  <a:srgbClr val="BA2DA2"/>
                </a:solidFill>
              </a:rPr>
              <a:t>double</a:t>
            </a:r>
            <a:r>
              <a:rPr>
                <a:solidFill>
                  <a:srgbClr val="000000"/>
                </a:solidFill>
              </a:rPr>
              <a:t> y, </a:t>
            </a:r>
            <a:r>
              <a:rPr>
                <a:solidFill>
                  <a:srgbClr val="BA2DA2"/>
                </a:solidFill>
              </a:rPr>
              <a:t>bool</a:t>
            </a:r>
            <a:r>
              <a:rPr>
                <a:solidFill>
                  <a:srgbClr val="000000"/>
                </a:solidFill>
              </a:rPr>
              <a:t> isLocked) {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000">
                <a:solidFill>
                  <a:srgbClr val="D12F1B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//…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3000">
                <a:latin typeface="Menlo"/>
                <a:ea typeface="Menlo"/>
                <a:cs typeface="Menlo"/>
                <a:sym typeface="Menlo"/>
              </a:defRPr>
            </a:pPr>
            <a:r>
              <a:t>});</a:t>
            </a:r>
          </a:p>
        </p:txBody>
      </p:sp>
      <p:sp>
        <p:nvSpPr>
          <p:cNvPr id="180" name="Shape 180"/>
          <p:cNvSpPr/>
          <p:nvPr/>
        </p:nvSpPr>
        <p:spPr>
          <a:xfrm>
            <a:off x="16987837" y="4185660"/>
            <a:ext cx="5743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Prepared statement</a:t>
            </a:r>
          </a:p>
        </p:txBody>
      </p:sp>
      <p:sp>
        <p:nvSpPr>
          <p:cNvPr id="181" name="Shape 181"/>
          <p:cNvSpPr/>
          <p:nvPr/>
        </p:nvSpPr>
        <p:spPr>
          <a:xfrm flipH="1">
            <a:off x="12296611" y="4732909"/>
            <a:ext cx="4292135" cy="2070851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82" name="Shape 182"/>
          <p:cNvSpPr/>
          <p:nvPr/>
        </p:nvSpPr>
        <p:spPr>
          <a:xfrm>
            <a:off x="18085117" y="7267483"/>
            <a:ext cx="475551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Kérdőjel helyére</a:t>
            </a:r>
          </a:p>
        </p:txBody>
      </p:sp>
      <p:sp>
        <p:nvSpPr>
          <p:cNvPr id="183" name="Shape 183"/>
          <p:cNvSpPr/>
          <p:nvPr/>
        </p:nvSpPr>
        <p:spPr>
          <a:xfrm flipH="1" flipV="1">
            <a:off x="5198843" y="7719921"/>
            <a:ext cx="12535722" cy="1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84" name="Shape 184"/>
          <p:cNvSpPr/>
          <p:nvPr/>
        </p:nvSpPr>
        <p:spPr>
          <a:xfrm>
            <a:off x="11063341" y="11384800"/>
            <a:ext cx="677799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SELECT result callback</a:t>
            </a:r>
          </a:p>
        </p:txBody>
      </p:sp>
      <p:sp>
        <p:nvSpPr>
          <p:cNvPr id="185" name="Shape 185"/>
          <p:cNvSpPr/>
          <p:nvPr/>
        </p:nvSpPr>
        <p:spPr>
          <a:xfrm flipH="1" flipV="1">
            <a:off x="9325448" y="8630549"/>
            <a:ext cx="3839467" cy="2535940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UI</a:t>
            </a:r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100% Swift 3.0</a:t>
            </a:r>
          </a:p>
          <a:p>
            <a:pPr/>
            <a:r>
              <a:t>Autolayout</a:t>
            </a:r>
          </a:p>
          <a:p>
            <a:pPr/>
            <a:r>
              <a:t>9.1 deployment target :))))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Vajon hogy is ejtik?</a:t>
            </a:r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3277" indent="-543277" defTabSz="722947">
              <a:spcBef>
                <a:spcPts val="5100"/>
              </a:spcBef>
              <a:defRPr sz="4400"/>
            </a:pPr>
            <a:r>
              <a:t>Így nem:</a:t>
            </a:r>
          </a:p>
          <a:p>
            <a:pPr lvl="1" marL="934437" indent="-543277" defTabSz="722947">
              <a:spcBef>
                <a:spcPts val="5100"/>
              </a:spcBef>
              <a:defRPr sz="4400"/>
            </a:pPr>
            <a:r>
              <a:t>sárp</a:t>
            </a:r>
          </a:p>
          <a:p>
            <a:pPr lvl="1" marL="934437" indent="-543277" defTabSz="722947">
              <a:spcBef>
                <a:spcPts val="5100"/>
              </a:spcBef>
              <a:defRPr sz="4400"/>
            </a:pPr>
            <a:r>
              <a:t>sárper</a:t>
            </a:r>
          </a:p>
          <a:p>
            <a:pPr lvl="1" marL="934437" indent="-543277" defTabSz="722947">
              <a:spcBef>
                <a:spcPts val="5100"/>
              </a:spcBef>
              <a:defRPr sz="4400"/>
            </a:pPr>
            <a:r>
              <a:t>sáper</a:t>
            </a:r>
          </a:p>
          <a:p>
            <a:pPr lvl="1" marL="934437" indent="-543277" defTabSz="722947">
              <a:spcBef>
                <a:spcPts val="5100"/>
              </a:spcBef>
              <a:defRPr sz="4400"/>
            </a:pPr>
            <a:r>
              <a:t>sepör</a:t>
            </a:r>
          </a:p>
          <a:p>
            <a:pPr marL="543277" indent="-543277" defTabSz="722947">
              <a:spcBef>
                <a:spcPts val="5100"/>
              </a:spcBef>
              <a:defRPr sz="4400"/>
            </a:pPr>
            <a:r>
              <a:t>Így igen:</a:t>
            </a:r>
          </a:p>
          <a:p>
            <a:pPr lvl="1" marL="934437" indent="-543277" defTabSz="722947">
              <a:spcBef>
                <a:spcPts val="5100"/>
              </a:spcBef>
              <a:defRPr sz="4400"/>
            </a:pPr>
            <a:r>
              <a:t>SHAPER —&gt; SÉPÖR (SZRÍDÍ)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arlic-press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281171" y="3740632"/>
            <a:ext cx="11851836" cy="8681470"/>
          </a:xfrm>
          <a:prstGeom prst="rect">
            <a:avLst/>
          </a:prstGeom>
        </p:spPr>
      </p:pic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 ez?</a:t>
            </a:r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2506265" y="3661062"/>
            <a:ext cx="7500939" cy="8840392"/>
          </a:xfrm>
          <a:prstGeom prst="rect">
            <a:avLst/>
          </a:prstGeom>
        </p:spPr>
        <p:txBody>
          <a:bodyPr/>
          <a:lstStyle/>
          <a:p>
            <a:pPr>
              <a:defRPr sz="5800"/>
            </a:pPr>
            <a:r>
              <a:t>Demokratizáljuk a 3d designt</a:t>
            </a:r>
          </a:p>
          <a:p>
            <a:pPr>
              <a:defRPr sz="5800"/>
            </a:pPr>
            <a:r>
              <a:t>A világ legjobb 3d modellezőjét csináljuk, profiknak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Apple ❤️ Shapr</a:t>
            </a:r>
          </a:p>
        </p:txBody>
      </p:sp>
      <p:pic>
        <p:nvPicPr>
          <p:cNvPr id="131" name="Screen Shot 2016-11-23 at 13.40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3948" y="3331487"/>
            <a:ext cx="6487509" cy="10342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creen Shot 2016-11-23 at 13.40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4298" y="3563995"/>
            <a:ext cx="5630404" cy="9877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Screen Shot 2016-11-23 at 13.41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94203" y="3508373"/>
            <a:ext cx="9988973" cy="9988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Technológia</a:t>
            </a:r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C, C++</a:t>
            </a:r>
          </a:p>
          <a:p>
            <a:pPr/>
            <a:r>
              <a:t>C++14</a:t>
            </a:r>
          </a:p>
          <a:p>
            <a:pPr/>
            <a:r>
              <a:t>Objective-C</a:t>
            </a:r>
          </a:p>
          <a:p>
            <a:pPr/>
            <a:r>
              <a:t>Swift</a:t>
            </a:r>
          </a:p>
          <a:p>
            <a:pPr/>
            <a:r>
              <a:t>GLSL</a:t>
            </a:r>
          </a:p>
          <a:p>
            <a:pPr/>
            <a:r>
              <a:t>SQL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6950351" y="9140713"/>
            <a:ext cx="10444325" cy="285278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OpenCASCADE (C++ 1932)</a:t>
            </a:r>
          </a:p>
        </p:txBody>
      </p:sp>
      <p:sp>
        <p:nvSpPr>
          <p:cNvPr id="139" name="Shape 139"/>
          <p:cNvSpPr/>
          <p:nvPr/>
        </p:nvSpPr>
        <p:spPr>
          <a:xfrm>
            <a:off x="6971373" y="6402275"/>
            <a:ext cx="10402282" cy="244295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Shapr3D kernel (C++14)</a:t>
            </a:r>
          </a:p>
        </p:txBody>
      </p:sp>
      <p:sp>
        <p:nvSpPr>
          <p:cNvPr id="140" name="Shape 140"/>
          <p:cNvSpPr/>
          <p:nvPr/>
        </p:nvSpPr>
        <p:spPr>
          <a:xfrm>
            <a:off x="13305777" y="4301846"/>
            <a:ext cx="4088899" cy="180494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Render (Objective-C, GLSL)</a:t>
            </a:r>
          </a:p>
        </p:txBody>
      </p:sp>
      <p:sp>
        <p:nvSpPr>
          <p:cNvPr id="141" name="Shape 141"/>
          <p:cNvSpPr/>
          <p:nvPr/>
        </p:nvSpPr>
        <p:spPr>
          <a:xfrm>
            <a:off x="6976396" y="5506888"/>
            <a:ext cx="6105334" cy="641388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C++-Swift bridge (Objective-C</a:t>
            </a:r>
          </a:p>
        </p:txBody>
      </p:sp>
      <p:sp>
        <p:nvSpPr>
          <p:cNvPr id="142" name="Shape 142"/>
          <p:cNvSpPr/>
          <p:nvPr/>
        </p:nvSpPr>
        <p:spPr>
          <a:xfrm>
            <a:off x="6989326" y="2963695"/>
            <a:ext cx="6079475" cy="2289194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43" name="Shape 143"/>
          <p:cNvSpPr/>
          <p:nvPr/>
        </p:nvSpPr>
        <p:spPr>
          <a:xfrm>
            <a:off x="6989325" y="2892102"/>
            <a:ext cx="10444324" cy="1114259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200"/>
            </a:lvl1pPr>
          </a:lstStyle>
          <a:p>
            <a:pPr/>
            <a:r>
              <a:t>UI (Swift)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Kultúrált C++ #1</a:t>
            </a:r>
          </a:p>
        </p:txBody>
      </p:sp>
      <p:sp>
        <p:nvSpPr>
          <p:cNvPr id="146" name="Shape 1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9194" indent="-469194" defTabSz="624363">
              <a:spcBef>
                <a:spcPts val="4400"/>
              </a:spcBef>
              <a:defRPr sz="3800"/>
            </a:pPr>
            <a:r>
              <a:t>C++14</a:t>
            </a:r>
          </a:p>
          <a:p>
            <a:pPr marL="469194" indent="-469194" defTabSz="624363">
              <a:spcBef>
                <a:spcPts val="4400"/>
              </a:spcBef>
              <a:defRPr sz="3800"/>
            </a:pPr>
            <a:r>
              <a:t>Még C++-ban is Swiftben kódolunk</a:t>
            </a:r>
          </a:p>
          <a:p>
            <a:pPr marL="469194" indent="-469194" defTabSz="624363">
              <a:spcBef>
                <a:spcPts val="4400"/>
              </a:spcBef>
              <a:defRPr sz="3800"/>
            </a:pPr>
            <a:r>
              <a:t>optional&lt;T&gt;</a:t>
            </a:r>
          </a:p>
          <a:p>
            <a:pPr marL="469194" indent="-469194" defTabSz="624363">
              <a:spcBef>
                <a:spcPts val="4400"/>
              </a:spcBef>
              <a:defRPr sz="3800"/>
            </a:pPr>
            <a:r>
              <a:t>shared_ptr</a:t>
            </a:r>
          </a:p>
          <a:p>
            <a:pPr marL="469194" indent="-469194" defTabSz="624363">
              <a:spcBef>
                <a:spcPts val="4400"/>
              </a:spcBef>
              <a:defRPr sz="3800"/>
            </a:pPr>
            <a:r>
              <a:t>immutable objektumok</a:t>
            </a:r>
          </a:p>
          <a:p>
            <a:pPr marL="469194" indent="-469194" defTabSz="624363">
              <a:spcBef>
                <a:spcPts val="4400"/>
              </a:spcBef>
              <a:defRPr sz="3800"/>
            </a:pPr>
            <a:r>
              <a:t>erős funkcionális hatás</a:t>
            </a:r>
          </a:p>
          <a:p>
            <a:pPr marL="469194" indent="-469194" defTabSz="624363">
              <a:spcBef>
                <a:spcPts val="4400"/>
              </a:spcBef>
              <a:defRPr sz="3800"/>
            </a:pPr>
            <a:r>
              <a:t>expresszív kód</a:t>
            </a:r>
          </a:p>
          <a:p>
            <a:pPr marL="469194" indent="-469194" defTabSz="624363">
              <a:spcBef>
                <a:spcPts val="4400"/>
              </a:spcBef>
              <a:defRPr sz="3800"/>
            </a:pPr>
            <a:r>
              <a:t>100% portolható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Bridging #1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xfrm>
            <a:off x="839390" y="3053302"/>
            <a:ext cx="16318549" cy="10591261"/>
          </a:xfrm>
          <a:prstGeom prst="rect">
            <a:avLst/>
          </a:prstGeom>
        </p:spPr>
        <p:txBody>
          <a:bodyPr/>
          <a:lstStyle/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struct</a:t>
            </a:r>
            <a:r>
              <a:t> SPVector2d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double</a:t>
            </a:r>
            <a:r>
              <a:rPr>
                <a:solidFill>
                  <a:srgbClr val="000000"/>
                </a:solidFill>
              </a:rPr>
              <a:t> x;</a:t>
            </a:r>
            <a:endParaRPr>
              <a:solidFill>
                <a:srgbClr val="000000"/>
              </a:solidFill>
            </a:endParaRP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double</a:t>
            </a:r>
            <a:r>
              <a:rPr>
                <a:solidFill>
                  <a:srgbClr val="000000"/>
                </a:solidFill>
              </a:rPr>
              <a:t> y;</a:t>
            </a:r>
            <a:endParaRPr>
              <a:solidFill>
                <a:srgbClr val="000000"/>
              </a:solidFill>
            </a:endParaRP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  <a:r>
              <a:t>    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78492A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#ifdef __cplusplus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  <a:r>
              <a:t>    /* ... */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  <a:r>
              <a:t>    </a:t>
            </a:r>
            <a:r>
              <a:rPr>
                <a:solidFill>
                  <a:srgbClr val="4F8187"/>
                </a:solidFill>
              </a:rPr>
              <a:t>optional</a:t>
            </a:r>
            <a:r>
              <a:t>&lt;</a:t>
            </a:r>
            <a:r>
              <a:rPr>
                <a:solidFill>
                  <a:srgbClr val="4F8187"/>
                </a:solidFill>
              </a:rPr>
              <a:t>SPVector2d</a:t>
            </a:r>
            <a:r>
              <a:t>&gt; Normalized() </a:t>
            </a:r>
            <a:r>
              <a:rPr>
                <a:solidFill>
                  <a:srgbClr val="BA2DA2"/>
                </a:solidFill>
              </a:rPr>
              <a:t>const</a:t>
            </a:r>
            <a:r>
              <a:t>;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  <a:r>
              <a:t>    </a:t>
            </a:r>
            <a:r>
              <a:rPr>
                <a:solidFill>
                  <a:srgbClr val="BA2DA2"/>
                </a:solidFill>
              </a:rPr>
              <a:t>double</a:t>
            </a:r>
            <a:r>
              <a:t> Crossed(</a:t>
            </a:r>
            <a:r>
              <a:rPr>
                <a:solidFill>
                  <a:srgbClr val="BA2DA2"/>
                </a:solidFill>
              </a:rPr>
              <a:t>const</a:t>
            </a:r>
            <a:r>
              <a:t> SPVector2d&amp; other) </a:t>
            </a:r>
            <a:r>
              <a:rPr>
                <a:solidFill>
                  <a:srgbClr val="BA2DA2"/>
                </a:solidFill>
              </a:rPr>
              <a:t>const</a:t>
            </a:r>
            <a:r>
              <a:t>;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4F8187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SPVector2d</a:t>
            </a:r>
            <a:r>
              <a:rPr>
                <a:solidFill>
                  <a:srgbClr val="000000"/>
                </a:solidFill>
              </a:rPr>
              <a:t> Rotated(</a:t>
            </a:r>
            <a:r>
              <a:rPr>
                <a:solidFill>
                  <a:srgbClr val="BA2DA2"/>
                </a:solidFill>
              </a:rPr>
              <a:t>double</a:t>
            </a:r>
            <a:r>
              <a:rPr>
                <a:solidFill>
                  <a:srgbClr val="000000"/>
                </a:solidFill>
              </a:rPr>
              <a:t> radian) </a:t>
            </a:r>
            <a:r>
              <a:rPr>
                <a:solidFill>
                  <a:srgbClr val="BA2DA2"/>
                </a:solidFill>
              </a:rPr>
              <a:t>const</a:t>
            </a:r>
            <a:r>
              <a:rPr>
                <a:solidFill>
                  <a:srgbClr val="000000"/>
                </a:solidFill>
              </a:rPr>
              <a:t>;</a:t>
            </a:r>
            <a:endParaRPr>
              <a:solidFill>
                <a:srgbClr val="000000"/>
              </a:solidFill>
            </a:endParaRP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  <a:r>
              <a:t>    SPVector2d(</a:t>
            </a:r>
            <a:r>
              <a:rPr>
                <a:solidFill>
                  <a:srgbClr val="BA2DA2"/>
                </a:solidFill>
              </a:rPr>
              <a:t>double</a:t>
            </a:r>
            <a:r>
              <a:t> x, </a:t>
            </a:r>
            <a:r>
              <a:rPr>
                <a:solidFill>
                  <a:srgbClr val="BA2DA2"/>
                </a:solidFill>
              </a:rPr>
              <a:t>double</a:t>
            </a:r>
            <a:r>
              <a:t> y);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operator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03DAA"/>
                </a:solidFill>
              </a:rPr>
              <a:t>gp_Vec2d</a:t>
            </a:r>
            <a:r>
              <a:rPr>
                <a:solidFill>
                  <a:srgbClr val="000000"/>
                </a:solidFill>
              </a:rPr>
              <a:t>() </a:t>
            </a:r>
            <a:r>
              <a:t>const</a:t>
            </a:r>
            <a:r>
              <a:rPr>
                <a:solidFill>
                  <a:srgbClr val="000000"/>
                </a:solidFill>
              </a:rPr>
              <a:t>;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78492A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#endif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  <a:r>
              <a:t>};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78492A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#ifdef __cplusplus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 ... */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4F8187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SPVector2d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BA2DA2"/>
                </a:solidFill>
              </a:rPr>
              <a:t>operator</a:t>
            </a:r>
            <a:r>
              <a:rPr>
                <a:solidFill>
                  <a:srgbClr val="000000"/>
                </a:solidFill>
              </a:rPr>
              <a:t>+(</a:t>
            </a:r>
            <a:r>
              <a:rPr>
                <a:solidFill>
                  <a:srgbClr val="BA2DA2"/>
                </a:solidFill>
              </a:rPr>
              <a:t>const</a:t>
            </a:r>
            <a:r>
              <a:rPr>
                <a:solidFill>
                  <a:srgbClr val="000000"/>
                </a:solidFill>
              </a:rPr>
              <a:t> </a:t>
            </a:r>
            <a:r>
              <a:t>SPVector2d</a:t>
            </a:r>
            <a:r>
              <a:rPr>
                <a:solidFill>
                  <a:srgbClr val="000000"/>
                </a:solidFill>
              </a:rPr>
              <a:t>&amp; v1, </a:t>
            </a:r>
            <a:r>
              <a:rPr>
                <a:solidFill>
                  <a:srgbClr val="BA2DA2"/>
                </a:solidFill>
              </a:rPr>
              <a:t>const</a:t>
            </a:r>
            <a:r>
              <a:rPr>
                <a:solidFill>
                  <a:srgbClr val="000000"/>
                </a:solidFill>
              </a:rPr>
              <a:t> </a:t>
            </a:r>
            <a:r>
              <a:t>SPVector2d</a:t>
            </a:r>
            <a:r>
              <a:rPr>
                <a:solidFill>
                  <a:srgbClr val="000000"/>
                </a:solidFill>
              </a:rPr>
              <a:t>&amp; v2);</a:t>
            </a:r>
            <a:endParaRPr>
              <a:solidFill>
                <a:srgbClr val="000000"/>
              </a:solidFill>
            </a:endParaRP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4F8187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SPVector2d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BA2DA2"/>
                </a:solidFill>
              </a:rPr>
              <a:t>operator</a:t>
            </a:r>
            <a:r>
              <a:rPr>
                <a:solidFill>
                  <a:srgbClr val="000000"/>
                </a:solidFill>
              </a:rPr>
              <a:t>-(</a:t>
            </a:r>
            <a:r>
              <a:rPr>
                <a:solidFill>
                  <a:srgbClr val="BA2DA2"/>
                </a:solidFill>
              </a:rPr>
              <a:t>const</a:t>
            </a:r>
            <a:r>
              <a:rPr>
                <a:solidFill>
                  <a:srgbClr val="000000"/>
                </a:solidFill>
              </a:rPr>
              <a:t> </a:t>
            </a:r>
            <a:r>
              <a:t>SPVector2d</a:t>
            </a:r>
            <a:r>
              <a:rPr>
                <a:solidFill>
                  <a:srgbClr val="000000"/>
                </a:solidFill>
              </a:rPr>
              <a:t>&amp; v1, </a:t>
            </a:r>
            <a:r>
              <a:rPr>
                <a:solidFill>
                  <a:srgbClr val="BA2DA2"/>
                </a:solidFill>
              </a:rPr>
              <a:t>const</a:t>
            </a:r>
            <a:r>
              <a:rPr>
                <a:solidFill>
                  <a:srgbClr val="000000"/>
                </a:solidFill>
              </a:rPr>
              <a:t> </a:t>
            </a:r>
            <a:r>
              <a:t>SPVector2d</a:t>
            </a:r>
            <a:r>
              <a:rPr>
                <a:solidFill>
                  <a:srgbClr val="000000"/>
                </a:solidFill>
              </a:rPr>
              <a:t>&amp; v2);</a:t>
            </a:r>
            <a:endParaRPr>
              <a:solidFill>
                <a:srgbClr val="000000"/>
              </a:solidFill>
            </a:endParaRP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78492A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#endif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78492A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__BEGIN_DECLS</a:t>
            </a:r>
            <a:endParaRPr>
              <a:solidFill>
                <a:srgbClr val="000000"/>
              </a:solidFill>
            </a:endParaRP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78492A"/>
                </a:solidFill>
              </a:rPr>
              <a:t>OptionalType</a:t>
            </a:r>
            <a:r>
              <a:t>(SPVector2d)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void</a:t>
            </a:r>
            <a:r>
              <a:t> SPVector2d_add(</a:t>
            </a:r>
            <a:r>
              <a:rPr>
                <a:solidFill>
                  <a:srgbClr val="BA2DA2"/>
                </a:solidFill>
              </a:rPr>
              <a:t>const</a:t>
            </a:r>
            <a:r>
              <a:t> </a:t>
            </a:r>
            <a:r>
              <a:rPr>
                <a:solidFill>
                  <a:srgbClr val="4F8187"/>
                </a:solidFill>
              </a:rPr>
              <a:t>SPVector2d</a:t>
            </a:r>
            <a:r>
              <a:t> v1, </a:t>
            </a:r>
            <a:r>
              <a:rPr>
                <a:solidFill>
                  <a:srgbClr val="BA2DA2"/>
                </a:solidFill>
              </a:rPr>
              <a:t>const</a:t>
            </a:r>
            <a:r>
              <a:t> </a:t>
            </a:r>
            <a:r>
              <a:rPr>
                <a:solidFill>
                  <a:srgbClr val="4F8187"/>
                </a:solidFill>
              </a:rPr>
              <a:t>SPVector2d</a:t>
            </a:r>
            <a:r>
              <a:t> v2, </a:t>
            </a:r>
            <a:r>
              <a:rPr>
                <a:solidFill>
                  <a:srgbClr val="4F8187"/>
                </a:solidFill>
              </a:rPr>
              <a:t>SPVector2d</a:t>
            </a:r>
            <a:r>
              <a:t> *result);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void</a:t>
            </a:r>
            <a:r>
              <a:t> SPVector2d_subtract(</a:t>
            </a:r>
            <a:r>
              <a:rPr>
                <a:solidFill>
                  <a:srgbClr val="BA2DA2"/>
                </a:solidFill>
              </a:rPr>
              <a:t>const</a:t>
            </a:r>
            <a:r>
              <a:t> </a:t>
            </a:r>
            <a:r>
              <a:rPr>
                <a:solidFill>
                  <a:srgbClr val="4F8187"/>
                </a:solidFill>
              </a:rPr>
              <a:t>SPVector2d</a:t>
            </a:r>
            <a:r>
              <a:t> v1, </a:t>
            </a:r>
            <a:r>
              <a:rPr>
                <a:solidFill>
                  <a:srgbClr val="BA2DA2"/>
                </a:solidFill>
              </a:rPr>
              <a:t>const</a:t>
            </a:r>
            <a:r>
              <a:t> </a:t>
            </a:r>
            <a:r>
              <a:rPr>
                <a:solidFill>
                  <a:srgbClr val="4F8187"/>
                </a:solidFill>
              </a:rPr>
              <a:t>SPVector2d</a:t>
            </a:r>
            <a:r>
              <a:t> v2, </a:t>
            </a:r>
            <a:r>
              <a:rPr>
                <a:solidFill>
                  <a:srgbClr val="4F8187"/>
                </a:solidFill>
              </a:rPr>
              <a:t>SPVector2d</a:t>
            </a:r>
            <a:r>
              <a:t> *result);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 ... */</a:t>
            </a:r>
          </a:p>
          <a:p>
            <a:pPr marL="0" indent="0" defTabSz="260604">
              <a:spcBef>
                <a:spcPts val="0"/>
              </a:spcBef>
              <a:buSzTx/>
              <a:buNone/>
              <a:tabLst>
                <a:tab pos="190500" algn="l"/>
              </a:tabLst>
              <a:defRPr sz="2280">
                <a:solidFill>
                  <a:srgbClr val="78492A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__END_DECLS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19384644" y="2971223"/>
            <a:ext cx="237871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 struct</a:t>
            </a:r>
          </a:p>
        </p:txBody>
      </p:sp>
      <p:sp>
        <p:nvSpPr>
          <p:cNvPr id="151" name="Shape 151"/>
          <p:cNvSpPr/>
          <p:nvPr/>
        </p:nvSpPr>
        <p:spPr>
          <a:xfrm flipH="1" flipV="1">
            <a:off x="4159343" y="3423660"/>
            <a:ext cx="14975710" cy="1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52" name="Shape 152"/>
          <p:cNvSpPr/>
          <p:nvPr/>
        </p:nvSpPr>
        <p:spPr>
          <a:xfrm>
            <a:off x="18518504" y="5173662"/>
            <a:ext cx="255524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Optional</a:t>
            </a:r>
          </a:p>
        </p:txBody>
      </p:sp>
      <p:sp>
        <p:nvSpPr>
          <p:cNvPr id="153" name="Shape 153"/>
          <p:cNvSpPr/>
          <p:nvPr/>
        </p:nvSpPr>
        <p:spPr>
          <a:xfrm flipH="1" flipV="1">
            <a:off x="8970221" y="5626100"/>
            <a:ext cx="9146911" cy="1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54" name="Shape 154"/>
          <p:cNvSpPr/>
          <p:nvPr/>
        </p:nvSpPr>
        <p:spPr>
          <a:xfrm>
            <a:off x="19131597" y="6015037"/>
            <a:ext cx="31546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Immutable</a:t>
            </a:r>
          </a:p>
        </p:txBody>
      </p:sp>
      <p:sp>
        <p:nvSpPr>
          <p:cNvPr id="155" name="Shape 155"/>
          <p:cNvSpPr/>
          <p:nvPr/>
        </p:nvSpPr>
        <p:spPr>
          <a:xfrm flipH="1" flipV="1">
            <a:off x="9884257" y="6103305"/>
            <a:ext cx="9145687" cy="364171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56" name="Shape 156"/>
          <p:cNvSpPr/>
          <p:nvPr/>
        </p:nvSpPr>
        <p:spPr>
          <a:xfrm>
            <a:off x="17441862" y="7237412"/>
            <a:ext cx="678815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OpenCASCADE bridge</a:t>
            </a:r>
          </a:p>
        </p:txBody>
      </p:sp>
      <p:sp>
        <p:nvSpPr>
          <p:cNvPr id="157" name="Shape 157"/>
          <p:cNvSpPr/>
          <p:nvPr/>
        </p:nvSpPr>
        <p:spPr>
          <a:xfrm flipH="1" flipV="1">
            <a:off x="6463195" y="7349492"/>
            <a:ext cx="10843258" cy="405006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58" name="Shape 158"/>
          <p:cNvSpPr/>
          <p:nvPr/>
        </p:nvSpPr>
        <p:spPr>
          <a:xfrm>
            <a:off x="16928465" y="9301162"/>
            <a:ext cx="468757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C++ operatorok</a:t>
            </a:r>
          </a:p>
        </p:txBody>
      </p:sp>
      <p:sp>
        <p:nvSpPr>
          <p:cNvPr id="159" name="Shape 159"/>
          <p:cNvSpPr/>
          <p:nvPr/>
        </p:nvSpPr>
        <p:spPr>
          <a:xfrm flipH="1" flipV="1">
            <a:off x="12412816" y="9342097"/>
            <a:ext cx="4086423" cy="382470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60" name="Shape 160"/>
          <p:cNvSpPr/>
          <p:nvPr/>
        </p:nvSpPr>
        <p:spPr>
          <a:xfrm>
            <a:off x="18493422" y="11107332"/>
            <a:ext cx="4954906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Swiftből hívható </a:t>
            </a:r>
          </a:p>
          <a:p>
            <a:pPr/>
            <a:r>
              <a:t>operátorok</a:t>
            </a:r>
          </a:p>
        </p:txBody>
      </p:sp>
      <p:sp>
        <p:nvSpPr>
          <p:cNvPr id="161" name="Shape 161"/>
          <p:cNvSpPr/>
          <p:nvPr/>
        </p:nvSpPr>
        <p:spPr>
          <a:xfrm flipH="1">
            <a:off x="16453159" y="12078329"/>
            <a:ext cx="2052942" cy="1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Bridging #2</a:t>
            </a:r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xfrm>
            <a:off x="506015" y="3026512"/>
            <a:ext cx="18570682" cy="10670048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solidFill>
                  <a:srgbClr val="D12F1B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78492A"/>
                </a:solidFill>
              </a:rPr>
              <a:t>#import </a:t>
            </a:r>
            <a:r>
              <a:t>"MTShape.h"</a:t>
            </a:r>
            <a:endParaRPr>
              <a:solidFill>
                <a:srgbClr val="78492A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solidFill>
                  <a:srgbClr val="D12F1B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78492A"/>
                </a:solidFill>
              </a:rPr>
              <a:t>#import </a:t>
            </a:r>
            <a:r>
              <a:t>"MTProgressIndicator.h"</a:t>
            </a:r>
            <a:endParaRPr>
              <a:solidFill>
                <a:srgbClr val="78492A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latin typeface="Menlo"/>
                <a:ea typeface="Menlo"/>
                <a:cs typeface="Menlo"/>
                <a:sym typeface="Menlo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solidFill>
                  <a:srgbClr val="78492A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#ifdef __cplusplus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solidFill>
                  <a:srgbClr val="D12F1B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78492A"/>
                </a:solidFill>
              </a:rPr>
              <a:t>#include </a:t>
            </a:r>
            <a:r>
              <a:t>&lt;BooleanUnionTool.h&gt;</a:t>
            </a:r>
            <a:endParaRPr>
              <a:solidFill>
                <a:srgbClr val="78492A"/>
              </a:solidFill>
            </a:endParaR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solidFill>
                  <a:srgbClr val="78492A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#endif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latin typeface="Menlo"/>
                <a:ea typeface="Menlo"/>
                <a:cs typeface="Menlo"/>
                <a:sym typeface="Menlo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@interface</a:t>
            </a:r>
            <a:r>
              <a:t> MTBooleanUnionTool : </a:t>
            </a:r>
            <a:r>
              <a:rPr>
                <a:solidFill>
                  <a:srgbClr val="703DAA"/>
                </a:solidFill>
              </a:rPr>
              <a:t>NSObject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latin typeface="Menlo"/>
                <a:ea typeface="Menlo"/>
                <a:cs typeface="Menlo"/>
                <a:sym typeface="Menlo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solidFill>
                  <a:srgbClr val="78492A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#ifdef __cplusplus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latin typeface="Menlo"/>
                <a:ea typeface="Menlo"/>
                <a:cs typeface="Menlo"/>
                <a:sym typeface="Menlo"/>
              </a:defRPr>
            </a:pPr>
            <a:r>
              <a:t>- (</a:t>
            </a:r>
            <a:r>
              <a:rPr>
                <a:solidFill>
                  <a:srgbClr val="BA2DA2"/>
                </a:solidFill>
              </a:rPr>
              <a:t>instancetype</a:t>
            </a:r>
            <a:r>
              <a:t> </a:t>
            </a:r>
            <a:r>
              <a:rPr>
                <a:solidFill>
                  <a:srgbClr val="BA2DA2"/>
                </a:solidFill>
              </a:rPr>
              <a:t>_Nonnull</a:t>
            </a:r>
            <a:r>
              <a:t>)initWithTool:(SPtr&lt;</a:t>
            </a:r>
            <a:r>
              <a:rPr>
                <a:solidFill>
                  <a:srgbClr val="4F8187"/>
                </a:solidFill>
              </a:rPr>
              <a:t>Shapr</a:t>
            </a:r>
            <a:r>
              <a:t>::</a:t>
            </a:r>
            <a:r>
              <a:rPr>
                <a:solidFill>
                  <a:srgbClr val="4F8187"/>
                </a:solidFill>
              </a:rPr>
              <a:t>BooleanUnionTool</a:t>
            </a:r>
            <a:r>
              <a:t>&gt;)tool;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solidFill>
                  <a:srgbClr val="78492A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#endif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latin typeface="Menlo"/>
                <a:ea typeface="Menlo"/>
                <a:cs typeface="Menlo"/>
                <a:sym typeface="Menlo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typedef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(^MTBooleanUnionToolShapeSelectionCallback)(</a:t>
            </a:r>
            <a:r>
              <a:rPr>
                <a:solidFill>
                  <a:srgbClr val="4F8187"/>
                </a:solidFill>
              </a:rPr>
              <a:t>MTShape</a:t>
            </a:r>
            <a:r>
              <a:t> * </a:t>
            </a:r>
            <a:r>
              <a:rPr>
                <a:solidFill>
                  <a:srgbClr val="BA2DA2"/>
                </a:solidFill>
              </a:rPr>
              <a:t>_Nonnull</a:t>
            </a:r>
            <a:r>
              <a:t> shape, </a:t>
            </a:r>
            <a:r>
              <a:rPr>
                <a:solidFill>
                  <a:srgbClr val="BA2DA2"/>
                </a:solidFill>
              </a:rPr>
              <a:t>BOOL</a:t>
            </a:r>
            <a:r>
              <a:t> shouldSelect, </a:t>
            </a:r>
            <a:r>
              <a:rPr>
                <a:solidFill>
                  <a:srgbClr val="BA2DA2"/>
                </a:solidFill>
              </a:rPr>
              <a:t>BOOL</a:t>
            </a:r>
            <a:r>
              <a:t> isToolReady);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latin typeface="Menlo"/>
                <a:ea typeface="Menlo"/>
                <a:cs typeface="Menlo"/>
                <a:sym typeface="Menlo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latin typeface="Menlo"/>
                <a:ea typeface="Menlo"/>
                <a:cs typeface="Menlo"/>
                <a:sym typeface="Menlo"/>
              </a:defRPr>
            </a:pPr>
            <a:r>
              <a:t>- (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)selectShape:(</a:t>
            </a:r>
            <a:r>
              <a:rPr>
                <a:solidFill>
                  <a:srgbClr val="4F8187"/>
                </a:solidFill>
              </a:rPr>
              <a:t>MTShape</a:t>
            </a:r>
            <a:r>
              <a:t> * </a:t>
            </a:r>
            <a:r>
              <a:rPr>
                <a:solidFill>
                  <a:srgbClr val="BA2DA2"/>
                </a:solidFill>
              </a:rPr>
              <a:t>_Nonnull</a:t>
            </a:r>
            <a:r>
              <a:t>)shape shouldDeselectIfAlreadySelected:(</a:t>
            </a:r>
            <a:r>
              <a:rPr>
                <a:solidFill>
                  <a:srgbClr val="BA2DA2"/>
                </a:solidFill>
              </a:rPr>
              <a:t>BOOL</a:t>
            </a:r>
            <a:r>
              <a:t>)shouldDeselectIfAlreadySelected callback:(</a:t>
            </a:r>
            <a:r>
              <a:rPr>
                <a:solidFill>
                  <a:srgbClr val="4F8187"/>
                </a:solidFill>
              </a:rPr>
              <a:t>MTBooleanUnionToolShapeSelectionCallback</a:t>
            </a:r>
            <a:r>
              <a:t> </a:t>
            </a:r>
            <a:r>
              <a:rPr>
                <a:solidFill>
                  <a:srgbClr val="BA2DA2"/>
                </a:solidFill>
              </a:rPr>
              <a:t>_Nonnull</a:t>
            </a:r>
            <a:r>
              <a:t>)callback;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latin typeface="Menlo"/>
                <a:ea typeface="Menlo"/>
                <a:cs typeface="Menlo"/>
                <a:sym typeface="Menlo"/>
              </a:defRPr>
            </a:pPr>
            <a:r>
              <a:t>- (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)makeUnionWithProgressIndicator:(</a:t>
            </a:r>
            <a:r>
              <a:rPr>
                <a:solidFill>
                  <a:srgbClr val="4F8187"/>
                </a:solidFill>
              </a:rPr>
              <a:t>MTProgressIndicator</a:t>
            </a:r>
            <a:r>
              <a:t> * </a:t>
            </a:r>
            <a:r>
              <a:rPr>
                <a:solidFill>
                  <a:srgbClr val="BA2DA2"/>
                </a:solidFill>
              </a:rPr>
              <a:t>_Nullable</a:t>
            </a:r>
            <a:r>
              <a:t>)progressIndicator;</a:t>
            </a: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latin typeface="Menlo"/>
                <a:ea typeface="Menlo"/>
                <a:cs typeface="Menlo"/>
                <a:sym typeface="Menlo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tabLst>
                <a:tab pos="342900" algn="l"/>
              </a:tabLst>
              <a:defRPr sz="290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@end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16918304" y="4185660"/>
            <a:ext cx="431101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C++ látja csak</a:t>
            </a:r>
          </a:p>
        </p:txBody>
      </p:sp>
      <p:sp>
        <p:nvSpPr>
          <p:cNvPr id="166" name="Shape 166"/>
          <p:cNvSpPr/>
          <p:nvPr/>
        </p:nvSpPr>
        <p:spPr>
          <a:xfrm flipH="1">
            <a:off x="7341102" y="4732909"/>
            <a:ext cx="9247644" cy="511013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67" name="Shape 167"/>
          <p:cNvSpPr/>
          <p:nvPr/>
        </p:nvSpPr>
        <p:spPr>
          <a:xfrm flipH="1">
            <a:off x="5414460" y="4859909"/>
            <a:ext cx="11301286" cy="2369040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68" name="Shape 168"/>
          <p:cNvSpPr/>
          <p:nvPr/>
        </p:nvSpPr>
        <p:spPr>
          <a:xfrm>
            <a:off x="18923317" y="10694410"/>
            <a:ext cx="550799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Aszinkron callback</a:t>
            </a:r>
          </a:p>
        </p:txBody>
      </p:sp>
      <p:sp>
        <p:nvSpPr>
          <p:cNvPr id="169" name="Shape 169"/>
          <p:cNvSpPr/>
          <p:nvPr/>
        </p:nvSpPr>
        <p:spPr>
          <a:xfrm flipH="1">
            <a:off x="13890811" y="11187156"/>
            <a:ext cx="4935349" cy="1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70" name="Shape 170"/>
          <p:cNvSpPr/>
          <p:nvPr/>
        </p:nvSpPr>
        <p:spPr>
          <a:xfrm>
            <a:off x="17302480" y="5915728"/>
            <a:ext cx="251079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SPtr&lt;T&gt;</a:t>
            </a:r>
          </a:p>
        </p:txBody>
      </p:sp>
      <p:sp>
        <p:nvSpPr>
          <p:cNvPr id="171" name="Shape 171"/>
          <p:cNvSpPr/>
          <p:nvPr/>
        </p:nvSpPr>
        <p:spPr>
          <a:xfrm flipH="1">
            <a:off x="14002060" y="6489724"/>
            <a:ext cx="3026070" cy="686477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72" name="Shape 172"/>
          <p:cNvSpPr/>
          <p:nvPr/>
        </p:nvSpPr>
        <p:spPr>
          <a:xfrm>
            <a:off x="18962369" y="7909098"/>
            <a:ext cx="477901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Swift annotációk</a:t>
            </a:r>
          </a:p>
        </p:txBody>
      </p:sp>
      <p:sp>
        <p:nvSpPr>
          <p:cNvPr id="173" name="Shape 173"/>
          <p:cNvSpPr/>
          <p:nvPr/>
        </p:nvSpPr>
        <p:spPr>
          <a:xfrm flipH="1">
            <a:off x="17528775" y="8346361"/>
            <a:ext cx="1391300" cy="443650"/>
          </a:xfrm>
          <a:prstGeom prst="line">
            <a:avLst/>
          </a:prstGeom>
          <a:ln w="88900">
            <a:solidFill>
              <a:srgbClr val="FF5E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T Walsheim"/>
        <a:ea typeface="GT Walsheim"/>
        <a:cs typeface="GT Walsheim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T Walsheim"/>
        <a:ea typeface="GT Walsheim"/>
        <a:cs typeface="GT Walsheim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