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Lst>
  <p:notesMasterIdLst>
    <p:notesMasterId r:id="rId26"/>
  </p:notesMasterIdLst>
  <p:handoutMasterIdLst>
    <p:handoutMasterId r:id="rId27"/>
  </p:handoutMasterIdLst>
  <p:sldIdLst>
    <p:sldId id="1267" r:id="rId6"/>
    <p:sldId id="1278" r:id="rId7"/>
    <p:sldId id="1283" r:id="rId8"/>
    <p:sldId id="1284" r:id="rId9"/>
    <p:sldId id="1286" r:id="rId10"/>
    <p:sldId id="1297" r:id="rId11"/>
    <p:sldId id="1298" r:id="rId12"/>
    <p:sldId id="1299" r:id="rId13"/>
    <p:sldId id="1300" r:id="rId14"/>
    <p:sldId id="1301" r:id="rId15"/>
    <p:sldId id="1302" r:id="rId16"/>
    <p:sldId id="1303" r:id="rId17"/>
    <p:sldId id="1304" r:id="rId18"/>
    <p:sldId id="1289" r:id="rId19"/>
    <p:sldId id="1290" r:id="rId20"/>
    <p:sldId id="1291" r:id="rId21"/>
    <p:sldId id="1292" r:id="rId22"/>
    <p:sldId id="1295" r:id="rId23"/>
    <p:sldId id="1296" r:id="rId24"/>
    <p:sldId id="1285" r:id="rId2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302">
          <p15:clr>
            <a:srgbClr val="A4A3A4"/>
          </p15:clr>
        </p15:guide>
        <p15:guide id="10" orient="horz" pos="4104">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57">
          <p15:clr>
            <a:srgbClr val="A4A3A4"/>
          </p15:clr>
        </p15:guide>
        <p15:guide id="22" pos="6509">
          <p15:clr>
            <a:srgbClr val="A4A3A4"/>
          </p15:clr>
        </p15:guide>
        <p15:guide id="23" pos="3053">
          <p15:clr>
            <a:srgbClr val="A4A3A4"/>
          </p15:clr>
        </p15:guide>
        <p15:guide id="24" pos="5933">
          <p15:clr>
            <a:srgbClr val="A4A3A4"/>
          </p15:clr>
        </p15:guide>
        <p15:guide id="25" pos="288">
          <p15:clr>
            <a:srgbClr val="A4A3A4"/>
          </p15:clr>
        </p15:guide>
        <p15:guide id="26" pos="75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DE7BF"/>
    <a:srgbClr val="FFFFFF"/>
    <a:srgbClr val="000000"/>
    <a:srgbClr val="008272"/>
    <a:srgbClr val="304C98"/>
    <a:srgbClr val="68217A"/>
    <a:srgbClr val="7030A0"/>
    <a:srgbClr val="005695"/>
    <a:srgbClr val="466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1897" autoAdjust="0"/>
  </p:normalViewPr>
  <p:slideViewPr>
    <p:cSldViewPr>
      <p:cViewPr>
        <p:scale>
          <a:sx n="60" d="100"/>
          <a:sy n="60" d="100"/>
        </p:scale>
        <p:origin x="960" y="216"/>
      </p:cViewPr>
      <p:guideLst>
        <p:guide orient="horz" pos="187"/>
        <p:guide orient="horz" pos="763"/>
        <p:guide orient="horz" pos="1339"/>
        <p:guide orient="horz" pos="2491"/>
        <p:guide orient="horz" pos="4219"/>
        <p:guide orient="horz" pos="3643"/>
        <p:guide orient="horz" pos="3067"/>
        <p:guide orient="horz" pos="1915"/>
        <p:guide orient="horz" pos="302"/>
        <p:guide orient="horz" pos="4104"/>
        <p:guide pos="173"/>
        <p:guide pos="1325"/>
        <p:guide pos="7661"/>
        <p:guide pos="749"/>
        <p:guide pos="7085"/>
        <p:guide pos="3629"/>
        <p:guide pos="1901"/>
        <p:guide pos="2477"/>
        <p:guide pos="4205"/>
        <p:guide pos="4781"/>
        <p:guide pos="5357"/>
        <p:guide pos="6509"/>
        <p:guide pos="3053"/>
        <p:guide pos="5933"/>
        <p:guide pos="288"/>
        <p:guide pos="754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11/23/2016</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11/23/2016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aseline="0" noProof="0" dirty="0"/>
              <a:t>A webes technológiákra épülő alkalmazások építése népszerű, a fejlesztők tömegeit vonzza. Az elmúlt néhány évben számtalan technológia, könyvtár, keretrendszer megjelent, és ezek a hozzájuk kapcsolódó közösségek munkájának köszönhetően fejlődnek.</a:t>
            </a:r>
          </a:p>
          <a:p>
            <a:r>
              <a:rPr lang="hu-HU" baseline="0" noProof="0" dirty="0"/>
              <a:t>A Google egyik ilyen technológiája az </a:t>
            </a:r>
            <a:r>
              <a:rPr lang="hu-HU" baseline="0" noProof="0" dirty="0" err="1"/>
              <a:t>Angular</a:t>
            </a:r>
            <a:r>
              <a:rPr lang="hu-HU" baseline="0" noProof="0" dirty="0"/>
              <a:t>, amely 1.x változatát sokat használják. Az elmúlt közel három évben a Google sok energiát ölt a keretrendszer egy új változatának kidolgozásba. Ebben az előadásban azokra dolgokra fókuszálok, amelyek segítenek megérteni, hogy mit kínál az </a:t>
            </a:r>
            <a:r>
              <a:rPr lang="hu-HU" baseline="0" noProof="0" dirty="0" err="1"/>
              <a:t>Angular</a:t>
            </a:r>
            <a:r>
              <a:rPr lang="hu-HU" baseline="0" noProof="0" dirty="0"/>
              <a:t> újabb változata, és hogyan tudjátok a képességeit használatba venni.</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5B3AF9-B521-4ED6-8B3A-97D04B519663}"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62650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81443D-512C-4F3A-BB4B-6F359194796A}"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64066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81443D-512C-4F3A-BB4B-6F359194796A}"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8563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a:t>Négy évvel ezelőtt az </a:t>
            </a:r>
            <a:r>
              <a:rPr lang="hu-HU" noProof="0" dirty="0" err="1"/>
              <a:t>Angulae</a:t>
            </a:r>
            <a:r>
              <a:rPr lang="hu-HU" noProof="0" dirty="0"/>
              <a:t> 1 tervezőcsapatának fókuszában egy</a:t>
            </a:r>
            <a:r>
              <a:rPr lang="hu-HU" baseline="0" noProof="0" dirty="0"/>
              <a:t> olyan keretrendszer létrehozása állt, amely egyszerűbbé teszi a webes alkalmazások fejlesztését, és jelentősen rövidíti a létrehozásukhoz szükséges időt.</a:t>
            </a:r>
            <a:endParaRPr lang="en-US"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14</a:t>
            </a:fld>
            <a:endParaRPr lang="hu-HU"/>
          </a:p>
        </p:txBody>
      </p:sp>
    </p:spTree>
    <p:extLst>
      <p:ext uri="{BB962C8B-B14F-4D97-AF65-F5344CB8AC3E}">
        <p14:creationId xmlns:p14="http://schemas.microsoft.com/office/powerpoint/2010/main" val="268321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a:t>Az </a:t>
            </a:r>
            <a:r>
              <a:rPr lang="hu-HU" noProof="0" dirty="0" err="1"/>
              <a:t>Angular</a:t>
            </a:r>
            <a:r>
              <a:rPr lang="hu-HU" noProof="0" dirty="0"/>
              <a:t> 2 ennél sokkal messzebbre</a:t>
            </a:r>
            <a:r>
              <a:rPr lang="hu-HU" baseline="0" noProof="0" dirty="0"/>
              <a:t> kíván menni! A csapat nem egyszerűen egy új keretrendszert igyekszik alkotni, hanem az </a:t>
            </a:r>
            <a:r>
              <a:rPr lang="hu-HU" baseline="0" noProof="0" dirty="0" err="1"/>
              <a:t>Angular</a:t>
            </a:r>
            <a:r>
              <a:rPr lang="hu-HU" baseline="0" noProof="0" dirty="0"/>
              <a:t> 2-t egy teljes fejlesztési platformmá kívánja alakítani.</a:t>
            </a:r>
          </a:p>
          <a:p>
            <a:endParaRPr lang="hu-HU" baseline="0" noProof="0" dirty="0"/>
          </a:p>
          <a:p>
            <a:r>
              <a:rPr lang="hu-HU" baseline="0" noProof="0" dirty="0"/>
              <a:t>Ahhoz, hogy megérthessük, mit is jelent a „platform”, nézzük meg annak alapvető építőelemeit!</a:t>
            </a:r>
            <a:endParaRPr lang="en-US"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15</a:t>
            </a:fld>
            <a:endParaRPr lang="hu-HU"/>
          </a:p>
        </p:txBody>
      </p:sp>
    </p:spTree>
    <p:extLst>
      <p:ext uri="{BB962C8B-B14F-4D97-AF65-F5344CB8AC3E}">
        <p14:creationId xmlns:p14="http://schemas.microsoft.com/office/powerpoint/2010/main" val="232036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a:t>Az </a:t>
            </a:r>
            <a:r>
              <a:rPr lang="hu-HU" noProof="0" dirty="0" err="1"/>
              <a:t>Angular</a:t>
            </a:r>
            <a:r>
              <a:rPr lang="hu-HU" noProof="0" dirty="0"/>
              <a:t> alapját három</a:t>
            </a:r>
            <a:r>
              <a:rPr lang="hu-HU" baseline="0" noProof="0" dirty="0"/>
              <a:t> építőelem jelenti.</a:t>
            </a:r>
          </a:p>
          <a:p>
            <a:endParaRPr lang="hu-HU" baseline="0" noProof="0" dirty="0"/>
          </a:p>
          <a:p>
            <a:r>
              <a:rPr lang="hu-HU" baseline="0" noProof="0" dirty="0"/>
              <a:t>A </a:t>
            </a:r>
            <a:r>
              <a:rPr lang="hu-HU" baseline="0" noProof="0" dirty="0" err="1"/>
              <a:t>Dependency</a:t>
            </a:r>
            <a:r>
              <a:rPr lang="hu-HU" baseline="0" noProof="0" dirty="0"/>
              <a:t> </a:t>
            </a:r>
            <a:r>
              <a:rPr lang="hu-HU" baseline="0" noProof="0" dirty="0" err="1"/>
              <a:t>Injection</a:t>
            </a:r>
            <a:r>
              <a:rPr lang="hu-HU" baseline="0" noProof="0" dirty="0"/>
              <a:t> – amelyet már a demóban is megmutattam, sokkal egyszerűbben, intuitívabban használható, mint az előző </a:t>
            </a:r>
            <a:r>
              <a:rPr lang="hu-HU" baseline="0" noProof="0" dirty="0" err="1"/>
              <a:t>Angular</a:t>
            </a:r>
            <a:r>
              <a:rPr lang="hu-HU" baseline="0" noProof="0" dirty="0"/>
              <a:t> változatban. A dekorátorok biztosítják, hogy a keretrendszer </a:t>
            </a:r>
            <a:r>
              <a:rPr lang="hu-HU" baseline="0" noProof="0" dirty="0" err="1"/>
              <a:t>metadatok</a:t>
            </a:r>
            <a:r>
              <a:rPr lang="hu-HU" baseline="0" noProof="0" dirty="0"/>
              <a:t> segítségével kapcsolja össze az egymással együttműködő ES6 osztályokat.</a:t>
            </a:r>
          </a:p>
          <a:p>
            <a:endParaRPr lang="en-US" baseline="0" noProof="0" dirty="0"/>
          </a:p>
          <a:p>
            <a:r>
              <a:rPr lang="hu-HU" baseline="0" noProof="0" dirty="0"/>
              <a:t>Már korábban is említettem, hogy a felhasználói felület megjelenítése kb. ötszörösére gyorsult. Ez a „</a:t>
            </a:r>
            <a:r>
              <a:rPr lang="hu-HU" baseline="0" noProof="0" dirty="0" err="1"/>
              <a:t>zones</a:t>
            </a:r>
            <a:r>
              <a:rPr lang="hu-HU" baseline="0" noProof="0" dirty="0"/>
              <a:t>” modul érdeme. A „</a:t>
            </a:r>
            <a:r>
              <a:rPr lang="hu-HU" baseline="0" noProof="0" dirty="0" err="1"/>
              <a:t>zones</a:t>
            </a:r>
            <a:r>
              <a:rPr lang="hu-HU" baseline="0" noProof="0" dirty="0"/>
              <a:t>” egy olyan alacsony szintű modul, amely lehetővé teszi, hogy az </a:t>
            </a:r>
            <a:r>
              <a:rPr lang="hu-HU" baseline="0" noProof="0" dirty="0" err="1"/>
              <a:t>Angular</a:t>
            </a:r>
            <a:r>
              <a:rPr lang="hu-HU" baseline="0" noProof="0" dirty="0"/>
              <a:t> felismerhesse a felhasználói felület mögött lévő adatok változását, és ezeknek megfelelően hatékony módon ütemezze a UI frissítését.</a:t>
            </a:r>
            <a:endParaRPr lang="en-US" baseline="0"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16</a:t>
            </a:fld>
            <a:endParaRPr lang="hu-HU"/>
          </a:p>
        </p:txBody>
      </p:sp>
    </p:spTree>
    <p:extLst>
      <p:ext uri="{BB962C8B-B14F-4D97-AF65-F5344CB8AC3E}">
        <p14:creationId xmlns:p14="http://schemas.microsoft.com/office/powerpoint/2010/main" val="209313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a:t>Ezekre az alapvető komponensekre építi az</a:t>
            </a:r>
            <a:r>
              <a:rPr lang="hu-HU" baseline="0" noProof="0" dirty="0"/>
              <a:t> </a:t>
            </a:r>
            <a:r>
              <a:rPr lang="hu-HU" baseline="0" noProof="0" dirty="0" err="1"/>
              <a:t>Angular</a:t>
            </a:r>
            <a:r>
              <a:rPr lang="hu-HU" baseline="0" noProof="0" dirty="0"/>
              <a:t> a működését alapvetően meghatározó modulokat. Az egyik legfontosabb a </a:t>
            </a:r>
            <a:r>
              <a:rPr lang="hu-HU" baseline="0" noProof="0" dirty="0" err="1"/>
              <a:t>compiler</a:t>
            </a:r>
            <a:r>
              <a:rPr lang="hu-HU" baseline="0" noProof="0" dirty="0"/>
              <a:t>, amely az offline fordítást is lehetővé teszi. Ez az építőkő biztosítja, hogy a keretrendszer eredeti, kb. 170KByte-os méretét kb. 50KByte-ra sikerült redukálni.</a:t>
            </a:r>
          </a:p>
          <a:p>
            <a:endParaRPr lang="hu-HU" noProof="0" dirty="0"/>
          </a:p>
          <a:p>
            <a:r>
              <a:rPr lang="hu-HU" noProof="0" dirty="0"/>
              <a:t>A „</a:t>
            </a:r>
            <a:r>
              <a:rPr lang="hu-HU" noProof="0" dirty="0" err="1"/>
              <a:t>zones</a:t>
            </a:r>
            <a:r>
              <a:rPr lang="hu-HU" noProof="0" dirty="0"/>
              <a:t>”-</a:t>
            </a:r>
            <a:r>
              <a:rPr lang="hu-HU" noProof="0" dirty="0" err="1"/>
              <a:t>nak</a:t>
            </a:r>
            <a:r>
              <a:rPr lang="hu-HU" noProof="0" dirty="0"/>
              <a:t> köszönhetően a </a:t>
            </a:r>
            <a:r>
              <a:rPr lang="hu-HU" noProof="0"/>
              <a:t>változások észlelése </a:t>
            </a:r>
            <a:r>
              <a:rPr lang="hu-HU" noProof="0" dirty="0"/>
              <a:t>kb. tízszer gyorsabb lett,</a:t>
            </a:r>
            <a:r>
              <a:rPr lang="hu-HU" baseline="0" noProof="0" dirty="0"/>
              <a:t> mint a korábbi </a:t>
            </a:r>
            <a:r>
              <a:rPr lang="hu-HU" baseline="0" noProof="0" dirty="0" err="1"/>
              <a:t>Angular</a:t>
            </a:r>
            <a:r>
              <a:rPr lang="hu-HU" baseline="0" noProof="0" dirty="0"/>
              <a:t> változatban. Az új </a:t>
            </a:r>
            <a:r>
              <a:rPr lang="hu-HU" baseline="0" noProof="0" dirty="0" err="1"/>
              <a:t>rendering</a:t>
            </a:r>
            <a:r>
              <a:rPr lang="hu-HU" baseline="0" noProof="0" dirty="0"/>
              <a:t> </a:t>
            </a:r>
            <a:r>
              <a:rPr lang="hu-HU" baseline="0" noProof="0" dirty="0" err="1"/>
              <a:t>engine</a:t>
            </a:r>
            <a:r>
              <a:rPr lang="hu-HU" baseline="0" noProof="0" dirty="0"/>
              <a:t> nemcsak hogy ötször gyorsabb az elődjénél, de előzetes (pl. szerveroldali) </a:t>
            </a:r>
            <a:r>
              <a:rPr lang="hu-HU" baseline="0" noProof="0" dirty="0" err="1"/>
              <a:t>renderinget</a:t>
            </a:r>
            <a:r>
              <a:rPr lang="hu-HU" baseline="0" noProof="0" dirty="0"/>
              <a:t> is engedélyez. A felületet nemcsak HTML-ként képes létrehozni, de </a:t>
            </a:r>
            <a:r>
              <a:rPr lang="hu-HU" baseline="0" noProof="0" dirty="0" err="1"/>
              <a:t>pluginek</a:t>
            </a:r>
            <a:r>
              <a:rPr lang="hu-HU" baseline="0" noProof="0" dirty="0"/>
              <a:t> segítségével akár natív </a:t>
            </a:r>
            <a:r>
              <a:rPr lang="hu-HU" baseline="0" noProof="0" dirty="0" err="1"/>
              <a:t>mobilos</a:t>
            </a:r>
            <a:r>
              <a:rPr lang="hu-HU" baseline="0" noProof="0" dirty="0"/>
              <a:t> felületet vagy pl. XAML-t is képes kibocsátani.</a:t>
            </a:r>
            <a:endParaRPr lang="hu-HU" noProof="0" dirty="0"/>
          </a:p>
          <a:p>
            <a:endParaRPr lang="hu-HU" noProof="0" dirty="0"/>
          </a:p>
          <a:p>
            <a:r>
              <a:rPr lang="hu-HU" baseline="0" noProof="0" dirty="0"/>
              <a:t>A csapat sok könyvtárat és eszközt épített ezekre az alapvető komponensekre; ezekből a dián hatot helyeztem el, és háromról szeretnék külön is említést tenni. Az </a:t>
            </a:r>
            <a:r>
              <a:rPr lang="hu-HU" baseline="0" noProof="0" dirty="0" err="1"/>
              <a:t>Angular</a:t>
            </a:r>
            <a:r>
              <a:rPr lang="hu-HU" baseline="0" noProof="0" dirty="0"/>
              <a:t> </a:t>
            </a:r>
            <a:r>
              <a:rPr lang="hu-HU" baseline="0" noProof="0" dirty="0" err="1"/>
              <a:t>Universal</a:t>
            </a:r>
            <a:r>
              <a:rPr lang="hu-HU" baseline="0" noProof="0" dirty="0"/>
              <a:t> lehetővé teszi, hogy a megjelenítendő UI első </a:t>
            </a:r>
            <a:r>
              <a:rPr lang="hu-HU" baseline="0" noProof="0" dirty="0" err="1"/>
              <a:t>renderelését</a:t>
            </a:r>
            <a:r>
              <a:rPr lang="hu-HU" baseline="0" noProof="0" dirty="0"/>
              <a:t> a szerver oldalon végezzük el. Az </a:t>
            </a:r>
            <a:r>
              <a:rPr lang="hu-HU" baseline="0" noProof="0" dirty="0" err="1"/>
              <a:t>Augury</a:t>
            </a:r>
            <a:r>
              <a:rPr lang="hu-HU" baseline="0" noProof="0" dirty="0"/>
              <a:t> segítségével az </a:t>
            </a:r>
            <a:r>
              <a:rPr lang="hu-HU" baseline="0" noProof="0" dirty="0" err="1"/>
              <a:t>Angular</a:t>
            </a:r>
            <a:r>
              <a:rPr lang="hu-HU" baseline="0" noProof="0" dirty="0"/>
              <a:t> alkalmazást a böngészőben követhetjük nyomon. Sok más keretrendszerhez hasonlóan az </a:t>
            </a:r>
            <a:r>
              <a:rPr lang="hu-HU" baseline="0" noProof="0" dirty="0" err="1"/>
              <a:t>Angularnak</a:t>
            </a:r>
            <a:r>
              <a:rPr lang="hu-HU" baseline="0" noProof="0" dirty="0"/>
              <a:t> is van saját parancssoros eszköze.</a:t>
            </a:r>
          </a:p>
          <a:p>
            <a:endParaRPr lang="en-US" baseline="0" noProof="0" dirty="0"/>
          </a:p>
          <a:p>
            <a:r>
              <a:rPr lang="hu-HU" baseline="0" noProof="0" dirty="0"/>
              <a:t>Az </a:t>
            </a:r>
            <a:r>
              <a:rPr lang="hu-HU" baseline="0" noProof="0" dirty="0" err="1"/>
              <a:t>Angular</a:t>
            </a:r>
            <a:r>
              <a:rPr lang="hu-HU" baseline="0" noProof="0" dirty="0"/>
              <a:t> története nem lehetne teljes az 1.x-ről a 2-es változatra átállás nélkül. Az </a:t>
            </a:r>
            <a:r>
              <a:rPr lang="hu-HU" baseline="0" noProof="0" dirty="0" err="1"/>
              <a:t>ngUpgrade</a:t>
            </a:r>
            <a:r>
              <a:rPr lang="hu-HU" baseline="0" noProof="0" dirty="0"/>
              <a:t> modullal lehetőség van arra, hogy ugyanazon az alkalmazáson belül vegyesen használjuk az </a:t>
            </a:r>
            <a:r>
              <a:rPr lang="hu-HU" baseline="0" noProof="0" dirty="0" err="1"/>
              <a:t>Angular</a:t>
            </a:r>
            <a:r>
              <a:rPr lang="hu-HU" baseline="0" noProof="0" dirty="0"/>
              <a:t> 1.x és 2 komponenseket. Így módunk nyílik arra, hogy lépésekben </a:t>
            </a:r>
            <a:r>
              <a:rPr lang="hu-HU" baseline="0" noProof="0" dirty="0" err="1"/>
              <a:t>migráljuk</a:t>
            </a:r>
            <a:r>
              <a:rPr lang="hu-HU" baseline="0" noProof="0" dirty="0"/>
              <a:t> az alkalmazásainkat.</a:t>
            </a:r>
            <a:endParaRPr lang="en-US" baseline="0" noProof="0" dirty="0"/>
          </a:p>
          <a:p>
            <a:endParaRPr lang="hu-HU" noProof="0" dirty="0"/>
          </a:p>
          <a:p>
            <a:r>
              <a:rPr lang="hu-HU" noProof="0" dirty="0"/>
              <a:t>Az upgrade egyszerűsítése érdekében</a:t>
            </a:r>
            <a:r>
              <a:rPr lang="hu-HU" baseline="0" noProof="0" dirty="0"/>
              <a:t> az </a:t>
            </a:r>
            <a:r>
              <a:rPr lang="hu-HU" baseline="0" noProof="0" dirty="0" err="1"/>
              <a:t>Angular</a:t>
            </a:r>
            <a:r>
              <a:rPr lang="hu-HU" baseline="0" noProof="0" dirty="0"/>
              <a:t> 2 moduljai úgy épülnek fel, hogy azok egyszerűen használhatók </a:t>
            </a:r>
            <a:r>
              <a:rPr lang="hu-HU" baseline="0" noProof="0" dirty="0" err="1"/>
              <a:t>legyene</a:t>
            </a:r>
            <a:r>
              <a:rPr lang="hu-HU" baseline="0" noProof="0" dirty="0"/>
              <a:t> az </a:t>
            </a:r>
            <a:r>
              <a:rPr lang="hu-HU" baseline="0" noProof="0" dirty="0" err="1"/>
              <a:t>Angular</a:t>
            </a:r>
            <a:r>
              <a:rPr lang="hu-HU" baseline="0" noProof="0" dirty="0"/>
              <a:t> 1-ből is. Ilyen modulok például a </a:t>
            </a:r>
            <a:r>
              <a:rPr lang="hu-HU" baseline="0" noProof="0" dirty="0" err="1"/>
              <a:t>Router</a:t>
            </a:r>
            <a:r>
              <a:rPr lang="hu-HU" baseline="0" noProof="0" dirty="0"/>
              <a:t>, </a:t>
            </a:r>
            <a:r>
              <a:rPr lang="hu-HU" baseline="0" noProof="0" dirty="0" err="1"/>
              <a:t>Animations</a:t>
            </a:r>
            <a:r>
              <a:rPr lang="hu-HU" baseline="0" noProof="0" dirty="0"/>
              <a:t> vagy az </a:t>
            </a:r>
            <a:r>
              <a:rPr lang="hu-HU" baseline="0" noProof="0" dirty="0" err="1"/>
              <a:t>Internationalization</a:t>
            </a:r>
            <a:r>
              <a:rPr lang="hu-HU" baseline="0" noProof="0" dirty="0"/>
              <a:t>. </a:t>
            </a:r>
            <a:endParaRPr lang="hu-HU"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17</a:t>
            </a:fld>
            <a:endParaRPr lang="hu-HU"/>
          </a:p>
        </p:txBody>
      </p:sp>
    </p:spTree>
    <p:extLst>
      <p:ext uri="{BB962C8B-B14F-4D97-AF65-F5344CB8AC3E}">
        <p14:creationId xmlns:p14="http://schemas.microsoft.com/office/powerpoint/2010/main" val="832653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69F45FE-4838-495B-8472-E4101F944CC2}"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66999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a:t>Novák István vagyok, örülök, hogy itt lehetek közöttetek.</a:t>
            </a:r>
            <a:r>
              <a:rPr lang="hu-HU" baseline="0" noProof="0" dirty="0"/>
              <a:t> Munkám jelentős részében az agilis fejlesztés értékeit adom át azoknak a csapatoknak, akikkel együtt dolgozom, vagyis fejlesztőket fejlesztek. Tizedik éve vagyok Microsoft MVP.</a:t>
            </a:r>
          </a:p>
          <a:p>
            <a:r>
              <a:rPr lang="hu-HU" baseline="0" noProof="0" dirty="0"/>
              <a:t>Három éve publikálok webes technológiákkal foglalkozó könyveket az Amazonon. Ennek kapcsán az elmúlt évben négy hónapig az </a:t>
            </a:r>
            <a:r>
              <a:rPr lang="hu-HU" baseline="0" noProof="0" dirty="0" err="1"/>
              <a:t>Angular</a:t>
            </a:r>
            <a:r>
              <a:rPr lang="hu-HU" baseline="0" noProof="0" dirty="0"/>
              <a:t> 2-es csapat tagja is voltam – a </a:t>
            </a:r>
            <a:r>
              <a:rPr lang="hu-HU" baseline="0" noProof="0" dirty="0" err="1"/>
              <a:t>Core</a:t>
            </a:r>
            <a:r>
              <a:rPr lang="hu-HU" baseline="0" noProof="0" dirty="0"/>
              <a:t> </a:t>
            </a:r>
            <a:r>
              <a:rPr lang="hu-HU" baseline="0" noProof="0" dirty="0" err="1"/>
              <a:t>Documentation</a:t>
            </a:r>
            <a:r>
              <a:rPr lang="hu-HU" baseline="0" noProof="0" dirty="0"/>
              <a:t> teamben dolgoztam.</a:t>
            </a:r>
            <a:endParaRPr lang="en-US"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2</a:t>
            </a:fld>
            <a:endParaRPr lang="hu-HU"/>
          </a:p>
        </p:txBody>
      </p:sp>
    </p:spTree>
    <p:extLst>
      <p:ext uri="{BB962C8B-B14F-4D97-AF65-F5344CB8AC3E}">
        <p14:creationId xmlns:p14="http://schemas.microsoft.com/office/powerpoint/2010/main" val="359230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aseline="0" noProof="0" dirty="0"/>
              <a:t>Az </a:t>
            </a:r>
            <a:r>
              <a:rPr lang="hu-HU" baseline="0" noProof="0" dirty="0" err="1"/>
              <a:t>Angular</a:t>
            </a:r>
            <a:r>
              <a:rPr lang="hu-HU" baseline="0" noProof="0" dirty="0"/>
              <a:t> 2 végleges változata idén szeptember 14-én jelent meg, jelenleg a 2.2.0 változatnál járunk. A Google ezzel az új változattal áttért a szemantikus verziószámozásra: az első szám változása komolyabb bővülést, akár képességtöréseket is bevezető újításokat jelez. A második szám változása képességekkel való bővülésre utal, a harmadik számjegy pedig a patchek, karbantartások eredményét jelzi.</a:t>
            </a:r>
          </a:p>
          <a:p>
            <a:r>
              <a:rPr lang="hu-HU" baseline="0" noProof="0" dirty="0"/>
              <a:t>Az </a:t>
            </a:r>
            <a:r>
              <a:rPr lang="hu-HU" baseline="0" noProof="0" dirty="0" err="1"/>
              <a:t>Angular</a:t>
            </a:r>
            <a:r>
              <a:rPr lang="hu-HU" baseline="0" noProof="0" dirty="0"/>
              <a:t> 2 egyik fontos célkitűzése volt a teljesítmény növelése, ennek legfontosabb eredményeit számokba öntve láthatjátok a dián.</a:t>
            </a:r>
          </a:p>
          <a:p>
            <a:r>
              <a:rPr lang="hu-HU" baseline="0" noProof="0" dirty="0"/>
              <a:t>Számunkra fejlesztőként az egyik legfontosabb dolog, hogy az </a:t>
            </a:r>
            <a:r>
              <a:rPr lang="hu-HU" baseline="0" noProof="0" dirty="0" err="1"/>
              <a:t>Angular</a:t>
            </a:r>
            <a:r>
              <a:rPr lang="hu-HU" baseline="0" noProof="0" dirty="0"/>
              <a:t> csapat a </a:t>
            </a:r>
            <a:r>
              <a:rPr lang="hu-HU" baseline="0" noProof="0" dirty="0" err="1"/>
              <a:t>TypeScripttel</a:t>
            </a:r>
            <a:r>
              <a:rPr lang="hu-HU" baseline="0" noProof="0" dirty="0"/>
              <a:t> fejleszti termékét. Ez a programozási nyelv egyszerűvé teszi az ES6 képességek alkalmazását, könnyebbé, simábbá téve az alkalmazások készítését.</a:t>
            </a:r>
            <a:endParaRPr lang="en-US" baseline="0"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3</a:t>
            </a:fld>
            <a:endParaRPr lang="hu-HU"/>
          </a:p>
        </p:txBody>
      </p:sp>
    </p:spTree>
    <p:extLst>
      <p:ext uri="{BB962C8B-B14F-4D97-AF65-F5344CB8AC3E}">
        <p14:creationId xmlns:p14="http://schemas.microsoft.com/office/powerpoint/2010/main" val="56084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noProof="0" dirty="0"/>
              <a:t>Az </a:t>
            </a:r>
            <a:r>
              <a:rPr lang="hu-HU" noProof="0" dirty="0" err="1"/>
              <a:t>Angular</a:t>
            </a:r>
            <a:r>
              <a:rPr lang="hu-HU" noProof="0" dirty="0"/>
              <a:t> előző változata</a:t>
            </a:r>
            <a:r>
              <a:rPr lang="hu-HU" baseline="0" noProof="0" dirty="0"/>
              <a:t> alapvetően az MVC modellre épülve segítette a webes alkalmazások készítését, Azért, hogy egy darabka UI és a hozzátartozó logika megvalósítását kézben tarthassa, több alapelemmel dolgozott, mint például a „</a:t>
            </a:r>
            <a:r>
              <a:rPr lang="hu-HU" baseline="0" noProof="0" dirty="0" err="1"/>
              <a:t>directive</a:t>
            </a:r>
            <a:r>
              <a:rPr lang="hu-HU" baseline="0" noProof="0" dirty="0"/>
              <a:t>”, „</a:t>
            </a:r>
            <a:r>
              <a:rPr lang="hu-HU" baseline="0" noProof="0" dirty="0" err="1"/>
              <a:t>controller</a:t>
            </a:r>
            <a:r>
              <a:rPr lang="hu-HU" baseline="0" noProof="0" dirty="0"/>
              <a:t>”, „</a:t>
            </a:r>
            <a:r>
              <a:rPr lang="hu-HU" baseline="0" noProof="0" dirty="0" err="1"/>
              <a:t>scope</a:t>
            </a:r>
            <a:r>
              <a:rPr lang="hu-HU" baseline="0" noProof="0" dirty="0"/>
              <a:t>”.</a:t>
            </a:r>
          </a:p>
          <a:p>
            <a:endParaRPr lang="hu-HU" baseline="0" noProof="0" dirty="0"/>
          </a:p>
          <a:p>
            <a:r>
              <a:rPr lang="hu-HU" baseline="0" noProof="0" dirty="0"/>
              <a:t>Az </a:t>
            </a:r>
            <a:r>
              <a:rPr lang="hu-HU" baseline="0" noProof="0" dirty="0" err="1"/>
              <a:t>Angular</a:t>
            </a:r>
            <a:r>
              <a:rPr lang="hu-HU" baseline="0" noProof="0" dirty="0"/>
              <a:t> új változata a fejlesztőre bízza, hogy milyen </a:t>
            </a:r>
            <a:r>
              <a:rPr lang="hu-HU" baseline="0" noProof="0" dirty="0" err="1"/>
              <a:t>architekturális</a:t>
            </a:r>
            <a:r>
              <a:rPr lang="hu-HU" baseline="0" noProof="0" dirty="0"/>
              <a:t> modellt használ, legyen az továbbra is az MVC vagy akár reaktív megközelítés, </a:t>
            </a:r>
            <a:r>
              <a:rPr lang="hu-HU" baseline="0" noProof="0" dirty="0" err="1"/>
              <a:t>flux</a:t>
            </a:r>
            <a:r>
              <a:rPr lang="hu-HU" baseline="0" noProof="0" dirty="0"/>
              <a:t>, </a:t>
            </a:r>
            <a:r>
              <a:rPr lang="hu-HU" baseline="0" noProof="0" dirty="0" err="1"/>
              <a:t>redux</a:t>
            </a:r>
            <a:r>
              <a:rPr lang="hu-HU" baseline="0" noProof="0" dirty="0"/>
              <a:t>, és így tovább. </a:t>
            </a:r>
          </a:p>
          <a:p>
            <a:endParaRPr lang="hu-HU" noProof="0" dirty="0"/>
          </a:p>
          <a:p>
            <a:r>
              <a:rPr lang="hu-HU" noProof="0" dirty="0"/>
              <a:t>A korábbi alapelemek egy jelentős része szükségtelenné vált. Az </a:t>
            </a:r>
            <a:r>
              <a:rPr lang="hu-HU" noProof="0" dirty="0" err="1"/>
              <a:t>Angular</a:t>
            </a:r>
            <a:r>
              <a:rPr lang="hu-HU" noProof="0" dirty="0"/>
              <a:t> 2 központi</a:t>
            </a:r>
            <a:r>
              <a:rPr lang="hu-HU" baseline="0" noProof="0" dirty="0"/>
              <a:t> fogalma a komponens. Egy komponens azért felelős, hogy a felhasználói felület egy részét (ezt a saját terminológiájában „</a:t>
            </a:r>
            <a:r>
              <a:rPr lang="hu-HU" baseline="0" noProof="0" dirty="0" err="1"/>
              <a:t>view</a:t>
            </a:r>
            <a:r>
              <a:rPr lang="hu-HU" baseline="0" noProof="0" dirty="0"/>
              <a:t>”-</a:t>
            </a:r>
            <a:r>
              <a:rPr lang="hu-HU" baseline="0" noProof="0" dirty="0" err="1"/>
              <a:t>nak</a:t>
            </a:r>
            <a:r>
              <a:rPr lang="hu-HU" baseline="0" noProof="0" dirty="0"/>
              <a:t> nevezzük) megvalósítsa, vezérelje. Egy komponenst egy ES6 osztály definiál.</a:t>
            </a:r>
          </a:p>
          <a:p>
            <a:endParaRPr lang="hu-HU" baseline="0" noProof="0" dirty="0"/>
          </a:p>
          <a:p>
            <a:r>
              <a:rPr lang="hu-HU" baseline="0" noProof="0" dirty="0"/>
              <a:t>A komponensek megjelenését </a:t>
            </a:r>
            <a:r>
              <a:rPr lang="hu-HU" baseline="0" noProof="0" dirty="0" err="1"/>
              <a:t>template</a:t>
            </a:r>
            <a:r>
              <a:rPr lang="hu-HU" baseline="0" noProof="0" dirty="0"/>
              <a:t>-ek definiálják. Ezek általában HTML </a:t>
            </a:r>
            <a:r>
              <a:rPr lang="hu-HU" baseline="0" noProof="0" dirty="0" err="1"/>
              <a:t>markupot</a:t>
            </a:r>
            <a:r>
              <a:rPr lang="hu-HU" baseline="0" noProof="0" dirty="0"/>
              <a:t> jelentenek.</a:t>
            </a:r>
          </a:p>
          <a:p>
            <a:endParaRPr lang="hu-HU" baseline="0" noProof="0" dirty="0"/>
          </a:p>
          <a:p>
            <a:r>
              <a:rPr lang="hu-HU" baseline="0" noProof="0" dirty="0"/>
              <a:t>Az </a:t>
            </a:r>
            <a:r>
              <a:rPr lang="hu-HU" baseline="0" noProof="0" dirty="0" err="1"/>
              <a:t>Angular</a:t>
            </a:r>
            <a:r>
              <a:rPr lang="hu-HU" baseline="0" noProof="0" dirty="0"/>
              <a:t> 2 építőelemeit ES6 </a:t>
            </a:r>
            <a:r>
              <a:rPr lang="hu-HU" baseline="0" noProof="0" dirty="0" err="1"/>
              <a:t>class</a:t>
            </a:r>
            <a:r>
              <a:rPr lang="hu-HU" baseline="0" noProof="0" dirty="0"/>
              <a:t>-ok reprezentálják a kódban. Ezeket az osztályokat soha nem kell a fejlesztőnek </a:t>
            </a:r>
            <a:r>
              <a:rPr lang="hu-HU" baseline="0" noProof="0" dirty="0" err="1"/>
              <a:t>példányosítania</a:t>
            </a:r>
            <a:r>
              <a:rPr lang="hu-HU" baseline="0" noProof="0" dirty="0"/>
              <a:t>, ezt a szerepet az </a:t>
            </a:r>
            <a:r>
              <a:rPr lang="hu-HU" baseline="0" noProof="0" dirty="0" err="1"/>
              <a:t>Angular</a:t>
            </a:r>
            <a:r>
              <a:rPr lang="hu-HU" baseline="0" noProof="0" dirty="0"/>
              <a:t> magára vállalja. Azért, hogy a keretrendszer tisztában legyen az egyes osztályok szerepével és a megfelelő módon használja azokat az alkalmazásban, az osztályokat </a:t>
            </a:r>
            <a:r>
              <a:rPr lang="hu-HU" baseline="0" noProof="0" dirty="0" err="1"/>
              <a:t>metaadatokkal</a:t>
            </a:r>
            <a:r>
              <a:rPr lang="hu-HU" baseline="0" noProof="0" dirty="0"/>
              <a:t> látjuk el.</a:t>
            </a:r>
          </a:p>
          <a:p>
            <a:endParaRPr lang="hu-HU" noProof="0" dirty="0"/>
          </a:p>
          <a:p>
            <a:r>
              <a:rPr lang="hu-HU" noProof="0" dirty="0"/>
              <a:t>A keretrendszer az ún. „</a:t>
            </a:r>
            <a:r>
              <a:rPr lang="hu-HU" noProof="0" dirty="0" err="1"/>
              <a:t>property</a:t>
            </a:r>
            <a:r>
              <a:rPr lang="hu-HU" noProof="0" dirty="0"/>
              <a:t> </a:t>
            </a:r>
            <a:r>
              <a:rPr lang="hu-HU" noProof="0" dirty="0" err="1"/>
              <a:t>binding</a:t>
            </a:r>
            <a:r>
              <a:rPr lang="hu-HU" noProof="0" dirty="0"/>
              <a:t>” mechanizmust használja arra a célra, hogy a</a:t>
            </a:r>
            <a:r>
              <a:rPr lang="hu-HU" baseline="0" noProof="0" dirty="0"/>
              <a:t> UI modelljében lévő </a:t>
            </a:r>
            <a:r>
              <a:rPr lang="hu-HU" baseline="0" noProof="0" dirty="0" err="1"/>
              <a:t>véltozások</a:t>
            </a:r>
            <a:r>
              <a:rPr lang="hu-HU" baseline="0" noProof="0" dirty="0"/>
              <a:t> eljussanak a felhasználói felületre. Ennek a mechanizmusnak a párja az „</a:t>
            </a:r>
            <a:r>
              <a:rPr lang="hu-HU" baseline="0" noProof="0" dirty="0" err="1"/>
              <a:t>event</a:t>
            </a:r>
            <a:r>
              <a:rPr lang="hu-HU" baseline="0" noProof="0" dirty="0"/>
              <a:t> </a:t>
            </a:r>
            <a:r>
              <a:rPr lang="hu-HU" baseline="0" noProof="0" dirty="0" err="1"/>
              <a:t>binding</a:t>
            </a:r>
            <a:r>
              <a:rPr lang="hu-HU" baseline="0" noProof="0" dirty="0"/>
              <a:t>”, amely a rendszereseményeket és a felhasználói akciókat a modell állapotának megváltoztatására használja fel.</a:t>
            </a:r>
          </a:p>
          <a:p>
            <a:endParaRPr lang="hu-HU" baseline="0" noProof="0" dirty="0"/>
          </a:p>
          <a:p>
            <a:r>
              <a:rPr lang="hu-HU" baseline="0" noProof="0" dirty="0"/>
              <a:t>Az általános célú értékeket, műveleteket szolgáltatásokba zárhatjuk és azokat kívülről, deklaratív módon injektálhatjuk az azokat használó komponensekbe.</a:t>
            </a:r>
          </a:p>
        </p:txBody>
      </p:sp>
      <p:sp>
        <p:nvSpPr>
          <p:cNvPr id="4" name="Slide Number Placeholder 3"/>
          <p:cNvSpPr>
            <a:spLocks noGrp="1"/>
          </p:cNvSpPr>
          <p:nvPr>
            <p:ph type="sldNum" sz="quarter" idx="10"/>
          </p:nvPr>
        </p:nvSpPr>
        <p:spPr/>
        <p:txBody>
          <a:bodyPr/>
          <a:lstStyle/>
          <a:p>
            <a:fld id="{D9FD69D5-6320-40C6-AA89-B9304C51B83C}" type="slidenum">
              <a:rPr lang="hu-HU" smtClean="0"/>
              <a:t>4</a:t>
            </a:fld>
            <a:endParaRPr lang="hu-HU"/>
          </a:p>
        </p:txBody>
      </p:sp>
    </p:spTree>
    <p:extLst>
      <p:ext uri="{BB962C8B-B14F-4D97-AF65-F5344CB8AC3E}">
        <p14:creationId xmlns:p14="http://schemas.microsoft.com/office/powerpoint/2010/main" val="4084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aseline="0" noProof="0" dirty="0" err="1"/>
              <a:t>Szoftvereink</a:t>
            </a:r>
            <a:r>
              <a:rPr lang="hu-HU" baseline="0" noProof="0" dirty="0"/>
              <a:t> méretének növekedését a </a:t>
            </a:r>
            <a:r>
              <a:rPr lang="hu-HU" baseline="0" noProof="0" dirty="0" err="1"/>
              <a:t>modularizálás</a:t>
            </a:r>
            <a:r>
              <a:rPr lang="hu-HU" baseline="0" noProof="0" dirty="0"/>
              <a:t> segítségével tudjuk követhetővé tenni: egy nagy alkalmazást önmagukban értelmes egészként kezelhető, tesztelhető modulokból komponáljuk. Ezt a megközelítést használja az </a:t>
            </a:r>
            <a:r>
              <a:rPr lang="hu-HU" baseline="0" noProof="0" dirty="0" err="1"/>
              <a:t>Angular</a:t>
            </a:r>
            <a:r>
              <a:rPr lang="hu-HU" baseline="0" noProof="0" dirty="0"/>
              <a:t> maga is. </a:t>
            </a:r>
          </a:p>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noProof="0" dirty="0"/>
              <a:t>Egy </a:t>
            </a:r>
            <a:r>
              <a:rPr lang="hu-HU" baseline="0" noProof="0" dirty="0" err="1"/>
              <a:t>Angular</a:t>
            </a:r>
            <a:r>
              <a:rPr lang="hu-HU" baseline="0" noProof="0" dirty="0"/>
              <a:t> modul (</a:t>
            </a:r>
            <a:r>
              <a:rPr lang="hu-HU" baseline="0" noProof="0" dirty="0" err="1"/>
              <a:t>NgModule</a:t>
            </a:r>
            <a:r>
              <a:rPr lang="hu-HU" baseline="0" noProof="0" dirty="0"/>
              <a:t>) az összetartozó alkalmazáselemeket (ES6 osztályok) írja le, definiálva a függőségeket és a külvilág számára felkínált építőelemeket.</a:t>
            </a:r>
          </a:p>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noProof="0" dirty="0"/>
              <a:t>Minden alkalmazás rendelkezik egy ún. „</a:t>
            </a:r>
            <a:r>
              <a:rPr lang="hu-HU" baseline="0" noProof="0" dirty="0" err="1"/>
              <a:t>root</a:t>
            </a:r>
            <a:r>
              <a:rPr lang="hu-HU" baseline="0" noProof="0" dirty="0"/>
              <a:t> </a:t>
            </a:r>
            <a:r>
              <a:rPr lang="hu-HU" baseline="0" noProof="0" dirty="0" err="1"/>
              <a:t>module</a:t>
            </a:r>
            <a:r>
              <a:rPr lang="hu-HU" baseline="0" noProof="0" dirty="0"/>
              <a:t>”-</a:t>
            </a:r>
            <a:r>
              <a:rPr lang="hu-HU" baseline="0" noProof="0" dirty="0" err="1"/>
              <a:t>lal</a:t>
            </a:r>
            <a:r>
              <a:rPr lang="hu-HU" baseline="0" noProof="0" dirty="0"/>
              <a:t>, amely az alkalmazás indításához szükséges elemeket tartalmazza. A </a:t>
            </a:r>
            <a:r>
              <a:rPr lang="hu-HU" baseline="0" noProof="0" dirty="0" err="1"/>
              <a:t>modularizálás</a:t>
            </a:r>
            <a:r>
              <a:rPr lang="hu-HU" baseline="0" noProof="0" dirty="0"/>
              <a:t> lehetővé teszi, hogy termékképességek szerint definiáljunk modulokat, illetve megosztott modulokat és készíthessünk, amelyeket akár az alkalmazáson belül használhatunk fel, akár </a:t>
            </a:r>
            <a:r>
              <a:rPr lang="hu-HU" baseline="0" noProof="0" dirty="0" err="1"/>
              <a:t>third-party</a:t>
            </a:r>
            <a:r>
              <a:rPr lang="hu-HU" baseline="0" noProof="0" dirty="0"/>
              <a:t> modulként kínálhatunk fel más alkalmazások számára.</a:t>
            </a:r>
          </a:p>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noProof="0" dirty="0"/>
              <a:t>A keretrendszer lehetővé teszi a modulok „lusta”, vagyis csak első használatkor való betöltését.</a:t>
            </a:r>
            <a:endParaRPr lang="en-US" baseline="0" noProof="0" dirty="0"/>
          </a:p>
        </p:txBody>
      </p:sp>
      <p:sp>
        <p:nvSpPr>
          <p:cNvPr id="4" name="Slide Number Placeholder 3"/>
          <p:cNvSpPr>
            <a:spLocks noGrp="1"/>
          </p:cNvSpPr>
          <p:nvPr>
            <p:ph type="sldNum" sz="quarter" idx="10"/>
          </p:nvPr>
        </p:nvSpPr>
        <p:spPr/>
        <p:txBody>
          <a:bodyPr/>
          <a:lstStyle/>
          <a:p>
            <a:fld id="{D9FD69D5-6320-40C6-AA89-B9304C51B83C}" type="slidenum">
              <a:rPr lang="hu-HU" smtClean="0"/>
              <a:t>5</a:t>
            </a:fld>
            <a:endParaRPr lang="hu-HU"/>
          </a:p>
        </p:txBody>
      </p:sp>
    </p:spTree>
    <p:extLst>
      <p:ext uri="{BB962C8B-B14F-4D97-AF65-F5344CB8AC3E}">
        <p14:creationId xmlns:p14="http://schemas.microsoft.com/office/powerpoint/2010/main" val="303439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D719EAC-65C4-4B7F-946C-4963AC50363A}"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32555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81443D-512C-4F3A-BB4B-6F359194796A}"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99404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81443D-512C-4F3A-BB4B-6F359194796A}"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3503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81443D-512C-4F3A-BB4B-6F359194796A}" type="datetime1">
              <a:rPr lang="en-US" smtClean="0"/>
              <a:t>11/23/2016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252641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7" name="Rectangle 6"/>
          <p:cNvSpPr/>
          <p:nvPr userDrawn="1"/>
        </p:nvSpPr>
        <p:spPr bwMode="auto">
          <a:xfrm>
            <a:off x="457200"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3064142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bwMode="auto">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973054" y="6319670"/>
            <a:ext cx="1005840" cy="195077"/>
          </a:xfrm>
          <a:prstGeom prst="rect">
            <a:avLst/>
          </a:prstGeom>
        </p:spPr>
      </p:pic>
      <p:sp>
        <p:nvSpPr>
          <p:cNvPr id="10" name="Rectangle 9"/>
          <p:cNvSpPr/>
          <p:nvPr userDrawn="1"/>
        </p:nvSpPr>
        <p:spPr bwMode="auto">
          <a:xfrm>
            <a:off x="457200"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endParaRPr lang="en-GB"/>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GB"/>
          </a:p>
        </p:txBody>
      </p:sp>
    </p:spTree>
    <p:extLst>
      <p:ext uri="{BB962C8B-B14F-4D97-AF65-F5344CB8AC3E}">
        <p14:creationId xmlns:p14="http://schemas.microsoft.com/office/powerpoint/2010/main" val="4166139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 Light">
    <p:spTree>
      <p:nvGrpSpPr>
        <p:cNvPr id="1" name=""/>
        <p:cNvGrpSpPr/>
        <p:nvPr/>
      </p:nvGrpSpPr>
      <p:grpSpPr>
        <a:xfrm>
          <a:off x="0" y="0"/>
          <a:ext cx="0" cy="0"/>
          <a:chOff x="0" y="0"/>
          <a:chExt cx="0" cy="0"/>
        </a:xfrm>
      </p:grpSpPr>
      <p:sp>
        <p:nvSpPr>
          <p:cNvPr id="2" name="Title 1"/>
          <p:cNvSpPr>
            <a:spLocks noGrp="1"/>
          </p:cNvSpPr>
          <p:nvPr>
            <p:ph type="title"/>
          </p:nvPr>
        </p:nvSpPr>
        <p:spPr>
          <a:xfrm>
            <a:off x="709956" y="372394"/>
            <a:ext cx="10871511" cy="921869"/>
          </a:xfrm>
          <a:prstGeom prst="rect">
            <a:avLst/>
          </a:prstGeom>
        </p:spPr>
        <p:txBody>
          <a:bodyPr lIns="0" anchor="b"/>
          <a:lstStyle/>
          <a:p>
            <a:r>
              <a:rPr lang="en-US" dirty="0"/>
              <a:t>Click to edit Master title style</a:t>
            </a:r>
            <a:endParaRPr lang="ru-RU" dirty="0"/>
          </a:p>
        </p:txBody>
      </p:sp>
    </p:spTree>
    <p:extLst>
      <p:ext uri="{BB962C8B-B14F-4D97-AF65-F5344CB8AC3E}">
        <p14:creationId xmlns:p14="http://schemas.microsoft.com/office/powerpoint/2010/main" val="754571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sources Slide">
    <p:bg>
      <p:bgPr>
        <a:solidFill>
          <a:schemeClr val="accent6">
            <a:lumMod val="50000"/>
          </a:schemeClr>
        </a:solidFill>
        <a:effectLst/>
      </p:bgPr>
    </p:bg>
    <p:spTree>
      <p:nvGrpSpPr>
        <p:cNvPr id="1" name=""/>
        <p:cNvGrpSpPr/>
        <p:nvPr/>
      </p:nvGrpSpPr>
      <p:grpSpPr>
        <a:xfrm>
          <a:off x="0" y="0"/>
          <a:ext cx="0" cy="0"/>
          <a:chOff x="0" y="0"/>
          <a:chExt cx="0" cy="0"/>
        </a:xfrm>
      </p:grpSpPr>
      <p:sp>
        <p:nvSpPr>
          <p:cNvPr id="11" name="TextBox 10"/>
          <p:cNvSpPr txBox="1"/>
          <p:nvPr userDrawn="1"/>
        </p:nvSpPr>
        <p:spPr>
          <a:xfrm>
            <a:off x="709956" y="5974522"/>
            <a:ext cx="1625074" cy="647165"/>
          </a:xfrm>
          <a:prstGeom prst="rect">
            <a:avLst/>
          </a:prstGeom>
          <a:noFill/>
        </p:spPr>
        <p:txBody>
          <a:bodyPr wrap="none" lIns="0" tIns="149217" rIns="0" bIns="149217" rtlCol="0">
            <a:spAutoFit/>
          </a:bodyPr>
          <a:lstStyle/>
          <a:p>
            <a:pPr>
              <a:lnSpc>
                <a:spcPct val="90000"/>
              </a:lnSpc>
              <a:spcAft>
                <a:spcPts val="612"/>
              </a:spcAft>
            </a:pPr>
            <a:r>
              <a:rPr lang="en-US" sz="2448" dirty="0">
                <a:solidFill>
                  <a:schemeClr val="bg1"/>
                </a:solidFill>
              </a:rPr>
              <a:t>#</a:t>
            </a:r>
            <a:r>
              <a:rPr lang="en-US" sz="2448" dirty="0" err="1">
                <a:solidFill>
                  <a:schemeClr val="bg1"/>
                </a:solidFill>
              </a:rPr>
              <a:t>msdevcon</a:t>
            </a:r>
            <a:endParaRPr lang="en-US" sz="2448" dirty="0">
              <a:solidFill>
                <a:schemeClr val="bg1"/>
              </a:solidFill>
            </a:endParaRPr>
          </a:p>
        </p:txBody>
      </p:sp>
      <p:sp>
        <p:nvSpPr>
          <p:cNvPr id="6" name="TextBox 5"/>
          <p:cNvSpPr txBox="1"/>
          <p:nvPr userDrawn="1"/>
        </p:nvSpPr>
        <p:spPr>
          <a:xfrm>
            <a:off x="1040985" y="741240"/>
            <a:ext cx="603370" cy="382308"/>
          </a:xfrm>
          <a:prstGeom prst="rect">
            <a:avLst/>
          </a:prstGeom>
          <a:noFill/>
        </p:spPr>
        <p:txBody>
          <a:bodyPr wrap="none" lIns="0" rIns="0" rtlCol="0">
            <a:spAutoFit/>
          </a:bodyPr>
          <a:lstStyle/>
          <a:p>
            <a:pPr algn="l"/>
            <a:r>
              <a:rPr lang="en-US" sz="1836" i="1" dirty="0">
                <a:solidFill>
                  <a:schemeClr val="bg1"/>
                </a:solidFill>
                <a:latin typeface="+mj-lt"/>
              </a:rPr>
              <a:t>Useful</a:t>
            </a:r>
            <a:endParaRPr lang="ru-RU" sz="1836" i="1" dirty="0">
              <a:solidFill>
                <a:schemeClr val="bg1"/>
              </a:solidFill>
              <a:latin typeface="+mj-lt"/>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631" y="750974"/>
            <a:ext cx="325601" cy="325554"/>
          </a:xfrm>
          <a:prstGeom prst="rect">
            <a:avLst/>
          </a:prstGeom>
        </p:spPr>
      </p:pic>
      <p:sp>
        <p:nvSpPr>
          <p:cNvPr id="7" name="Text Placeholder 6"/>
          <p:cNvSpPr>
            <a:spLocks noGrp="1"/>
          </p:cNvSpPr>
          <p:nvPr>
            <p:ph type="body" sz="quarter" idx="10"/>
          </p:nvPr>
        </p:nvSpPr>
        <p:spPr>
          <a:xfrm>
            <a:off x="709267" y="1293664"/>
            <a:ext cx="11017251" cy="1405769"/>
          </a:xfrm>
          <a:prstGeom prst="rect">
            <a:avLst/>
          </a:prstGeom>
        </p:spPr>
        <p:txBody>
          <a:bodyPr lIns="0" rIns="0"/>
          <a:lstStyle>
            <a:lvl1pPr marL="0" indent="0">
              <a:buNone/>
              <a:defRPr lang="en-US" sz="4080" kern="1200" dirty="0" smtClean="0">
                <a:solidFill>
                  <a:schemeClr val="tx2">
                    <a:lumMod val="60000"/>
                    <a:lumOff val="40000"/>
                  </a:schemeClr>
                </a:solidFill>
                <a:latin typeface="+mj-lt"/>
                <a:ea typeface="+mn-ea"/>
                <a:cs typeface="+mn-cs"/>
              </a:defRPr>
            </a:lvl1pPr>
            <a:lvl2pPr marL="0" indent="0">
              <a:buNone/>
              <a:defRPr lang="en-US" sz="2040" kern="1200" dirty="0" smtClean="0">
                <a:solidFill>
                  <a:schemeClr val="bg1"/>
                </a:solidFill>
                <a:latin typeface="+mn-lt"/>
                <a:ea typeface="+mn-ea"/>
                <a:cs typeface="+mn-cs"/>
              </a:defRPr>
            </a:lvl2pPr>
            <a:lvl3pPr marL="365915" indent="-182958">
              <a:buFont typeface="Segoe UI" panose="020B0502040204020203" pitchFamily="34" charset="0"/>
              <a:buChar char="◦"/>
              <a:defRPr sz="1836">
                <a:solidFill>
                  <a:schemeClr val="bg1"/>
                </a:solidFill>
              </a:defRPr>
            </a:lvl3pPr>
          </a:lstStyle>
          <a:p>
            <a:pPr lvl="0"/>
            <a:r>
              <a:rPr lang="en-US" dirty="0"/>
              <a:t>Edit Master text styles</a:t>
            </a:r>
          </a:p>
          <a:p>
            <a:pPr lvl="1"/>
            <a:r>
              <a:rPr lang="en-US" dirty="0"/>
              <a:t>Second level</a:t>
            </a:r>
          </a:p>
          <a:p>
            <a:pPr lvl="2"/>
            <a:r>
              <a:rPr lang="en-US" dirty="0"/>
              <a:t>Third level</a:t>
            </a:r>
            <a:endParaRPr lang="ru-RU"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7644" y="5994900"/>
            <a:ext cx="1607748" cy="599606"/>
          </a:xfrm>
          <a:prstGeom prst="rect">
            <a:avLst/>
          </a:prstGeom>
        </p:spPr>
      </p:pic>
    </p:spTree>
    <p:extLst>
      <p:ext uri="{BB962C8B-B14F-4D97-AF65-F5344CB8AC3E}">
        <p14:creationId xmlns:p14="http://schemas.microsoft.com/office/powerpoint/2010/main" val="9258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
            <a:ext cx="12436714"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702"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899"/>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3" name="Text Placeholder 2"/>
          <p:cNvSpPr>
            <a:spLocks noGrp="1"/>
          </p:cNvSpPr>
          <p:nvPr>
            <p:ph type="body" sz="quarter" idx="14"/>
          </p:nvPr>
        </p:nvSpPr>
        <p:spPr bwMode="ltGray">
          <a:xfrm>
            <a:off x="274702" y="3954441"/>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7200" y="6305103"/>
            <a:ext cx="1005840" cy="195077"/>
          </a:xfrm>
          <a:prstGeom prst="rect">
            <a:avLst/>
          </a:prstGeom>
        </p:spPr>
      </p:pic>
      <p:sp>
        <p:nvSpPr>
          <p:cNvPr id="14" name="Rectangle 13"/>
          <p:cNvSpPr/>
          <p:nvPr userDrawn="1"/>
        </p:nvSpPr>
        <p:spPr bwMode="auto">
          <a:xfrm>
            <a:off x="457200" y="479425"/>
            <a:ext cx="2651731" cy="548634"/>
          </a:xfrm>
          <a:prstGeom prst="rect">
            <a:avLst/>
          </a:prstGeom>
          <a:noFill/>
          <a:ln w="25400" cap="sq">
            <a:solidFill>
              <a:srgbClr val="0072C6"/>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0072C6"/>
                    </a:gs>
                    <a:gs pos="15000">
                      <a:srgbClr val="0072C6"/>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3757537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5 ">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356" y="0"/>
            <a:ext cx="12425757"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121128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1287"/>
            <a:ext cx="7315200" cy="182880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a:t>Presentation title</a:t>
            </a:r>
          </a:p>
        </p:txBody>
      </p:sp>
      <p:sp>
        <p:nvSpPr>
          <p:cNvPr id="7" name="Text Placeholder 4"/>
          <p:cNvSpPr>
            <a:spLocks noGrp="1"/>
          </p:cNvSpPr>
          <p:nvPr>
            <p:ph type="body" sz="quarter" idx="12" hasCustomPrompt="1"/>
          </p:nvPr>
        </p:nvSpPr>
        <p:spPr bwMode="ltGray">
          <a:xfrm>
            <a:off x="274702" y="3030562"/>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867073" y="6287386"/>
            <a:ext cx="1005840" cy="195077"/>
          </a:xfrm>
          <a:prstGeom prst="rect">
            <a:avLst/>
          </a:prstGeom>
        </p:spPr>
      </p:pic>
      <p:sp>
        <p:nvSpPr>
          <p:cNvPr id="18" name="Rectangle 17"/>
          <p:cNvSpPr/>
          <p:nvPr userDrawn="1"/>
        </p:nvSpPr>
        <p:spPr bwMode="auto">
          <a:xfrm>
            <a:off x="457580" y="479425"/>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2848133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 y="0"/>
            <a:ext cx="12436030" cy="699734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973054" y="6320023"/>
            <a:ext cx="1005840" cy="195077"/>
          </a:xfrm>
          <a:prstGeom prst="rect">
            <a:avLst/>
          </a:prstGeom>
        </p:spPr>
      </p:pic>
      <p:sp>
        <p:nvSpPr>
          <p:cNvPr id="12" name="Rectangle 11"/>
          <p:cNvSpPr/>
          <p:nvPr userDrawn="1"/>
        </p:nvSpPr>
        <p:spPr bwMode="gray">
          <a:xfrm>
            <a:off x="274702"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8" y="1211263"/>
            <a:ext cx="7315200" cy="182880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bwMode="ltGray">
          <a:xfrm>
            <a:off x="274702" y="3030538"/>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a:t>Speaker Name</a:t>
            </a:r>
          </a:p>
        </p:txBody>
      </p:sp>
      <p:sp>
        <p:nvSpPr>
          <p:cNvPr id="16" name="Rectangle 15"/>
          <p:cNvSpPr/>
          <p:nvPr userDrawn="1"/>
        </p:nvSpPr>
        <p:spPr bwMode="auto">
          <a:xfrm>
            <a:off x="457580" y="4960286"/>
            <a:ext cx="2651731" cy="548634"/>
          </a:xfrm>
          <a:prstGeom prst="rect">
            <a:avLst/>
          </a:prstGeom>
          <a:noFill/>
          <a:ln w="25400" cap="sq">
            <a:solidFill>
              <a:srgbClr val="FFFFFF"/>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5833">
                      <a:srgbClr val="FFFFFF"/>
                    </a:gs>
                    <a:gs pos="15000">
                      <a:srgbClr val="FFFFFF"/>
                    </a:gs>
                  </a:gsLst>
                  <a:lin ang="5400000" scaled="0"/>
                </a:gradFill>
                <a:effectLst/>
                <a:uLnTx/>
                <a:uFillTx/>
                <a:latin typeface="+mn-lt"/>
                <a:ea typeface="Segoe UI" pitchFamily="34" charset="0"/>
                <a:cs typeface="Segoe UI" pitchFamily="34" charset="0"/>
              </a:rPr>
              <a:t>Product logo goes here</a:t>
            </a:r>
          </a:p>
        </p:txBody>
      </p:sp>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13" name="Rectangle 12"/>
          <p:cNvSpPr/>
          <p:nvPr userDrawn="1"/>
        </p:nvSpPr>
        <p:spPr bwMode="gray">
          <a:xfrm>
            <a:off x="274701" y="2125637"/>
            <a:ext cx="8751847"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2" y="2123899"/>
            <a:ext cx="8751846"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2"/>
          <p:cNvSpPr>
            <a:spLocks noGrp="1"/>
          </p:cNvSpPr>
          <p:nvPr>
            <p:ph type="body" sz="quarter" idx="14"/>
          </p:nvPr>
        </p:nvSpPr>
        <p:spPr bwMode="ltGray">
          <a:xfrm>
            <a:off x="274702" y="3954441"/>
            <a:ext cx="8751846"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a:t>Click to edit Master text styles</a:t>
            </a:r>
          </a:p>
        </p:txBody>
      </p:sp>
    </p:spTree>
    <p:extLst>
      <p:ext uri="{BB962C8B-B14F-4D97-AF65-F5344CB8AC3E}">
        <p14:creationId xmlns:p14="http://schemas.microsoft.com/office/powerpoint/2010/main" val="1689577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4905647"/>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66" r:id="rId2"/>
    <p:sldLayoutId id="2147484188" r:id="rId3"/>
    <p:sldLayoutId id="2147484192" r:id="rId4"/>
    <p:sldLayoutId id="2147484162" r:id="rId5"/>
    <p:sldLayoutId id="2147484191" r:id="rId6"/>
    <p:sldLayoutId id="2147484105" r:id="rId7"/>
    <p:sldLayoutId id="2147484182" r:id="rId8"/>
    <p:sldLayoutId id="2147484130" r:id="rId9"/>
    <p:sldLayoutId id="2147484101" r:id="rId10"/>
    <p:sldLayoutId id="2147484102" r:id="rId11"/>
    <p:sldLayoutId id="2147484087" r:id="rId12"/>
    <p:sldLayoutId id="2147484098" r:id="rId13"/>
    <p:sldLayoutId id="2147484086" r:id="rId14"/>
    <p:sldLayoutId id="2147484107" r:id="rId15"/>
    <p:sldLayoutId id="2147484099" r:id="rId16"/>
    <p:sldLayoutId id="2147484100" r:id="rId17"/>
    <p:sldLayoutId id="2147484089" r:id="rId18"/>
    <p:sldLayoutId id="2147484106" r:id="rId19"/>
    <p:sldLayoutId id="2147484092" r:id="rId20"/>
    <p:sldLayoutId id="2147484093" r:id="rId21"/>
    <p:sldLayoutId id="2147484127" r:id="rId22"/>
    <p:sldLayoutId id="2147484128" r:id="rId23"/>
    <p:sldLayoutId id="2147484129" r:id="rId24"/>
    <p:sldLayoutId id="2147484094" r:id="rId25"/>
    <p:sldLayoutId id="2147484096" r:id="rId26"/>
    <p:sldLayoutId id="2147484193" r:id="rId27"/>
    <p:sldLayoutId id="2147484194" r:id="rId28"/>
    <p:sldLayoutId id="2147484195" r:id="rId29"/>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aptiveconsulting.hu/"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hyperlink" Target="http://istvannovak.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hyperlink" Target="https://angular.io/"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hyperlink" Target="mailto:dotneteer@hotmail.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dirty="0" err="1"/>
              <a:t>Angular</a:t>
            </a:r>
            <a:r>
              <a:rPr lang="hu-HU" dirty="0"/>
              <a:t> 2: Mi van a csokoládésdobozban?</a:t>
            </a:r>
            <a:endParaRPr lang="en-US" dirty="0"/>
          </a:p>
        </p:txBody>
      </p:sp>
      <p:sp>
        <p:nvSpPr>
          <p:cNvPr id="3" name="Subtitle 2"/>
          <p:cNvSpPr>
            <a:spLocks noGrp="1"/>
          </p:cNvSpPr>
          <p:nvPr>
            <p:ph type="subTitle" idx="1"/>
          </p:nvPr>
        </p:nvSpPr>
        <p:spPr>
          <a:xfrm>
            <a:off x="1554560" y="3673745"/>
            <a:ext cx="9327356" cy="2030684"/>
          </a:xfrm>
        </p:spPr>
        <p:txBody>
          <a:bodyPr/>
          <a:lstStyle/>
          <a:p>
            <a:r>
              <a:rPr lang="en-US" dirty="0"/>
              <a:t>István Novák</a:t>
            </a:r>
          </a:p>
          <a:p>
            <a:r>
              <a:rPr lang="en-US" dirty="0"/>
              <a:t>Agile coach, architect</a:t>
            </a:r>
            <a:br>
              <a:rPr lang="en-US" dirty="0"/>
            </a:br>
            <a:r>
              <a:rPr lang="en-US" i="1" dirty="0"/>
              <a:t>Adaptive Consulting</a:t>
            </a:r>
            <a:br>
              <a:rPr lang="en-US" i="1" dirty="0"/>
            </a:br>
            <a:r>
              <a:rPr lang="en-US" i="1" dirty="0">
                <a:hlinkClick r:id="rId3"/>
              </a:rPr>
              <a:t>www.adaptiveconsulting.hu</a:t>
            </a:r>
            <a:r>
              <a:rPr lang="en-US" i="1" dirty="0"/>
              <a:t>, </a:t>
            </a:r>
            <a:r>
              <a:rPr lang="hu-HU" i="1" dirty="0">
                <a:hlinkClick r:id="rId4"/>
              </a:rPr>
              <a:t>istvannovak.net</a:t>
            </a:r>
            <a:endParaRPr lang="en-US" i="1" dirty="0"/>
          </a:p>
          <a:p>
            <a:endParaRPr lang="en-US" dirty="0"/>
          </a:p>
        </p:txBody>
      </p:sp>
    </p:spTree>
    <p:extLst>
      <p:ext uri="{BB962C8B-B14F-4D97-AF65-F5344CB8AC3E}">
        <p14:creationId xmlns:p14="http://schemas.microsoft.com/office/powerpoint/2010/main" val="17311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dive-log.component.html</a:t>
            </a:r>
          </a:p>
        </p:txBody>
      </p:sp>
      <p:sp>
        <p:nvSpPr>
          <p:cNvPr id="3" name="TextBox 2"/>
          <p:cNvSpPr txBox="1"/>
          <p:nvPr/>
        </p:nvSpPr>
        <p:spPr>
          <a:xfrm>
            <a:off x="457597" y="1481038"/>
            <a:ext cx="11449272" cy="2622256"/>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&lt;div class="row" style="margin-top: 12px;"&gt;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&lt;div class="col-sm-4"</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ngFor</a:t>
            </a:r>
            <a:r>
              <a:rPr lang="en-US" sz="2400" dirty="0">
                <a:solidFill>
                  <a:srgbClr val="00B050"/>
                </a:solidFill>
                <a:latin typeface="Consolas" panose="020B0609020204030204" pitchFamily="49" charset="0"/>
              </a:rPr>
              <a:t>="let dive of dives | </a:t>
            </a:r>
            <a:r>
              <a:rPr lang="en-US" sz="2400" dirty="0" err="1">
                <a:solidFill>
                  <a:srgbClr val="00B050"/>
                </a:solidFill>
                <a:latin typeface="Consolas" panose="020B0609020204030204" pitchFamily="49" charset="0"/>
              </a:rPr>
              <a:t>diveFilter:searchBox.value</a:t>
            </a:r>
            <a:r>
              <a:rPr lang="en-US" sz="2400" dirty="0">
                <a:solidFill>
                  <a:srgbClr val="00B050"/>
                </a:solidFill>
                <a:latin typeface="Consolas" panose="020B0609020204030204" pitchFamily="49" charset="0"/>
              </a:rPr>
              <a:t>"</a:t>
            </a:r>
            <a:r>
              <a:rPr lang="en-US" sz="2400" dirty="0">
                <a:gradFill>
                  <a:gsLst>
                    <a:gs pos="2917">
                      <a:schemeClr val="tx1"/>
                    </a:gs>
                    <a:gs pos="30000">
                      <a:schemeClr val="tx1"/>
                    </a:gs>
                  </a:gsLst>
                  <a:lin ang="5400000" scaled="0"/>
                </a:gradFill>
                <a:latin typeface="Consolas" panose="020B0609020204030204" pitchFamily="49" charset="0"/>
              </a:rPr>
              <a:t>&gt;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a:solidFill>
                  <a:srgbClr val="00B0F0"/>
                </a:solidFill>
                <a:latin typeface="Consolas" panose="020B0609020204030204" pitchFamily="49" charset="0"/>
              </a:rPr>
              <a:t>&lt;card [entry]="dive" (</a:t>
            </a:r>
            <a:r>
              <a:rPr lang="en-US" sz="2400" dirty="0" err="1">
                <a:solidFill>
                  <a:srgbClr val="00B0F0"/>
                </a:solidFill>
                <a:latin typeface="Consolas" panose="020B0609020204030204" pitchFamily="49" charset="0"/>
              </a:rPr>
              <a:t>onSelect</a:t>
            </a:r>
            <a:r>
              <a:rPr lang="en-US" sz="2400" dirty="0">
                <a:solidFill>
                  <a:srgbClr val="00B0F0"/>
                </a:solidFill>
                <a:latin typeface="Consolas" panose="020B0609020204030204" pitchFamily="49" charset="0"/>
              </a:rPr>
              <a:t>)="</a:t>
            </a:r>
            <a:r>
              <a:rPr lang="en-US" sz="2400" dirty="0" err="1">
                <a:solidFill>
                  <a:srgbClr val="00B0F0"/>
                </a:solidFill>
                <a:latin typeface="Consolas" panose="020B0609020204030204" pitchFamily="49" charset="0"/>
              </a:rPr>
              <a:t>displaySelected</a:t>
            </a:r>
            <a:r>
              <a:rPr lang="en-US" sz="2400" dirty="0">
                <a:solidFill>
                  <a:srgbClr val="00B0F0"/>
                </a:solidFill>
                <a:latin typeface="Consolas" panose="020B0609020204030204" pitchFamily="49" charset="0"/>
              </a:rPr>
              <a:t>($event)"&gt;</a:t>
            </a:r>
          </a:p>
          <a:p>
            <a:pPr>
              <a:lnSpc>
                <a:spcPct val="90000"/>
              </a:lnSpc>
            </a:pPr>
            <a:r>
              <a:rPr lang="en-US" sz="2400" dirty="0">
                <a:solidFill>
                  <a:srgbClr val="00B0F0"/>
                </a:solidFill>
                <a:latin typeface="Consolas" panose="020B0609020204030204" pitchFamily="49" charset="0"/>
              </a:rPr>
              <a:t>    &lt;/card&gt;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&lt;/div&gt;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&lt;/div&gt;</a:t>
            </a:r>
            <a:endParaRPr lang="hu-HU" sz="2400" dirty="0">
              <a:gradFill>
                <a:gsLst>
                  <a:gs pos="2917">
                    <a:schemeClr val="tx1"/>
                  </a:gs>
                  <a:gs pos="30000">
                    <a:schemeClr val="tx1"/>
                  </a:gs>
                </a:gsLst>
                <a:lin ang="5400000" scaled="0"/>
              </a:gradFill>
              <a:latin typeface="Consolas" panose="020B0609020204030204" pitchFamily="49" charset="0"/>
            </a:endParaRPr>
          </a:p>
        </p:txBody>
      </p:sp>
    </p:spTree>
    <p:extLst>
      <p:ext uri="{BB962C8B-B14F-4D97-AF65-F5344CB8AC3E}">
        <p14:creationId xmlns:p14="http://schemas.microsoft.com/office/powerpoint/2010/main" val="3840752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2470" y="5268659"/>
            <a:ext cx="11305256" cy="316835"/>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42470" y="3943686"/>
            <a:ext cx="11305256" cy="131989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542470" y="2609417"/>
            <a:ext cx="11305256" cy="131989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hu-HU" dirty="0" err="1"/>
              <a:t>dive-log.module.ts</a:t>
            </a:r>
            <a:endParaRPr lang="hu-HU" dirty="0"/>
          </a:p>
        </p:txBody>
      </p:sp>
      <p:sp>
        <p:nvSpPr>
          <p:cNvPr id="3" name="TextBox 2"/>
          <p:cNvSpPr txBox="1"/>
          <p:nvPr/>
        </p:nvSpPr>
        <p:spPr>
          <a:xfrm>
            <a:off x="457597" y="1481038"/>
            <a:ext cx="11449272" cy="4949047"/>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import </a:t>
            </a:r>
            <a:r>
              <a:rPr lang="hu-HU" sz="2400" dirty="0">
                <a:gradFill>
                  <a:gsLst>
                    <a:gs pos="2917">
                      <a:schemeClr val="tx1"/>
                    </a:gs>
                    <a:gs pos="30000">
                      <a:schemeClr val="tx1"/>
                    </a:gs>
                  </a:gsLst>
                  <a:lin ang="5400000" scaled="0"/>
                </a:gradFill>
                <a:latin typeface="Consolas" panose="020B0609020204030204" pitchFamily="49" charset="0"/>
              </a:rPr>
              <a:t>...</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a:t>
            </a:r>
            <a:r>
              <a:rPr lang="en-US" sz="2400" dirty="0" err="1">
                <a:gradFill>
                  <a:gsLst>
                    <a:gs pos="2917">
                      <a:schemeClr val="tx1"/>
                    </a:gs>
                    <a:gs pos="30000">
                      <a:schemeClr val="tx1"/>
                    </a:gs>
                  </a:gsLst>
                  <a:lin ang="5400000" scaled="0"/>
                </a:gradFill>
                <a:latin typeface="Consolas" panose="020B0609020204030204" pitchFamily="49" charset="0"/>
              </a:rPr>
              <a:t>NgModule</a:t>
            </a: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imports: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BrowserModule</a:t>
            </a: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HttpModule</a:t>
            </a: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RouterModule</a:t>
            </a: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ReactiveFormsModule</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declarations: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DiveLogComponent</a:t>
            </a: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CardComponent</a:t>
            </a: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DiveFilterPipe</a:t>
            </a: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DiveEditComponent</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providers: [</a:t>
            </a:r>
            <a:r>
              <a:rPr lang="en-US" sz="2400" dirty="0" err="1">
                <a:gradFill>
                  <a:gsLst>
                    <a:gs pos="2917">
                      <a:schemeClr val="tx1"/>
                    </a:gs>
                    <a:gs pos="30000">
                      <a:schemeClr val="tx1"/>
                    </a:gs>
                  </a:gsLst>
                  <a:lin ang="5400000" scaled="0"/>
                </a:gradFill>
                <a:latin typeface="Consolas" panose="020B0609020204030204" pitchFamily="49" charset="0"/>
              </a:rPr>
              <a:t>LogbookService</a:t>
            </a: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export class </a:t>
            </a:r>
            <a:r>
              <a:rPr lang="en-US" sz="2400" dirty="0" err="1">
                <a:gradFill>
                  <a:gsLst>
                    <a:gs pos="2917">
                      <a:schemeClr val="tx1"/>
                    </a:gs>
                    <a:gs pos="30000">
                      <a:schemeClr val="tx1"/>
                    </a:gs>
                  </a:gsLst>
                  <a:lin ang="5400000" scaled="0"/>
                </a:gradFill>
                <a:latin typeface="Consolas" panose="020B0609020204030204" pitchFamily="49" charset="0"/>
              </a:rPr>
              <a:t>DiveLogModule</a:t>
            </a:r>
            <a:r>
              <a:rPr lang="en-US" sz="2400" dirty="0">
                <a:gradFill>
                  <a:gsLst>
                    <a:gs pos="2917">
                      <a:schemeClr val="tx1"/>
                    </a:gs>
                    <a:gs pos="30000">
                      <a:schemeClr val="tx1"/>
                    </a:gs>
                  </a:gsLst>
                  <a:lin ang="5400000" scaled="0"/>
                </a:gradFill>
                <a:latin typeface="Consolas" panose="020B0609020204030204" pitchFamily="49" charset="0"/>
              </a:rPr>
              <a:t> { }</a:t>
            </a:r>
          </a:p>
        </p:txBody>
      </p:sp>
    </p:spTree>
    <p:extLst>
      <p:ext uri="{BB962C8B-B14F-4D97-AF65-F5344CB8AC3E}">
        <p14:creationId xmlns:p14="http://schemas.microsoft.com/office/powerpoint/2010/main" val="925753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app.routes.ts</a:t>
            </a:r>
            <a:endParaRPr lang="hu-HU" dirty="0"/>
          </a:p>
        </p:txBody>
      </p:sp>
      <p:sp>
        <p:nvSpPr>
          <p:cNvPr id="3" name="TextBox 2"/>
          <p:cNvSpPr txBox="1"/>
          <p:nvPr/>
        </p:nvSpPr>
        <p:spPr>
          <a:xfrm>
            <a:off x="457597" y="1481038"/>
            <a:ext cx="11449272" cy="3619452"/>
          </a:xfrm>
          <a:prstGeom prst="rect">
            <a:avLst/>
          </a:prstGeom>
          <a:noFill/>
        </p:spPr>
        <p:txBody>
          <a:bodyPr wrap="squar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import </a:t>
            </a:r>
            <a:r>
              <a:rPr lang="hu-HU" sz="2400" dirty="0">
                <a:gradFill>
                  <a:gsLst>
                    <a:gs pos="2917">
                      <a:schemeClr val="tx1"/>
                    </a:gs>
                    <a:gs pos="30000">
                      <a:schemeClr val="tx1"/>
                    </a:gs>
                  </a:gsLst>
                  <a:lin ang="5400000" scaled="0"/>
                </a:gradFill>
                <a:latin typeface="Consolas" panose="020B0609020204030204" pitchFamily="49" charset="0"/>
              </a:rPr>
              <a:t>...</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400" dirty="0" err="1">
                <a:gradFill>
                  <a:gsLst>
                    <a:gs pos="2917">
                      <a:schemeClr val="tx1"/>
                    </a:gs>
                    <a:gs pos="30000">
                      <a:schemeClr val="tx1"/>
                    </a:gs>
                  </a:gsLst>
                  <a:lin ang="5400000" scaled="0"/>
                </a:gradFill>
                <a:latin typeface="Consolas" panose="020B0609020204030204" pitchFamily="49" charset="0"/>
              </a:rPr>
              <a:t>const</a:t>
            </a:r>
            <a:r>
              <a:rPr lang="en-US" sz="2400" dirty="0">
                <a:gradFill>
                  <a:gsLst>
                    <a:gs pos="2917">
                      <a:schemeClr val="tx1"/>
                    </a:gs>
                    <a:gs pos="30000">
                      <a:schemeClr val="tx1"/>
                    </a:gs>
                  </a:gsLst>
                  <a:lin ang="5400000" scaled="0"/>
                </a:gradFill>
                <a:latin typeface="Consolas" panose="020B0609020204030204" pitchFamily="49" charset="0"/>
              </a:rPr>
              <a:t> routes: Routes =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 path: </a:t>
            </a:r>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divelogs</a:t>
            </a:r>
            <a:r>
              <a:rPr lang="en-US" sz="2400" dirty="0">
                <a:solidFill>
                  <a:srgbClr val="00B050"/>
                </a:solidFill>
                <a:latin typeface="Consolas" panose="020B0609020204030204" pitchFamily="49" charset="0"/>
              </a:rPr>
              <a:t>'</a:t>
            </a:r>
            <a:r>
              <a:rPr lang="en-US" sz="2400" dirty="0">
                <a:gradFill>
                  <a:gsLst>
                    <a:gs pos="2917">
                      <a:schemeClr val="tx1"/>
                    </a:gs>
                    <a:gs pos="30000">
                      <a:schemeClr val="tx1"/>
                    </a:gs>
                  </a:gsLst>
                  <a:lin ang="5400000" scaled="0"/>
                </a:gradFill>
                <a:latin typeface="Consolas" panose="020B0609020204030204" pitchFamily="49" charset="0"/>
              </a:rPr>
              <a:t>, component: </a:t>
            </a:r>
            <a:r>
              <a:rPr lang="en-US" sz="2400" dirty="0" err="1">
                <a:solidFill>
                  <a:srgbClr val="00B0F0"/>
                </a:solidFill>
                <a:latin typeface="Consolas" panose="020B0609020204030204" pitchFamily="49" charset="0"/>
              </a:rPr>
              <a:t>DiveLogComponent</a:t>
            </a:r>
            <a:r>
              <a:rPr lang="en-US"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 path: </a:t>
            </a:r>
            <a:r>
              <a:rPr lang="en-US" sz="2400" dirty="0">
                <a:solidFill>
                  <a:srgbClr val="00B050"/>
                </a:solidFill>
                <a:latin typeface="Consolas" panose="020B0609020204030204" pitchFamily="49" charset="0"/>
              </a:rPr>
              <a:t>'edit/:id'</a:t>
            </a:r>
            <a:r>
              <a:rPr lang="en-US" sz="2400" dirty="0">
                <a:gradFill>
                  <a:gsLst>
                    <a:gs pos="2917">
                      <a:schemeClr val="tx1"/>
                    </a:gs>
                    <a:gs pos="30000">
                      <a:schemeClr val="tx1"/>
                    </a:gs>
                  </a:gsLst>
                  <a:lin ang="5400000" scaled="0"/>
                </a:gradFill>
                <a:latin typeface="Consolas" panose="020B0609020204030204" pitchFamily="49" charset="0"/>
              </a:rPr>
              <a:t>, component: </a:t>
            </a:r>
            <a:r>
              <a:rPr lang="en-US" sz="2400" dirty="0" err="1">
                <a:solidFill>
                  <a:srgbClr val="00B0F0"/>
                </a:solidFill>
                <a:latin typeface="Consolas" panose="020B0609020204030204" pitchFamily="49" charset="0"/>
              </a:rPr>
              <a:t>DiveEditComponent</a:t>
            </a: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 path: </a:t>
            </a:r>
            <a:r>
              <a:rPr lang="en-US" sz="2400" dirty="0">
                <a:solidFill>
                  <a:srgbClr val="00B050"/>
                </a:solidFill>
                <a:latin typeface="Consolas" panose="020B0609020204030204" pitchFamily="49" charset="0"/>
              </a:rPr>
              <a:t>'add'</a:t>
            </a:r>
            <a:r>
              <a:rPr lang="en-US" sz="2400" dirty="0">
                <a:gradFill>
                  <a:gsLst>
                    <a:gs pos="2917">
                      <a:schemeClr val="tx1"/>
                    </a:gs>
                    <a:gs pos="30000">
                      <a:schemeClr val="tx1"/>
                    </a:gs>
                  </a:gsLst>
                  <a:lin ang="5400000" scaled="0"/>
                </a:gradFill>
                <a:latin typeface="Consolas" panose="020B0609020204030204" pitchFamily="49" charset="0"/>
              </a:rPr>
              <a:t>, component: </a:t>
            </a:r>
            <a:r>
              <a:rPr lang="en-US" sz="2400" dirty="0" err="1">
                <a:solidFill>
                  <a:srgbClr val="00B0F0"/>
                </a:solidFill>
                <a:latin typeface="Consolas" panose="020B0609020204030204" pitchFamily="49" charset="0"/>
              </a:rPr>
              <a:t>DiveEditComponent</a:t>
            </a: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    { path: </a:t>
            </a:r>
            <a:r>
              <a:rPr lang="en-US" sz="2400" dirty="0">
                <a:solidFill>
                  <a:srgbClr val="00B050"/>
                </a:solidFill>
                <a:latin typeface="Consolas" panose="020B0609020204030204" pitchFamily="49" charset="0"/>
              </a:rPr>
              <a:t>'', </a:t>
            </a:r>
            <a:r>
              <a:rPr lang="en-US" sz="2400" dirty="0" err="1">
                <a:solidFill>
                  <a:srgbClr val="00B050"/>
                </a:solidFill>
                <a:latin typeface="Consolas" panose="020B0609020204030204" pitchFamily="49" charset="0"/>
              </a:rPr>
              <a:t>pathMatch</a:t>
            </a:r>
            <a:r>
              <a:rPr lang="en-US" sz="2400" dirty="0">
                <a:solidFill>
                  <a:srgbClr val="00B050"/>
                </a:solidFill>
                <a:latin typeface="Consolas" panose="020B0609020204030204" pitchFamily="49" charset="0"/>
              </a:rPr>
              <a:t>: 'full'</a:t>
            </a:r>
            <a:r>
              <a:rPr lang="en-US" sz="2400" dirty="0">
                <a:gradFill>
                  <a:gsLst>
                    <a:gs pos="2917">
                      <a:schemeClr val="tx1"/>
                    </a:gs>
                    <a:gs pos="30000">
                      <a:schemeClr val="tx1"/>
                    </a:gs>
                  </a:gsLst>
                  <a:lin ang="5400000" scaled="0"/>
                </a:gradFill>
                <a:latin typeface="Consolas" panose="020B0609020204030204" pitchFamily="49" charset="0"/>
              </a:rPr>
              <a:t>, component: </a:t>
            </a:r>
            <a:r>
              <a:rPr lang="en-US" sz="2400" dirty="0" err="1">
                <a:solidFill>
                  <a:srgbClr val="00B0F0"/>
                </a:solidFill>
                <a:latin typeface="Consolas" panose="020B0609020204030204" pitchFamily="49" charset="0"/>
              </a:rPr>
              <a:t>WelcomeComponent</a:t>
            </a:r>
            <a:r>
              <a:rPr lang="en-US"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a:t>
            </a:r>
          </a:p>
          <a:p>
            <a:pPr>
              <a:lnSpc>
                <a:spcPct val="90000"/>
              </a:lnSpc>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400" dirty="0">
                <a:gradFill>
                  <a:gsLst>
                    <a:gs pos="2917">
                      <a:schemeClr val="tx1"/>
                    </a:gs>
                    <a:gs pos="30000">
                      <a:schemeClr val="tx1"/>
                    </a:gs>
                  </a:gsLst>
                  <a:lin ang="5400000" scaled="0"/>
                </a:gradFill>
                <a:latin typeface="Consolas" panose="020B0609020204030204" pitchFamily="49" charset="0"/>
              </a:rPr>
              <a:t>export </a:t>
            </a:r>
            <a:r>
              <a:rPr lang="en-US" sz="2400" dirty="0" err="1">
                <a:gradFill>
                  <a:gsLst>
                    <a:gs pos="2917">
                      <a:schemeClr val="tx1"/>
                    </a:gs>
                    <a:gs pos="30000">
                      <a:schemeClr val="tx1"/>
                    </a:gs>
                  </a:gsLst>
                  <a:lin ang="5400000" scaled="0"/>
                </a:gradFill>
                <a:latin typeface="Consolas" panose="020B0609020204030204" pitchFamily="49" charset="0"/>
              </a:rPr>
              <a:t>const</a:t>
            </a: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routingModule</a:t>
            </a:r>
            <a:r>
              <a:rPr lang="en-US" sz="2400" dirty="0">
                <a:gradFill>
                  <a:gsLst>
                    <a:gs pos="2917">
                      <a:schemeClr val="tx1"/>
                    </a:gs>
                    <a:gs pos="30000">
                      <a:schemeClr val="tx1"/>
                    </a:gs>
                  </a:gsLst>
                  <a:lin ang="5400000" scaled="0"/>
                </a:gradFill>
                <a:latin typeface="Consolas" panose="020B0609020204030204" pitchFamily="49" charset="0"/>
              </a:rPr>
              <a:t> = </a:t>
            </a:r>
            <a:r>
              <a:rPr lang="en-US" sz="2400" dirty="0" err="1">
                <a:gradFill>
                  <a:gsLst>
                    <a:gs pos="2917">
                      <a:schemeClr val="tx1"/>
                    </a:gs>
                    <a:gs pos="30000">
                      <a:schemeClr val="tx1"/>
                    </a:gs>
                  </a:gsLst>
                  <a:lin ang="5400000" scaled="0"/>
                </a:gradFill>
                <a:latin typeface="Consolas" panose="020B0609020204030204" pitchFamily="49" charset="0"/>
              </a:rPr>
              <a:t>RouterModule.forRoot</a:t>
            </a:r>
            <a:r>
              <a:rPr lang="en-US" sz="2400" dirty="0">
                <a:gradFill>
                  <a:gsLst>
                    <a:gs pos="2917">
                      <a:schemeClr val="tx1"/>
                    </a:gs>
                    <a:gs pos="30000">
                      <a:schemeClr val="tx1"/>
                    </a:gs>
                  </a:gsLst>
                  <a:lin ang="5400000" scaled="0"/>
                </a:gradFill>
                <a:latin typeface="Consolas" panose="020B0609020204030204" pitchFamily="49" charset="0"/>
              </a:rPr>
              <a:t>(routes);</a:t>
            </a:r>
            <a:endParaRPr lang="hu-HU" sz="2400" dirty="0">
              <a:gradFill>
                <a:gsLst>
                  <a:gs pos="2917">
                    <a:schemeClr val="tx1"/>
                  </a:gs>
                  <a:gs pos="30000">
                    <a:schemeClr val="tx1"/>
                  </a:gs>
                </a:gsLst>
                <a:lin ang="5400000" scaled="0"/>
              </a:gradFill>
              <a:latin typeface="Consolas" panose="020B0609020204030204" pitchFamily="49" charset="0"/>
            </a:endParaRPr>
          </a:p>
        </p:txBody>
      </p:sp>
    </p:spTree>
    <p:extLst>
      <p:ext uri="{BB962C8B-B14F-4D97-AF65-F5344CB8AC3E}">
        <p14:creationId xmlns:p14="http://schemas.microsoft.com/office/powerpoint/2010/main" val="30771856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logbook.service.ts</a:t>
            </a:r>
            <a:endParaRPr lang="hu-HU" dirty="0"/>
          </a:p>
        </p:txBody>
      </p:sp>
      <p:sp>
        <p:nvSpPr>
          <p:cNvPr id="3" name="TextBox 2"/>
          <p:cNvSpPr txBox="1"/>
          <p:nvPr/>
        </p:nvSpPr>
        <p:spPr>
          <a:xfrm>
            <a:off x="457597" y="1337022"/>
            <a:ext cx="11449272" cy="5170646"/>
          </a:xfrm>
          <a:prstGeom prst="rect">
            <a:avLst/>
          </a:prstGeom>
          <a:noFill/>
        </p:spPr>
        <p:txBody>
          <a:bodyPr wrap="square" lIns="182880" tIns="146304" rIns="182880" bIns="146304" rtlCol="0">
            <a:spAutoFit/>
          </a:bodyPr>
          <a:lstStyle/>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@Injectable()</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export class </a:t>
            </a:r>
            <a:r>
              <a:rPr lang="en-US" sz="2200" dirty="0" err="1">
                <a:gradFill>
                  <a:gsLst>
                    <a:gs pos="2917">
                      <a:schemeClr val="tx1"/>
                    </a:gs>
                    <a:gs pos="30000">
                      <a:schemeClr val="tx1"/>
                    </a:gs>
                  </a:gsLst>
                  <a:lin ang="5400000" scaled="0"/>
                </a:gradFill>
                <a:latin typeface="Consolas" panose="020B0609020204030204" pitchFamily="49" charset="0"/>
              </a:rPr>
              <a:t>LogbookService</a:t>
            </a:r>
            <a:r>
              <a:rPr lang="en-US" sz="22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private BACKEND_URL = 'http://localhost:3000/</a:t>
            </a:r>
            <a:r>
              <a:rPr lang="en-US" sz="2200" dirty="0" err="1">
                <a:gradFill>
                  <a:gsLst>
                    <a:gs pos="2917">
                      <a:schemeClr val="tx1"/>
                    </a:gs>
                    <a:gs pos="30000">
                      <a:schemeClr val="tx1"/>
                    </a:gs>
                  </a:gsLst>
                  <a:lin ang="5400000" scaled="0"/>
                </a:gradFill>
                <a:latin typeface="Consolas" panose="020B0609020204030204" pitchFamily="49" charset="0"/>
              </a:rPr>
              <a:t>api</a:t>
            </a:r>
            <a:r>
              <a:rPr lang="en-US" sz="2200" dirty="0">
                <a:gradFill>
                  <a:gsLst>
                    <a:gs pos="2917">
                      <a:schemeClr val="tx1"/>
                    </a:gs>
                    <a:gs pos="30000">
                      <a:schemeClr val="tx1"/>
                    </a:gs>
                  </a:gsLst>
                  <a:lin ang="5400000" scaled="0"/>
                </a:gradFill>
                <a:latin typeface="Consolas" panose="020B0609020204030204" pitchFamily="49" charset="0"/>
              </a:rPr>
              <a:t>/dives';</a:t>
            </a:r>
          </a:p>
          <a:p>
            <a:pPr>
              <a:lnSpc>
                <a:spcPct val="90000"/>
              </a:lnSpc>
            </a:pPr>
            <a:endParaRPr lang="en-US" sz="22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a:solidFill>
                  <a:srgbClr val="00B0F0"/>
                </a:solidFill>
                <a:latin typeface="Consolas" panose="020B0609020204030204" pitchFamily="49" charset="0"/>
              </a:rPr>
              <a:t>constructor(private _http: Http) {</a:t>
            </a:r>
          </a:p>
          <a:p>
            <a:pPr>
              <a:lnSpc>
                <a:spcPct val="90000"/>
              </a:lnSpc>
            </a:pPr>
            <a:r>
              <a:rPr lang="en-US" sz="2200" dirty="0">
                <a:solidFill>
                  <a:srgbClr val="00B0F0"/>
                </a:solidFill>
                <a:latin typeface="Consolas" panose="020B0609020204030204" pitchFamily="49" charset="0"/>
              </a:rPr>
              <a:t>    }</a:t>
            </a:r>
          </a:p>
          <a:p>
            <a:pPr>
              <a:lnSpc>
                <a:spcPct val="90000"/>
              </a:lnSpc>
            </a:pPr>
            <a:endParaRPr lang="en-US" sz="22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err="1">
                <a:gradFill>
                  <a:gsLst>
                    <a:gs pos="2917">
                      <a:schemeClr val="tx1"/>
                    </a:gs>
                    <a:gs pos="30000">
                      <a:schemeClr val="tx1"/>
                    </a:gs>
                  </a:gsLst>
                  <a:lin ang="5400000" scaled="0"/>
                </a:gradFill>
                <a:latin typeface="Consolas" panose="020B0609020204030204" pitchFamily="49" charset="0"/>
              </a:rPr>
              <a:t>getDives</a:t>
            </a:r>
            <a:r>
              <a:rPr lang="en-US" sz="2200" dirty="0">
                <a:gradFill>
                  <a:gsLst>
                    <a:gs pos="2917">
                      <a:schemeClr val="tx1"/>
                    </a:gs>
                    <a:gs pos="30000">
                      <a:schemeClr val="tx1"/>
                    </a:gs>
                  </a:gsLst>
                  <a:lin ang="5400000" scaled="0"/>
                </a:gradFill>
                <a:latin typeface="Consolas" panose="020B0609020204030204" pitchFamily="49" charset="0"/>
              </a:rPr>
              <a:t>(</a:t>
            </a:r>
            <a:r>
              <a:rPr lang="en-US" sz="2200" dirty="0" err="1">
                <a:gradFill>
                  <a:gsLst>
                    <a:gs pos="2917">
                      <a:schemeClr val="tx1"/>
                    </a:gs>
                    <a:gs pos="30000">
                      <a:schemeClr val="tx1"/>
                    </a:gs>
                  </a:gsLst>
                  <a:lin ang="5400000" scaled="0"/>
                </a:gradFill>
                <a:latin typeface="Consolas" panose="020B0609020204030204" pitchFamily="49" charset="0"/>
              </a:rPr>
              <a:t>onSuccess</a:t>
            </a:r>
            <a:r>
              <a:rPr lang="en-US" sz="2200" dirty="0">
                <a:gradFill>
                  <a:gsLst>
                    <a:gs pos="2917">
                      <a:schemeClr val="tx1"/>
                    </a:gs>
                    <a:gs pos="30000">
                      <a:schemeClr val="tx1"/>
                    </a:gs>
                  </a:gsLst>
                  <a:lin ang="5400000" scaled="0"/>
                </a:gradFill>
                <a:latin typeface="Consolas" panose="020B0609020204030204" pitchFamily="49" charset="0"/>
              </a:rPr>
              <a:t>: (data: </a:t>
            </a:r>
            <a:r>
              <a:rPr lang="en-US" sz="2200" dirty="0" err="1">
                <a:gradFill>
                  <a:gsLst>
                    <a:gs pos="2917">
                      <a:schemeClr val="tx1"/>
                    </a:gs>
                    <a:gs pos="30000">
                      <a:schemeClr val="tx1"/>
                    </a:gs>
                  </a:gsLst>
                  <a:lin ang="5400000" scaled="0"/>
                </a:gradFill>
                <a:latin typeface="Consolas" panose="020B0609020204030204" pitchFamily="49" charset="0"/>
              </a:rPr>
              <a:t>DiveLogEntry</a:t>
            </a:r>
            <a:r>
              <a:rPr lang="en-US" sz="2200" dirty="0">
                <a:gradFill>
                  <a:gsLst>
                    <a:gs pos="2917">
                      <a:schemeClr val="tx1"/>
                    </a:gs>
                    <a:gs pos="30000">
                      <a:schemeClr val="tx1"/>
                    </a:gs>
                  </a:gsLst>
                  <a:lin ang="5400000" scaled="0"/>
                </a:gradFill>
                <a:latin typeface="Consolas" panose="020B0609020204030204" pitchFamily="49" charset="0"/>
              </a:rPr>
              <a:t>[]) =&gt; void,</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err="1">
                <a:gradFill>
                  <a:gsLst>
                    <a:gs pos="2917">
                      <a:schemeClr val="tx1"/>
                    </a:gs>
                    <a:gs pos="30000">
                      <a:schemeClr val="tx1"/>
                    </a:gs>
                  </a:gsLst>
                  <a:lin ang="5400000" scaled="0"/>
                </a:gradFill>
                <a:latin typeface="Consolas" panose="020B0609020204030204" pitchFamily="49" charset="0"/>
              </a:rPr>
              <a:t>onError</a:t>
            </a:r>
            <a:r>
              <a:rPr lang="en-US" sz="2200" dirty="0">
                <a:gradFill>
                  <a:gsLst>
                    <a:gs pos="2917">
                      <a:schemeClr val="tx1"/>
                    </a:gs>
                    <a:gs pos="30000">
                      <a:schemeClr val="tx1"/>
                    </a:gs>
                  </a:gsLst>
                  <a:lin ang="5400000" scaled="0"/>
                </a:gradFill>
                <a:latin typeface="Consolas" panose="020B0609020204030204" pitchFamily="49" charset="0"/>
              </a:rPr>
              <a:t>? : (error: any) =&gt; void) {</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err="1">
                <a:gradFill>
                  <a:gsLst>
                    <a:gs pos="2917">
                      <a:schemeClr val="tx1"/>
                    </a:gs>
                    <a:gs pos="30000">
                      <a:schemeClr val="tx1"/>
                    </a:gs>
                  </a:gsLst>
                  <a:lin ang="5400000" scaled="0"/>
                </a:gradFill>
                <a:latin typeface="Consolas" panose="020B0609020204030204" pitchFamily="49" charset="0"/>
              </a:rPr>
              <a:t>this.executeAsync</a:t>
            </a:r>
            <a:r>
              <a:rPr lang="en-US" sz="22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a:solidFill>
                  <a:srgbClr val="00B0F0"/>
                </a:solidFill>
                <a:latin typeface="Consolas" panose="020B0609020204030204" pitchFamily="49" charset="0"/>
              </a:rPr>
              <a:t>this._</a:t>
            </a:r>
            <a:r>
              <a:rPr lang="en-US" sz="2200" dirty="0" err="1">
                <a:solidFill>
                  <a:srgbClr val="00B0F0"/>
                </a:solidFill>
                <a:latin typeface="Consolas" panose="020B0609020204030204" pitchFamily="49" charset="0"/>
              </a:rPr>
              <a:t>http.get</a:t>
            </a:r>
            <a:r>
              <a:rPr lang="en-US" sz="2200" dirty="0">
                <a:solidFill>
                  <a:srgbClr val="00B0F0"/>
                </a:solidFill>
                <a:latin typeface="Consolas" panose="020B0609020204030204" pitchFamily="49" charset="0"/>
              </a:rPr>
              <a:t>(</a:t>
            </a:r>
            <a:r>
              <a:rPr lang="en-US" sz="2200" dirty="0" err="1">
                <a:solidFill>
                  <a:srgbClr val="00B0F0"/>
                </a:solidFill>
                <a:latin typeface="Consolas" panose="020B0609020204030204" pitchFamily="49" charset="0"/>
              </a:rPr>
              <a:t>this.BACKEND_URL</a:t>
            </a:r>
            <a:r>
              <a:rPr lang="en-US" sz="2200" dirty="0">
                <a:solidFill>
                  <a:srgbClr val="00B0F0"/>
                </a:solidFill>
                <a:latin typeface="Consolas" panose="020B0609020204030204" pitchFamily="49" charset="0"/>
              </a:rPr>
              <a:t>)</a:t>
            </a:r>
            <a:r>
              <a:rPr lang="en-US" sz="22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err="1">
                <a:gradFill>
                  <a:gsLst>
                    <a:gs pos="2917">
                      <a:schemeClr val="tx1"/>
                    </a:gs>
                    <a:gs pos="30000">
                      <a:schemeClr val="tx1"/>
                    </a:gs>
                  </a:gsLst>
                  <a:lin ang="5400000" scaled="0"/>
                </a:gradFill>
                <a:latin typeface="Consolas" panose="020B0609020204030204" pitchFamily="49" charset="0"/>
              </a:rPr>
              <a:t>onSuccess</a:t>
            </a:r>
            <a:r>
              <a:rPr lang="en-US" sz="22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r>
              <a:rPr lang="en-US" sz="2200" dirty="0" err="1">
                <a:gradFill>
                  <a:gsLst>
                    <a:gs pos="2917">
                      <a:schemeClr val="tx1"/>
                    </a:gs>
                    <a:gs pos="30000">
                      <a:schemeClr val="tx1"/>
                    </a:gs>
                  </a:gsLst>
                  <a:lin ang="5400000" scaled="0"/>
                </a:gradFill>
                <a:latin typeface="Consolas" panose="020B0609020204030204" pitchFamily="49" charset="0"/>
              </a:rPr>
              <a:t>onError</a:t>
            </a:r>
            <a:r>
              <a:rPr lang="en-US" sz="22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en-US" sz="2200" dirty="0">
                <a:gradFill>
                  <a:gsLst>
                    <a:gs pos="2917">
                      <a:schemeClr val="tx1"/>
                    </a:gs>
                    <a:gs pos="30000">
                      <a:schemeClr val="tx1"/>
                    </a:gs>
                  </a:gsLst>
                  <a:lin ang="5400000" scaled="0"/>
                </a:gradFill>
                <a:latin typeface="Consolas" panose="020B0609020204030204" pitchFamily="49" charset="0"/>
              </a:rPr>
              <a:t>    }</a:t>
            </a:r>
            <a:endParaRPr lang="hu-HU" sz="22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hu-HU" sz="2200" dirty="0">
                <a:gradFill>
                  <a:gsLst>
                    <a:gs pos="2917">
                      <a:schemeClr val="tx1"/>
                    </a:gs>
                    <a:gs pos="30000">
                      <a:schemeClr val="tx1"/>
                    </a:gs>
                  </a:gsLst>
                  <a:lin ang="5400000" scaled="0"/>
                </a:gradFill>
                <a:latin typeface="Consolas" panose="020B0609020204030204" pitchFamily="49" charset="0"/>
              </a:rPr>
              <a:t>    // ...</a:t>
            </a:r>
          </a:p>
          <a:p>
            <a:pPr>
              <a:lnSpc>
                <a:spcPct val="90000"/>
              </a:lnSpc>
            </a:pPr>
            <a:r>
              <a:rPr lang="hu-HU" sz="2200" dirty="0">
                <a:gradFill>
                  <a:gsLst>
                    <a:gs pos="2917">
                      <a:schemeClr val="tx1"/>
                    </a:gs>
                    <a:gs pos="30000">
                      <a:schemeClr val="tx1"/>
                    </a:gs>
                  </a:gsLst>
                  <a:lin ang="5400000" scaled="0"/>
                </a:gradFill>
                <a:latin typeface="Consolas" panose="020B0609020204030204" pitchFamily="49" charset="0"/>
              </a:rPr>
              <a:t>}</a:t>
            </a:r>
            <a:endParaRPr lang="en-US" sz="2200" dirty="0">
              <a:gradFill>
                <a:gsLst>
                  <a:gs pos="2917">
                    <a:schemeClr val="tx1"/>
                  </a:gs>
                  <a:gs pos="30000">
                    <a:schemeClr val="tx1"/>
                  </a:gs>
                </a:gsLst>
                <a:lin ang="5400000" scaled="0"/>
              </a:gradFill>
              <a:latin typeface="Consolas" panose="020B0609020204030204" pitchFamily="49" charset="0"/>
            </a:endParaRPr>
          </a:p>
        </p:txBody>
      </p:sp>
    </p:spTree>
    <p:extLst>
      <p:ext uri="{BB962C8B-B14F-4D97-AF65-F5344CB8AC3E}">
        <p14:creationId xmlns:p14="http://schemas.microsoft.com/office/powerpoint/2010/main" val="42138156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Az</a:t>
            </a:r>
            <a:r>
              <a:rPr lang="en-US" dirty="0"/>
              <a:t> Angular 1</a:t>
            </a:r>
            <a:r>
              <a:rPr lang="hu-HU" dirty="0"/>
              <a:t> célkitűzései</a:t>
            </a:r>
            <a:endParaRPr lang="en-US" dirty="0"/>
          </a:p>
        </p:txBody>
      </p:sp>
      <p:sp>
        <p:nvSpPr>
          <p:cNvPr id="5" name="Content Placeholder 4"/>
          <p:cNvSpPr>
            <a:spLocks noGrp="1"/>
          </p:cNvSpPr>
          <p:nvPr>
            <p:ph type="body" sz="quarter" idx="10"/>
          </p:nvPr>
        </p:nvSpPr>
        <p:spPr>
          <a:xfrm>
            <a:off x="274638" y="2156400"/>
            <a:ext cx="11887200" cy="2492990"/>
          </a:xfrm>
        </p:spPr>
        <p:txBody>
          <a:bodyPr/>
          <a:lstStyle/>
          <a:p>
            <a:pPr lvl="1"/>
            <a:endParaRPr lang="en-US" dirty="0"/>
          </a:p>
          <a:p>
            <a:r>
              <a:rPr lang="hu-HU" dirty="0"/>
              <a:t>Keretrendszer, mely egyszerűbbé teszi a fejlesztést</a:t>
            </a:r>
            <a:endParaRPr lang="en-US" dirty="0"/>
          </a:p>
          <a:p>
            <a:pPr lvl="1"/>
            <a:endParaRPr lang="en-US" dirty="0"/>
          </a:p>
          <a:p>
            <a:r>
              <a:rPr lang="hu-HU" dirty="0"/>
              <a:t>Alkalmazások létrehozása rövidebb idő alatt</a:t>
            </a:r>
            <a:endParaRPr lang="en-US" dirty="0"/>
          </a:p>
          <a:p>
            <a:pPr lvl="1"/>
            <a:endParaRPr lang="en-US" dirty="0"/>
          </a:p>
        </p:txBody>
      </p:sp>
    </p:spTree>
    <p:extLst>
      <p:ext uri="{BB962C8B-B14F-4D97-AF65-F5344CB8AC3E}">
        <p14:creationId xmlns:p14="http://schemas.microsoft.com/office/powerpoint/2010/main" val="16974499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sz="4080" dirty="0"/>
              <a:t>Az</a:t>
            </a:r>
            <a:r>
              <a:rPr lang="en-US" sz="4080" dirty="0"/>
              <a:t> Angular 2</a:t>
            </a:r>
            <a:r>
              <a:rPr lang="hu-HU" sz="4080" dirty="0"/>
              <a:t> küldetése</a:t>
            </a:r>
            <a:endParaRPr lang="en-US" sz="4080" dirty="0"/>
          </a:p>
        </p:txBody>
      </p:sp>
      <p:sp>
        <p:nvSpPr>
          <p:cNvPr id="3" name="Rectangle 2"/>
          <p:cNvSpPr/>
          <p:nvPr/>
        </p:nvSpPr>
        <p:spPr>
          <a:xfrm>
            <a:off x="710737" y="2579346"/>
            <a:ext cx="10869969" cy="2386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5507" dirty="0">
                <a:latin typeface="+mj-lt"/>
              </a:rPr>
              <a:t>Teljes alkalmazásfejlesztési platform kiépítése</a:t>
            </a:r>
            <a:endParaRPr lang="en-US" sz="5507" dirty="0">
              <a:latin typeface="+mj-lt"/>
            </a:endParaRPr>
          </a:p>
        </p:txBody>
      </p:sp>
    </p:spTree>
    <p:extLst>
      <p:ext uri="{BB962C8B-B14F-4D97-AF65-F5344CB8AC3E}">
        <p14:creationId xmlns:p14="http://schemas.microsoft.com/office/powerpoint/2010/main" val="177968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platform </a:t>
            </a:r>
            <a:r>
              <a:rPr lang="hu-HU" dirty="0" err="1"/>
              <a:t>építőkövei</a:t>
            </a:r>
            <a:endParaRPr lang="en-US" dirty="0"/>
          </a:p>
        </p:txBody>
      </p:sp>
      <p:sp>
        <p:nvSpPr>
          <p:cNvPr id="21" name="Rectangle 20"/>
          <p:cNvSpPr/>
          <p:nvPr/>
        </p:nvSpPr>
        <p:spPr>
          <a:xfrm>
            <a:off x="3834126" y="5518439"/>
            <a:ext cx="2386583" cy="9161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Dependency Injection</a:t>
            </a:r>
          </a:p>
        </p:txBody>
      </p:sp>
      <p:sp>
        <p:nvSpPr>
          <p:cNvPr id="22" name="Rectangle 21"/>
          <p:cNvSpPr/>
          <p:nvPr/>
        </p:nvSpPr>
        <p:spPr>
          <a:xfrm>
            <a:off x="6586640" y="5516679"/>
            <a:ext cx="2386583" cy="9179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Decorators</a:t>
            </a:r>
          </a:p>
        </p:txBody>
      </p:sp>
      <p:sp>
        <p:nvSpPr>
          <p:cNvPr id="23" name="Rectangle 22"/>
          <p:cNvSpPr/>
          <p:nvPr/>
        </p:nvSpPr>
        <p:spPr>
          <a:xfrm>
            <a:off x="9339154" y="5516679"/>
            <a:ext cx="2386583" cy="9179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Zones</a:t>
            </a:r>
          </a:p>
        </p:txBody>
      </p:sp>
      <p:sp>
        <p:nvSpPr>
          <p:cNvPr id="24" name="Rounded Rectangular Callout 23"/>
          <p:cNvSpPr/>
          <p:nvPr/>
        </p:nvSpPr>
        <p:spPr>
          <a:xfrm>
            <a:off x="1263959" y="4048012"/>
            <a:ext cx="3398764" cy="917917"/>
          </a:xfrm>
          <a:prstGeom prst="wedgeRoundRectCallout">
            <a:avLst>
              <a:gd name="adj1" fmla="val 67579"/>
              <a:gd name="adj2" fmla="val 118788"/>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Egyszerűbben használható</a:t>
            </a:r>
            <a:r>
              <a:rPr lang="en-US" sz="1632" dirty="0">
                <a:solidFill>
                  <a:schemeClr val="accent2">
                    <a:lumMod val="75000"/>
                  </a:schemeClr>
                </a:solidFill>
                <a:latin typeface="+mj-lt"/>
              </a:rPr>
              <a:t> </a:t>
            </a:r>
            <a:r>
              <a:rPr lang="hu-HU" sz="1632" dirty="0">
                <a:solidFill>
                  <a:schemeClr val="accent2">
                    <a:lumMod val="75000"/>
                  </a:schemeClr>
                </a:solidFill>
                <a:latin typeface="+mj-lt"/>
              </a:rPr>
              <a:t>mint az</a:t>
            </a:r>
            <a:r>
              <a:rPr lang="en-US" sz="1632" dirty="0">
                <a:solidFill>
                  <a:schemeClr val="accent2">
                    <a:lumMod val="75000"/>
                  </a:schemeClr>
                </a:solidFill>
                <a:latin typeface="+mj-lt"/>
              </a:rPr>
              <a:t> Angular 1</a:t>
            </a:r>
            <a:r>
              <a:rPr lang="hu-HU" sz="1632" dirty="0">
                <a:solidFill>
                  <a:schemeClr val="accent2">
                    <a:lumMod val="75000"/>
                  </a:schemeClr>
                </a:solidFill>
                <a:latin typeface="+mj-lt"/>
              </a:rPr>
              <a:t>-ben</a:t>
            </a:r>
            <a:r>
              <a:rPr lang="en-US" sz="1632" dirty="0">
                <a:solidFill>
                  <a:schemeClr val="accent2">
                    <a:lumMod val="75000"/>
                  </a:schemeClr>
                </a:solidFill>
                <a:latin typeface="+mj-lt"/>
              </a:rPr>
              <a:t>, </a:t>
            </a:r>
            <a:r>
              <a:rPr lang="hu-HU" sz="1632" dirty="0">
                <a:solidFill>
                  <a:schemeClr val="accent2">
                    <a:lumMod val="75000"/>
                  </a:schemeClr>
                </a:solidFill>
                <a:latin typeface="+mj-lt"/>
              </a:rPr>
              <a:t>engedélyezi a„</a:t>
            </a:r>
            <a:r>
              <a:rPr lang="en-US" sz="1632" dirty="0">
                <a:solidFill>
                  <a:schemeClr val="accent2">
                    <a:lumMod val="75000"/>
                  </a:schemeClr>
                </a:solidFill>
                <a:latin typeface="+mj-lt"/>
              </a:rPr>
              <a:t>lazy loading</a:t>
            </a:r>
            <a:r>
              <a:rPr lang="hu-HU" sz="1632" dirty="0">
                <a:solidFill>
                  <a:schemeClr val="accent2">
                    <a:lumMod val="75000"/>
                  </a:schemeClr>
                </a:solidFill>
                <a:latin typeface="+mj-lt"/>
              </a:rPr>
              <a:t>” használatát</a:t>
            </a:r>
            <a:endParaRPr lang="en-US" sz="1632" dirty="0">
              <a:solidFill>
                <a:schemeClr val="accent2">
                  <a:lumMod val="75000"/>
                </a:schemeClr>
              </a:solidFill>
              <a:latin typeface="+mj-lt"/>
            </a:endParaRPr>
          </a:p>
        </p:txBody>
      </p:sp>
      <p:sp>
        <p:nvSpPr>
          <p:cNvPr id="25" name="Rounded Rectangular Callout 24"/>
          <p:cNvSpPr/>
          <p:nvPr/>
        </p:nvSpPr>
        <p:spPr>
          <a:xfrm>
            <a:off x="4674026" y="3130096"/>
            <a:ext cx="3215181" cy="734333"/>
          </a:xfrm>
          <a:prstGeom prst="wedgeRoundRectCallout">
            <a:avLst>
              <a:gd name="adj1" fmla="val 47019"/>
              <a:gd name="adj2" fmla="val 287623"/>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err="1">
                <a:solidFill>
                  <a:schemeClr val="accent2">
                    <a:lumMod val="75000"/>
                  </a:schemeClr>
                </a:solidFill>
                <a:latin typeface="+mj-lt"/>
              </a:rPr>
              <a:t>Metaadatokat</a:t>
            </a:r>
            <a:r>
              <a:rPr lang="hu-HU" sz="1632" dirty="0">
                <a:solidFill>
                  <a:schemeClr val="accent2">
                    <a:lumMod val="75000"/>
                  </a:schemeClr>
                </a:solidFill>
                <a:latin typeface="+mj-lt"/>
              </a:rPr>
              <a:t> ad a </a:t>
            </a:r>
            <a:r>
              <a:rPr lang="en-US" sz="1632" dirty="0">
                <a:solidFill>
                  <a:schemeClr val="accent2">
                    <a:lumMod val="75000"/>
                  </a:schemeClr>
                </a:solidFill>
                <a:latin typeface="+mj-lt"/>
              </a:rPr>
              <a:t>JavaScript/TypeScript</a:t>
            </a:r>
            <a:r>
              <a:rPr lang="hu-HU" sz="1632" dirty="0">
                <a:solidFill>
                  <a:schemeClr val="accent2">
                    <a:lumMod val="75000"/>
                  </a:schemeClr>
                </a:solidFill>
                <a:latin typeface="+mj-lt"/>
              </a:rPr>
              <a:t> kódhoz</a:t>
            </a:r>
            <a:endParaRPr lang="en-US" sz="1632" dirty="0">
              <a:solidFill>
                <a:schemeClr val="accent2">
                  <a:lumMod val="75000"/>
                </a:schemeClr>
              </a:solidFill>
              <a:latin typeface="+mj-lt"/>
            </a:endParaRPr>
          </a:p>
        </p:txBody>
      </p:sp>
      <p:sp>
        <p:nvSpPr>
          <p:cNvPr id="26" name="Rounded Rectangular Callout 25"/>
          <p:cNvSpPr/>
          <p:nvPr/>
        </p:nvSpPr>
        <p:spPr>
          <a:xfrm>
            <a:off x="8333154" y="2762929"/>
            <a:ext cx="3215181" cy="1285083"/>
          </a:xfrm>
          <a:prstGeom prst="wedgeRoundRectCallout">
            <a:avLst>
              <a:gd name="adj1" fmla="val 18298"/>
              <a:gd name="adj2" fmla="val 174911"/>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Segítségével az </a:t>
            </a:r>
            <a:r>
              <a:rPr lang="hu-HU" sz="1632" dirty="0" err="1">
                <a:solidFill>
                  <a:schemeClr val="accent2">
                    <a:lumMod val="75000"/>
                  </a:schemeClr>
                </a:solidFill>
                <a:latin typeface="+mj-lt"/>
              </a:rPr>
              <a:t>Angular</a:t>
            </a:r>
            <a:r>
              <a:rPr lang="hu-HU" sz="1632" dirty="0">
                <a:solidFill>
                  <a:schemeClr val="accent2">
                    <a:lumMod val="75000"/>
                  </a:schemeClr>
                </a:solidFill>
                <a:latin typeface="+mj-lt"/>
              </a:rPr>
              <a:t> hatékonyabban tudja a változásokat érzékelni és a UI-t </a:t>
            </a:r>
            <a:r>
              <a:rPr lang="hu-HU" sz="1632" dirty="0" err="1">
                <a:solidFill>
                  <a:schemeClr val="accent2">
                    <a:lumMod val="75000"/>
                  </a:schemeClr>
                </a:solidFill>
                <a:latin typeface="+mj-lt"/>
              </a:rPr>
              <a:t>újrafesteni</a:t>
            </a:r>
            <a:r>
              <a:rPr lang="hu-HU" sz="1632" dirty="0">
                <a:solidFill>
                  <a:schemeClr val="accent2">
                    <a:lumMod val="75000"/>
                  </a:schemeClr>
                </a:solidFill>
                <a:latin typeface="+mj-lt"/>
              </a:rPr>
              <a:t>.</a:t>
            </a:r>
            <a:endParaRPr lang="en-US" sz="1632" dirty="0">
              <a:solidFill>
                <a:schemeClr val="accent2">
                  <a:lumMod val="75000"/>
                </a:schemeClr>
              </a:solidFill>
              <a:latin typeface="+mj-lt"/>
            </a:endParaRPr>
          </a:p>
        </p:txBody>
      </p:sp>
    </p:spTree>
    <p:extLst>
      <p:ext uri="{BB962C8B-B14F-4D97-AF65-F5344CB8AC3E}">
        <p14:creationId xmlns:p14="http://schemas.microsoft.com/office/powerpoint/2010/main" val="324046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platform </a:t>
            </a:r>
            <a:r>
              <a:rPr lang="hu-HU" dirty="0" err="1"/>
              <a:t>építőkövei</a:t>
            </a:r>
            <a:endParaRPr lang="en-US" dirty="0"/>
          </a:p>
        </p:txBody>
      </p:sp>
      <p:sp>
        <p:nvSpPr>
          <p:cNvPr id="21" name="Rectangle 20"/>
          <p:cNvSpPr/>
          <p:nvPr/>
        </p:nvSpPr>
        <p:spPr>
          <a:xfrm>
            <a:off x="3834126" y="5518439"/>
            <a:ext cx="2386583" cy="9161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Dependency Injection</a:t>
            </a:r>
          </a:p>
        </p:txBody>
      </p:sp>
      <p:sp>
        <p:nvSpPr>
          <p:cNvPr id="22" name="Rectangle 21"/>
          <p:cNvSpPr/>
          <p:nvPr/>
        </p:nvSpPr>
        <p:spPr>
          <a:xfrm>
            <a:off x="6586640" y="5516679"/>
            <a:ext cx="2386583" cy="9179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Decorators</a:t>
            </a:r>
          </a:p>
        </p:txBody>
      </p:sp>
      <p:sp>
        <p:nvSpPr>
          <p:cNvPr id="23" name="Rectangle 22"/>
          <p:cNvSpPr/>
          <p:nvPr/>
        </p:nvSpPr>
        <p:spPr>
          <a:xfrm>
            <a:off x="9339154" y="5516679"/>
            <a:ext cx="2386583" cy="9179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Zones</a:t>
            </a:r>
          </a:p>
        </p:txBody>
      </p:sp>
      <p:sp>
        <p:nvSpPr>
          <p:cNvPr id="9" name="Rectangle 8"/>
          <p:cNvSpPr/>
          <p:nvPr/>
        </p:nvSpPr>
        <p:spPr>
          <a:xfrm>
            <a:off x="3834126" y="4415179"/>
            <a:ext cx="2386583" cy="9161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12"/>
              </a:spcAft>
            </a:pPr>
            <a:r>
              <a:rPr lang="en-US" sz="1836" dirty="0">
                <a:solidFill>
                  <a:schemeClr val="tx1"/>
                </a:solidFill>
              </a:rPr>
              <a:t>Improved Compiler</a:t>
            </a:r>
            <a:br>
              <a:rPr lang="en-US" sz="1836" dirty="0">
                <a:solidFill>
                  <a:schemeClr val="tx1"/>
                </a:solidFill>
              </a:rPr>
            </a:br>
            <a:r>
              <a:rPr lang="en-US" sz="1428" dirty="0">
                <a:solidFill>
                  <a:schemeClr val="tx1"/>
                </a:solidFill>
              </a:rPr>
              <a:t>(Offline </a:t>
            </a:r>
            <a:r>
              <a:rPr lang="hu-HU" sz="1428" dirty="0">
                <a:solidFill>
                  <a:schemeClr val="tx1"/>
                </a:solidFill>
              </a:rPr>
              <a:t>fordítás</a:t>
            </a:r>
            <a:r>
              <a:rPr lang="en-US" sz="1428" dirty="0">
                <a:solidFill>
                  <a:schemeClr val="tx1"/>
                </a:solidFill>
              </a:rPr>
              <a:t>)</a:t>
            </a:r>
          </a:p>
        </p:txBody>
      </p:sp>
      <p:sp>
        <p:nvSpPr>
          <p:cNvPr id="10" name="Rectangle 9"/>
          <p:cNvSpPr/>
          <p:nvPr/>
        </p:nvSpPr>
        <p:spPr>
          <a:xfrm>
            <a:off x="6586640" y="4413418"/>
            <a:ext cx="2386583" cy="9179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Change Detection</a:t>
            </a:r>
            <a:br>
              <a:rPr lang="en-US" sz="1836" dirty="0">
                <a:solidFill>
                  <a:schemeClr val="tx1"/>
                </a:solidFill>
              </a:rPr>
            </a:br>
            <a:r>
              <a:rPr lang="en-US" sz="1428" dirty="0">
                <a:solidFill>
                  <a:schemeClr val="tx1"/>
                </a:solidFill>
              </a:rPr>
              <a:t>(10x </a:t>
            </a:r>
            <a:r>
              <a:rPr lang="hu-HU" sz="1428" dirty="0">
                <a:solidFill>
                  <a:schemeClr val="tx1"/>
                </a:solidFill>
              </a:rPr>
              <a:t>gyorsabb</a:t>
            </a:r>
            <a:r>
              <a:rPr lang="en-US" sz="1428" dirty="0">
                <a:solidFill>
                  <a:schemeClr val="tx1"/>
                </a:solidFill>
              </a:rPr>
              <a:t>)</a:t>
            </a:r>
            <a:endParaRPr lang="en-US" sz="1836" dirty="0">
              <a:solidFill>
                <a:schemeClr val="tx1"/>
              </a:solidFill>
            </a:endParaRPr>
          </a:p>
        </p:txBody>
      </p:sp>
      <p:sp>
        <p:nvSpPr>
          <p:cNvPr id="11" name="Rectangle 10"/>
          <p:cNvSpPr/>
          <p:nvPr/>
        </p:nvSpPr>
        <p:spPr>
          <a:xfrm>
            <a:off x="9339154" y="4413418"/>
            <a:ext cx="2386583" cy="9179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Pluggable Rendering</a:t>
            </a:r>
            <a:br>
              <a:rPr lang="en-US" sz="1836" dirty="0">
                <a:solidFill>
                  <a:schemeClr val="tx1"/>
                </a:solidFill>
              </a:rPr>
            </a:br>
            <a:r>
              <a:rPr lang="en-US" sz="1428" dirty="0">
                <a:solidFill>
                  <a:schemeClr val="tx1"/>
                </a:solidFill>
              </a:rPr>
              <a:t>(5x </a:t>
            </a:r>
            <a:r>
              <a:rPr lang="hu-HU" sz="1428" dirty="0">
                <a:solidFill>
                  <a:schemeClr val="tx1"/>
                </a:solidFill>
              </a:rPr>
              <a:t>gyorsabb</a:t>
            </a:r>
            <a:r>
              <a:rPr lang="en-US" sz="1428" dirty="0">
                <a:solidFill>
                  <a:schemeClr val="tx1"/>
                </a:solidFill>
              </a:rPr>
              <a:t>)</a:t>
            </a:r>
            <a:endParaRPr lang="en-US" sz="1836" dirty="0">
              <a:solidFill>
                <a:schemeClr val="tx1"/>
              </a:solidFill>
            </a:endParaRPr>
          </a:p>
        </p:txBody>
      </p:sp>
      <p:sp>
        <p:nvSpPr>
          <p:cNvPr id="12" name="Rectangle 11"/>
          <p:cNvSpPr/>
          <p:nvPr/>
        </p:nvSpPr>
        <p:spPr>
          <a:xfrm>
            <a:off x="3834126" y="3310158"/>
            <a:ext cx="2386583" cy="9161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Angular Material</a:t>
            </a:r>
          </a:p>
        </p:txBody>
      </p:sp>
      <p:sp>
        <p:nvSpPr>
          <p:cNvPr id="13" name="Rectangle 12"/>
          <p:cNvSpPr/>
          <p:nvPr/>
        </p:nvSpPr>
        <p:spPr>
          <a:xfrm>
            <a:off x="6586640" y="3308397"/>
            <a:ext cx="2386583" cy="917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Mobile Toolkit</a:t>
            </a:r>
          </a:p>
        </p:txBody>
      </p:sp>
      <p:sp>
        <p:nvSpPr>
          <p:cNvPr id="14" name="Rectangle 13"/>
          <p:cNvSpPr/>
          <p:nvPr/>
        </p:nvSpPr>
        <p:spPr>
          <a:xfrm>
            <a:off x="9339154" y="3308397"/>
            <a:ext cx="2386583" cy="917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Angular Universal</a:t>
            </a:r>
            <a:br>
              <a:rPr lang="en-US" sz="1836" dirty="0">
                <a:solidFill>
                  <a:schemeClr val="tx1"/>
                </a:solidFill>
              </a:rPr>
            </a:br>
            <a:r>
              <a:rPr lang="en-US" sz="1428" dirty="0">
                <a:solidFill>
                  <a:schemeClr val="tx1"/>
                </a:solidFill>
              </a:rPr>
              <a:t>(Angular </a:t>
            </a:r>
            <a:r>
              <a:rPr lang="hu-HU" sz="1428" dirty="0">
                <a:solidFill>
                  <a:schemeClr val="tx1"/>
                </a:solidFill>
              </a:rPr>
              <a:t>a</a:t>
            </a:r>
            <a:r>
              <a:rPr lang="en-US" sz="1428" dirty="0">
                <a:solidFill>
                  <a:schemeClr val="tx1"/>
                </a:solidFill>
              </a:rPr>
              <a:t> </a:t>
            </a:r>
            <a:r>
              <a:rPr lang="hu-HU" sz="1428" dirty="0">
                <a:solidFill>
                  <a:schemeClr val="tx1"/>
                </a:solidFill>
              </a:rPr>
              <a:t>szerveren</a:t>
            </a:r>
            <a:r>
              <a:rPr lang="en-US" sz="1428" dirty="0">
                <a:solidFill>
                  <a:schemeClr val="tx1"/>
                </a:solidFill>
              </a:rPr>
              <a:t>)</a:t>
            </a:r>
          </a:p>
        </p:txBody>
      </p:sp>
      <p:sp>
        <p:nvSpPr>
          <p:cNvPr id="15" name="Rectangle 14"/>
          <p:cNvSpPr/>
          <p:nvPr/>
        </p:nvSpPr>
        <p:spPr>
          <a:xfrm>
            <a:off x="3834126" y="2203377"/>
            <a:ext cx="2386583" cy="9161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Angular CLI</a:t>
            </a:r>
          </a:p>
        </p:txBody>
      </p:sp>
      <p:sp>
        <p:nvSpPr>
          <p:cNvPr id="16" name="Rectangle 15"/>
          <p:cNvSpPr/>
          <p:nvPr/>
        </p:nvSpPr>
        <p:spPr>
          <a:xfrm>
            <a:off x="6586640" y="2201616"/>
            <a:ext cx="2386583" cy="917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Language Services</a:t>
            </a:r>
          </a:p>
        </p:txBody>
      </p:sp>
      <p:sp>
        <p:nvSpPr>
          <p:cNvPr id="17" name="Rectangle 16"/>
          <p:cNvSpPr/>
          <p:nvPr/>
        </p:nvSpPr>
        <p:spPr>
          <a:xfrm>
            <a:off x="9339154" y="2201616"/>
            <a:ext cx="2386583" cy="917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Augury</a:t>
            </a:r>
            <a:br>
              <a:rPr lang="en-US" sz="1836" dirty="0">
                <a:solidFill>
                  <a:schemeClr val="tx1"/>
                </a:solidFill>
              </a:rPr>
            </a:br>
            <a:r>
              <a:rPr lang="en-US" sz="1428" dirty="0">
                <a:solidFill>
                  <a:schemeClr val="tx1"/>
                </a:solidFill>
              </a:rPr>
              <a:t>(Chrome Plugin </a:t>
            </a:r>
            <a:r>
              <a:rPr lang="hu-HU" sz="1428" dirty="0">
                <a:solidFill>
                  <a:schemeClr val="tx1"/>
                </a:solidFill>
              </a:rPr>
              <a:t>az</a:t>
            </a:r>
            <a:r>
              <a:rPr lang="en-US" sz="1428" dirty="0">
                <a:solidFill>
                  <a:schemeClr val="tx1"/>
                </a:solidFill>
              </a:rPr>
              <a:t> Angular </a:t>
            </a:r>
            <a:r>
              <a:rPr lang="hu-HU" sz="1428" dirty="0">
                <a:solidFill>
                  <a:schemeClr val="tx1"/>
                </a:solidFill>
              </a:rPr>
              <a:t>nyomon követéséhez</a:t>
            </a:r>
            <a:r>
              <a:rPr lang="en-US" sz="1428" dirty="0">
                <a:solidFill>
                  <a:schemeClr val="tx1"/>
                </a:solidFill>
              </a:rPr>
              <a:t>)</a:t>
            </a:r>
          </a:p>
        </p:txBody>
      </p:sp>
      <p:sp>
        <p:nvSpPr>
          <p:cNvPr id="18" name="Rectangle 17"/>
          <p:cNvSpPr/>
          <p:nvPr/>
        </p:nvSpPr>
        <p:spPr>
          <a:xfrm>
            <a:off x="710737" y="5516679"/>
            <a:ext cx="2386583" cy="9161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err="1">
                <a:solidFill>
                  <a:schemeClr val="tx1"/>
                </a:solidFill>
              </a:rPr>
              <a:t>ngUpgrade</a:t>
            </a:r>
            <a:endParaRPr lang="en-US" sz="1836" dirty="0">
              <a:solidFill>
                <a:schemeClr val="tx1"/>
              </a:solidFill>
            </a:endParaRPr>
          </a:p>
        </p:txBody>
      </p:sp>
      <p:sp>
        <p:nvSpPr>
          <p:cNvPr id="19" name="Rectangle 18"/>
          <p:cNvSpPr/>
          <p:nvPr/>
        </p:nvSpPr>
        <p:spPr>
          <a:xfrm>
            <a:off x="710737" y="4413418"/>
            <a:ext cx="2386583" cy="9161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Router</a:t>
            </a:r>
          </a:p>
        </p:txBody>
      </p:sp>
      <p:sp>
        <p:nvSpPr>
          <p:cNvPr id="20" name="Rectangle 19"/>
          <p:cNvSpPr/>
          <p:nvPr/>
        </p:nvSpPr>
        <p:spPr>
          <a:xfrm>
            <a:off x="710737" y="3308398"/>
            <a:ext cx="2386583" cy="9161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Animation</a:t>
            </a:r>
          </a:p>
        </p:txBody>
      </p:sp>
      <p:sp>
        <p:nvSpPr>
          <p:cNvPr id="24" name="Rectangle 23"/>
          <p:cNvSpPr/>
          <p:nvPr/>
        </p:nvSpPr>
        <p:spPr>
          <a:xfrm>
            <a:off x="710737" y="2201617"/>
            <a:ext cx="2386583" cy="9161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i18n</a:t>
            </a:r>
          </a:p>
        </p:txBody>
      </p:sp>
    </p:spTree>
    <p:extLst>
      <p:ext uri="{BB962C8B-B14F-4D97-AF65-F5344CB8AC3E}">
        <p14:creationId xmlns:p14="http://schemas.microsoft.com/office/powerpoint/2010/main" val="41389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Könnyű elindulni!</a:t>
            </a:r>
          </a:p>
        </p:txBody>
      </p:sp>
      <p:sp>
        <p:nvSpPr>
          <p:cNvPr id="3" name="Text Placeholder 2"/>
          <p:cNvSpPr>
            <a:spLocks noGrp="1"/>
          </p:cNvSpPr>
          <p:nvPr>
            <p:ph type="body" sz="quarter" idx="10"/>
          </p:nvPr>
        </p:nvSpPr>
        <p:spPr>
          <a:xfrm>
            <a:off x="274638" y="1616108"/>
            <a:ext cx="11887200" cy="3785652"/>
          </a:xfrm>
        </p:spPr>
        <p:txBody>
          <a:bodyPr/>
          <a:lstStyle/>
          <a:p>
            <a:r>
              <a:rPr lang="hu-HU" dirty="0"/>
              <a:t>Minden egy helyen: </a:t>
            </a:r>
            <a:r>
              <a:rPr lang="hu-HU" dirty="0">
                <a:hlinkClick r:id="rId3"/>
              </a:rPr>
              <a:t>https://angular.io</a:t>
            </a:r>
            <a:endParaRPr lang="hu-HU" dirty="0"/>
          </a:p>
          <a:p>
            <a:pPr lvl="1"/>
            <a:endParaRPr lang="hu-HU" dirty="0"/>
          </a:p>
          <a:p>
            <a:r>
              <a:rPr lang="hu-HU" dirty="0"/>
              <a:t>Teljes </a:t>
            </a:r>
            <a:r>
              <a:rPr lang="hu-HU" dirty="0" err="1"/>
              <a:t>build</a:t>
            </a:r>
            <a:r>
              <a:rPr lang="hu-HU" dirty="0"/>
              <a:t> </a:t>
            </a:r>
            <a:r>
              <a:rPr lang="hu-HU" dirty="0" err="1"/>
              <a:t>környezetek</a:t>
            </a:r>
            <a:r>
              <a:rPr lang="hu-HU" dirty="0"/>
              <a:t> kiépítése:</a:t>
            </a:r>
          </a:p>
          <a:p>
            <a:r>
              <a:rPr lang="hu-HU" dirty="0"/>
              <a:t>	</a:t>
            </a:r>
            <a:r>
              <a:rPr lang="hu-HU" dirty="0" err="1"/>
              <a:t>angular</a:t>
            </a:r>
            <a:r>
              <a:rPr lang="hu-HU" dirty="0"/>
              <a:t>/</a:t>
            </a:r>
            <a:r>
              <a:rPr lang="hu-HU" dirty="0" err="1"/>
              <a:t>angular</a:t>
            </a:r>
            <a:r>
              <a:rPr lang="hu-HU" dirty="0"/>
              <a:t>-cli</a:t>
            </a:r>
          </a:p>
          <a:p>
            <a:r>
              <a:rPr lang="hu-HU" dirty="0"/>
              <a:t>	</a:t>
            </a:r>
            <a:r>
              <a:rPr lang="hu-HU" dirty="0" err="1"/>
              <a:t>angular</a:t>
            </a:r>
            <a:r>
              <a:rPr lang="hu-HU" dirty="0"/>
              <a:t>/</a:t>
            </a:r>
            <a:r>
              <a:rPr lang="hu-HU" dirty="0" err="1"/>
              <a:t>universal</a:t>
            </a:r>
            <a:endParaRPr lang="hu-HU" dirty="0"/>
          </a:p>
          <a:p>
            <a:r>
              <a:rPr lang="hu-HU" dirty="0"/>
              <a:t>	</a:t>
            </a:r>
            <a:r>
              <a:rPr lang="hu-HU" dirty="0" err="1"/>
              <a:t>AngularClass</a:t>
            </a:r>
            <a:r>
              <a:rPr lang="hu-HU" dirty="0"/>
              <a:t>/angular2-webpack-starter</a:t>
            </a:r>
          </a:p>
        </p:txBody>
      </p:sp>
      <p:pic>
        <p:nvPicPr>
          <p:cNvPr id="7" name="Picture 6"/>
          <p:cNvPicPr>
            <a:picLocks noChangeAspect="1"/>
          </p:cNvPicPr>
          <p:nvPr/>
        </p:nvPicPr>
        <p:blipFill>
          <a:blip r:embed="rId4"/>
          <a:stretch>
            <a:fillRect/>
          </a:stretch>
        </p:blipFill>
        <p:spPr>
          <a:xfrm>
            <a:off x="529605" y="3409727"/>
            <a:ext cx="534292" cy="534292"/>
          </a:xfrm>
          <a:prstGeom prst="rect">
            <a:avLst/>
          </a:prstGeom>
        </p:spPr>
      </p:pic>
      <p:pic>
        <p:nvPicPr>
          <p:cNvPr id="8" name="Picture 7"/>
          <p:cNvPicPr>
            <a:picLocks noChangeAspect="1"/>
          </p:cNvPicPr>
          <p:nvPr/>
        </p:nvPicPr>
        <p:blipFill>
          <a:blip r:embed="rId4"/>
          <a:stretch>
            <a:fillRect/>
          </a:stretch>
        </p:blipFill>
        <p:spPr>
          <a:xfrm>
            <a:off x="529605" y="4044507"/>
            <a:ext cx="534292" cy="534292"/>
          </a:xfrm>
          <a:prstGeom prst="rect">
            <a:avLst/>
          </a:prstGeom>
        </p:spPr>
      </p:pic>
      <p:pic>
        <p:nvPicPr>
          <p:cNvPr id="9" name="Picture 8"/>
          <p:cNvPicPr>
            <a:picLocks noChangeAspect="1"/>
          </p:cNvPicPr>
          <p:nvPr/>
        </p:nvPicPr>
        <p:blipFill>
          <a:blip r:embed="rId4"/>
          <a:stretch>
            <a:fillRect/>
          </a:stretch>
        </p:blipFill>
        <p:spPr>
          <a:xfrm>
            <a:off x="540475" y="4691162"/>
            <a:ext cx="534292" cy="534292"/>
          </a:xfrm>
          <a:prstGeom prst="rect">
            <a:avLst/>
          </a:prstGeom>
        </p:spPr>
      </p:pic>
    </p:spTree>
    <p:extLst>
      <p:ext uri="{BB962C8B-B14F-4D97-AF65-F5344CB8AC3E}">
        <p14:creationId xmlns:p14="http://schemas.microsoft.com/office/powerpoint/2010/main" val="23043962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Unraveling</a:t>
            </a:r>
            <a:r>
              <a:rPr lang="hu-HU" dirty="0"/>
              <a:t> </a:t>
            </a:r>
            <a:r>
              <a:rPr lang="hu-HU" dirty="0" err="1"/>
              <a:t>Angular</a:t>
            </a:r>
            <a:r>
              <a:rPr lang="hu-HU" dirty="0"/>
              <a:t> 2</a:t>
            </a:r>
          </a:p>
        </p:txBody>
      </p:sp>
      <p:sp>
        <p:nvSpPr>
          <p:cNvPr id="3" name="Text Placeholder 2"/>
          <p:cNvSpPr>
            <a:spLocks noGrp="1"/>
          </p:cNvSpPr>
          <p:nvPr>
            <p:ph type="body" sz="quarter" idx="10"/>
          </p:nvPr>
        </p:nvSpPr>
        <p:spPr>
          <a:xfrm>
            <a:off x="3553941" y="1576885"/>
            <a:ext cx="8424936" cy="1169551"/>
          </a:xfrm>
        </p:spPr>
        <p:txBody>
          <a:bodyPr/>
          <a:lstStyle/>
          <a:p>
            <a:r>
              <a:rPr lang="hu-HU" sz="3200" dirty="0"/>
              <a:t>A mai napon ingyen elérhető:</a:t>
            </a:r>
          </a:p>
          <a:p>
            <a:r>
              <a:rPr lang="hu-HU" sz="3200" dirty="0"/>
              <a:t>https://www.amazon.com/dp/B01IR7M4EM</a:t>
            </a:r>
          </a:p>
        </p:txBody>
      </p:sp>
      <p:pic>
        <p:nvPicPr>
          <p:cNvPr id="5" name="Picture 4"/>
          <p:cNvPicPr>
            <a:picLocks noChangeAspect="1"/>
          </p:cNvPicPr>
          <p:nvPr/>
        </p:nvPicPr>
        <p:blipFill>
          <a:blip r:embed="rId2"/>
          <a:stretch>
            <a:fillRect/>
          </a:stretch>
        </p:blipFill>
        <p:spPr>
          <a:xfrm>
            <a:off x="457597" y="1576886"/>
            <a:ext cx="2880320" cy="4114743"/>
          </a:xfrm>
          <a:prstGeom prst="rect">
            <a:avLst/>
          </a:prstGeom>
        </p:spPr>
      </p:pic>
    </p:spTree>
    <p:extLst>
      <p:ext uri="{BB962C8B-B14F-4D97-AF65-F5344CB8AC3E}">
        <p14:creationId xmlns:p14="http://schemas.microsoft.com/office/powerpoint/2010/main" val="33531650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Novák István</a:t>
            </a:r>
            <a:endParaRPr lang="en-US" dirty="0"/>
          </a:p>
        </p:txBody>
      </p:sp>
      <p:sp>
        <p:nvSpPr>
          <p:cNvPr id="5" name="Content Placeholder 4"/>
          <p:cNvSpPr>
            <a:spLocks noGrp="1"/>
          </p:cNvSpPr>
          <p:nvPr>
            <p:ph type="body" sz="quarter" idx="10"/>
          </p:nvPr>
        </p:nvSpPr>
        <p:spPr>
          <a:xfrm>
            <a:off x="241573" y="1283129"/>
            <a:ext cx="11887200" cy="2142125"/>
          </a:xfrm>
        </p:spPr>
        <p:txBody>
          <a:bodyPr/>
          <a:lstStyle/>
          <a:p>
            <a:pPr marL="342900" lvl="1" indent="0">
              <a:buNone/>
            </a:pPr>
            <a:r>
              <a:rPr lang="hu-HU" sz="2400" dirty="0"/>
              <a:t>Agilis fejlesztőcsapatok fejlesztője</a:t>
            </a:r>
            <a:endParaRPr lang="en-US" sz="2400" dirty="0"/>
          </a:p>
          <a:p>
            <a:pPr marL="342900" lvl="1" indent="0">
              <a:buNone/>
            </a:pPr>
            <a:r>
              <a:rPr lang="en-US" sz="2400" dirty="0"/>
              <a:t>Microsoft MVP</a:t>
            </a:r>
            <a:r>
              <a:rPr lang="hu-HU" sz="2400" dirty="0"/>
              <a:t>, </a:t>
            </a:r>
            <a:r>
              <a:rPr lang="hu-HU" sz="2400" dirty="0" err="1"/>
              <a:t>Angular</a:t>
            </a:r>
            <a:r>
              <a:rPr lang="hu-HU" sz="2400" dirty="0"/>
              <a:t> 2 </a:t>
            </a:r>
            <a:r>
              <a:rPr lang="hu-HU" sz="2400" dirty="0" err="1"/>
              <a:t>Core</a:t>
            </a:r>
            <a:r>
              <a:rPr lang="hu-HU" sz="2400" dirty="0"/>
              <a:t> </a:t>
            </a:r>
            <a:r>
              <a:rPr lang="hu-HU" sz="2400" dirty="0" err="1"/>
              <a:t>Documentation</a:t>
            </a:r>
            <a:r>
              <a:rPr lang="hu-HU" sz="2400" dirty="0"/>
              <a:t> Team </a:t>
            </a:r>
            <a:r>
              <a:rPr lang="hu-HU" sz="2400" dirty="0" err="1"/>
              <a:t>member</a:t>
            </a:r>
            <a:endParaRPr lang="hu-HU" sz="2400" dirty="0"/>
          </a:p>
          <a:p>
            <a:pPr marL="342900" lvl="1" indent="0">
              <a:buNone/>
            </a:pPr>
            <a:r>
              <a:rPr lang="hu-HU" sz="2400" dirty="0"/>
              <a:t>Hosszútávfutó, a könnyűbúvárkodás megszállottja</a:t>
            </a:r>
            <a:endParaRPr lang="en-US" sz="2400" dirty="0"/>
          </a:p>
          <a:p>
            <a:pPr marL="342900" lvl="1" indent="0">
              <a:buNone/>
            </a:pPr>
            <a:endParaRPr lang="en-US" sz="2400" dirty="0"/>
          </a:p>
          <a:p>
            <a:pPr marL="342900" lvl="1" indent="0">
              <a:buNone/>
            </a:pPr>
            <a:r>
              <a:rPr lang="hu-HU" sz="2400" dirty="0"/>
              <a:t>Az</a:t>
            </a:r>
            <a:r>
              <a:rPr lang="en-US" sz="2400" dirty="0"/>
              <a:t> </a:t>
            </a:r>
            <a:r>
              <a:rPr lang="en-US" sz="2400" i="1" dirty="0"/>
              <a:t>Unraveling Series</a:t>
            </a:r>
            <a:r>
              <a:rPr lang="en-US" sz="2400" dirty="0"/>
              <a:t> (Kindle Books)</a:t>
            </a:r>
            <a:r>
              <a:rPr lang="hu-HU" sz="2400" dirty="0"/>
              <a:t> sorozat szerzője</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93" y="3709057"/>
            <a:ext cx="1870588" cy="2424436"/>
          </a:xfrm>
          <a:prstGeom prst="rect">
            <a:avLst/>
          </a:prstGeom>
          <a:ln>
            <a:solidFill>
              <a:schemeClr val="bg1">
                <a:lumMod val="60000"/>
                <a:lumOff val="40000"/>
              </a:schemeClr>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194"/>
          <a:stretch/>
        </p:blipFill>
        <p:spPr>
          <a:xfrm>
            <a:off x="3005789" y="3709057"/>
            <a:ext cx="1844296" cy="2424436"/>
          </a:xfrm>
          <a:prstGeom prst="rect">
            <a:avLst/>
          </a:prstGeom>
          <a:ln>
            <a:solidFill>
              <a:schemeClr val="bg1">
                <a:lumMod val="60000"/>
                <a:lumOff val="40000"/>
              </a:schemeClr>
            </a:solidFill>
          </a:ln>
        </p:spPr>
      </p:pic>
      <p:pic>
        <p:nvPicPr>
          <p:cNvPr id="9" name="Picture 8"/>
          <p:cNvPicPr>
            <a:picLocks noChangeAspect="1"/>
          </p:cNvPicPr>
          <p:nvPr/>
        </p:nvPicPr>
        <p:blipFill>
          <a:blip r:embed="rId5"/>
          <a:stretch>
            <a:fillRect/>
          </a:stretch>
        </p:blipFill>
        <p:spPr>
          <a:xfrm>
            <a:off x="5206917" y="3709057"/>
            <a:ext cx="1875416" cy="2424436"/>
          </a:xfrm>
          <a:prstGeom prst="rect">
            <a:avLst/>
          </a:prstGeom>
        </p:spPr>
      </p:pic>
      <p:pic>
        <p:nvPicPr>
          <p:cNvPr id="11" name="Picture 10"/>
          <p:cNvPicPr>
            <a:picLocks noChangeAspect="1"/>
          </p:cNvPicPr>
          <p:nvPr/>
        </p:nvPicPr>
        <p:blipFill>
          <a:blip r:embed="rId6"/>
          <a:stretch>
            <a:fillRect/>
          </a:stretch>
        </p:blipFill>
        <p:spPr>
          <a:xfrm>
            <a:off x="7442373" y="3705291"/>
            <a:ext cx="1873463" cy="2428202"/>
          </a:xfrm>
          <a:prstGeom prst="rect">
            <a:avLst/>
          </a:prstGeom>
        </p:spPr>
      </p:pic>
      <p:pic>
        <p:nvPicPr>
          <p:cNvPr id="2" name="Picture 1"/>
          <p:cNvPicPr>
            <a:picLocks noChangeAspect="1"/>
          </p:cNvPicPr>
          <p:nvPr/>
        </p:nvPicPr>
        <p:blipFill>
          <a:blip r:embed="rId7"/>
          <a:stretch>
            <a:fillRect/>
          </a:stretch>
        </p:blipFill>
        <p:spPr>
          <a:xfrm>
            <a:off x="9674621" y="3705291"/>
            <a:ext cx="1701621" cy="2430887"/>
          </a:xfrm>
          <a:prstGeom prst="rect">
            <a:avLst/>
          </a:prstGeom>
          <a:ln>
            <a:solidFill>
              <a:schemeClr val="bg1">
                <a:lumMod val="60000"/>
                <a:lumOff val="40000"/>
              </a:schemeClr>
            </a:solidFill>
          </a:ln>
        </p:spPr>
      </p:pic>
    </p:spTree>
    <p:extLst>
      <p:ext uri="{BB962C8B-B14F-4D97-AF65-F5344CB8AC3E}">
        <p14:creationId xmlns:p14="http://schemas.microsoft.com/office/powerpoint/2010/main" val="7137879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Kérdések?</a:t>
            </a:r>
            <a:endParaRPr lang="en-US" dirty="0"/>
          </a:p>
        </p:txBody>
      </p:sp>
      <p:sp>
        <p:nvSpPr>
          <p:cNvPr id="4" name="Content Placeholder 3"/>
          <p:cNvSpPr>
            <a:spLocks noGrp="1"/>
          </p:cNvSpPr>
          <p:nvPr>
            <p:ph type="body" sz="quarter" idx="10"/>
          </p:nvPr>
        </p:nvSpPr>
        <p:spPr>
          <a:xfrm>
            <a:off x="274638" y="1212850"/>
            <a:ext cx="11887200" cy="1206484"/>
          </a:xfrm>
          <a:prstGeom prst="rect">
            <a:avLst/>
          </a:prstGeom>
        </p:spPr>
        <p:txBody>
          <a:bodyPr/>
          <a:lstStyle/>
          <a:p>
            <a:pPr lvl="1"/>
            <a:endParaRPr lang="en-US" dirty="0"/>
          </a:p>
          <a:p>
            <a:pPr lvl="1"/>
            <a:r>
              <a:rPr lang="hu-HU" sz="2400" dirty="0">
                <a:solidFill>
                  <a:srgbClr val="00B0F0"/>
                </a:solidFill>
              </a:rPr>
              <a:t>Novák István</a:t>
            </a:r>
            <a:endParaRPr lang="en-US" sz="2400" dirty="0">
              <a:solidFill>
                <a:srgbClr val="00B0F0"/>
              </a:solidFill>
            </a:endParaRPr>
          </a:p>
          <a:p>
            <a:pPr lvl="1"/>
            <a:r>
              <a:rPr lang="en-US" dirty="0">
                <a:hlinkClick r:id="rId2"/>
              </a:rPr>
              <a:t>dotneteer@hotmail.com</a:t>
            </a:r>
            <a:endParaRPr lang="en-US" dirty="0"/>
          </a:p>
        </p:txBody>
      </p:sp>
    </p:spTree>
    <p:extLst>
      <p:ext uri="{BB962C8B-B14F-4D97-AF65-F5344CB8AC3E}">
        <p14:creationId xmlns:p14="http://schemas.microsoft.com/office/powerpoint/2010/main" val="3552213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Angular 2 – </a:t>
            </a:r>
            <a:r>
              <a:rPr lang="hu-HU" dirty="0"/>
              <a:t>„</a:t>
            </a:r>
            <a:r>
              <a:rPr lang="en-US" dirty="0"/>
              <a:t>State of Union</a:t>
            </a:r>
            <a:r>
              <a:rPr lang="hu-HU" dirty="0"/>
              <a:t>”</a:t>
            </a:r>
            <a:endParaRPr lang="en-US" dirty="0"/>
          </a:p>
        </p:txBody>
      </p:sp>
      <p:sp>
        <p:nvSpPr>
          <p:cNvPr id="5" name="Content Placeholder 4"/>
          <p:cNvSpPr>
            <a:spLocks noGrp="1"/>
          </p:cNvSpPr>
          <p:nvPr>
            <p:ph type="body" sz="quarter" idx="10"/>
          </p:nvPr>
        </p:nvSpPr>
        <p:spPr>
          <a:xfrm>
            <a:off x="274638" y="2087874"/>
            <a:ext cx="11887200" cy="3785652"/>
          </a:xfrm>
        </p:spPr>
        <p:txBody>
          <a:bodyPr/>
          <a:lstStyle/>
          <a:p>
            <a:r>
              <a:rPr lang="hu-HU" dirty="0">
                <a:solidFill>
                  <a:schemeClr val="tx1"/>
                </a:solidFill>
              </a:rPr>
              <a:t>Jelenlegi változat</a:t>
            </a:r>
            <a:r>
              <a:rPr lang="en-US" dirty="0">
                <a:solidFill>
                  <a:schemeClr val="tx1"/>
                </a:solidFill>
              </a:rPr>
              <a:t>: </a:t>
            </a:r>
            <a:r>
              <a:rPr lang="hu-HU" dirty="0">
                <a:solidFill>
                  <a:schemeClr val="tx1"/>
                </a:solidFill>
              </a:rPr>
              <a:t>2.2.0</a:t>
            </a:r>
            <a:endParaRPr lang="en-US" dirty="0">
              <a:solidFill>
                <a:schemeClr val="tx1"/>
              </a:solidFill>
            </a:endParaRPr>
          </a:p>
          <a:p>
            <a:pPr lvl="1"/>
            <a:endParaRPr lang="en-US" dirty="0">
              <a:solidFill>
                <a:schemeClr val="tx1"/>
              </a:solidFill>
            </a:endParaRPr>
          </a:p>
          <a:p>
            <a:r>
              <a:rPr lang="en-US" dirty="0">
                <a:solidFill>
                  <a:schemeClr val="tx1"/>
                </a:solidFill>
              </a:rPr>
              <a:t>Rendering: </a:t>
            </a:r>
            <a:r>
              <a:rPr lang="hu-HU" dirty="0">
                <a:solidFill>
                  <a:schemeClr val="tx1"/>
                </a:solidFill>
              </a:rPr>
              <a:t>ötször gyorsabb, mint az</a:t>
            </a:r>
            <a:r>
              <a:rPr lang="en-US" dirty="0">
                <a:solidFill>
                  <a:schemeClr val="tx1"/>
                </a:solidFill>
              </a:rPr>
              <a:t> Angular 1</a:t>
            </a:r>
          </a:p>
          <a:p>
            <a:pPr lvl="1"/>
            <a:endParaRPr lang="en-US" dirty="0">
              <a:solidFill>
                <a:schemeClr val="tx1"/>
              </a:solidFill>
            </a:endParaRPr>
          </a:p>
          <a:p>
            <a:r>
              <a:rPr lang="hu-HU" dirty="0">
                <a:solidFill>
                  <a:schemeClr val="tx1"/>
                </a:solidFill>
              </a:rPr>
              <a:t>Letöltött scriptek mérete</a:t>
            </a:r>
            <a:r>
              <a:rPr lang="en-US" dirty="0">
                <a:solidFill>
                  <a:schemeClr val="tx1"/>
                </a:solidFill>
              </a:rPr>
              <a:t> (45K)</a:t>
            </a:r>
            <a:r>
              <a:rPr lang="hu-HU" dirty="0">
                <a:solidFill>
                  <a:schemeClr val="tx1"/>
                </a:solidFill>
              </a:rPr>
              <a:t> &lt; </a:t>
            </a:r>
            <a:r>
              <a:rPr lang="en-US" dirty="0">
                <a:solidFill>
                  <a:schemeClr val="tx1"/>
                </a:solidFill>
              </a:rPr>
              <a:t>Angular 1</a:t>
            </a:r>
          </a:p>
          <a:p>
            <a:pPr lvl="1"/>
            <a:endParaRPr lang="en-US" dirty="0">
              <a:solidFill>
                <a:schemeClr val="tx1"/>
              </a:solidFill>
            </a:endParaRPr>
          </a:p>
          <a:p>
            <a:r>
              <a:rPr lang="en-US" b="1" dirty="0">
                <a:solidFill>
                  <a:srgbClr val="00B0F0"/>
                </a:solidFill>
              </a:rPr>
              <a:t>TypeScript</a:t>
            </a:r>
            <a:r>
              <a:rPr lang="hu-HU" b="1" dirty="0">
                <a:solidFill>
                  <a:srgbClr val="00B0F0"/>
                </a:solidFill>
              </a:rPr>
              <a:t>tel fejlesztve </a:t>
            </a:r>
            <a:endParaRPr lang="en-US" b="1" dirty="0">
              <a:solidFill>
                <a:srgbClr val="00B0F0"/>
              </a:solidFill>
            </a:endParaRPr>
          </a:p>
        </p:txBody>
      </p:sp>
    </p:spTree>
    <p:extLst>
      <p:ext uri="{BB962C8B-B14F-4D97-AF65-F5344CB8AC3E}">
        <p14:creationId xmlns:p14="http://schemas.microsoft.com/office/powerpoint/2010/main" val="16035197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Egy </a:t>
            </a:r>
            <a:r>
              <a:rPr lang="hu-HU" dirty="0" err="1"/>
              <a:t>Angular</a:t>
            </a:r>
            <a:r>
              <a:rPr lang="hu-HU" dirty="0"/>
              <a:t> 2 alkalmazás anatómiája</a:t>
            </a:r>
            <a:endParaRPr lang="en-US" dirty="0"/>
          </a:p>
        </p:txBody>
      </p:sp>
      <p:sp>
        <p:nvSpPr>
          <p:cNvPr id="2" name="Rectangle 1"/>
          <p:cNvSpPr/>
          <p:nvPr/>
        </p:nvSpPr>
        <p:spPr>
          <a:xfrm>
            <a:off x="4565987" y="4782345"/>
            <a:ext cx="1652250" cy="917917"/>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36" dirty="0" err="1"/>
              <a:t>Component</a:t>
            </a:r>
            <a:endParaRPr lang="en-US" sz="1836" dirty="0"/>
          </a:p>
        </p:txBody>
      </p:sp>
      <p:sp>
        <p:nvSpPr>
          <p:cNvPr id="3" name="Rounded Rectangular Callout 2"/>
          <p:cNvSpPr/>
          <p:nvPr/>
        </p:nvSpPr>
        <p:spPr>
          <a:xfrm>
            <a:off x="6401821" y="5516679"/>
            <a:ext cx="2937333" cy="734333"/>
          </a:xfrm>
          <a:prstGeom prst="wedgeRoundRectCallout">
            <a:avLst>
              <a:gd name="adj1" fmla="val -67771"/>
              <a:gd name="adj2" fmla="val -47023"/>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A UI egy részét </a:t>
            </a:r>
            <a:r>
              <a:rPr lang="hu-HU" sz="1632" dirty="0" err="1">
                <a:solidFill>
                  <a:schemeClr val="accent2">
                    <a:lumMod val="75000"/>
                  </a:schemeClr>
                </a:solidFill>
                <a:latin typeface="+mj-lt"/>
              </a:rPr>
              <a:t>vezérli</a:t>
            </a:r>
            <a:r>
              <a:rPr lang="hu-HU" sz="1632" dirty="0">
                <a:solidFill>
                  <a:schemeClr val="accent2">
                    <a:lumMod val="75000"/>
                  </a:schemeClr>
                </a:solidFill>
                <a:latin typeface="+mj-lt"/>
              </a:rPr>
              <a:t>, egy ES6 </a:t>
            </a:r>
            <a:r>
              <a:rPr lang="hu-HU" sz="1632" dirty="0" err="1">
                <a:solidFill>
                  <a:schemeClr val="accent2">
                    <a:lumMod val="75000"/>
                  </a:schemeClr>
                </a:solidFill>
                <a:latin typeface="+mj-lt"/>
              </a:rPr>
              <a:t>class</a:t>
            </a:r>
            <a:r>
              <a:rPr lang="hu-HU" sz="1632" dirty="0">
                <a:solidFill>
                  <a:schemeClr val="accent2">
                    <a:lumMod val="75000"/>
                  </a:schemeClr>
                </a:solidFill>
                <a:latin typeface="+mj-lt"/>
              </a:rPr>
              <a:t> reprezentálja</a:t>
            </a:r>
            <a:endParaRPr lang="en-US" sz="1632" i="1" dirty="0">
              <a:solidFill>
                <a:schemeClr val="accent2">
                  <a:lumMod val="75000"/>
                </a:schemeClr>
              </a:solidFill>
              <a:latin typeface="+mj-lt"/>
            </a:endParaRPr>
          </a:p>
        </p:txBody>
      </p:sp>
      <p:sp>
        <p:nvSpPr>
          <p:cNvPr id="6" name="Rectangle 5"/>
          <p:cNvSpPr/>
          <p:nvPr/>
        </p:nvSpPr>
        <p:spPr>
          <a:xfrm>
            <a:off x="4573755" y="2579345"/>
            <a:ext cx="1652250" cy="9179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Template</a:t>
            </a:r>
          </a:p>
        </p:txBody>
      </p:sp>
      <p:sp>
        <p:nvSpPr>
          <p:cNvPr id="7" name="Rounded Rectangular Callout 6"/>
          <p:cNvSpPr/>
          <p:nvPr/>
        </p:nvSpPr>
        <p:spPr>
          <a:xfrm>
            <a:off x="6401819" y="1711269"/>
            <a:ext cx="3128785" cy="734333"/>
          </a:xfrm>
          <a:prstGeom prst="wedgeRoundRectCallout">
            <a:avLst>
              <a:gd name="adj1" fmla="val -88139"/>
              <a:gd name="adj2" fmla="val 74151"/>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A komponens nézetét definiálja</a:t>
            </a:r>
            <a:br>
              <a:rPr lang="hu-HU" sz="1632" dirty="0">
                <a:solidFill>
                  <a:schemeClr val="accent2">
                    <a:lumMod val="75000"/>
                  </a:schemeClr>
                </a:solidFill>
                <a:latin typeface="+mj-lt"/>
              </a:rPr>
            </a:br>
            <a:r>
              <a:rPr lang="en-US" sz="1632" dirty="0">
                <a:solidFill>
                  <a:schemeClr val="accent2">
                    <a:lumMod val="75000"/>
                  </a:schemeClr>
                </a:solidFill>
                <a:latin typeface="+mj-lt"/>
              </a:rPr>
              <a:t>(HTML)</a:t>
            </a:r>
          </a:p>
        </p:txBody>
      </p:sp>
      <p:sp>
        <p:nvSpPr>
          <p:cNvPr id="5" name="Oval 4"/>
          <p:cNvSpPr/>
          <p:nvPr/>
        </p:nvSpPr>
        <p:spPr>
          <a:xfrm>
            <a:off x="4382404" y="3864429"/>
            <a:ext cx="2019417" cy="5507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36" dirty="0" err="1"/>
              <a:t>Metadata</a:t>
            </a:r>
            <a:endParaRPr lang="en-US" sz="1836" dirty="0"/>
          </a:p>
        </p:txBody>
      </p:sp>
      <p:sp>
        <p:nvSpPr>
          <p:cNvPr id="8" name="Rounded Rectangular Callout 7"/>
          <p:cNvSpPr/>
          <p:nvPr/>
        </p:nvSpPr>
        <p:spPr>
          <a:xfrm>
            <a:off x="8596236" y="4506971"/>
            <a:ext cx="2934594" cy="734333"/>
          </a:xfrm>
          <a:prstGeom prst="wedgeRoundRectCallout">
            <a:avLst>
              <a:gd name="adj1" fmla="val -130997"/>
              <a:gd name="adj2" fmla="val -92463"/>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Meghatározza a </a:t>
            </a:r>
            <a:r>
              <a:rPr lang="hu-HU" sz="1632" dirty="0" err="1">
                <a:solidFill>
                  <a:schemeClr val="accent2">
                    <a:lumMod val="75000"/>
                  </a:schemeClr>
                </a:solidFill>
                <a:latin typeface="+mj-lt"/>
              </a:rPr>
              <a:t>class</a:t>
            </a:r>
            <a:r>
              <a:rPr lang="hu-HU" sz="1632" dirty="0">
                <a:solidFill>
                  <a:schemeClr val="accent2">
                    <a:lumMod val="75000"/>
                  </a:schemeClr>
                </a:solidFill>
                <a:latin typeface="+mj-lt"/>
              </a:rPr>
              <a:t> feldolgozásának módját</a:t>
            </a:r>
            <a:endParaRPr lang="en-US" sz="1632" dirty="0">
              <a:solidFill>
                <a:schemeClr val="accent2">
                  <a:lumMod val="75000"/>
                </a:schemeClr>
              </a:solidFill>
              <a:latin typeface="+mj-lt"/>
            </a:endParaRPr>
          </a:p>
        </p:txBody>
      </p:sp>
      <p:sp>
        <p:nvSpPr>
          <p:cNvPr id="10" name="Curved Left Arrow 9"/>
          <p:cNvSpPr/>
          <p:nvPr/>
        </p:nvSpPr>
        <p:spPr>
          <a:xfrm rot="10800000">
            <a:off x="3464487" y="2992408"/>
            <a:ext cx="917917" cy="2294792"/>
          </a:xfrm>
          <a:prstGeom prst="curved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tx1"/>
              </a:solidFill>
            </a:endParaRPr>
          </a:p>
        </p:txBody>
      </p:sp>
      <p:sp>
        <p:nvSpPr>
          <p:cNvPr id="11" name="TextBox 10"/>
          <p:cNvSpPr txBox="1"/>
          <p:nvPr/>
        </p:nvSpPr>
        <p:spPr>
          <a:xfrm>
            <a:off x="1609818" y="3144107"/>
            <a:ext cx="1970922" cy="382308"/>
          </a:xfrm>
          <a:prstGeom prst="rect">
            <a:avLst/>
          </a:prstGeom>
          <a:noFill/>
        </p:spPr>
        <p:txBody>
          <a:bodyPr wrap="none" rtlCol="0">
            <a:spAutoFit/>
          </a:bodyPr>
          <a:lstStyle/>
          <a:p>
            <a:r>
              <a:rPr lang="en-US" sz="1836" dirty="0"/>
              <a:t>Property Binding</a:t>
            </a:r>
          </a:p>
        </p:txBody>
      </p:sp>
      <p:sp>
        <p:nvSpPr>
          <p:cNvPr id="12" name="Rounded Rectangular Callout 11"/>
          <p:cNvSpPr/>
          <p:nvPr/>
        </p:nvSpPr>
        <p:spPr>
          <a:xfrm>
            <a:off x="1609818" y="1711269"/>
            <a:ext cx="2111208" cy="734333"/>
          </a:xfrm>
          <a:prstGeom prst="wedgeRoundRectCallout">
            <a:avLst>
              <a:gd name="adj1" fmla="val 61031"/>
              <a:gd name="adj2" fmla="val 160371"/>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Adatot ad át a </a:t>
            </a:r>
            <a:r>
              <a:rPr lang="en-US" sz="1632" dirty="0">
                <a:solidFill>
                  <a:schemeClr val="accent2">
                    <a:lumMod val="75000"/>
                  </a:schemeClr>
                </a:solidFill>
                <a:latin typeface="+mj-lt"/>
              </a:rPr>
              <a:t>HTML </a:t>
            </a:r>
            <a:r>
              <a:rPr lang="hu-HU" sz="1632" dirty="0">
                <a:solidFill>
                  <a:schemeClr val="accent2">
                    <a:lumMod val="75000"/>
                  </a:schemeClr>
                </a:solidFill>
                <a:latin typeface="+mj-lt"/>
              </a:rPr>
              <a:t>elemeknek</a:t>
            </a:r>
            <a:endParaRPr lang="en-US" sz="1632" dirty="0">
              <a:solidFill>
                <a:schemeClr val="accent2">
                  <a:lumMod val="75000"/>
                </a:schemeClr>
              </a:solidFill>
              <a:latin typeface="+mj-lt"/>
            </a:endParaRPr>
          </a:p>
        </p:txBody>
      </p:sp>
      <p:sp>
        <p:nvSpPr>
          <p:cNvPr id="13" name="Curved Left Arrow 12"/>
          <p:cNvSpPr/>
          <p:nvPr/>
        </p:nvSpPr>
        <p:spPr>
          <a:xfrm>
            <a:off x="6301444" y="3069376"/>
            <a:ext cx="917917" cy="2294792"/>
          </a:xfrm>
          <a:prstGeom prst="curved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chemeClr val="tx1"/>
              </a:solidFill>
            </a:endParaRPr>
          </a:p>
        </p:txBody>
      </p:sp>
      <p:sp>
        <p:nvSpPr>
          <p:cNvPr id="14" name="TextBox 13"/>
          <p:cNvSpPr txBox="1"/>
          <p:nvPr/>
        </p:nvSpPr>
        <p:spPr>
          <a:xfrm>
            <a:off x="7033828" y="3069376"/>
            <a:ext cx="1638708" cy="382308"/>
          </a:xfrm>
          <a:prstGeom prst="rect">
            <a:avLst/>
          </a:prstGeom>
          <a:noFill/>
        </p:spPr>
        <p:txBody>
          <a:bodyPr wrap="none" rtlCol="0">
            <a:spAutoFit/>
          </a:bodyPr>
          <a:lstStyle/>
          <a:p>
            <a:r>
              <a:rPr lang="en-US" sz="1836" dirty="0"/>
              <a:t>Event Binding</a:t>
            </a:r>
          </a:p>
        </p:txBody>
      </p:sp>
      <p:sp>
        <p:nvSpPr>
          <p:cNvPr id="15" name="Rounded Rectangular Callout 14"/>
          <p:cNvSpPr/>
          <p:nvPr/>
        </p:nvSpPr>
        <p:spPr>
          <a:xfrm>
            <a:off x="8054071" y="3462635"/>
            <a:ext cx="3183310" cy="734333"/>
          </a:xfrm>
          <a:prstGeom prst="wedgeRoundRectCallout">
            <a:avLst>
              <a:gd name="adj1" fmla="val -85001"/>
              <a:gd name="adj2" fmla="val -49354"/>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Az interakciókat műveletekre és adatmódosításra fordítja</a:t>
            </a:r>
            <a:endParaRPr lang="en-US" sz="1632" dirty="0">
              <a:solidFill>
                <a:schemeClr val="accent2">
                  <a:lumMod val="75000"/>
                </a:schemeClr>
              </a:solidFill>
              <a:latin typeface="+mj-lt"/>
            </a:endParaRPr>
          </a:p>
        </p:txBody>
      </p:sp>
      <p:sp>
        <p:nvSpPr>
          <p:cNvPr id="16" name="Rounded Rectangle 15"/>
          <p:cNvSpPr/>
          <p:nvPr/>
        </p:nvSpPr>
        <p:spPr>
          <a:xfrm>
            <a:off x="1353689" y="3726741"/>
            <a:ext cx="1652250" cy="7802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Service</a:t>
            </a:r>
          </a:p>
        </p:txBody>
      </p:sp>
      <p:sp>
        <p:nvSpPr>
          <p:cNvPr id="20" name="Rounded Rectangular Callout 19"/>
          <p:cNvSpPr/>
          <p:nvPr/>
        </p:nvSpPr>
        <p:spPr>
          <a:xfrm>
            <a:off x="817637" y="5654366"/>
            <a:ext cx="2541714" cy="734333"/>
          </a:xfrm>
          <a:prstGeom prst="wedgeRoundRectCallout">
            <a:avLst>
              <a:gd name="adj1" fmla="val -9794"/>
              <a:gd name="adj2" fmla="val -209511"/>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a:solidFill>
                  <a:schemeClr val="accent2">
                    <a:lumMod val="75000"/>
                  </a:schemeClr>
                </a:solidFill>
                <a:latin typeface="+mj-lt"/>
              </a:rPr>
              <a:t>Egy </a:t>
            </a:r>
            <a:r>
              <a:rPr lang="hu-HU" sz="1632" dirty="0" err="1">
                <a:solidFill>
                  <a:schemeClr val="accent2">
                    <a:lumMod val="75000"/>
                  </a:schemeClr>
                </a:solidFill>
                <a:latin typeface="+mj-lt"/>
              </a:rPr>
              <a:t>class</a:t>
            </a:r>
            <a:r>
              <a:rPr lang="hu-HU" sz="1632" dirty="0">
                <a:solidFill>
                  <a:schemeClr val="accent2">
                    <a:lumMod val="75000"/>
                  </a:schemeClr>
                </a:solidFill>
                <a:latin typeface="+mj-lt"/>
              </a:rPr>
              <a:t> jól </a:t>
            </a:r>
            <a:r>
              <a:rPr lang="hu-HU" sz="1632" dirty="0" err="1">
                <a:solidFill>
                  <a:schemeClr val="accent2">
                    <a:lumMod val="75000"/>
                  </a:schemeClr>
                </a:solidFill>
                <a:latin typeface="+mj-lt"/>
              </a:rPr>
              <a:t>körülhatárolt</a:t>
            </a:r>
            <a:r>
              <a:rPr lang="hu-HU" sz="1632" dirty="0">
                <a:solidFill>
                  <a:schemeClr val="accent2">
                    <a:lumMod val="75000"/>
                  </a:schemeClr>
                </a:solidFill>
                <a:latin typeface="+mj-lt"/>
              </a:rPr>
              <a:t> funkcionalitással</a:t>
            </a:r>
            <a:endParaRPr lang="en-US" sz="1632" dirty="0">
              <a:solidFill>
                <a:schemeClr val="accent2">
                  <a:lumMod val="75000"/>
                </a:schemeClr>
              </a:solidFill>
              <a:latin typeface="+mj-lt"/>
            </a:endParaRPr>
          </a:p>
        </p:txBody>
      </p:sp>
      <p:cxnSp>
        <p:nvCxnSpPr>
          <p:cNvPr id="22" name="Curved Connector 21"/>
          <p:cNvCxnSpPr>
            <a:stCxn id="16" idx="2"/>
          </p:cNvCxnSpPr>
          <p:nvPr/>
        </p:nvCxnSpPr>
        <p:spPr>
          <a:xfrm rot="16200000" flipH="1">
            <a:off x="2868046" y="3818738"/>
            <a:ext cx="1009708" cy="2386173"/>
          </a:xfrm>
          <a:prstGeom prst="curvedConnector2">
            <a:avLst/>
          </a:prstGeom>
          <a:ln w="57150">
            <a:solidFill>
              <a:srgbClr val="92D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2"/>
          <p:cNvSpPr/>
          <p:nvPr/>
        </p:nvSpPr>
        <p:spPr>
          <a:xfrm>
            <a:off x="4116995" y="6067429"/>
            <a:ext cx="2023992" cy="734333"/>
          </a:xfrm>
          <a:prstGeom prst="wedgeRoundRectCallout">
            <a:avLst>
              <a:gd name="adj1" fmla="val -79872"/>
              <a:gd name="adj2" fmla="val -144861"/>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32" dirty="0" err="1">
                <a:solidFill>
                  <a:schemeClr val="accent2">
                    <a:lumMod val="75000"/>
                  </a:schemeClr>
                </a:solidFill>
                <a:latin typeface="+mj-lt"/>
              </a:rPr>
              <a:t>Dependency</a:t>
            </a:r>
            <a:r>
              <a:rPr lang="hu-HU" sz="1632" dirty="0">
                <a:solidFill>
                  <a:schemeClr val="accent2">
                    <a:lumMod val="75000"/>
                  </a:schemeClr>
                </a:solidFill>
                <a:latin typeface="+mj-lt"/>
              </a:rPr>
              <a:t> </a:t>
            </a:r>
            <a:r>
              <a:rPr lang="hu-HU" sz="1632" dirty="0" err="1">
                <a:solidFill>
                  <a:schemeClr val="accent2">
                    <a:lumMod val="75000"/>
                  </a:schemeClr>
                </a:solidFill>
                <a:latin typeface="+mj-lt"/>
              </a:rPr>
              <a:t>Injection</a:t>
            </a:r>
            <a:endParaRPr lang="en-US" sz="1632" i="1" dirty="0">
              <a:solidFill>
                <a:schemeClr val="accent2">
                  <a:lumMod val="75000"/>
                </a:schemeClr>
              </a:solidFill>
              <a:latin typeface="+mj-lt"/>
            </a:endParaRPr>
          </a:p>
        </p:txBody>
      </p:sp>
    </p:spTree>
    <p:extLst>
      <p:ext uri="{BB962C8B-B14F-4D97-AF65-F5344CB8AC3E}">
        <p14:creationId xmlns:p14="http://schemas.microsoft.com/office/powerpoint/2010/main" val="32877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5" grpId="0" animBg="1"/>
      <p:bldP spid="8" grpId="0" animBg="1"/>
      <p:bldP spid="10" grpId="0" animBg="1"/>
      <p:bldP spid="11" grpId="0"/>
      <p:bldP spid="12" grpId="0" animBg="1"/>
      <p:bldP spid="13" grpId="0" animBg="1"/>
      <p:bldP spid="14" grpId="0"/>
      <p:bldP spid="15" grpId="0" animBg="1"/>
      <p:bldP spid="16" grpId="0" animBg="1"/>
      <p:bldP spid="2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4320" y="2057102"/>
            <a:ext cx="3855250" cy="2908827"/>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hu-HU" sz="1836" dirty="0">
                <a:solidFill>
                  <a:schemeClr val="bg2"/>
                </a:solidFill>
              </a:rPr>
              <a:t>Alkalmazás</a:t>
            </a:r>
            <a:endParaRPr lang="en-US" sz="1836" dirty="0">
              <a:solidFill>
                <a:schemeClr val="bg2"/>
              </a:solidFill>
            </a:endParaRPr>
          </a:p>
        </p:txBody>
      </p:sp>
      <p:sp>
        <p:nvSpPr>
          <p:cNvPr id="2" name="Title 1"/>
          <p:cNvSpPr>
            <a:spLocks noGrp="1"/>
          </p:cNvSpPr>
          <p:nvPr>
            <p:ph type="title"/>
          </p:nvPr>
        </p:nvSpPr>
        <p:spPr/>
        <p:txBody>
          <a:bodyPr/>
          <a:lstStyle/>
          <a:p>
            <a:r>
              <a:rPr lang="en-US" dirty="0"/>
              <a:t>Angular </a:t>
            </a:r>
            <a:r>
              <a:rPr lang="hu-HU" dirty="0"/>
              <a:t>m</a:t>
            </a:r>
            <a:r>
              <a:rPr lang="en-US" dirty="0" err="1"/>
              <a:t>odul</a:t>
            </a:r>
            <a:r>
              <a:rPr lang="hu-HU" dirty="0"/>
              <a:t>ok (</a:t>
            </a:r>
            <a:r>
              <a:rPr lang="hu-HU" dirty="0" err="1"/>
              <a:t>NgModule</a:t>
            </a:r>
            <a:r>
              <a:rPr lang="hu-HU" dirty="0"/>
              <a:t>) </a:t>
            </a:r>
            <a:endParaRPr lang="en-US" dirty="0"/>
          </a:p>
        </p:txBody>
      </p:sp>
      <p:sp>
        <p:nvSpPr>
          <p:cNvPr id="10" name="Content Placeholder 9"/>
          <p:cNvSpPr>
            <a:spLocks noGrp="1"/>
          </p:cNvSpPr>
          <p:nvPr>
            <p:ph idx="1"/>
          </p:nvPr>
        </p:nvSpPr>
        <p:spPr>
          <a:xfrm>
            <a:off x="4933153" y="1985094"/>
            <a:ext cx="6757692" cy="2661958"/>
          </a:xfrm>
        </p:spPr>
        <p:txBody>
          <a:bodyPr/>
          <a:lstStyle/>
          <a:p>
            <a:pPr marL="0" indent="0">
              <a:buNone/>
            </a:pPr>
            <a:r>
              <a:rPr lang="hu-HU" dirty="0"/>
              <a:t>Az alkalmazások modulárisak</a:t>
            </a:r>
            <a:endParaRPr lang="en-US" dirty="0"/>
          </a:p>
          <a:p>
            <a:pPr marL="342900" lvl="1" indent="0">
              <a:buNone/>
            </a:pPr>
            <a:endParaRPr lang="en-US" dirty="0"/>
          </a:p>
          <a:p>
            <a:pPr marL="342900" lvl="1" indent="0">
              <a:buNone/>
            </a:pPr>
            <a:r>
              <a:rPr lang="en-US" dirty="0">
                <a:solidFill>
                  <a:srgbClr val="00B0F0"/>
                </a:solidFill>
                <a:latin typeface="+mj-lt"/>
              </a:rPr>
              <a:t>Module</a:t>
            </a:r>
            <a:r>
              <a:rPr lang="en-US" dirty="0">
                <a:latin typeface="+mj-lt"/>
              </a:rPr>
              <a:t> → </a:t>
            </a:r>
            <a:r>
              <a:rPr lang="hu-HU" dirty="0">
                <a:latin typeface="+mj-lt"/>
              </a:rPr>
              <a:t>összetartozó alkalmazáselemek</a:t>
            </a:r>
          </a:p>
          <a:p>
            <a:pPr marL="342900" lvl="1" indent="0">
              <a:buNone/>
            </a:pPr>
            <a:r>
              <a:rPr lang="hu-HU" dirty="0" err="1">
                <a:solidFill>
                  <a:srgbClr val="00B0F0"/>
                </a:solidFill>
                <a:latin typeface="+mj-lt"/>
              </a:rPr>
              <a:t>Imports</a:t>
            </a:r>
            <a:r>
              <a:rPr lang="en-US" dirty="0"/>
              <a:t> → </a:t>
            </a:r>
            <a:r>
              <a:rPr lang="hu-HU" dirty="0">
                <a:latin typeface="+mj-lt"/>
              </a:rPr>
              <a:t>felhasznált modulok</a:t>
            </a:r>
          </a:p>
          <a:p>
            <a:pPr marL="342900" lvl="1" indent="0">
              <a:buNone/>
            </a:pPr>
            <a:r>
              <a:rPr lang="en-US" dirty="0">
                <a:solidFill>
                  <a:srgbClr val="00B0F0"/>
                </a:solidFill>
                <a:latin typeface="+mj-lt"/>
              </a:rPr>
              <a:t>Exports</a:t>
            </a:r>
            <a:r>
              <a:rPr lang="en-US" dirty="0">
                <a:latin typeface="+mj-lt"/>
              </a:rPr>
              <a:t> → </a:t>
            </a:r>
            <a:r>
              <a:rPr lang="hu-HU" dirty="0">
                <a:latin typeface="+mj-lt"/>
              </a:rPr>
              <a:t>külső elérhetőség definiálása</a:t>
            </a:r>
            <a:endParaRPr lang="en-US" dirty="0">
              <a:latin typeface="+mj-lt"/>
            </a:endParaRPr>
          </a:p>
          <a:p>
            <a:pPr marL="342900" lvl="1" indent="0">
              <a:buNone/>
            </a:pPr>
            <a:r>
              <a:rPr lang="hu-HU" dirty="0" err="1">
                <a:solidFill>
                  <a:srgbClr val="00B0F0"/>
                </a:solidFill>
                <a:latin typeface="+mj-lt"/>
              </a:rPr>
              <a:t>Declarations</a:t>
            </a:r>
            <a:r>
              <a:rPr lang="en-US" dirty="0">
                <a:solidFill>
                  <a:srgbClr val="0070C0"/>
                </a:solidFill>
                <a:latin typeface="+mj-lt"/>
              </a:rPr>
              <a:t> </a:t>
            </a:r>
            <a:r>
              <a:rPr lang="en-US" dirty="0">
                <a:latin typeface="+mj-lt"/>
              </a:rPr>
              <a:t>→ </a:t>
            </a:r>
            <a:r>
              <a:rPr lang="hu-HU" dirty="0">
                <a:latin typeface="+mj-lt"/>
              </a:rPr>
              <a:t>Belső összefüggések</a:t>
            </a:r>
            <a:endParaRPr lang="en-US" dirty="0"/>
          </a:p>
          <a:p>
            <a:pPr lvl="1"/>
            <a:endParaRPr lang="en-US" dirty="0"/>
          </a:p>
        </p:txBody>
      </p:sp>
      <p:sp>
        <p:nvSpPr>
          <p:cNvPr id="3" name="Rectangle 2"/>
          <p:cNvSpPr/>
          <p:nvPr/>
        </p:nvSpPr>
        <p:spPr>
          <a:xfrm>
            <a:off x="1077904" y="2762929"/>
            <a:ext cx="1652250" cy="917917"/>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36" dirty="0" err="1">
                <a:latin typeface="+mj-lt"/>
              </a:rPr>
              <a:t>Root</a:t>
            </a:r>
            <a:r>
              <a:rPr lang="hu-HU" sz="1836" dirty="0">
                <a:latin typeface="+mj-lt"/>
              </a:rPr>
              <a:t> </a:t>
            </a:r>
            <a:r>
              <a:rPr lang="hu-HU" sz="1836" dirty="0" err="1">
                <a:latin typeface="+mj-lt"/>
              </a:rPr>
              <a:t>Module</a:t>
            </a:r>
            <a:endParaRPr lang="en-US" sz="1836" dirty="0">
              <a:latin typeface="+mj-lt"/>
            </a:endParaRPr>
          </a:p>
        </p:txBody>
      </p:sp>
      <p:sp>
        <p:nvSpPr>
          <p:cNvPr id="4" name="Rectangle 3"/>
          <p:cNvSpPr/>
          <p:nvPr/>
        </p:nvSpPr>
        <p:spPr>
          <a:xfrm>
            <a:off x="2913737" y="2762929"/>
            <a:ext cx="1652250" cy="9179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36" dirty="0" err="1">
                <a:latin typeface="+mj-lt"/>
              </a:rPr>
              <a:t>Feature</a:t>
            </a:r>
            <a:r>
              <a:rPr lang="hu-HU" sz="1836" dirty="0">
                <a:latin typeface="+mj-lt"/>
              </a:rPr>
              <a:t> </a:t>
            </a:r>
            <a:r>
              <a:rPr lang="hu-HU" sz="1836" dirty="0" err="1">
                <a:latin typeface="+mj-lt"/>
              </a:rPr>
              <a:t>Module</a:t>
            </a:r>
            <a:endParaRPr lang="en-US" sz="1836" dirty="0">
              <a:latin typeface="+mj-lt"/>
            </a:endParaRPr>
          </a:p>
        </p:txBody>
      </p:sp>
      <p:sp>
        <p:nvSpPr>
          <p:cNvPr id="5" name="Rectangle 4"/>
          <p:cNvSpPr/>
          <p:nvPr/>
        </p:nvSpPr>
        <p:spPr>
          <a:xfrm>
            <a:off x="1077904" y="3864429"/>
            <a:ext cx="1652250" cy="91791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36" dirty="0" err="1">
                <a:latin typeface="+mj-lt"/>
              </a:rPr>
              <a:t>Shared</a:t>
            </a:r>
            <a:r>
              <a:rPr lang="hu-HU" sz="1836" dirty="0">
                <a:latin typeface="+mj-lt"/>
              </a:rPr>
              <a:t> </a:t>
            </a:r>
            <a:r>
              <a:rPr lang="hu-HU" sz="1836" dirty="0" err="1">
                <a:latin typeface="+mj-lt"/>
              </a:rPr>
              <a:t>Module</a:t>
            </a:r>
            <a:endParaRPr lang="en-US" sz="1836" dirty="0">
              <a:latin typeface="+mj-lt"/>
            </a:endParaRPr>
          </a:p>
        </p:txBody>
      </p:sp>
      <p:sp>
        <p:nvSpPr>
          <p:cNvPr id="6" name="Rectangle 5"/>
          <p:cNvSpPr/>
          <p:nvPr/>
        </p:nvSpPr>
        <p:spPr>
          <a:xfrm>
            <a:off x="2913737" y="3864429"/>
            <a:ext cx="1652250" cy="9179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36" dirty="0">
                <a:latin typeface="+mj-lt"/>
              </a:rPr>
              <a:t>&lt;&lt;</a:t>
            </a:r>
            <a:r>
              <a:rPr lang="hu-HU" sz="1836" dirty="0" err="1">
                <a:latin typeface="+mj-lt"/>
              </a:rPr>
              <a:t>Lazy</a:t>
            </a:r>
            <a:r>
              <a:rPr lang="hu-HU" sz="1836" dirty="0">
                <a:latin typeface="+mj-lt"/>
              </a:rPr>
              <a:t>&gt;&gt;</a:t>
            </a:r>
            <a:br>
              <a:rPr lang="hu-HU" sz="1836" dirty="0">
                <a:latin typeface="+mj-lt"/>
              </a:rPr>
            </a:br>
            <a:r>
              <a:rPr lang="hu-HU" sz="1836" dirty="0" err="1">
                <a:latin typeface="+mj-lt"/>
              </a:rPr>
              <a:t>Module</a:t>
            </a:r>
            <a:endParaRPr lang="en-US" sz="1836" dirty="0">
              <a:latin typeface="+mj-lt"/>
            </a:endParaRPr>
          </a:p>
        </p:txBody>
      </p:sp>
      <p:sp>
        <p:nvSpPr>
          <p:cNvPr id="9" name="Rectangle 8"/>
          <p:cNvSpPr/>
          <p:nvPr/>
        </p:nvSpPr>
        <p:spPr>
          <a:xfrm>
            <a:off x="894320" y="5218254"/>
            <a:ext cx="10869969" cy="1216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80" dirty="0">
                <a:latin typeface="+mj-lt"/>
              </a:rPr>
              <a:t>A </a:t>
            </a:r>
            <a:r>
              <a:rPr lang="en-US" sz="4080" dirty="0">
                <a:latin typeface="+mj-lt"/>
              </a:rPr>
              <a:t>TypeScript </a:t>
            </a:r>
            <a:r>
              <a:rPr lang="hu-HU" sz="4080" dirty="0">
                <a:latin typeface="+mj-lt"/>
              </a:rPr>
              <a:t>egyszerűvé teszi ezek használatát</a:t>
            </a:r>
            <a:endParaRPr lang="en-US" sz="4080" dirty="0">
              <a:latin typeface="+mj-lt"/>
            </a:endParaRPr>
          </a:p>
        </p:txBody>
      </p:sp>
    </p:spTree>
    <p:extLst>
      <p:ext uri="{BB962C8B-B14F-4D97-AF65-F5344CB8AC3E}">
        <p14:creationId xmlns:p14="http://schemas.microsoft.com/office/powerpoint/2010/main" val="438279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94368" y="2053992"/>
            <a:ext cx="11095238" cy="3447619"/>
          </a:xfrm>
          <a:prstGeom prst="rect">
            <a:avLst/>
          </a:prstGeom>
        </p:spPr>
      </p:pic>
      <p:sp>
        <p:nvSpPr>
          <p:cNvPr id="4" name="Rectangle 3"/>
          <p:cNvSpPr/>
          <p:nvPr/>
        </p:nvSpPr>
        <p:spPr bwMode="auto">
          <a:xfrm>
            <a:off x="745630" y="2777182"/>
            <a:ext cx="10999598" cy="2651663"/>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ounded Rectangular Callout 11"/>
          <p:cNvSpPr/>
          <p:nvPr/>
        </p:nvSpPr>
        <p:spPr>
          <a:xfrm>
            <a:off x="9655513" y="5945534"/>
            <a:ext cx="2111208" cy="734333"/>
          </a:xfrm>
          <a:prstGeom prst="wedgeRoundRectCallout">
            <a:avLst>
              <a:gd name="adj1" fmla="val 23907"/>
              <a:gd name="adj2" fmla="val -219661"/>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chemeClr val="accent2">
                    <a:lumMod val="75000"/>
                  </a:schemeClr>
                </a:solidFill>
                <a:latin typeface="+mj-lt"/>
              </a:rPr>
              <a:t>CardComponent</a:t>
            </a:r>
            <a:endParaRPr lang="en-US" b="1" dirty="0">
              <a:solidFill>
                <a:schemeClr val="accent2">
                  <a:lumMod val="75000"/>
                </a:schemeClr>
              </a:solidFill>
              <a:latin typeface="+mj-lt"/>
            </a:endParaRPr>
          </a:p>
        </p:txBody>
      </p:sp>
      <p:sp>
        <p:nvSpPr>
          <p:cNvPr id="5" name="Rounded Rectangular Callout 11"/>
          <p:cNvSpPr/>
          <p:nvPr/>
        </p:nvSpPr>
        <p:spPr>
          <a:xfrm>
            <a:off x="5354141" y="854716"/>
            <a:ext cx="2304256" cy="734333"/>
          </a:xfrm>
          <a:prstGeom prst="wedgeRoundRectCallout">
            <a:avLst>
              <a:gd name="adj1" fmla="val -53717"/>
              <a:gd name="adj2" fmla="val 252549"/>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chemeClr val="accent2">
                    <a:lumMod val="75000"/>
                  </a:schemeClr>
                </a:solidFill>
                <a:latin typeface="+mj-lt"/>
              </a:rPr>
              <a:t>DiveLogComponent</a:t>
            </a:r>
            <a:endParaRPr lang="en-US" b="1" dirty="0">
              <a:solidFill>
                <a:schemeClr val="accent2">
                  <a:lumMod val="75000"/>
                </a:schemeClr>
              </a:solidFill>
              <a:latin typeface="+mj-lt"/>
            </a:endParaRPr>
          </a:p>
        </p:txBody>
      </p:sp>
      <p:sp>
        <p:nvSpPr>
          <p:cNvPr id="6" name="Rounded Rectangular Callout 11"/>
          <p:cNvSpPr/>
          <p:nvPr/>
        </p:nvSpPr>
        <p:spPr>
          <a:xfrm>
            <a:off x="8355501" y="854716"/>
            <a:ext cx="2111208" cy="734333"/>
          </a:xfrm>
          <a:prstGeom prst="wedgeRoundRectCallout">
            <a:avLst>
              <a:gd name="adj1" fmla="val -23905"/>
              <a:gd name="adj2" fmla="val 252549"/>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chemeClr val="accent2">
                    <a:lumMod val="75000"/>
                  </a:schemeClr>
                </a:solidFill>
                <a:latin typeface="+mj-lt"/>
              </a:rPr>
              <a:t>DiveFilterPipe</a:t>
            </a:r>
            <a:endParaRPr lang="en-US" b="1" dirty="0">
              <a:solidFill>
                <a:schemeClr val="accent2">
                  <a:lumMod val="75000"/>
                </a:schemeClr>
              </a:solidFill>
              <a:latin typeface="+mj-lt"/>
            </a:endParaRPr>
          </a:p>
        </p:txBody>
      </p:sp>
      <p:sp>
        <p:nvSpPr>
          <p:cNvPr id="7" name="Rounded Rectangular Callout 11"/>
          <p:cNvSpPr/>
          <p:nvPr/>
        </p:nvSpPr>
        <p:spPr>
          <a:xfrm>
            <a:off x="1825749" y="854716"/>
            <a:ext cx="2111208" cy="734333"/>
          </a:xfrm>
          <a:prstGeom prst="wedgeRoundRectCallout">
            <a:avLst>
              <a:gd name="adj1" fmla="val 16594"/>
              <a:gd name="adj2" fmla="val 128028"/>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chemeClr val="accent2">
                    <a:lumMod val="75000"/>
                  </a:schemeClr>
                </a:solidFill>
                <a:latin typeface="+mj-lt"/>
              </a:rPr>
              <a:t>AppComponent</a:t>
            </a:r>
            <a:endParaRPr lang="en-US" b="1" dirty="0">
              <a:solidFill>
                <a:schemeClr val="accent2">
                  <a:lumMod val="75000"/>
                </a:schemeClr>
              </a:solidFill>
              <a:latin typeface="+mj-lt"/>
            </a:endParaRPr>
          </a:p>
        </p:txBody>
      </p:sp>
    </p:spTree>
    <p:extLst>
      <p:ext uri="{BB962C8B-B14F-4D97-AF65-F5344CB8AC3E}">
        <p14:creationId xmlns:p14="http://schemas.microsoft.com/office/powerpoint/2010/main" val="3810912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9854" y="904974"/>
            <a:ext cx="5495238" cy="5247619"/>
          </a:xfrm>
          <a:prstGeom prst="rect">
            <a:avLst/>
          </a:prstGeom>
        </p:spPr>
      </p:pic>
      <p:sp>
        <p:nvSpPr>
          <p:cNvPr id="3" name="Rounded Rectangular Callout 11"/>
          <p:cNvSpPr/>
          <p:nvPr/>
        </p:nvSpPr>
        <p:spPr>
          <a:xfrm>
            <a:off x="641542" y="3161616"/>
            <a:ext cx="2304256" cy="734333"/>
          </a:xfrm>
          <a:prstGeom prst="wedgeRoundRectCallout">
            <a:avLst>
              <a:gd name="adj1" fmla="val 76155"/>
              <a:gd name="adj2" fmla="val -67648"/>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a:solidFill>
                  <a:schemeClr val="accent2">
                    <a:lumMod val="75000"/>
                  </a:schemeClr>
                </a:solidFill>
                <a:latin typeface="+mj-lt"/>
              </a:rPr>
              <a:t>EditDiveComponent</a:t>
            </a:r>
            <a:endParaRPr lang="en-US" b="1" dirty="0">
              <a:solidFill>
                <a:schemeClr val="accent2">
                  <a:lumMod val="75000"/>
                </a:schemeClr>
              </a:solidFill>
              <a:latin typeface="+mj-lt"/>
            </a:endParaRPr>
          </a:p>
        </p:txBody>
      </p:sp>
      <p:sp>
        <p:nvSpPr>
          <p:cNvPr id="4" name="Rounded Rectangular Callout 11"/>
          <p:cNvSpPr/>
          <p:nvPr/>
        </p:nvSpPr>
        <p:spPr>
          <a:xfrm>
            <a:off x="641542" y="1481038"/>
            <a:ext cx="2304256" cy="734333"/>
          </a:xfrm>
          <a:prstGeom prst="wedgeRoundRectCallout">
            <a:avLst>
              <a:gd name="adj1" fmla="val 93678"/>
              <a:gd name="adj2" fmla="val -53094"/>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accent2">
                    <a:lumMod val="75000"/>
                  </a:schemeClr>
                </a:solidFill>
                <a:latin typeface="+mj-lt"/>
              </a:rPr>
              <a:t>Default </a:t>
            </a:r>
            <a:r>
              <a:rPr lang="hu-HU" b="1" dirty="0" err="1">
                <a:solidFill>
                  <a:schemeClr val="accent2">
                    <a:lumMod val="75000"/>
                  </a:schemeClr>
                </a:solidFill>
                <a:latin typeface="+mj-lt"/>
              </a:rPr>
              <a:t>route</a:t>
            </a:r>
            <a:r>
              <a:rPr lang="hu-HU" b="1" dirty="0">
                <a:solidFill>
                  <a:schemeClr val="accent2">
                    <a:lumMod val="75000"/>
                  </a:schemeClr>
                </a:solidFill>
                <a:latin typeface="+mj-lt"/>
              </a:rPr>
              <a:t> („/”)</a:t>
            </a:r>
            <a:endParaRPr lang="en-US" b="1" dirty="0">
              <a:solidFill>
                <a:schemeClr val="accent2">
                  <a:lumMod val="75000"/>
                </a:schemeClr>
              </a:solidFill>
              <a:latin typeface="+mj-lt"/>
            </a:endParaRPr>
          </a:p>
        </p:txBody>
      </p:sp>
      <p:sp>
        <p:nvSpPr>
          <p:cNvPr id="5" name="Rounded Rectangular Callout 11"/>
          <p:cNvSpPr/>
          <p:nvPr/>
        </p:nvSpPr>
        <p:spPr>
          <a:xfrm>
            <a:off x="9354510" y="2815044"/>
            <a:ext cx="2304256" cy="734333"/>
          </a:xfrm>
          <a:prstGeom prst="wedgeRoundRectCallout">
            <a:avLst>
              <a:gd name="adj1" fmla="val -221210"/>
              <a:gd name="adj2" fmla="val -232598"/>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accent2">
                    <a:lumMod val="75000"/>
                  </a:schemeClr>
                </a:solidFill>
                <a:latin typeface="+mj-lt"/>
              </a:rPr>
              <a:t>„/</a:t>
            </a:r>
            <a:r>
              <a:rPr lang="hu-HU" b="1" dirty="0" err="1">
                <a:solidFill>
                  <a:schemeClr val="accent2">
                    <a:lumMod val="75000"/>
                  </a:schemeClr>
                </a:solidFill>
                <a:latin typeface="+mj-lt"/>
              </a:rPr>
              <a:t>divelogs</a:t>
            </a:r>
            <a:r>
              <a:rPr lang="hu-HU" b="1" dirty="0">
                <a:solidFill>
                  <a:schemeClr val="accent2">
                    <a:lumMod val="75000"/>
                  </a:schemeClr>
                </a:solidFill>
                <a:latin typeface="+mj-lt"/>
              </a:rPr>
              <a:t>” </a:t>
            </a:r>
            <a:r>
              <a:rPr lang="hu-HU" b="1" dirty="0" err="1">
                <a:solidFill>
                  <a:schemeClr val="accent2">
                    <a:lumMod val="75000"/>
                  </a:schemeClr>
                </a:solidFill>
                <a:latin typeface="+mj-lt"/>
              </a:rPr>
              <a:t>route</a:t>
            </a:r>
            <a:endParaRPr lang="en-US" b="1" dirty="0">
              <a:solidFill>
                <a:schemeClr val="accent2">
                  <a:lumMod val="75000"/>
                </a:schemeClr>
              </a:solidFill>
              <a:latin typeface="+mj-lt"/>
            </a:endParaRPr>
          </a:p>
        </p:txBody>
      </p:sp>
      <p:sp>
        <p:nvSpPr>
          <p:cNvPr id="6" name="Rounded Rectangular Callout 11"/>
          <p:cNvSpPr/>
          <p:nvPr/>
        </p:nvSpPr>
        <p:spPr>
          <a:xfrm>
            <a:off x="9386589" y="1481037"/>
            <a:ext cx="2304256" cy="734333"/>
          </a:xfrm>
          <a:prstGeom prst="wedgeRoundRectCallout">
            <a:avLst>
              <a:gd name="adj1" fmla="val -149574"/>
              <a:gd name="adj2" fmla="val -53093"/>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accent2">
                    <a:lumMod val="75000"/>
                  </a:schemeClr>
                </a:solidFill>
                <a:latin typeface="+mj-lt"/>
              </a:rPr>
              <a:t>„/add” </a:t>
            </a:r>
            <a:r>
              <a:rPr lang="hu-HU" b="1" dirty="0" err="1">
                <a:solidFill>
                  <a:schemeClr val="accent2">
                    <a:lumMod val="75000"/>
                  </a:schemeClr>
                </a:solidFill>
                <a:latin typeface="+mj-lt"/>
              </a:rPr>
              <a:t>route</a:t>
            </a:r>
            <a:endParaRPr lang="en-US" b="1" dirty="0">
              <a:solidFill>
                <a:schemeClr val="accent2">
                  <a:lumMod val="75000"/>
                </a:schemeClr>
              </a:solidFill>
              <a:latin typeface="+mj-lt"/>
            </a:endParaRPr>
          </a:p>
        </p:txBody>
      </p:sp>
      <p:sp>
        <p:nvSpPr>
          <p:cNvPr id="7" name="Rounded Rectangular Callout 11"/>
          <p:cNvSpPr/>
          <p:nvPr/>
        </p:nvSpPr>
        <p:spPr>
          <a:xfrm>
            <a:off x="9354510" y="4122116"/>
            <a:ext cx="2304256" cy="734333"/>
          </a:xfrm>
          <a:prstGeom prst="wedgeRoundRectCallout">
            <a:avLst>
              <a:gd name="adj1" fmla="val -231002"/>
              <a:gd name="adj2" fmla="val -405633"/>
              <a:gd name="adj3" fmla="val 16667"/>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accent2">
                    <a:lumMod val="75000"/>
                  </a:schemeClr>
                </a:solidFill>
                <a:latin typeface="+mj-lt"/>
              </a:rPr>
              <a:t>„/</a:t>
            </a:r>
            <a:r>
              <a:rPr lang="hu-HU" b="1" dirty="0" err="1">
                <a:solidFill>
                  <a:schemeClr val="accent2">
                    <a:lumMod val="75000"/>
                  </a:schemeClr>
                </a:solidFill>
                <a:latin typeface="+mj-lt"/>
              </a:rPr>
              <a:t>edit</a:t>
            </a:r>
            <a:r>
              <a:rPr lang="hu-HU" b="1" dirty="0">
                <a:solidFill>
                  <a:schemeClr val="accent2">
                    <a:lumMod val="75000"/>
                  </a:schemeClr>
                </a:solidFill>
                <a:latin typeface="+mj-lt"/>
              </a:rPr>
              <a:t>/:</a:t>
            </a:r>
            <a:r>
              <a:rPr lang="hu-HU" b="1" dirty="0" err="1">
                <a:solidFill>
                  <a:schemeClr val="accent2">
                    <a:lumMod val="75000"/>
                  </a:schemeClr>
                </a:solidFill>
                <a:latin typeface="+mj-lt"/>
              </a:rPr>
              <a:t>id</a:t>
            </a:r>
            <a:r>
              <a:rPr lang="hu-HU" b="1" dirty="0">
                <a:solidFill>
                  <a:schemeClr val="accent2">
                    <a:lumMod val="75000"/>
                  </a:schemeClr>
                </a:solidFill>
                <a:latin typeface="+mj-lt"/>
              </a:rPr>
              <a:t>” </a:t>
            </a:r>
            <a:r>
              <a:rPr lang="hu-HU" b="1" dirty="0" err="1">
                <a:solidFill>
                  <a:schemeClr val="accent2">
                    <a:lumMod val="75000"/>
                  </a:schemeClr>
                </a:solidFill>
                <a:latin typeface="+mj-lt"/>
              </a:rPr>
              <a:t>route</a:t>
            </a:r>
            <a:endParaRPr lang="en-US" b="1" dirty="0">
              <a:solidFill>
                <a:schemeClr val="accent2">
                  <a:lumMod val="75000"/>
                </a:schemeClr>
              </a:solidFill>
              <a:latin typeface="+mj-lt"/>
            </a:endParaRPr>
          </a:p>
        </p:txBody>
      </p:sp>
    </p:spTree>
    <p:extLst>
      <p:ext uri="{BB962C8B-B14F-4D97-AF65-F5344CB8AC3E}">
        <p14:creationId xmlns:p14="http://schemas.microsoft.com/office/powerpoint/2010/main" val="1016313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2470" y="4576623"/>
            <a:ext cx="11305256" cy="1668817"/>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29605" y="3585052"/>
            <a:ext cx="11305256" cy="776306"/>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529605" y="1553046"/>
            <a:ext cx="11305256" cy="1728192"/>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hu-HU"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hu-HU" dirty="0" err="1"/>
              <a:t>card.component.ts</a:t>
            </a:r>
            <a:endParaRPr lang="hu-HU" dirty="0"/>
          </a:p>
        </p:txBody>
      </p:sp>
      <p:sp>
        <p:nvSpPr>
          <p:cNvPr id="3" name="TextBox 2"/>
          <p:cNvSpPr txBox="1"/>
          <p:nvPr/>
        </p:nvSpPr>
        <p:spPr>
          <a:xfrm>
            <a:off x="457597" y="1481038"/>
            <a:ext cx="11449272" cy="5281446"/>
          </a:xfrm>
          <a:prstGeom prst="rect">
            <a:avLst/>
          </a:prstGeom>
          <a:noFill/>
        </p:spPr>
        <p:txBody>
          <a:bodyPr wrap="square" lIns="182880" tIns="146304" rIns="182880" bIns="146304" rtlCol="0">
            <a:spAutoFit/>
          </a:bodyPr>
          <a:lstStyle/>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Component</a:t>
            </a: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selector</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card</a:t>
            </a: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templateUrl</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app</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divelog</a:t>
            </a:r>
            <a:r>
              <a:rPr lang="hu-HU" sz="2400" dirty="0">
                <a:gradFill>
                  <a:gsLst>
                    <a:gs pos="2917">
                      <a:schemeClr val="tx1"/>
                    </a:gs>
                    <a:gs pos="30000">
                      <a:schemeClr val="tx1"/>
                    </a:gs>
                  </a:gsLst>
                  <a:lin ang="5400000" scaled="0"/>
                </a:gradFill>
                <a:latin typeface="Consolas" panose="020B0609020204030204" pitchFamily="49" charset="0"/>
              </a:rPr>
              <a:t>/card.component.html',</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styleUrls</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app</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divelog</a:t>
            </a:r>
            <a:r>
              <a:rPr lang="hu-HU" sz="2400" dirty="0">
                <a:gradFill>
                  <a:gsLst>
                    <a:gs pos="2917">
                      <a:schemeClr val="tx1"/>
                    </a:gs>
                    <a:gs pos="30000">
                      <a:schemeClr val="tx1"/>
                    </a:gs>
                  </a:gsLst>
                  <a:lin ang="5400000" scaled="0"/>
                </a:gradFill>
                <a:latin typeface="Consolas" panose="020B0609020204030204" pitchFamily="49" charset="0"/>
              </a:rPr>
              <a:t>/card.styles.css']</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export </a:t>
            </a:r>
            <a:r>
              <a:rPr lang="hu-HU" sz="2400" dirty="0" err="1">
                <a:gradFill>
                  <a:gsLst>
                    <a:gs pos="2917">
                      <a:schemeClr val="tx1"/>
                    </a:gs>
                    <a:gs pos="30000">
                      <a:schemeClr val="tx1"/>
                    </a:gs>
                  </a:gsLst>
                  <a:lin ang="5400000" scaled="0"/>
                </a:gradFill>
                <a:latin typeface="Consolas" panose="020B0609020204030204" pitchFamily="49" charset="0"/>
              </a:rPr>
              <a:t>class</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CardComponent</a:t>
            </a:r>
            <a:r>
              <a:rPr lang="hu-HU"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@Input() </a:t>
            </a:r>
            <a:r>
              <a:rPr lang="hu-HU" sz="2400" dirty="0" err="1">
                <a:gradFill>
                  <a:gsLst>
                    <a:gs pos="2917">
                      <a:schemeClr val="tx1"/>
                    </a:gs>
                    <a:gs pos="30000">
                      <a:schemeClr val="tx1"/>
                    </a:gs>
                  </a:gsLst>
                  <a:lin ang="5400000" scaled="0"/>
                </a:gradFill>
                <a:latin typeface="Consolas" panose="020B0609020204030204" pitchFamily="49" charset="0"/>
              </a:rPr>
              <a:t>entry:DiveLogEntry</a:t>
            </a: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@Output() </a:t>
            </a:r>
            <a:r>
              <a:rPr lang="hu-HU" sz="2400" dirty="0" err="1">
                <a:gradFill>
                  <a:gsLst>
                    <a:gs pos="2917">
                      <a:schemeClr val="tx1"/>
                    </a:gs>
                    <a:gs pos="30000">
                      <a:schemeClr val="tx1"/>
                    </a:gs>
                  </a:gsLst>
                  <a:lin ang="5400000" scaled="0"/>
                </a:gradFill>
                <a:latin typeface="Consolas" panose="020B0609020204030204" pitchFamily="49" charset="0"/>
              </a:rPr>
              <a:t>onSelect</a:t>
            </a:r>
            <a:r>
              <a:rPr lang="hu-HU" sz="2400" dirty="0">
                <a:gradFill>
                  <a:gsLst>
                    <a:gs pos="2917">
                      <a:schemeClr val="tx1"/>
                    </a:gs>
                    <a:gs pos="30000">
                      <a:schemeClr val="tx1"/>
                    </a:gs>
                  </a:gsLst>
                  <a:lin ang="5400000" scaled="0"/>
                </a:gradFill>
                <a:latin typeface="Consolas" panose="020B0609020204030204" pitchFamily="49" charset="0"/>
              </a:rPr>
              <a:t> = </a:t>
            </a:r>
            <a:r>
              <a:rPr lang="hu-HU" sz="2400" dirty="0" err="1">
                <a:gradFill>
                  <a:gsLst>
                    <a:gs pos="2917">
                      <a:schemeClr val="tx1"/>
                    </a:gs>
                    <a:gs pos="30000">
                      <a:schemeClr val="tx1"/>
                    </a:gs>
                  </a:gsLst>
                  <a:lin ang="5400000" scaled="0"/>
                </a:gradFill>
                <a:latin typeface="Consolas" panose="020B0609020204030204" pitchFamily="49" charset="0"/>
              </a:rPr>
              <a:t>new</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EventEmitter</a:t>
            </a:r>
            <a:r>
              <a:rPr lang="hu-HU" sz="2400" dirty="0">
                <a:gradFill>
                  <a:gsLst>
                    <a:gs pos="2917">
                      <a:schemeClr val="tx1"/>
                    </a:gs>
                    <a:gs pos="30000">
                      <a:schemeClr val="tx1"/>
                    </a:gs>
                  </a:gsLst>
                  <a:lin ang="5400000" scaled="0"/>
                </a:gradFill>
                <a:latin typeface="Consolas" panose="020B0609020204030204" pitchFamily="49" charset="0"/>
              </a:rPr>
              <a:t>&lt;</a:t>
            </a:r>
            <a:r>
              <a:rPr lang="hu-HU" sz="2400" dirty="0" err="1">
                <a:gradFill>
                  <a:gsLst>
                    <a:gs pos="2917">
                      <a:schemeClr val="tx1"/>
                    </a:gs>
                    <a:gs pos="30000">
                      <a:schemeClr val="tx1"/>
                    </a:gs>
                  </a:gsLst>
                  <a:lin ang="5400000" scaled="0"/>
                </a:gradFill>
                <a:latin typeface="Consolas" panose="020B0609020204030204" pitchFamily="49" charset="0"/>
              </a:rPr>
              <a:t>DiveLogEntry</a:t>
            </a:r>
            <a:r>
              <a:rPr lang="hu-HU" sz="2400" dirty="0">
                <a:gradFill>
                  <a:gsLst>
                    <a:gs pos="2917">
                      <a:schemeClr val="tx1"/>
                    </a:gs>
                    <a:gs pos="30000">
                      <a:schemeClr val="tx1"/>
                    </a:gs>
                  </a:gsLst>
                  <a:lin ang="5400000" scaled="0"/>
                </a:gradFill>
                <a:latin typeface="Consolas" panose="020B0609020204030204" pitchFamily="49" charset="0"/>
              </a:rPr>
              <a:t>&gt;();</a:t>
            </a:r>
          </a:p>
          <a:p>
            <a:pPr>
              <a:lnSpc>
                <a:spcPct val="90000"/>
              </a:lnSpc>
            </a:pPr>
            <a:endParaRPr lang="hu-HU"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selectEntry</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event</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MouseEvent</a:t>
            </a:r>
            <a:r>
              <a:rPr lang="hu-HU"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event.preventDefault</a:t>
            </a: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event.cancelBubble</a:t>
            </a:r>
            <a:r>
              <a:rPr lang="hu-HU" sz="2400" dirty="0">
                <a:gradFill>
                  <a:gsLst>
                    <a:gs pos="2917">
                      <a:schemeClr val="tx1"/>
                    </a:gs>
                    <a:gs pos="30000">
                      <a:schemeClr val="tx1"/>
                    </a:gs>
                  </a:gsLst>
                  <a:lin ang="5400000" scaled="0"/>
                </a:gradFill>
                <a:latin typeface="Consolas" panose="020B0609020204030204" pitchFamily="49" charset="0"/>
              </a:rPr>
              <a:t> = </a:t>
            </a:r>
            <a:r>
              <a:rPr lang="hu-HU" sz="2400" dirty="0" err="1">
                <a:gradFill>
                  <a:gsLst>
                    <a:gs pos="2917">
                      <a:schemeClr val="tx1"/>
                    </a:gs>
                    <a:gs pos="30000">
                      <a:schemeClr val="tx1"/>
                    </a:gs>
                  </a:gsLst>
                  <a:lin ang="5400000" scaled="0"/>
                </a:gradFill>
                <a:latin typeface="Consolas" panose="020B0609020204030204" pitchFamily="49" charset="0"/>
              </a:rPr>
              <a:t>true</a:t>
            </a: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this.onSelect.emit</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this.entry</a:t>
            </a:r>
            <a:r>
              <a:rPr lang="hu-HU" sz="2400" dirty="0">
                <a:gradFill>
                  <a:gsLst>
                    <a:gs pos="2917">
                      <a:schemeClr val="tx1"/>
                    </a:gs>
                    <a:gs pos="30000">
                      <a:schemeClr val="tx1"/>
                    </a:gs>
                  </a:gsLst>
                  <a:lin ang="5400000" scaled="0"/>
                </a:gradFill>
                <a:latin typeface="Consolas" panose="020B0609020204030204" pitchFamily="49" charset="0"/>
              </a:rPr>
              <a: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a:t>
            </a:r>
          </a:p>
        </p:txBody>
      </p:sp>
    </p:spTree>
    <p:extLst>
      <p:ext uri="{BB962C8B-B14F-4D97-AF65-F5344CB8AC3E}">
        <p14:creationId xmlns:p14="http://schemas.microsoft.com/office/powerpoint/2010/main" val="821700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card.component.html</a:t>
            </a:r>
          </a:p>
        </p:txBody>
      </p:sp>
      <p:sp>
        <p:nvSpPr>
          <p:cNvPr id="3" name="TextBox 2"/>
          <p:cNvSpPr txBox="1"/>
          <p:nvPr/>
        </p:nvSpPr>
        <p:spPr>
          <a:xfrm>
            <a:off x="457597" y="1481038"/>
            <a:ext cx="11449272" cy="4284250"/>
          </a:xfrm>
          <a:prstGeom prst="rect">
            <a:avLst/>
          </a:prstGeom>
          <a:noFill/>
        </p:spPr>
        <p:txBody>
          <a:bodyPr wrap="square" lIns="182880" tIns="146304" rIns="182880" bIns="146304" rtlCol="0">
            <a:spAutoFit/>
          </a:bodyPr>
          <a:lstStyle/>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&lt;a </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routerLink</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edit</a:t>
            </a:r>
            <a:r>
              <a:rPr lang="hu-HU" sz="2400" dirty="0">
                <a:solidFill>
                  <a:srgbClr val="00B0F0"/>
                </a:solidFill>
                <a:latin typeface="Consolas" panose="020B0609020204030204" pitchFamily="49" charset="0"/>
              </a:rPr>
              <a:t>', </a:t>
            </a:r>
            <a:r>
              <a:rPr lang="hu-HU" sz="2400" dirty="0" err="1">
                <a:solidFill>
                  <a:srgbClr val="00B0F0"/>
                </a:solidFill>
                <a:latin typeface="Consolas" panose="020B0609020204030204" pitchFamily="49" charset="0"/>
              </a:rPr>
              <a:t>entry</a:t>
            </a:r>
            <a:r>
              <a:rPr lang="hu-HU" sz="2400" dirty="0">
                <a:solidFill>
                  <a:srgbClr val="00B0F0"/>
                </a:solidFill>
                <a:latin typeface="Consolas" panose="020B0609020204030204" pitchFamily="49" charset="0"/>
              </a:rPr>
              <a:t>._</a:t>
            </a:r>
            <a:r>
              <a:rPr lang="hu-HU" sz="2400" dirty="0" err="1">
                <a:solidFill>
                  <a:srgbClr val="00B0F0"/>
                </a:solidFill>
                <a:latin typeface="Consolas" panose="020B0609020204030204" pitchFamily="49" charset="0"/>
              </a:rPr>
              <a:t>id</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class</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hidelink</a:t>
            </a:r>
            <a:r>
              <a:rPr lang="hu-HU" sz="2400" dirty="0">
                <a:gradFill>
                  <a:gsLst>
                    <a:gs pos="2917">
                      <a:schemeClr val="tx1"/>
                    </a:gs>
                    <a:gs pos="30000">
                      <a:schemeClr val="tx1"/>
                    </a:gs>
                  </a:gsLst>
                  <a:lin ang="5400000" scaled="0"/>
                </a:gradFill>
                <a:latin typeface="Consolas" panose="020B0609020204030204" pitchFamily="49" charset="0"/>
              </a:rPr>
              <a:t>"&gt;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&lt;div </a:t>
            </a:r>
            <a:r>
              <a:rPr lang="hu-HU" sz="2400" dirty="0" err="1">
                <a:gradFill>
                  <a:gsLst>
                    <a:gs pos="2917">
                      <a:schemeClr val="tx1"/>
                    </a:gs>
                    <a:gs pos="30000">
                      <a:schemeClr val="tx1"/>
                    </a:gs>
                  </a:gsLst>
                  <a:lin ang="5400000" scaled="0"/>
                </a:gradFill>
                <a:latin typeface="Consolas" panose="020B0609020204030204" pitchFamily="49" charset="0"/>
              </a:rPr>
              <a:t>class</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card</a:t>
            </a:r>
            <a:r>
              <a:rPr lang="hu-HU" sz="2400" dirty="0">
                <a:gradFill>
                  <a:gsLst>
                    <a:gs pos="2917">
                      <a:schemeClr val="tx1"/>
                    </a:gs>
                    <a:gs pos="30000">
                      <a:schemeClr val="tx1"/>
                    </a:gs>
                  </a:gsLst>
                  <a:lin ang="5400000" scaled="0"/>
                </a:gradFill>
                <a:latin typeface="Consolas" panose="020B0609020204030204" pitchFamily="49" charset="0"/>
              </a:rPr>
              <a:t>"&gt;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a:t>
            </a:r>
            <a:r>
              <a:rPr lang="hu-HU" sz="2400" dirty="0" err="1">
                <a:gradFill>
                  <a:gsLst>
                    <a:gs pos="2917">
                      <a:schemeClr val="tx1"/>
                    </a:gs>
                    <a:gs pos="30000">
                      <a:schemeClr val="tx1"/>
                    </a:gs>
                  </a:gsLst>
                  <a:lin ang="5400000" scaled="0"/>
                </a:gradFill>
                <a:latin typeface="Consolas" panose="020B0609020204030204" pitchFamily="49" charset="0"/>
              </a:rPr>
              <a:t>button</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class</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gradFill>
                  <a:gsLst>
                    <a:gs pos="2917">
                      <a:schemeClr val="tx1"/>
                    </a:gs>
                    <a:gs pos="30000">
                      <a:schemeClr val="tx1"/>
                    </a:gs>
                  </a:gsLst>
                  <a:lin ang="5400000" scaled="0"/>
                </a:gradFill>
                <a:latin typeface="Consolas" panose="020B0609020204030204" pitchFamily="49" charset="0"/>
              </a:rPr>
              <a:t>btn</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btn-small</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pull-right</a:t>
            </a:r>
            <a:r>
              <a:rPr lang="hu-HU" sz="2400" dirty="0">
                <a:gradFill>
                  <a:gsLst>
                    <a:gs pos="2917">
                      <a:schemeClr val="tx1"/>
                    </a:gs>
                    <a:gs pos="30000">
                      <a:schemeClr val="tx1"/>
                    </a:gs>
                  </a:gsLst>
                  <a:lin ang="5400000" scaled="0"/>
                </a:gradFill>
                <a:latin typeface="Consolas" panose="020B0609020204030204" pitchFamily="49" charset="0"/>
              </a:rPr>
              <a:t>" </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click</a:t>
            </a:r>
            <a:r>
              <a:rPr lang="hu-HU" sz="2400" dirty="0">
                <a:gradFill>
                  <a:gsLst>
                    <a:gs pos="2917">
                      <a:schemeClr val="tx1"/>
                    </a:gs>
                    <a:gs pos="30000">
                      <a:schemeClr val="tx1"/>
                    </a:gs>
                  </a:gsLst>
                  <a:lin ang="5400000" scaled="0"/>
                </a:gradFill>
                <a:latin typeface="Consolas" panose="020B0609020204030204" pitchFamily="49" charset="0"/>
              </a:rPr>
              <a:t>)="</a:t>
            </a:r>
            <a:r>
              <a:rPr lang="hu-HU" sz="2400" dirty="0" err="1">
                <a:solidFill>
                  <a:srgbClr val="00B0F0"/>
                </a:solidFill>
                <a:latin typeface="Consolas" panose="020B0609020204030204" pitchFamily="49" charset="0"/>
              </a:rPr>
              <a:t>selectEntry</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event</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Select</a:t>
            </a:r>
            <a:endParaRPr lang="hu-HU" sz="2400" dirty="0">
              <a:gradFill>
                <a:gsLst>
                  <a:gs pos="2917">
                    <a:schemeClr val="tx1"/>
                  </a:gs>
                  <a:gs pos="30000">
                    <a:schemeClr val="tx1"/>
                  </a:gs>
                </a:gsLst>
                <a:lin ang="5400000" scaled="0"/>
              </a:gradFill>
              <a:latin typeface="Consolas" panose="020B0609020204030204" pitchFamily="49" charset="0"/>
            </a:endParaRP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a:t>
            </a:r>
            <a:r>
              <a:rPr lang="hu-HU" sz="2400" dirty="0" err="1">
                <a:gradFill>
                  <a:gsLst>
                    <a:gs pos="2917">
                      <a:schemeClr val="tx1"/>
                    </a:gs>
                    <a:gs pos="30000">
                      <a:schemeClr val="tx1"/>
                    </a:gs>
                  </a:gsLst>
                  <a:lin ang="5400000" scaled="0"/>
                </a:gradFill>
                <a:latin typeface="Consolas" panose="020B0609020204030204" pitchFamily="49" charset="0"/>
              </a:rPr>
              <a:t>button</a:t>
            </a:r>
            <a:r>
              <a:rPr lang="hu-HU" sz="2400" dirty="0">
                <a:gradFill>
                  <a:gsLst>
                    <a:gs pos="2917">
                      <a:schemeClr val="tx1"/>
                    </a:gs>
                    <a:gs pos="30000">
                      <a:schemeClr val="tx1"/>
                    </a:gs>
                  </a:gsLst>
                  <a:lin ang="5400000" scaled="0"/>
                </a:gradFill>
                <a:latin typeface="Consolas" panose="020B0609020204030204" pitchFamily="49" charset="0"/>
              </a:rPr>
              <a:t>&gt;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&lt;h3&gt;</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entry.site</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&lt;/h3&gt;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&lt;h4&gt;</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entry.location</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&lt;/h4&gt;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&lt;h2&gt;</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entry.depth</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 </a:t>
            </a:r>
            <a:r>
              <a:rPr lang="hu-HU" sz="2400" dirty="0" err="1">
                <a:gradFill>
                  <a:gsLst>
                    <a:gs pos="2917">
                      <a:schemeClr val="tx1"/>
                    </a:gs>
                    <a:gs pos="30000">
                      <a:schemeClr val="tx1"/>
                    </a:gs>
                  </a:gsLst>
                  <a:lin ang="5400000" scaled="0"/>
                </a:gradFill>
                <a:latin typeface="Consolas" panose="020B0609020204030204" pitchFamily="49" charset="0"/>
              </a:rPr>
              <a:t>meters</a:t>
            </a:r>
            <a:r>
              <a:rPr lang="hu-HU" sz="2400" dirty="0">
                <a:gradFill>
                  <a:gsLst>
                    <a:gs pos="2917">
                      <a:schemeClr val="tx1"/>
                    </a:gs>
                    <a:gs pos="30000">
                      <a:schemeClr val="tx1"/>
                    </a:gs>
                  </a:gsLst>
                  <a:lin ang="5400000" scaled="0"/>
                </a:gradFill>
                <a:latin typeface="Consolas" panose="020B0609020204030204" pitchFamily="49" charset="0"/>
              </a:rPr>
              <a:t> | </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entry.time</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 min&lt;/h2&gt;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&lt;h4&gt;</a:t>
            </a:r>
            <a:r>
              <a:rPr lang="hu-HU" sz="2400" dirty="0">
                <a:solidFill>
                  <a:srgbClr val="00B0F0"/>
                </a:solidFill>
                <a:latin typeface="Consolas" panose="020B0609020204030204" pitchFamily="49" charset="0"/>
              </a:rPr>
              <a:t>{{</a:t>
            </a:r>
            <a:r>
              <a:rPr lang="hu-HU" sz="2400" dirty="0" err="1">
                <a:solidFill>
                  <a:srgbClr val="00B0F0"/>
                </a:solidFill>
                <a:latin typeface="Consolas" panose="020B0609020204030204" pitchFamily="49" charset="0"/>
              </a:rPr>
              <a:t>entry.date</a:t>
            </a:r>
            <a:r>
              <a:rPr lang="hu-HU" sz="2400" dirty="0">
                <a:solidFill>
                  <a:srgbClr val="00B0F0"/>
                </a:solidFill>
                <a:latin typeface="Consolas" panose="020B0609020204030204" pitchFamily="49" charset="0"/>
              </a:rPr>
              <a:t>}}</a:t>
            </a:r>
            <a:r>
              <a:rPr lang="hu-HU" sz="2400" dirty="0">
                <a:gradFill>
                  <a:gsLst>
                    <a:gs pos="2917">
                      <a:schemeClr val="tx1"/>
                    </a:gs>
                    <a:gs pos="30000">
                      <a:schemeClr val="tx1"/>
                    </a:gs>
                  </a:gsLst>
                  <a:lin ang="5400000" scaled="0"/>
                </a:gradFill>
                <a:latin typeface="Consolas" panose="020B0609020204030204" pitchFamily="49" charset="0"/>
              </a:rPr>
              <a:t>&lt;/h4&gt;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  &lt;/div&gt;</a:t>
            </a:r>
          </a:p>
          <a:p>
            <a:pPr>
              <a:lnSpc>
                <a:spcPct val="90000"/>
              </a:lnSpc>
            </a:pPr>
            <a:r>
              <a:rPr lang="hu-HU" sz="2400" dirty="0">
                <a:gradFill>
                  <a:gsLst>
                    <a:gs pos="2917">
                      <a:schemeClr val="tx1"/>
                    </a:gs>
                    <a:gs pos="30000">
                      <a:schemeClr val="tx1"/>
                    </a:gs>
                  </a:gsLst>
                  <a:lin ang="5400000" scaled="0"/>
                </a:gradFill>
                <a:latin typeface="Consolas" panose="020B0609020204030204" pitchFamily="49" charset="0"/>
              </a:rPr>
              <a:t>&lt;/a&gt;</a:t>
            </a:r>
          </a:p>
        </p:txBody>
      </p:sp>
    </p:spTree>
    <p:extLst>
      <p:ext uri="{BB962C8B-B14F-4D97-AF65-F5344CB8AC3E}">
        <p14:creationId xmlns:p14="http://schemas.microsoft.com/office/powerpoint/2010/main" val="85460333"/>
      </p:ext>
    </p:extLst>
  </p:cSld>
  <p:clrMapOvr>
    <a:masterClrMapping/>
  </p:clrMapOvr>
  <p:transition>
    <p:fade/>
  </p:transition>
</p:sld>
</file>

<file path=ppt/theme/theme1.xml><?xml version="1.0" encoding="utf-8"?>
<a:theme xmlns:a="http://schemas.openxmlformats.org/drawingml/2006/main" name="MSVID_Dark_Cyan_16x9_2012-08-18">
  <a:themeElements>
    <a:clrScheme name="Product brand - Blue and Cyan">
      <a:dk1>
        <a:srgbClr val="505050"/>
      </a:dk1>
      <a:lt1>
        <a:srgbClr val="FFFFFF"/>
      </a:lt1>
      <a:dk2>
        <a:srgbClr val="002050"/>
      </a:dk2>
      <a:lt2>
        <a:srgbClr val="A1D8F1"/>
      </a:lt2>
      <a:accent1>
        <a:srgbClr val="0072C6"/>
      </a:accent1>
      <a:accent2>
        <a:srgbClr val="68217A"/>
      </a:accent2>
      <a:accent3>
        <a:srgbClr val="008272"/>
      </a:accent3>
      <a:accent4>
        <a:srgbClr val="B4009E"/>
      </a:accent4>
      <a:accent5>
        <a:srgbClr val="4668C5"/>
      </a:accent5>
      <a:accent6>
        <a:srgbClr val="442359"/>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90a3b6-08c8-4148-8fff-0427b40d8fc9">
      <Value>172</Value>
      <Value>215</Value>
      <Value>159</Value>
      <Value>160</Value>
    </TaxCatchAll>
    <ImageCreateDate xmlns="EB693DEA-2256-4DD9-8FF3-783287AC6516" xsi:nil="true"/>
    <ColorspaceTaxHTField0 xmlns="2f90a3b6-08c8-4148-8fff-0427b40d8fc9">
      <Terms xmlns="http://schemas.microsoft.com/office/infopath/2007/PartnerControls"/>
    </ColorspaceTaxHTField0>
    <EnclosureTypeTaxHTField0 xmlns="2f90a3b6-08c8-4148-8fff-0427b40d8fc9">
      <Terms xmlns="http://schemas.microsoft.com/office/infopath/2007/PartnerControls"/>
    </EnclosureTypeTaxHTField0>
    <MediaPlayLength xmlns="2f90a3b6-08c8-4148-8fff-0427b40d8fc9" xsi:nil="true"/>
    <VideoCodec xmlns="2f90a3b6-08c8-4148-8fff-0427b40d8fc9" xsi:nil="true"/>
    <ExifArtist xmlns="2f90a3b6-08c8-4148-8fff-0427b40d8fc9" xsi:nil="true"/>
    <ExifMake xmlns="2f90a3b6-08c8-4148-8fff-0427b40d8fc9" xsi:nil="true"/>
    <FlashFrameRate xmlns="2f90a3b6-08c8-4148-8fff-0427b40d8fc9" xsi:nil="true"/>
    <PhotoshopCopyrightNotice xmlns="2f90a3b6-08c8-4148-8fff-0427b40d8fc9" xsi:nil="true"/>
    <PhotoshopCopyrightStatusTaxHTField0 xmlns="2f90a3b6-08c8-4148-8fff-0427b40d8fc9">
      <Terms xmlns="http://schemas.microsoft.com/office/infopath/2007/PartnerControls"/>
    </PhotoshopCopyrightStatusTaxHTField0>
    <PublicationDate xmlns="2f90a3b6-08c8-4148-8fff-0427b40d8fc9">2012-08-23T13:38:55+00:00</PublicationDate>
    <SEOPrettyURL xmlns="2f90a3b6-08c8-4148-8fff-0427b40d8fc9" xsi:nil="true"/>
    <VerticalIndustryTaxHTField0 xmlns="2f90a3b6-08c8-4148-8fff-0427b40d8fc9">
      <Terms xmlns="http://schemas.microsoft.com/office/infopath/2007/PartnerControls"/>
    </VerticalIndustryTaxHTField0>
    <AssetURL xmlns="2f90a3b6-08c8-4148-8fff-0427b40d8fc9" xsi:nil="true"/>
    <Caption xmlns="2f90a3b6-08c8-4148-8fff-0427b40d8fc9" xsi:nil="true"/>
    <ExifFlashReturnStatusTaxHTField0 xmlns="2f90a3b6-08c8-4148-8fff-0427b40d8fc9">
      <Terms xmlns="http://schemas.microsoft.com/office/infopath/2007/PartnerControls"/>
    </ExifFlashReturnStatusTaxHTField0>
    <ExifISOSpeedRatings xmlns="2f90a3b6-08c8-4148-8fff-0427b40d8fc9" xsi:nil="true"/>
    <ProfileColorSpace xmlns="2f90a3b6-08c8-4148-8fff-0427b40d8fc9" xsi:nil="true"/>
    <SyndicationURL xmlns="2f90a3b6-08c8-4148-8fff-0427b40d8fc9" xsi:nil="true"/>
    <VideoFrameRate xmlns="2f90a3b6-08c8-4148-8fff-0427b40d8fc9" xsi:nil="true"/>
    <USBMODepartmentTaxHTField0 xmlns="2f90a3b6-08c8-4148-8fff-0427b40d8fc9">
      <Terms xmlns="http://schemas.microsoft.com/office/infopath/2007/PartnerControls"/>
    </USBMODepartmentTaxHTField0>
    <ExifExposureBias xmlns="2f90a3b6-08c8-4148-8fff-0427b40d8fc9" xsi:nil="true"/>
    <ExifFlashModeTaxHTField0 xmlns="2f90a3b6-08c8-4148-8fff-0427b40d8fc9">
      <Terms xmlns="http://schemas.microsoft.com/office/infopath/2007/PartnerControls"/>
    </ExifFlashModeTaxHTField0>
    <IndividualCustomerSegmentTaxHTField0 xmlns="2f90a3b6-08c8-4148-8fff-0427b40d8fc9">
      <Terms xmlns="http://schemas.microsoft.com/office/infopath/2007/PartnerControls"/>
    </IndividualCustomerSegmentTaxHTField0>
    <SEOMetaKeywords xmlns="2f90a3b6-08c8-4148-8fff-0427b40d8fc9" xsi:nil="true"/>
    <ExifCopyright xmlns="2f90a3b6-08c8-4148-8fff-0427b40d8fc9" xsi:nil="true"/>
    <ExifSubjectDistance xmlns="2f90a3b6-08c8-4148-8fff-0427b40d8fc9" xsi:nil="true"/>
    <LocaleTaxHTField0 xmlns="2f90a3b6-08c8-4148-8fff-0427b40d8fc9">
      <Terms xmlns="http://schemas.microsoft.com/office/infopath/2007/PartnerControls">
        <TermInfo xmlns="http://schemas.microsoft.com/office/infopath/2007/PartnerControls">
          <TermName xmlns="http://schemas.microsoft.com/office/infopath/2007/PartnerControls">en-us</TermName>
          <TermId xmlns="http://schemas.microsoft.com/office/infopath/2007/PartnerControls">d9a69bff-8288-4080-b994-75d8eae21b51</TermId>
        </TermInfo>
      </Terms>
    </LocaleTaxHTField0>
    <PhotoshopDateCreated xmlns="2f90a3b6-08c8-4148-8fff-0427b40d8fc9" xsi:nil="true"/>
    <VideoBitRate xmlns="2f90a3b6-08c8-4148-8fff-0427b40d8fc9" xsi:nil="true"/>
    <CountryTaxHTField0 xmlns="2f90a3b6-08c8-4148-8fff-0427b40d8fc9">
      <Terms xmlns="http://schemas.microsoft.com/office/infopath/2007/PartnerControls"/>
    </CountryTaxHTField0>
    <ExifExposureTime xmlns="2f90a3b6-08c8-4148-8fff-0427b40d8fc9" xsi:nil="true"/>
    <ExifMeteringModeTaxHTField0 xmlns="2f90a3b6-08c8-4148-8fff-0427b40d8fc9">
      <Terms xmlns="http://schemas.microsoft.com/office/infopath/2007/PartnerControls"/>
    </ExifMeteringModeTaxHTField0>
    <LCID xmlns="2f90a3b6-08c8-4148-8fff-0427b40d8fc9" xsi:nil="true"/>
    <PageCount xmlns="2f90a3b6-08c8-4148-8fff-0427b40d8fc9" xsi:nil="true"/>
    <VideoPreviewSize xmlns="2f90a3b6-08c8-4148-8fff-0427b40d8fc9" xsi:nil="true"/>
    <Dimensions xmlns="2f90a3b6-08c8-4148-8fff-0427b40d8fc9" xsi:nil="true"/>
    <ExifSoftware xmlns="2f90a3b6-08c8-4148-8fff-0427b40d8fc9" xsi:nil="true"/>
    <PartNo xmlns="2f90a3b6-08c8-4148-8fff-0427b40d8fc9" xsi:nil="true"/>
    <DevelopmentLanguageTaxHTField0 xmlns="2f90a3b6-08c8-4148-8fff-0427b40d8fc9">
      <Terms xmlns="http://schemas.microsoft.com/office/infopath/2007/PartnerControls"/>
    </DevelopmentLanguageTaxHTField0>
    <ProfileDescription xmlns="2f90a3b6-08c8-4148-8fff-0427b40d8fc9" xsi:nil="true"/>
    <ExifFlashRedEyeModeTaxHTField0 xmlns="2f90a3b6-08c8-4148-8fff-0427b40d8fc9">
      <Terms xmlns="http://schemas.microsoft.com/office/infopath/2007/PartnerControls"/>
    </ExifFlashRedEyeModeTaxHTField0>
    <FlashFrameCount xmlns="2f90a3b6-08c8-4148-8fff-0427b40d8fc9" xsi:nil="true"/>
    <HorizontalBusinessSolutionsTaxHTField0 xmlns="2f90a3b6-08c8-4148-8fff-0427b40d8fc9">
      <Terms xmlns="http://schemas.microsoft.com/office/infopath/2007/PartnerControls"/>
    </HorizontalBusinessSolutionsTaxHTField0>
    <ExifModel xmlns="2f90a3b6-08c8-4148-8fff-0427b40d8fc9" xsi:nil="true"/>
    <LegacyID xmlns="2f90a3b6-08c8-4148-8fff-0427b40d8fc9" xsi:nil="true"/>
    <SEOMetaTitle xmlns="2f90a3b6-08c8-4148-8fff-0427b40d8fc9" xsi:nil="true"/>
    <VideoFrames xmlns="2f90a3b6-08c8-4148-8fff-0427b40d8fc9" xsi:nil="true"/>
    <AssetTypeTaxHTField0 xmlns="2f90a3b6-08c8-4148-8fff-0427b40d8fc9">
      <Terms xmlns="http://schemas.microsoft.com/office/infopath/2007/PartnerControls">
        <TermInfo xmlns="http://schemas.microsoft.com/office/infopath/2007/PartnerControls">
          <TermName xmlns="http://schemas.microsoft.com/office/infopath/2007/PartnerControls">POTX</TermName>
          <TermId xmlns="http://schemas.microsoft.com/office/infopath/2007/PartnerControls">8b9ce14b-f6a9-4eb0-a36b-2514881acd1a</TermId>
        </TermInfo>
      </Terms>
    </AssetTypeTaxHTField0>
    <ExifFlashFunctionTaxHTField0 xmlns="2f90a3b6-08c8-4148-8fff-0427b40d8fc9">
      <Terms xmlns="http://schemas.microsoft.com/office/infopath/2007/PartnerControls"/>
    </ExifFlashFunctionTaxHTField0>
    <USBMOLanguageTaxHTField0 xmlns="2f90a3b6-08c8-4148-8fff-0427b40d8fc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a5ff94d2-1ec6-4a3d-91b6-499704bb2bfb</TermId>
        </TermInfo>
      </Terms>
    </USBMOLanguageTaxHTField0>
    <Syndicatable xmlns="2f90a3b6-08c8-4148-8fff-0427b40d8fc9">false</Syndicatable>
    <SyndicationEndDate xmlns="2f90a3b6-08c8-4148-8fff-0427b40d8fc9" xsi:nil="true"/>
    <ContentPurposeTaxHTField0 xmlns="2f90a3b6-08c8-4148-8fff-0427b40d8fc9">
      <Terms xmlns="http://schemas.microsoft.com/office/infopath/2007/PartnerControls"/>
    </ContentPurposeTaxHTField0>
    <ElementTypeTaxHTField0 xmlns="2f90a3b6-08c8-4148-8fff-0427b40d8fc9">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675b6a5d-2ecd-48a3-8c10-33b51e64d58c</TermId>
        </TermInfo>
      </Terms>
    </ElementTypeTaxHTField0>
    <ExifMaxApertureValue xmlns="2f90a3b6-08c8-4148-8fff-0427b40d8fc9" xsi:nil="true"/>
    <ImageColorScheme xmlns="2f90a3b6-08c8-4148-8fff-0427b40d8fc9" xsi:nil="true"/>
    <OrganizationalCustomerSegmentTaxHTField0 xmlns="2f90a3b6-08c8-4148-8fff-0427b40d8fc9">
      <Terms xmlns="http://schemas.microsoft.com/office/infopath/2007/PartnerControls"/>
    </OrganizationalCustomerSegmentTaxHTField0>
    <UTCOffset xmlns="2f90a3b6-08c8-4148-8fff-0427b40d8fc9" xsi:nil="true"/>
    <DistributionChannelTaxHTField0 xmlns="2f90a3b6-08c8-4148-8fff-0427b40d8fc9">
      <Terms xmlns="http://schemas.microsoft.com/office/infopath/2007/PartnerControls"/>
    </DistributionChannelTaxHTField0>
    <ExifExposureProgramTaxHTField0 xmlns="2f90a3b6-08c8-4148-8fff-0427b40d8fc9">
      <Terms xmlns="http://schemas.microsoft.com/office/infopath/2007/PartnerControls"/>
    </ExifExposureProgramTaxHTField0>
    <PhotoshopCaption xmlns="2f90a3b6-08c8-4148-8fff-0427b40d8fc9" xsi:nil="true"/>
    <Resolution xmlns="2f90a3b6-08c8-4148-8fff-0427b40d8fc9" xsi:nil="true"/>
    <ExifFlashFiredStatusTaxHTField0 xmlns="2f90a3b6-08c8-4148-8fff-0427b40d8fc9">
      <Terms xmlns="http://schemas.microsoft.com/office/infopath/2007/PartnerControls"/>
    </ExifFlashFiredStatusTaxHTField0>
    <ExifImageDescription xmlns="2f90a3b6-08c8-4148-8fff-0427b40d8fc9" xsi:nil="true"/>
    <GeographyTaxHTField0 xmlns="2f90a3b6-08c8-4148-8fff-0427b40d8fc9">
      <Terms xmlns="http://schemas.microsoft.com/office/infopath/2007/PartnerControls"/>
    </GeographyTaxHTField0>
    <SolutionTaxHTField0 xmlns="2f90a3b6-08c8-4148-8fff-0427b40d8fc9">
      <Terms xmlns="http://schemas.microsoft.com/office/infopath/2007/PartnerControls"/>
    </SolutionTaxHTField0>
    <USBMODescription xmlns="2f90a3b6-08c8-4148-8fff-0427b40d8fc9">Microsoft Template</USBMODescription>
    <ExifSensingMethodTaxHTField0 xmlns="2f90a3b6-08c8-4148-8fff-0427b40d8fc9">
      <Terms xmlns="http://schemas.microsoft.com/office/infopath/2007/PartnerControls"/>
    </ExifSensingMethodTaxHTField0>
    <JobRoleTaxHTField0 xmlns="2f90a3b6-08c8-4148-8fff-0427b40d8fc9">
      <Terms xmlns="http://schemas.microsoft.com/office/infopath/2007/PartnerControls"/>
    </JobRoleTaxHTField0>
    <SyndicationStartDate xmlns="2f90a3b6-08c8-4148-8fff-0427b40d8fc9" xsi:nil="true"/>
    <BitDepth xmlns="2f90a3b6-08c8-4148-8fff-0427b40d8fc9" xsi:nil="true"/>
    <DeletionDate xmlns="2f90a3b6-08c8-4148-8fff-0427b40d8fc9" xsi:nil="true"/>
    <ExifFNumber xmlns="2f90a3b6-08c8-4148-8fff-0427b40d8fc9" xsi:nil="true"/>
    <ExifFocalLength xmlns="2f90a3b6-08c8-4148-8fff-0427b40d8fc9" xsi:nil="true"/>
    <ProductsTaxHTField0 xmlns="2f90a3b6-08c8-4148-8fff-0427b40d8fc9">
      <Terms xmlns="http://schemas.microsoft.com/office/infopath/2007/PartnerControls"/>
    </ProductsTaxHTField0>
    <ProductAreaTaxHTField0 xmlns="2f90a3b6-08c8-4148-8fff-0427b40d8fc9">
      <Terms xmlns="http://schemas.microsoft.com/office/infopath/2007/PartnerControls"/>
    </ProductAreaTaxHTField0>
    <wic_System_Copyright xmlns="http://schemas.microsoft.com/sharepoint/v3/fields" xsi:nil="true"/>
    <OriginalCreator xmlns="2f90a3b6-08c8-4148-8fff-0427b40d8fc9" xsi:nil="true"/>
    <ExifApertureValue xmlns="2f90a3b6-08c8-4148-8fff-0427b40d8fc9" xsi:nil="true"/>
    <ExifDateTime xmlns="2f90a3b6-08c8-4148-8fff-0427b40d8fc9" xsi:nil="true"/>
    <ExifLightSourceTaxHTField0 xmlns="2f90a3b6-08c8-4148-8fff-0427b40d8fc9">
      <Terms xmlns="http://schemas.microsoft.com/office/infopath/2007/PartnerControls"/>
    </ExifLightSourceTaxHTField0>
    <ExifShutterSpeed xmlns="2f90a3b6-08c8-4148-8fff-0427b40d8fc9" xsi:nil="true"/>
    <ResponsibleGroup xmlns="2f90a3b6-08c8-4148-8fff-0427b40d8fc9" xsi:nil="true"/>
    <Comments xmlns="http://schemas.microsoft.com/sharepoint/v3" xsi:nil="true"/>
    <SEOMetaDescription xmlns="2f90a3b6-08c8-4148-8fff-0427b40d8f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e5351508-46ca-4454-b07c-bc767568d5f1" ContentTypeId="0x0101009148F5A04DDD49CBA7127AADA5FB792B00AADE34325A8B49CDA8BB4DB53328F2140042A8F7EFA3D8428BA83C1DD618D41277" PreviousValue="false"/>
</file>

<file path=customXml/item4.xml><?xml version="1.0" encoding="utf-8"?>
<ct:contentTypeSchema xmlns:ct="http://schemas.microsoft.com/office/2006/metadata/contentType" xmlns:ma="http://schemas.microsoft.com/office/2006/metadata/properties/metaAttributes" ct:_="" ma:_="" ma:contentTypeName="MASS MediaBank Image" ma:contentTypeID="0x0101009148F5A04DDD49CBA7127AADA5FB792B00AADE34325A8B49CDA8BB4DB53328F2140042A8F7EFA3D8428BA83C1DD618D41277008B7D58F6637A6449A868D36ABEDD5D7D" ma:contentTypeVersion="1" ma:contentTypeDescription="Upload an image." ma:contentTypeScope="" ma:versionID="cf5d87ef76ae645aeecfd1524f32f789">
  <xsd:schema xmlns:xsd="http://www.w3.org/2001/XMLSchema" xmlns:xs="http://www.w3.org/2001/XMLSchema" xmlns:p="http://schemas.microsoft.com/office/2006/metadata/properties" xmlns:ns1="http://schemas.microsoft.com/sharepoint/v3" xmlns:ns2="EB693DEA-2256-4DD9-8FF3-783287AC6516" xmlns:ns3="http://schemas.microsoft.com/sharepoint/v3/fields" xmlns:ns4="2f90a3b6-08c8-4148-8fff-0427b40d8fc9" targetNamespace="http://schemas.microsoft.com/office/2006/metadata/properties" ma:root="true" ma:fieldsID="659fa2edc7c82f120babd68af08693e1" ns1:_="" ns2:_="" ns3:_="" ns4:_="">
    <xsd:import namespace="http://schemas.microsoft.com/sharepoint/v3"/>
    <xsd:import namespace="EB693DEA-2256-4DD9-8FF3-783287AC6516"/>
    <xsd:import namespace="http://schemas.microsoft.com/sharepoint/v3/fields"/>
    <xsd:import namespace="2f90a3b6-08c8-4148-8fff-0427b40d8fc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AssetURL" minOccurs="0"/>
                <xsd:element ref="ns4:AssetTypeTaxHTField0" minOccurs="0"/>
                <xsd:element ref="ns4:TaxCatchAll" minOccurs="0"/>
                <xsd:element ref="ns4:TaxCatchAllLabel" minOccurs="0"/>
                <xsd:element ref="ns4:BitDepth" minOccurs="0"/>
                <xsd:element ref="ns4:Caption" minOccurs="0"/>
                <xsd:element ref="ns4:ColorspaceTaxHTField0" minOccurs="0"/>
                <xsd:element ref="ns1:Comments" minOccurs="0"/>
                <xsd:element ref="ns4:ContentPurposeTaxHTField0" minOccurs="0"/>
                <xsd:element ref="ns4:CountryTaxHTField0" minOccurs="0"/>
                <xsd:element ref="ns4:DeletionDate" minOccurs="0"/>
                <xsd:element ref="ns4:USBMODepartmentTaxHTField0" minOccurs="0"/>
                <xsd:element ref="ns4:USBMODescription" minOccurs="0"/>
                <xsd:element ref="ns4:DevelopmentLanguageTaxHTField0" minOccurs="0"/>
                <xsd:element ref="ns4:Dimensions" minOccurs="0"/>
                <xsd:element ref="ns4:DistributionChannelTaxHTField0" minOccurs="0"/>
                <xsd:element ref="ns4:ElementTypeTaxHTField0" minOccurs="0"/>
                <xsd:element ref="ns4:EnclosureTypeTaxHTField0" minOccurs="0"/>
                <xsd:element ref="ns4:ExifApertureValue" minOccurs="0"/>
                <xsd:element ref="ns4:ExifArtist" minOccurs="0"/>
                <xsd:element ref="ns4:ExifCopyright" minOccurs="0"/>
                <xsd:element ref="ns4:ExifDateTime" minOccurs="0"/>
                <xsd:element ref="ns4:ExifExposureBias" minOccurs="0"/>
                <xsd:element ref="ns4:ExifExposureProgramTaxHTField0" minOccurs="0"/>
                <xsd:element ref="ns4:ExifExposureTime" minOccurs="0"/>
                <xsd:element ref="ns4:ExifFNumber" minOccurs="0"/>
                <xsd:element ref="ns4:ExifFlashFiredStatusTaxHTField0" minOccurs="0"/>
                <xsd:element ref="ns4:ExifFlashFunctionTaxHTField0" minOccurs="0"/>
                <xsd:element ref="ns4:ExifFlashModeTaxHTField0" minOccurs="0"/>
                <xsd:element ref="ns4:ExifFlashRedEyeModeTaxHTField0" minOccurs="0"/>
                <xsd:element ref="ns4:ExifFlashReturnStatusTaxHTField0" minOccurs="0"/>
                <xsd:element ref="ns4:ExifFocalLength" minOccurs="0"/>
                <xsd:element ref="ns4:ExifImageDescription" minOccurs="0"/>
                <xsd:element ref="ns4:ExifISOSpeedRatings" minOccurs="0"/>
                <xsd:element ref="ns4:ExifLightSourceTaxHTField0" minOccurs="0"/>
                <xsd:element ref="ns4:ExifMake" minOccurs="0"/>
                <xsd:element ref="ns4:ExifMaxApertureValue" minOccurs="0"/>
                <xsd:element ref="ns4:ExifMeteringModeTaxHTField0" minOccurs="0"/>
                <xsd:element ref="ns4:ExifModel" minOccurs="0"/>
                <xsd:element ref="ns4:ExifSensingMethodTaxHTField0" minOccurs="0"/>
                <xsd:element ref="ns4:ExifShutterSpeed" minOccurs="0"/>
                <xsd:element ref="ns4:ExifSoftware" minOccurs="0"/>
                <xsd:element ref="ns4:ExifSubjectDistance" minOccurs="0"/>
                <xsd:element ref="ns4:FlashFrameCount" minOccurs="0"/>
                <xsd:element ref="ns4:FlashFrameRate" minOccurs="0"/>
                <xsd:element ref="ns4:GeographyTaxHTField0" minOccurs="0"/>
                <xsd:element ref="ns4:HorizontalBusinessSolutionsTaxHTField0" minOccurs="0"/>
                <xsd:element ref="ns4:ImageColorScheme" minOccurs="0"/>
                <xsd:element ref="ns4:IndividualCustomerSegmentTaxHTField0" minOccurs="0"/>
                <xsd:element ref="ns4:JobRoleTaxHTField0" minOccurs="0"/>
                <xsd:element ref="ns4:USBMOLanguageTaxHTField0" minOccurs="0"/>
                <xsd:element ref="ns4:LocaleTaxHTField0" minOccurs="0"/>
                <xsd:element ref="ns4:LCID" minOccurs="0"/>
                <xsd:element ref="ns4:LegacyID" minOccurs="0"/>
                <xsd:element ref="ns4:MediaPlayLength" minOccurs="0"/>
                <xsd:element ref="ns4:Syndicatable" minOccurs="0"/>
                <xsd:element ref="ns4:OrganizationalCustomerSegmentTaxHTField0" minOccurs="0"/>
                <xsd:element ref="ns4:OriginalCreator" minOccurs="0"/>
                <xsd:element ref="ns4:PageCount" minOccurs="0"/>
                <xsd:element ref="ns4:PartNo" minOccurs="0"/>
                <xsd:element ref="ns4:PhotoshopCaption" minOccurs="0"/>
                <xsd:element ref="ns4:PhotoshopCopyrightNotice" minOccurs="0"/>
                <xsd:element ref="ns4:PhotoshopCopyrightStatusTaxHTField0" minOccurs="0"/>
                <xsd:element ref="ns4:PhotoshopDateCreated" minOccurs="0"/>
                <xsd:element ref="ns4:ProductsTaxHTField0" minOccurs="0"/>
                <xsd:element ref="ns4:ProductAreaTaxHTField0" minOccurs="0"/>
                <xsd:element ref="ns4:ProfileColorSpace" minOccurs="0"/>
                <xsd:element ref="ns4:ProfileDescription" minOccurs="0"/>
                <xsd:element ref="ns4:PublicationDate" minOccurs="0"/>
                <xsd:element ref="ns4:Resolution" minOccurs="0"/>
                <xsd:element ref="ns4:ResponsibleGroup" minOccurs="0"/>
                <xsd:element ref="ns4:SEOMetaDescription" minOccurs="0"/>
                <xsd:element ref="ns4:SEOMetaKeywords" minOccurs="0"/>
                <xsd:element ref="ns4:SEOMetaTitle" minOccurs="0"/>
                <xsd:element ref="ns4:SEOPrettyURL" minOccurs="0"/>
                <xsd:element ref="ns4:SolutionTaxHTField0" minOccurs="0"/>
                <xsd:element ref="ns4:SyndicationEndDate" minOccurs="0"/>
                <xsd:element ref="ns4:SyndicationStartDate" minOccurs="0"/>
                <xsd:element ref="ns4:SyndicationURL" minOccurs="0"/>
                <xsd:element ref="ns4:UTCOffset" minOccurs="0"/>
                <xsd:element ref="ns4:VerticalIndustryTaxHTField0" minOccurs="0"/>
                <xsd:element ref="ns4:VideoBitRate" minOccurs="0"/>
                <xsd:element ref="ns4:VideoCodec" minOccurs="0"/>
                <xsd:element ref="ns4:VideoFrameRate" minOccurs="0"/>
                <xsd:element ref="ns4:VideoFrames" minOccurs="0"/>
                <xsd:element ref="ns4:VideoPreview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Comments" ma:index="36" nillable="true" ma:displayName="Comments" ma:description="This optional 1,024-character field will be used for the storage of comments about the item. Comments will never be displayed in the rights/delivery management module or visible to end-user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693DEA-2256-4DD9-8FF3-783287AC6516"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90a3b6-08c8-4148-8fff-0427b40d8fc9" elementFormDefault="qualified">
    <xsd:import namespace="http://schemas.microsoft.com/office/2006/documentManagement/types"/>
    <xsd:import namespace="http://schemas.microsoft.com/office/infopath/2007/PartnerControls"/>
    <xsd:element name="AssetURL" ma:index="27" nillable="true" ma:displayName="AssetURL" ma:description="Store Asset URL" ma:hidden="true" ma:internalName="AssetURL" ma:readOnly="false">
      <xsd:simpleType>
        <xsd:restriction base="dms:Text"/>
      </xsd:simpleType>
    </xsd:element>
    <xsd:element name="AssetTypeTaxHTField0" ma:index="28" nillable="true" ma:taxonomy="true" ma:internalName="AssetTypeTaxHTField0" ma:taxonomyFieldName="AssetType" ma:displayName="Asset Type" ma:indexed="true" ma:fieldId="{cc4caa33-0d16-43ea-9719-c512681e8e46}" ma:sspId="e5351508-46ca-4454-b07c-bc767568d5f1" ma:termSetId="da266748-b29f-4b00-a502-3959c5f62da1"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689bf07b-aabd-4dc7-ab7d-d7e6a28a452d}" ma:internalName="TaxCatchAll" ma:showField="CatchAllData"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hidden="true" ma:list="{689bf07b-aabd-4dc7-ab7d-d7e6a28a452d}" ma:internalName="TaxCatchAllLabel" ma:readOnly="true" ma:showField="CatchAllDataLabel"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BitDepth" ma:index="32" nillable="true" ma:displayName="Bit Depth" ma:default="" ma:description="A numeric value specified the bit depth of an uploaded image" ma:internalName="BitDepth">
      <xsd:simpleType>
        <xsd:restriction base="dms:Number"/>
      </xsd:simpleType>
    </xsd:element>
    <xsd:element name="Caption" ma:index="33" nillable="true" ma:displayName="Caption" ma:description="This 1,024-character field will be used to enter text describing a file. The caption could be used as part of a syndicated feed." ma:internalName="Caption">
      <xsd:simpleType>
        <xsd:restriction base="dms:Note"/>
      </xsd:simpleType>
    </xsd:element>
    <xsd:element name="ColorspaceTaxHTField0" ma:index="34" nillable="true" ma:taxonomy="true" ma:internalName="ColorspaceTaxHTField0" ma:taxonomyFieldName="Colorspace" ma:displayName="Colorspace" ma:fieldId="{ed389df4-0962-4599-bd50-ffe70adcdef8}" ma:sspId="e5351508-46ca-4454-b07c-bc767568d5f1" ma:termSetId="aa323b6c-8fe7-4bd5-947e-a986ff14bff6" ma:anchorId="00000000-0000-0000-0000-000000000000" ma:open="false" ma:isKeyword="false">
      <xsd:complexType>
        <xsd:sequence>
          <xsd:element ref="pc:Terms" minOccurs="0" maxOccurs="1"/>
        </xsd:sequence>
      </xsd:complexType>
    </xsd:element>
    <xsd:element name="ContentPurposeTaxHTField0" ma:index="37" nillable="true" ma:taxonomy="true" ma:internalName="ContentPurposeTaxHTField0" ma:taxonomyFieldName="ContentPurpose" ma:displayName="Content Purpose" ma:fieldId="{9d7db7fe-807d-4f7a-8764-ac9a6915cfad}" ma:sspId="e5351508-46ca-4454-b07c-bc767568d5f1" ma:termSetId="1fcf61db-bf66-4172-b659-aba6f5678e54" ma:anchorId="00000000-0000-0000-0000-000000000000" ma:open="false" ma:isKeyword="false">
      <xsd:complexType>
        <xsd:sequence>
          <xsd:element ref="pc:Terms" minOccurs="0" maxOccurs="1"/>
        </xsd:sequence>
      </xsd:complexType>
    </xsd:element>
    <xsd:element name="CountryTaxHTField0" ma:index="39" nillable="true" ma:taxonomy="true" ma:internalName="CountryTaxHTField0" ma:taxonomyFieldName="Country" ma:displayName="Country" ma:fieldId="{ccb73359-9cad-4d13-9fd9-2b49403b4704}" ma:taxonomyMulti="true" ma:sspId="e5351508-46ca-4454-b07c-bc767568d5f1" ma:termSetId="ce50c915-1805-4d5d-b9d3-c38aa6796716" ma:anchorId="00000000-0000-0000-0000-000000000000" ma:open="false" ma:isKeyword="false">
      <xsd:complexType>
        <xsd:sequence>
          <xsd:element ref="pc:Terms" minOccurs="0" maxOccurs="1"/>
        </xsd:sequence>
      </xsd:complexType>
    </xsd:element>
    <xsd:element name="DeletionDate" ma:index="41" nillable="true" ma:displayName="Deletion Date" ma:description="This is the date the item will be automatically deleted from the CMS/DAM. Deletion of the item from the CMS/DAM necessarily removes it from the MMM. By default, no Deletion Date will be specified." ma:internalName="DeletionDate">
      <xsd:simpleType>
        <xsd:restriction base="dms:DateTime"/>
      </xsd:simpleType>
    </xsd:element>
    <xsd:element name="USBMODepartmentTaxHTField0" ma:index="42" nillable="true" ma:taxonomy="true" ma:internalName="USBMODepartmentTaxHTField0" ma:taxonomyFieldName="USBMODepartment" ma:displayName="Department" ma:fieldId="{2e0234ea-ada7-4560-be11-2fb541d2b3b2}" ma:sspId="e5351508-46ca-4454-b07c-bc767568d5f1" ma:termSetId="47f28677-a427-4734-b2aa-08e4e7bd2e2f" ma:anchorId="00000000-0000-0000-0000-000000000000" ma:open="false" ma:isKeyword="false">
      <xsd:complexType>
        <xsd:sequence>
          <xsd:element ref="pc:Terms" minOccurs="0" maxOccurs="1"/>
        </xsd:sequence>
      </xsd:complexType>
    </xsd:element>
    <xsd:element name="USBMODescription" ma:index="44" nillable="true" ma:displayName="Description" ma:description="This 1,024-character field will be used to enter text describing a file. The description could be used as part of a syndicated feed." ma:internalName="USBMODescription">
      <xsd:simpleType>
        <xsd:restriction base="dms:Note"/>
      </xsd:simpleType>
    </xsd:element>
    <xsd:element name="DevelopmentLanguageTaxHTField0" ma:index="45" nillable="true" ma:taxonomy="true" ma:internalName="DevelopmentLanguageTaxHTField0" ma:taxonomyFieldName="DevelopmentLanguage" ma:displayName="Development Language" ma:fieldId="{9443e8c1-0167-4e8b-a49d-6f2a3d032c73}" ma:sspId="e5351508-46ca-4454-b07c-bc767568d5f1" ma:termSetId="956f7e1c-acff-487e-bea5-40f2ac018ac6" ma:anchorId="00000000-0000-0000-0000-000000000000" ma:open="false" ma:isKeyword="false">
      <xsd:complexType>
        <xsd:sequence>
          <xsd:element ref="pc:Terms" minOccurs="0" maxOccurs="1"/>
        </xsd:sequence>
      </xsd:complexType>
    </xsd:element>
    <xsd:element name="Dimensions" ma:index="47" nillable="true" ma:displayName="Dimensions (pixels)" ma:description="An 'a' x 'b' description, in pixels, of the size of a digital asset. The 'a' will correspond with the x dimension on embedding, the 'b' will correspond with the y dimension on embedding." ma:internalName="Dimensions">
      <xsd:simpleType>
        <xsd:restriction base="dms:Text"/>
      </xsd:simpleType>
    </xsd:element>
    <xsd:element name="DistributionChannelTaxHTField0" ma:index="48" nillable="true" ma:taxonomy="true" ma:internalName="DistributionChannelTaxHTField0" ma:taxonomyFieldName="DistributionChannel" ma:displayName="Distribution Channel" ma:fieldId="{983f1b6f-2353-4251-aedb-c8cecc391819}" ma:sspId="e5351508-46ca-4454-b07c-bc767568d5f1" ma:termSetId="a57e7f03-b41b-4c46-9bb1-6e81edfcadfb" ma:anchorId="00000000-0000-0000-0000-000000000000" ma:open="false" ma:isKeyword="false">
      <xsd:complexType>
        <xsd:sequence>
          <xsd:element ref="pc:Terms" minOccurs="0" maxOccurs="1"/>
        </xsd:sequence>
      </xsd:complexType>
    </xsd:element>
    <xsd:element name="ElementTypeTaxHTField0" ma:index="50" nillable="true" ma:taxonomy="true" ma:internalName="ElementTypeTaxHTField0" ma:taxonomyFieldName="ElementType" ma:displayName="Element Type" ma:fieldId="{bbf38831-a53c-4227-b8de-8d46d25befdb}" ma:sspId="e5351508-46ca-4454-b07c-bc767568d5f1" ma:termSetId="c51e8246-3191-4210-8b39-719aa1ab2f1f" ma:anchorId="00000000-0000-0000-0000-000000000000" ma:open="false" ma:isKeyword="false">
      <xsd:complexType>
        <xsd:sequence>
          <xsd:element ref="pc:Terms" minOccurs="0" maxOccurs="1"/>
        </xsd:sequence>
      </xsd:complexType>
    </xsd:element>
    <xsd:element name="EnclosureTypeTaxHTField0" ma:index="52" nillable="true" ma:taxonomy="true" ma:internalName="EnclosureTypeTaxHTField0" ma:taxonomyFieldName="EnclosureType" ma:displayName="Enclosure Type" ma:fieldId="{5bbf5d0b-78cf-4f2f-9437-1d5f23b17704}" ma:sspId="e5351508-46ca-4454-b07c-bc767568d5f1" ma:termSetId="f014b166-7374-4898-a6c1-9ab5ee9ec5a6" ma:anchorId="00000000-0000-0000-0000-000000000000" ma:open="false" ma:isKeyword="false">
      <xsd:complexType>
        <xsd:sequence>
          <xsd:element ref="pc:Terms" minOccurs="0" maxOccurs="1"/>
        </xsd:sequence>
      </xsd:complexType>
    </xsd:element>
    <xsd:element name="ExifApertureValue" ma:index="54" nillable="true" ma:displayName="Exif Aperture Value" ma:internalName="ExifApertureValue">
      <xsd:simpleType>
        <xsd:restriction base="dms:Text"/>
      </xsd:simpleType>
    </xsd:element>
    <xsd:element name="ExifArtist" ma:index="55" nillable="true" ma:displayName="Exif Artist" ma:internalName="ExifArtist">
      <xsd:simpleType>
        <xsd:restriction base="dms:Text"/>
      </xsd:simpleType>
    </xsd:element>
    <xsd:element name="ExifCopyright" ma:index="56" nillable="true" ma:displayName="Exif Copyright" ma:internalName="ExifCopyright">
      <xsd:simpleType>
        <xsd:restriction base="dms:Note"/>
      </xsd:simpleType>
    </xsd:element>
    <xsd:element name="ExifDateTime" ma:index="57" nillable="true" ma:displayName="Exif Date/Time" ma:internalName="ExifDateTime">
      <xsd:simpleType>
        <xsd:restriction base="dms:DateTime"/>
      </xsd:simpleType>
    </xsd:element>
    <xsd:element name="ExifExposureBias" ma:index="58" nillable="true" ma:displayName="Exif Exposure Bias" ma:internalName="ExifExposureBias">
      <xsd:simpleType>
        <xsd:restriction base="dms:Text"/>
      </xsd:simpleType>
    </xsd:element>
    <xsd:element name="ExifExposureProgramTaxHTField0" ma:index="59" nillable="true" ma:taxonomy="true" ma:internalName="ExifExposureProgramTaxHTField0" ma:taxonomyFieldName="ExifExposureProgram" ma:displayName="Exif Exposure Program" ma:fieldId="{ddde25e8-649e-42bb-aad2-9aa42631c8e3}" ma:sspId="e5351508-46ca-4454-b07c-bc767568d5f1" ma:termSetId="3d299a8e-f306-47c7-9a3b-f4b99152d7f0" ma:anchorId="00000000-0000-0000-0000-000000000000" ma:open="false" ma:isKeyword="false">
      <xsd:complexType>
        <xsd:sequence>
          <xsd:element ref="pc:Terms" minOccurs="0" maxOccurs="1"/>
        </xsd:sequence>
      </xsd:complexType>
    </xsd:element>
    <xsd:element name="ExifExposureTime" ma:index="61" nillable="true" ma:displayName="Exif Exposure Time (secs)" ma:internalName="ExifExposureTime">
      <xsd:simpleType>
        <xsd:restriction base="dms:Text"/>
      </xsd:simpleType>
    </xsd:element>
    <xsd:element name="ExifFNumber" ma:index="62" nillable="true" ma:displayName="Exif F Number" ma:internalName="ExifFNumber">
      <xsd:simpleType>
        <xsd:restriction base="dms:Text"/>
      </xsd:simpleType>
    </xsd:element>
    <xsd:element name="ExifFlashFiredStatusTaxHTField0" ma:index="63" nillable="true" ma:taxonomy="true" ma:internalName="ExifFlashFiredStatusTaxHTField0" ma:taxonomyFieldName="ExifFlashFiredStatus" ma:displayName="Exif Flash Fired Status" ma:fieldId="{7eaf37a7-3a9a-4741-bcec-5a33b4a85126}" ma:sspId="e5351508-46ca-4454-b07c-bc767568d5f1" ma:termSetId="9701e068-a386-4d19-a1cc-8591fef293bb" ma:anchorId="00000000-0000-0000-0000-000000000000" ma:open="false" ma:isKeyword="false">
      <xsd:complexType>
        <xsd:sequence>
          <xsd:element ref="pc:Terms" minOccurs="0" maxOccurs="1"/>
        </xsd:sequence>
      </xsd:complexType>
    </xsd:element>
    <xsd:element name="ExifFlashFunctionTaxHTField0" ma:index="65" nillable="true" ma:taxonomy="true" ma:internalName="ExifFlashFunctionTaxHTField0" ma:taxonomyFieldName="ExifFlashFunction" ma:displayName="Exif Flash Function" ma:fieldId="{b6e1d613-fcef-473c-a776-1ee808475336}" ma:sspId="e5351508-46ca-4454-b07c-bc767568d5f1" ma:termSetId="9c882a45-9e47-4ef9-b176-a8272b58cd29" ma:anchorId="00000000-0000-0000-0000-000000000000" ma:open="false" ma:isKeyword="false">
      <xsd:complexType>
        <xsd:sequence>
          <xsd:element ref="pc:Terms" minOccurs="0" maxOccurs="1"/>
        </xsd:sequence>
      </xsd:complexType>
    </xsd:element>
    <xsd:element name="ExifFlashModeTaxHTField0" ma:index="67" nillable="true" ma:taxonomy="true" ma:internalName="ExifFlashModeTaxHTField0" ma:taxonomyFieldName="ExifFlashMode" ma:displayName="Exif Flash Mode" ma:fieldId="{52446ffe-0476-4e62-beee-fb994ee4f093}" ma:sspId="e5351508-46ca-4454-b07c-bc767568d5f1" ma:termSetId="690d464e-c60a-426f-9b92-f6d438817c9a" ma:anchorId="00000000-0000-0000-0000-000000000000" ma:open="false" ma:isKeyword="false">
      <xsd:complexType>
        <xsd:sequence>
          <xsd:element ref="pc:Terms" minOccurs="0" maxOccurs="1"/>
        </xsd:sequence>
      </xsd:complexType>
    </xsd:element>
    <xsd:element name="ExifFlashRedEyeModeTaxHTField0" ma:index="69" nillable="true" ma:taxonomy="true" ma:internalName="ExifFlashRedEyeModeTaxHTField0" ma:taxonomyFieldName="ExifFlashRedEyeMode" ma:displayName="Exif Flash Red-Eye Mode" ma:fieldId="{848556d8-84bc-42c3-bba0-fef5e280ab48}" ma:sspId="e5351508-46ca-4454-b07c-bc767568d5f1" ma:termSetId="89fedbe0-2474-4701-822b-6e4eab73c2c9" ma:anchorId="00000000-0000-0000-0000-000000000000" ma:open="false" ma:isKeyword="false">
      <xsd:complexType>
        <xsd:sequence>
          <xsd:element ref="pc:Terms" minOccurs="0" maxOccurs="1"/>
        </xsd:sequence>
      </xsd:complexType>
    </xsd:element>
    <xsd:element name="ExifFlashReturnStatusTaxHTField0" ma:index="71" nillable="true" ma:taxonomy="true" ma:internalName="ExifFlashReturnStatusTaxHTField0" ma:taxonomyFieldName="ExifFlashReturnStatus" ma:displayName="Exif Flash Return Status" ma:fieldId="{ae43ecd6-cd57-4252-86b8-92826402a11e}" ma:sspId="e5351508-46ca-4454-b07c-bc767568d5f1" ma:termSetId="d1ffa490-fffa-4a81-a60b-402f2e904cf7" ma:anchorId="00000000-0000-0000-0000-000000000000" ma:open="false" ma:isKeyword="false">
      <xsd:complexType>
        <xsd:sequence>
          <xsd:element ref="pc:Terms" minOccurs="0" maxOccurs="1"/>
        </xsd:sequence>
      </xsd:complexType>
    </xsd:element>
    <xsd:element name="ExifFocalLength" ma:index="73" nillable="true" ma:displayName="Exif Focal Length (mm)" ma:internalName="ExifFocalLength">
      <xsd:simpleType>
        <xsd:restriction base="dms:Text"/>
      </xsd:simpleType>
    </xsd:element>
    <xsd:element name="ExifImageDescription" ma:index="74" nillable="true" ma:displayName="Exif Image Description" ma:internalName="ExifImageDescription">
      <xsd:simpleType>
        <xsd:restriction base="dms:Note"/>
      </xsd:simpleType>
    </xsd:element>
    <xsd:element name="ExifISOSpeedRatings" ma:index="75" nillable="true" ma:displayName="Exif ISO Speed Ratings" ma:internalName="ExifISOSpeedRatings">
      <xsd:simpleType>
        <xsd:restriction base="dms:Text"/>
      </xsd:simpleType>
    </xsd:element>
    <xsd:element name="ExifLightSourceTaxHTField0" ma:index="76" nillable="true" ma:taxonomy="true" ma:internalName="ExifLightSourceTaxHTField0" ma:taxonomyFieldName="ExifLightSource" ma:displayName="Exif Light Source" ma:fieldId="{6b0d85e4-9b4f-4d5c-b8de-1aaecd3b6469}" ma:sspId="e5351508-46ca-4454-b07c-bc767568d5f1" ma:termSetId="f93d0ed6-abd5-42b1-abb2-11944d251bad" ma:anchorId="00000000-0000-0000-0000-000000000000" ma:open="false" ma:isKeyword="false">
      <xsd:complexType>
        <xsd:sequence>
          <xsd:element ref="pc:Terms" minOccurs="0" maxOccurs="1"/>
        </xsd:sequence>
      </xsd:complexType>
    </xsd:element>
    <xsd:element name="ExifMake" ma:index="78" nillable="true" ma:displayName="Exif Make" ma:internalName="ExifMake">
      <xsd:simpleType>
        <xsd:restriction base="dms:Text"/>
      </xsd:simpleType>
    </xsd:element>
    <xsd:element name="ExifMaxApertureValue" ma:index="79" nillable="true" ma:displayName="Exif Max Aperture Value" ma:internalName="ExifMaxApertureValue">
      <xsd:simpleType>
        <xsd:restriction base="dms:Text"/>
      </xsd:simpleType>
    </xsd:element>
    <xsd:element name="ExifMeteringModeTaxHTField0" ma:index="80" nillable="true" ma:taxonomy="true" ma:internalName="ExifMeteringModeTaxHTField0" ma:taxonomyFieldName="ExifMeteringMode" ma:displayName="Exif Metering Mode" ma:fieldId="{cea024d1-1c48-469f-ad4e-8ba4f6444450}" ma:sspId="e5351508-46ca-4454-b07c-bc767568d5f1" ma:termSetId="e16b75cc-aa40-46b2-ae09-2779d7cc5afd" ma:anchorId="00000000-0000-0000-0000-000000000000" ma:open="false" ma:isKeyword="false">
      <xsd:complexType>
        <xsd:sequence>
          <xsd:element ref="pc:Terms" minOccurs="0" maxOccurs="1"/>
        </xsd:sequence>
      </xsd:complexType>
    </xsd:element>
    <xsd:element name="ExifModel" ma:index="82" nillable="true" ma:displayName="Exif Model" ma:internalName="ExifModel">
      <xsd:simpleType>
        <xsd:restriction base="dms:Text"/>
      </xsd:simpleType>
    </xsd:element>
    <xsd:element name="ExifSensingMethodTaxHTField0" ma:index="83" nillable="true" ma:taxonomy="true" ma:internalName="ExifSensingMethodTaxHTField0" ma:taxonomyFieldName="ExifSensingMethod" ma:displayName="Exif Sensing Method" ma:fieldId="{d7a930e9-a959-4bcd-978c-c548191e3a13}" ma:sspId="e5351508-46ca-4454-b07c-bc767568d5f1" ma:termSetId="d9ddfd10-0637-40ad-9805-ee7c3df64fd9" ma:anchorId="00000000-0000-0000-0000-000000000000" ma:open="false" ma:isKeyword="false">
      <xsd:complexType>
        <xsd:sequence>
          <xsd:element ref="pc:Terms" minOccurs="0" maxOccurs="1"/>
        </xsd:sequence>
      </xsd:complexType>
    </xsd:element>
    <xsd:element name="ExifShutterSpeed" ma:index="85" nillable="true" ma:displayName="Exif Shutter Speed" ma:internalName="ExifShutterSpeed">
      <xsd:simpleType>
        <xsd:restriction base="dms:Text"/>
      </xsd:simpleType>
    </xsd:element>
    <xsd:element name="ExifSoftware" ma:index="86" nillable="true" ma:displayName="Exif Software" ma:internalName="ExifSoftware">
      <xsd:simpleType>
        <xsd:restriction base="dms:Text"/>
      </xsd:simpleType>
    </xsd:element>
    <xsd:element name="ExifSubjectDistance" ma:index="87" nillable="true" ma:displayName="Exif Subject Distance (m)" ma:internalName="ExifSubjectDistance">
      <xsd:simpleType>
        <xsd:restriction base="dms:Text"/>
      </xsd:simpleType>
    </xsd:element>
    <xsd:element name="FlashFrameCount" ma:index="88" nillable="true" ma:displayName="Flash Frame Count" ma:internalName="FlashFrameCount">
      <xsd:simpleType>
        <xsd:restriction base="dms:Text"/>
      </xsd:simpleType>
    </xsd:element>
    <xsd:element name="FlashFrameRate" ma:index="89" nillable="true" ma:displayName="Flash Frame Rate" ma:internalName="FlashFrameRate">
      <xsd:simpleType>
        <xsd:restriction base="dms:Text"/>
      </xsd:simpleType>
    </xsd:element>
    <xsd:element name="GeographyTaxHTField0" ma:index="90" nillable="true" ma:taxonomy="true" ma:internalName="GeographyTaxHTField0" ma:taxonomyFieldName="Geography" ma:displayName="Geography" ma:fieldId="{24303334-cab5-4bd3-b623-47749fc5e9eb}" ma:sspId="e5351508-46ca-4454-b07c-bc767568d5f1" ma:termSetId="7c2605be-78b7-4ca2-8f6f-ab279c096aae" ma:anchorId="00000000-0000-0000-0000-000000000000" ma:open="false" ma:isKeyword="false">
      <xsd:complexType>
        <xsd:sequence>
          <xsd:element ref="pc:Terms" minOccurs="0" maxOccurs="1"/>
        </xsd:sequence>
      </xsd:complexType>
    </xsd:element>
    <xsd:element name="HorizontalBusinessSolutionsTaxHTField0" ma:index="92" nillable="true" ma:taxonomy="true" ma:internalName="HorizontalBusinessSolutionsTaxHTField0" ma:taxonomyFieldName="HorizontalBusinessSolutions" ma:displayName="Horizontal Business Solutions" ma:fieldId="{1f6fc77f-0a05-444f-b580-5273ce073f35}" ma:sspId="e5351508-46ca-4454-b07c-bc767568d5f1" ma:termSetId="32a6d413-5b83-45ba-9a5a-a9dc090eb5f3" ma:anchorId="00000000-0000-0000-0000-000000000000" ma:open="false" ma:isKeyword="false">
      <xsd:complexType>
        <xsd:sequence>
          <xsd:element ref="pc:Terms" minOccurs="0" maxOccurs="1"/>
        </xsd:sequence>
      </xsd:complexType>
    </xsd:element>
    <xsd:element name="ImageColorScheme" ma:index="94" nillable="true" ma:displayName="Image Color Scheme" ma:internalName="ImageColorScheme">
      <xsd:simpleType>
        <xsd:restriction base="dms:Text"/>
      </xsd:simpleType>
    </xsd:element>
    <xsd:element name="IndividualCustomerSegmentTaxHTField0" ma:index="95" nillable="true" ma:taxonomy="true" ma:internalName="IndividualCustomerSegmentTaxHTField0" ma:taxonomyFieldName="IndividualCustomerSegment" ma:displayName="Individual Customer Segment" ma:fieldId="{fa9edc89-ce41-4c39-b86d-f74418462223}" ma:taxonomyMulti="true" ma:sspId="e5351508-46ca-4454-b07c-bc767568d5f1" ma:termSetId="f0f0c54d-2fd3-4e10-9b8d-0e0ce4e7c7b5" ma:anchorId="00000000-0000-0000-0000-000000000000" ma:open="false" ma:isKeyword="false">
      <xsd:complexType>
        <xsd:sequence>
          <xsd:element ref="pc:Terms" minOccurs="0" maxOccurs="1"/>
        </xsd:sequence>
      </xsd:complexType>
    </xsd:element>
    <xsd:element name="JobRoleTaxHTField0" ma:index="97" nillable="true" ma:taxonomy="true" ma:internalName="JobRoleTaxHTField0" ma:taxonomyFieldName="JobRole" ma:displayName="Job Role" ma:fieldId="{b4b50c45-89f6-4522-bed7-6409ceff1821}" ma:sspId="e5351508-46ca-4454-b07c-bc767568d5f1" ma:termSetId="4c56d73e-b2de-49cb-b3d6-df32a18b8190" ma:anchorId="00000000-0000-0000-0000-000000000000" ma:open="false" ma:isKeyword="false">
      <xsd:complexType>
        <xsd:sequence>
          <xsd:element ref="pc:Terms" minOccurs="0" maxOccurs="1"/>
        </xsd:sequence>
      </xsd:complexType>
    </xsd:element>
    <xsd:element name="USBMOLanguageTaxHTField0" ma:index="99" nillable="true" ma:taxonomy="true" ma:internalName="USBMOLanguageTaxHTField0" ma:taxonomyFieldName="USBMOLanguage" ma:displayName="Language" ma:default="159;#English|a5ff94d2-1ec6-4a3d-91b6-499704bb2bfb" ma:fieldId="{3001d2cb-27cc-488b-a6e3-9409191fe5d7}" ma:taxonomyMulti="true" ma:sspId="e5351508-46ca-4454-b07c-bc767568d5f1" ma:termSetId="caf07f1e-e70a-418c-a826-56f67c3ab232" ma:anchorId="00000000-0000-0000-0000-000000000000" ma:open="false" ma:isKeyword="false">
      <xsd:complexType>
        <xsd:sequence>
          <xsd:element ref="pc:Terms" minOccurs="0" maxOccurs="1"/>
        </xsd:sequence>
      </xsd:complexType>
    </xsd:element>
    <xsd:element name="LocaleTaxHTField0" ma:index="101" nillable="true" ma:taxonomy="true" ma:internalName="LocaleTaxHTField0" ma:taxonomyFieldName="Locale" ma:displayName="Locale" ma:default="160;#en-us|d9a69bff-8288-4080-b994-75d8eae21b51" ma:fieldId="{102aee01-d407-45ff-964e-888f51184492}" ma:taxonomyMulti="true" ma:sspId="e5351508-46ca-4454-b07c-bc767568d5f1" ma:termSetId="c75b77a0-de14-4dfe-b43c-1de41e586b08" ma:anchorId="00000000-0000-0000-0000-000000000000" ma:open="false" ma:isKeyword="false">
      <xsd:complexType>
        <xsd:sequence>
          <xsd:element ref="pc:Terms" minOccurs="0" maxOccurs="1"/>
        </xsd:sequence>
      </xsd:complexType>
    </xsd:element>
    <xsd:element name="LCID" ma:index="103" nillable="true" ma:displayName="LCID" ma:internalName="LCID">
      <xsd:simpleType>
        <xsd:restriction base="dms:Text"/>
      </xsd:simpleType>
    </xsd:element>
    <xsd:element name="LegacyID" ma:index="104" nillable="true" ma:displayName="Legacy ID" ma:hidden="true" ma:internalName="LegacyID" ma:readOnly="false">
      <xsd:simpleType>
        <xsd:restriction base="dms:Text"/>
      </xsd:simpleType>
    </xsd:element>
    <xsd:element name="MediaPlayLength" ma:index="105" nillable="true" ma:displayName="Media Play Length (hour:minute:seconds)" ma:internalName="MediaPlayLength">
      <xsd:simpleType>
        <xsd:restriction base="dms:Text"/>
      </xsd:simpleType>
    </xsd:element>
    <xsd:element name="Syndicatable" ma:index="106" nillable="true" ma:displayName="OK to Syndicate" ma:default="0" ma:description="An indication of whether the asset should be released to the Metadata Management module when it is published and approved by the content management environment. By default, this item should NOT be checked." ma:internalName="Syndicatable">
      <xsd:simpleType>
        <xsd:restriction base="dms:Boolean"/>
      </xsd:simpleType>
    </xsd:element>
    <xsd:element name="OrganizationalCustomerSegmentTaxHTField0" ma:index="107" nillable="true" ma:taxonomy="true" ma:internalName="OrganizationalCustomerSegmentTaxHTField0" ma:taxonomyFieldName="OrganizationalCustomerSegment" ma:displayName="Organizational Customer Segment" ma:fieldId="{51a040c1-67fd-4b51-be2d-039858b15bc0}" ma:taxonomyMulti="true" ma:sspId="e5351508-46ca-4454-b07c-bc767568d5f1" ma:termSetId="f0f8d20e-9d97-438e-9ed3-4fbd54a90c1d" ma:anchorId="00000000-0000-0000-0000-000000000000" ma:open="false" ma:isKeyword="false">
      <xsd:complexType>
        <xsd:sequence>
          <xsd:element ref="pc:Terms" minOccurs="0" maxOccurs="1"/>
        </xsd:sequence>
      </xsd:complexType>
    </xsd:element>
    <xsd:element name="OriginalCreator" ma:index="109" nillable="true" ma:displayName="Original Creator" ma:description="This field will be used to indicate the source for the item. It is not necessarily the same as the Responsible Group." ma:internalName="OriginalCreator">
      <xsd:simpleType>
        <xsd:restriction base="dms:Text"/>
      </xsd:simpleType>
    </xsd:element>
    <xsd:element name="PageCount" ma:index="110" nillable="true" ma:displayName="Page Count" ma:internalName="PageCount">
      <xsd:simpleType>
        <xsd:restriction base="dms:Text"/>
      </xsd:simpleType>
    </xsd:element>
    <xsd:element name="PartNo" ma:index="111" nillable="true" ma:displayName="Part No" ma:internalName="PartNo">
      <xsd:simpleType>
        <xsd:restriction base="dms:Text"/>
      </xsd:simpleType>
    </xsd:element>
    <xsd:element name="PhotoshopCaption" ma:index="112" nillable="true" ma:displayName="Photoshop Caption" ma:internalName="PhotoshopCaption">
      <xsd:simpleType>
        <xsd:restriction base="dms:Note"/>
      </xsd:simpleType>
    </xsd:element>
    <xsd:element name="PhotoshopCopyrightNotice" ma:index="113" nillable="true" ma:displayName="Photoshop Copyright Notice" ma:internalName="PhotoshopCopyrightNotice">
      <xsd:simpleType>
        <xsd:restriction base="dms:Note"/>
      </xsd:simpleType>
    </xsd:element>
    <xsd:element name="PhotoshopCopyrightStatusTaxHTField0" ma:index="114" nillable="true" ma:taxonomy="true" ma:internalName="PhotoshopCopyrightStatusTaxHTField0" ma:taxonomyFieldName="PhotoshopCopyrightStatus" ma:displayName="Photoshop Copyright Status" ma:fieldId="{2335001f-708b-4788-9517-b420d42537e4}" ma:sspId="e5351508-46ca-4454-b07c-bc767568d5f1" ma:termSetId="00f52058-0726-4f92-9b3a-b7b625f0836d" ma:anchorId="00000000-0000-0000-0000-000000000000" ma:open="false" ma:isKeyword="false">
      <xsd:complexType>
        <xsd:sequence>
          <xsd:element ref="pc:Terms" minOccurs="0" maxOccurs="1"/>
        </xsd:sequence>
      </xsd:complexType>
    </xsd:element>
    <xsd:element name="PhotoshopDateCreated" ma:index="116" nillable="true" ma:displayName="Photoshop Date Created" ma:internalName="PhotoshopDateCreated">
      <xsd:simpleType>
        <xsd:restriction base="dms:Text"/>
      </xsd:simpleType>
    </xsd:element>
    <xsd:element name="ProductsTaxHTField0" ma:index="117" nillable="true" ma:taxonomy="true" ma:internalName="ProductsTaxHTField0" ma:taxonomyFieldName="Products" ma:displayName="Products" ma:fieldId="{2508cca7-303f-4eb3-beb8-f072fc69cba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ductAreaTaxHTField0" ma:index="119" nillable="true" ma:taxonomy="true" ma:internalName="ProductAreaTaxHTField0" ma:taxonomyFieldName="ProductArea" ma:displayName="Product Area" ma:fieldId="{745efb83-9c2f-4366-afe0-1ade5157042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fileColorSpace" ma:index="121" nillable="true" ma:displayName="Profile Color Space" ma:internalName="ProfileColorSpace">
      <xsd:simpleType>
        <xsd:restriction base="dms:Text"/>
      </xsd:simpleType>
    </xsd:element>
    <xsd:element name="ProfileDescription" ma:index="122" nillable="true" ma:displayName="Profile Description" ma:internalName="ProfileDescription">
      <xsd:simpleType>
        <xsd:restriction base="dms:Text"/>
      </xsd:simpleType>
    </xsd:element>
    <xsd:element name="PublicationDate" ma:index="123" nillable="true" ma:displayName="Publication Date" ma:internalName="PublicationDate">
      <xsd:simpleType>
        <xsd:restriction base="dms:DateTime"/>
      </xsd:simpleType>
    </xsd:element>
    <xsd:element name="Resolution" ma:index="124" nillable="true" ma:displayName="Resolution (ppi)" ma:internalName="Resolution">
      <xsd:simpleType>
        <xsd:restriction base="dms:Text"/>
      </xsd:simpleType>
    </xsd:element>
    <xsd:element name="ResponsibleGroup" ma:index="125" nillable="true" ma:displayName="Responsible Group" ma:internalName="ResponsibleGroup">
      <xsd:simpleType>
        <xsd:restriction base="dms:Text"/>
      </xsd:simpleType>
    </xsd:element>
    <xsd:element name="SEOMetaDescription" ma:index="126" nillable="true" ma:displayName="SEO Meta Description" ma:internalName="SEOMetaDescription">
      <xsd:simpleType>
        <xsd:restriction base="dms:Text"/>
      </xsd:simpleType>
    </xsd:element>
    <xsd:element name="SEOMetaKeywords" ma:index="127" nillable="true" ma:displayName="SEO Meta Keywords" ma:internalName="SEOMetaKeywords">
      <xsd:simpleType>
        <xsd:restriction base="dms:Text"/>
      </xsd:simpleType>
    </xsd:element>
    <xsd:element name="SEOMetaTitle" ma:index="128" nillable="true" ma:displayName="SEO Meta Title" ma:internalName="SEOMetaTitle">
      <xsd:simpleType>
        <xsd:restriction base="dms:Text"/>
      </xsd:simpleType>
    </xsd:element>
    <xsd:element name="SEOPrettyURL" ma:index="129" nillable="true" ma:displayName="SEO Pretty URL" ma:internalName="SEOPrettyURL">
      <xsd:simpleType>
        <xsd:restriction base="dms:Text"/>
      </xsd:simpleType>
    </xsd:element>
    <xsd:element name="SolutionTaxHTField0" ma:index="130" nillable="true" ma:taxonomy="true" ma:internalName="SolutionTaxHTField0" ma:taxonomyFieldName="Solution" ma:displayName="Solutions" ma:default="" ma:fieldId="{ee98faac-7351-4283-815d-8f0ce67cad01}" ma:taxonomyMulti="true" ma:sspId="e5351508-46ca-4454-b07c-bc767568d5f1" ma:termSetId="b6610717-588c-474d-93c2-a3d36086895a" ma:anchorId="00000000-0000-0000-0000-000000000000" ma:open="false" ma:isKeyword="false">
      <xsd:complexType>
        <xsd:sequence>
          <xsd:element ref="pc:Terms" minOccurs="0" maxOccurs="1"/>
        </xsd:sequence>
      </xsd:complexType>
    </xsd:element>
    <xsd:element name="SyndicationEndDate" ma:index="132" nillable="true" ma:displayName="Syndication End Date" ma:description="This field will be used to indicate the date on which syndicated content from this field will no longer be delivered to the site producer." ma:internalName="SyndicationEndDate">
      <xsd:simpleType>
        <xsd:restriction base="dms:DateTime"/>
      </xsd:simpleType>
    </xsd:element>
    <xsd:element name="SyndicationStartDate" ma:index="133" nillable="true" ma:displayName="Syndication Start Date" ma:description="This field will be used to indicate the date on which syndicated content from this feed will be delivered to the site producer. By default the date the feed was created will be entered into this field." ma:internalName="SyndicationStartDate">
      <xsd:simpleType>
        <xsd:restriction base="dms:DateTime"/>
      </xsd:simpleType>
    </xsd:element>
    <xsd:element name="SyndicationURL" ma:index="134" nillable="true" ma:displayName="Syndication URL" ma:description="This field will be used to store HTML code that can be used by content syndicators who would like to embed an URL to the item in their content. As further described in the rights/delivery management section of this document, the embed URL may include a built-in Silverlight-based player. The player user experience will be specified via the Enclosure Type field. When implemented, this field would also be used to specify the location on a content distribution network where the asset is to be streamed. Note that this is the URL MASS displays to properly move the user through the reporting redirection module." ma:indexed="true" ma:internalName="SyndicationURL">
      <xsd:simpleType>
        <xsd:restriction base="dms:Text">
          <xsd:maxLength value="255"/>
        </xsd:restriction>
      </xsd:simpleType>
    </xsd:element>
    <xsd:element name="UTCOffset" ma:index="135" nillable="true" ma:displayName="UTC Offset" ma:default="" ma:description="Time zone offset from UTC." ma:internalName="UTCOffset">
      <xsd:simpleType>
        <xsd:restriction base="dms:Text"/>
      </xsd:simpleType>
    </xsd:element>
    <xsd:element name="VerticalIndustryTaxHTField0" ma:index="136" nillable="true" ma:taxonomy="true" ma:internalName="VerticalIndustryTaxHTField0" ma:taxonomyFieldName="VerticalIndustry" ma:displayName="Vertical Industry" ma:fieldId="{72ac98a0-0cec-4143-b06f-8df46676315d}" ma:taxonomyMulti="true" ma:sspId="e5351508-46ca-4454-b07c-bc767568d5f1" ma:termSetId="c96753b9-a215-4eae-b7d3-a5549f1e2331" ma:anchorId="00000000-0000-0000-0000-000000000000" ma:open="false" ma:isKeyword="false">
      <xsd:complexType>
        <xsd:sequence>
          <xsd:element ref="pc:Terms" minOccurs="0" maxOccurs="1"/>
        </xsd:sequence>
      </xsd:complexType>
    </xsd:element>
    <xsd:element name="VideoBitRate" ma:index="138" nillable="true" ma:displayName="Video Bit Rate" ma:internalName="VideoBitRate">
      <xsd:simpleType>
        <xsd:restriction base="dms:Text"/>
      </xsd:simpleType>
    </xsd:element>
    <xsd:element name="VideoCodec" ma:index="139" nillable="true" ma:displayName="Video Codec" ma:internalName="VideoCodec">
      <xsd:simpleType>
        <xsd:restriction base="dms:Text"/>
      </xsd:simpleType>
    </xsd:element>
    <xsd:element name="VideoFrameRate" ma:index="140" nillable="true" ma:displayName="Video Frame Rate" ma:internalName="VideoFrameRate">
      <xsd:simpleType>
        <xsd:restriction base="dms:Text"/>
      </xsd:simpleType>
    </xsd:element>
    <xsd:element name="VideoFrames" ma:index="141" nillable="true" ma:displayName="Video Frames" ma:internalName="VideoFrames">
      <xsd:simpleType>
        <xsd:restriction base="dms:Text"/>
      </xsd:simpleType>
    </xsd:element>
    <xsd:element name="VideoPreviewSize" ma:index="142" nillable="true" ma:displayName="Video Preview Size" ma:internalName="VideoPreviewSiz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http://schemas.openxmlformats.org/package/2006/metadata/core-properties"/>
    <ds:schemaRef ds:uri="http://purl.org/dc/terms/"/>
    <ds:schemaRef ds:uri="http://schemas.microsoft.com/office/infopath/2007/PartnerControls"/>
    <ds:schemaRef ds:uri="http://purl.org/dc/dcmitype/"/>
    <ds:schemaRef ds:uri="2f90a3b6-08c8-4148-8fff-0427b40d8fc9"/>
    <ds:schemaRef ds:uri="http://schemas.microsoft.com/sharepoint/v3/fields"/>
    <ds:schemaRef ds:uri="http://purl.org/dc/elements/1.1/"/>
    <ds:schemaRef ds:uri="http://schemas.microsoft.com/office/2006/documentManagement/types"/>
    <ds:schemaRef ds:uri="EB693DEA-2256-4DD9-8FF3-783287AC651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1F3B75CE-D656-4CE4-A9AF-30A9E292B026}">
  <ds:schemaRefs>
    <ds:schemaRef ds:uri="Microsoft.SharePoint.Taxonomy.ContentTypeSync"/>
  </ds:schemaRefs>
</ds:datastoreItem>
</file>

<file path=customXml/itemProps4.xml><?xml version="1.0" encoding="utf-8"?>
<ds:datastoreItem xmlns:ds="http://schemas.openxmlformats.org/officeDocument/2006/customXml" ds:itemID="{F671B4C8-0A89-430C-A0A4-BE244FD95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693DEA-2256-4DD9-8FF3-783287AC6516"/>
    <ds:schemaRef ds:uri="http://schemas.microsoft.com/sharepoint/v3/fields"/>
    <ds:schemaRef ds:uri="2f90a3b6-08c8-4148-8fff-0427b40d8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5229</TotalTime>
  <Words>2944</Words>
  <Application>Microsoft Office PowerPoint</Application>
  <PresentationFormat>Custom</PresentationFormat>
  <Paragraphs>263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Consolas</vt:lpstr>
      <vt:lpstr>Segoe UI</vt:lpstr>
      <vt:lpstr>Segoe UI Light</vt:lpstr>
      <vt:lpstr>Wingdings</vt:lpstr>
      <vt:lpstr>MSVID_Dark_Cyan_16x9_2012-08-18</vt:lpstr>
      <vt:lpstr>Angular 2: Mi van a csokoládésdobozban?</vt:lpstr>
      <vt:lpstr>Novák István</vt:lpstr>
      <vt:lpstr>Angular 2 – „State of Union”</vt:lpstr>
      <vt:lpstr>Egy Angular 2 alkalmazás anatómiája</vt:lpstr>
      <vt:lpstr>Angular modulok (NgModule) </vt:lpstr>
      <vt:lpstr>PowerPoint Presentation</vt:lpstr>
      <vt:lpstr>PowerPoint Presentation</vt:lpstr>
      <vt:lpstr>card.component.ts</vt:lpstr>
      <vt:lpstr>card.component.html</vt:lpstr>
      <vt:lpstr>dive-log.component.html</vt:lpstr>
      <vt:lpstr>dive-log.module.ts</vt:lpstr>
      <vt:lpstr>app.routes.ts</vt:lpstr>
      <vt:lpstr>logbook.service.ts</vt:lpstr>
      <vt:lpstr>Az Angular 1 célkitűzései</vt:lpstr>
      <vt:lpstr>Az Angular 2 küldetése</vt:lpstr>
      <vt:lpstr>A platform építőkövei</vt:lpstr>
      <vt:lpstr>A platform építőkövei</vt:lpstr>
      <vt:lpstr>Könnyű elindulni!</vt:lpstr>
      <vt:lpstr>Unraveling Angular 2</vt:lpstr>
      <vt:lpstr>Kérdések?</vt:lpstr>
    </vt:vector>
  </TitlesOfParts>
  <Manager>Ron Sasaki</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brand template</dc:title>
  <dc:subject>Microsoft Visual Identity PowerPoint Guidelines for product brands</dc:subject>
  <dc:creator>István Novák</dc:creator>
  <cp:keywords>MSVID, Brand Guidelines, Branding, Visual Identity, grid</cp:keywords>
  <dc:description>Template: Maryfj
Formatting: Maryfj, Sakuu
Audience Type: Internal</dc:description>
  <cp:lastModifiedBy>István Novák</cp:lastModifiedBy>
  <cp:revision>350</cp:revision>
  <dcterms:created xsi:type="dcterms:W3CDTF">2013-10-30T09:18:00Z</dcterms:created>
  <dcterms:modified xsi:type="dcterms:W3CDTF">2016-11-23T07:51:29Z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0x0101009148F5A04DDD49CBA7127AADA5FB792B00AADE34325A8B49CDA8BB4DB53328F2140042A8F7EFA3D8428BA83C1DD618D41277008B7D58F6637A6449A868D36ABEDD5D7D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MetadataExtractionStatus">
    <vt:lpwstr>Metadata ExtractedSuccessfully</vt:lpwstr>
  </property>
  <property fmtid="{D5CDD505-2E9C-101B-9397-08002B2CF9AE}" pid="7" name="VerticalIndustry">
    <vt:lpwstr/>
  </property>
  <property fmtid="{D5CDD505-2E9C-101B-9397-08002B2CF9AE}" pid="8" name="Products">
    <vt:lpwstr/>
  </property>
  <property fmtid="{D5CDD505-2E9C-101B-9397-08002B2CF9AE}" pid="9" name="Solution">
    <vt:lpwstr/>
  </property>
  <property fmtid="{D5CDD505-2E9C-101B-9397-08002B2CF9AE}" pid="10" name="AssetType">
    <vt:lpwstr>215</vt:lpwstr>
  </property>
  <property fmtid="{D5CDD505-2E9C-101B-9397-08002B2CF9AE}" pid="11" name="OrganizationalCustomerSegment">
    <vt:lpwstr/>
  </property>
  <property fmtid="{D5CDD505-2E9C-101B-9397-08002B2CF9AE}" pid="12" name="ProductArea">
    <vt:lpwstr/>
  </property>
  <property fmtid="{D5CDD505-2E9C-101B-9397-08002B2CF9AE}" pid="13" name="USBMOLanguage">
    <vt:lpwstr>159;#English|a5ff94d2-1ec6-4a3d-91b6-499704bb2bfb</vt:lpwstr>
  </property>
  <property fmtid="{D5CDD505-2E9C-101B-9397-08002B2CF9AE}" pid="14" name="IndividualCustomerSegment">
    <vt:lpwstr/>
  </property>
  <property fmtid="{D5CDD505-2E9C-101B-9397-08002B2CF9AE}" pid="15" name="Country">
    <vt:lpwstr/>
  </property>
  <property fmtid="{D5CDD505-2E9C-101B-9397-08002B2CF9AE}" pid="16" name="Locale">
    <vt:lpwstr>160;#en-us|d9a69bff-8288-4080-b994-75d8eae21b51</vt:lpwstr>
  </property>
  <property fmtid="{D5CDD505-2E9C-101B-9397-08002B2CF9AE}" pid="17" name="ElementType">
    <vt:lpwstr>172</vt:lpwstr>
  </property>
</Properties>
</file>