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notesMasterIdLst>
    <p:notesMasterId r:id="rId25"/>
  </p:notesMasterIdLst>
  <p:handoutMasterIdLst>
    <p:handoutMasterId r:id="rId26"/>
  </p:handoutMasterIdLst>
  <p:sldIdLst>
    <p:sldId id="448" r:id="rId5"/>
    <p:sldId id="548" r:id="rId6"/>
    <p:sldId id="449" r:id="rId7"/>
    <p:sldId id="450" r:id="rId8"/>
    <p:sldId id="468" r:id="rId9"/>
    <p:sldId id="452" r:id="rId10"/>
    <p:sldId id="493" r:id="rId11"/>
    <p:sldId id="469" r:id="rId12"/>
    <p:sldId id="466" r:id="rId13"/>
    <p:sldId id="490" r:id="rId14"/>
    <p:sldId id="544" r:id="rId15"/>
    <p:sldId id="489" r:id="rId16"/>
    <p:sldId id="491" r:id="rId17"/>
    <p:sldId id="542" r:id="rId18"/>
    <p:sldId id="543" r:id="rId19"/>
    <p:sldId id="524" r:id="rId20"/>
    <p:sldId id="484" r:id="rId21"/>
    <p:sldId id="483" r:id="rId22"/>
    <p:sldId id="545" r:id="rId23"/>
    <p:sldId id="547" r:id="rId24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orient="horz" pos="764" userDrawn="1">
          <p15:clr>
            <a:srgbClr val="A4A3A4"/>
          </p15:clr>
        </p15:guide>
        <p15:guide id="3" orient="horz" pos="3544" userDrawn="1">
          <p15:clr>
            <a:srgbClr val="A4A3A4"/>
          </p15:clr>
        </p15:guide>
        <p15:guide id="4" orient="horz" pos="2159" userDrawn="1">
          <p15:clr>
            <a:srgbClr val="A4A3A4"/>
          </p15:clr>
        </p15:guide>
        <p15:guide id="5" orient="horz" pos="1374" userDrawn="1">
          <p15:clr>
            <a:srgbClr val="A4A3A4"/>
          </p15:clr>
        </p15:guide>
        <p15:guide id="6" orient="horz" pos="3699" userDrawn="1">
          <p15:clr>
            <a:srgbClr val="A4A3A4"/>
          </p15:clr>
        </p15:guide>
        <p15:guide id="7" orient="horz" pos="1151" userDrawn="1">
          <p15:clr>
            <a:srgbClr val="A4A3A4"/>
          </p15:clr>
        </p15:guide>
        <p15:guide id="8" pos="3896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4211" userDrawn="1">
          <p15:clr>
            <a:srgbClr val="A4A3A4"/>
          </p15:clr>
        </p15:guide>
        <p15:guide id="11" pos="7299" userDrawn="1">
          <p15:clr>
            <a:srgbClr val="A4A3A4"/>
          </p15:clr>
        </p15:guide>
        <p15:guide id="12" pos="5316" userDrawn="1">
          <p15:clr>
            <a:srgbClr val="A4A3A4"/>
          </p15:clr>
        </p15:guide>
        <p15:guide id="13" pos="291" userDrawn="1">
          <p15:clr>
            <a:srgbClr val="A4A3A4"/>
          </p15:clr>
        </p15:guide>
        <p15:guide id="14" pos="343" userDrawn="1">
          <p15:clr>
            <a:srgbClr val="A4A3A4"/>
          </p15:clr>
        </p15:guide>
        <p15:guide id="15" pos="6809" userDrawn="1">
          <p15:clr>
            <a:srgbClr val="A4A3A4"/>
          </p15:clr>
        </p15:guide>
        <p15:guide id="16" pos="6888" userDrawn="1">
          <p15:clr>
            <a:srgbClr val="A4A3A4"/>
          </p15:clr>
        </p15:guide>
        <p15:guide id="17" pos="647" userDrawn="1">
          <p15:clr>
            <a:srgbClr val="A4A3A4"/>
          </p15:clr>
        </p15:guide>
        <p15:guide id="18" orient="horz" pos="280">
          <p15:clr>
            <a:srgbClr val="A4A3A4"/>
          </p15:clr>
        </p15:guide>
        <p15:guide id="19" orient="horz" pos="573">
          <p15:clr>
            <a:srgbClr val="A4A3A4"/>
          </p15:clr>
        </p15:guide>
        <p15:guide id="20" orient="horz" pos="2658">
          <p15:clr>
            <a:srgbClr val="A4A3A4"/>
          </p15:clr>
        </p15:guide>
        <p15:guide id="21" orient="horz" pos="1619">
          <p15:clr>
            <a:srgbClr val="A4A3A4"/>
          </p15:clr>
        </p15:guide>
        <p15:guide id="22" orient="horz" pos="1031">
          <p15:clr>
            <a:srgbClr val="A4A3A4"/>
          </p15:clr>
        </p15:guide>
        <p15:guide id="23" orient="horz" pos="2774">
          <p15:clr>
            <a:srgbClr val="A4A3A4"/>
          </p15:clr>
        </p15:guide>
        <p15:guide id="24" orient="horz" pos="863">
          <p15:clr>
            <a:srgbClr val="A4A3A4"/>
          </p15:clr>
        </p15:guide>
        <p15:guide id="25" pos="2922">
          <p15:clr>
            <a:srgbClr val="A4A3A4"/>
          </p15:clr>
        </p15:guide>
        <p15:guide id="26" pos="391">
          <p15:clr>
            <a:srgbClr val="A4A3A4"/>
          </p15:clr>
        </p15:guide>
        <p15:guide id="27" pos="3158">
          <p15:clr>
            <a:srgbClr val="A4A3A4"/>
          </p15:clr>
        </p15:guide>
        <p15:guide id="28" pos="5474">
          <p15:clr>
            <a:srgbClr val="A4A3A4"/>
          </p15:clr>
        </p15:guide>
        <p15:guide id="29" pos="3987">
          <p15:clr>
            <a:srgbClr val="A4A3A4"/>
          </p15:clr>
        </p15:guide>
        <p15:guide id="30" pos="218">
          <p15:clr>
            <a:srgbClr val="A4A3A4"/>
          </p15:clr>
        </p15:guide>
        <p15:guide id="31" pos="257">
          <p15:clr>
            <a:srgbClr val="A4A3A4"/>
          </p15:clr>
        </p15:guide>
        <p15:guide id="32" pos="5107">
          <p15:clr>
            <a:srgbClr val="A4A3A4"/>
          </p15:clr>
        </p15:guide>
        <p15:guide id="33" pos="5166">
          <p15:clr>
            <a:srgbClr val="A4A3A4"/>
          </p15:clr>
        </p15:guide>
        <p15:guide id="34" pos="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9CB0"/>
    <a:srgbClr val="666666"/>
    <a:srgbClr val="464547"/>
    <a:srgbClr val="B22746"/>
    <a:srgbClr val="A3C644"/>
    <a:srgbClr val="E6E6E6"/>
    <a:srgbClr val="CCCCCC"/>
    <a:srgbClr val="999999"/>
    <a:srgbClr val="2FC2D9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88" autoAdjust="0"/>
  </p:normalViewPr>
  <p:slideViewPr>
    <p:cSldViewPr snapToGrid="0">
      <p:cViewPr varScale="1">
        <p:scale>
          <a:sx n="152" d="100"/>
          <a:sy n="152" d="100"/>
        </p:scale>
        <p:origin x="426" y="138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3896"/>
        <p:guide pos="521"/>
        <p:guide pos="4211"/>
        <p:guide pos="7299"/>
        <p:guide pos="5316"/>
        <p:guide pos="291"/>
        <p:guide pos="343"/>
        <p:guide pos="6809"/>
        <p:guide pos="6888"/>
        <p:guide pos="647"/>
        <p:guide orient="horz" pos="280"/>
        <p:guide orient="horz" pos="573"/>
        <p:guide orient="horz" pos="2658"/>
        <p:guide orient="horz" pos="1619"/>
        <p:guide orient="horz" pos="1031"/>
        <p:guide orient="horz" pos="2774"/>
        <p:guide orient="horz" pos="863"/>
        <p:guide pos="2922"/>
        <p:guide pos="391"/>
        <p:guide pos="3158"/>
        <p:guide pos="5474"/>
        <p:guide pos="3987"/>
        <p:guide pos="218"/>
        <p:guide pos="257"/>
        <p:guide pos="5107"/>
        <p:guide pos="5166"/>
        <p:guide pos="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11/25/2015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5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881" y="1417371"/>
            <a:ext cx="7450669" cy="744805"/>
          </a:xfrm>
          <a:prstGeom prst="rect">
            <a:avLst/>
          </a:prstGeom>
        </p:spPr>
        <p:txBody>
          <a:bodyPr lIns="68580" tIns="0" rIns="68580" bIns="3429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100" kern="0" cap="all" spc="-75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8067" y="2879524"/>
            <a:ext cx="2626059" cy="277768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27432" rIns="68580" bIns="3429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4"/>
            <a:ext cx="3649662" cy="27979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1556683"/>
            <a:ext cx="6910388" cy="59503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0" y="3340101"/>
            <a:ext cx="6488113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4"/>
            <a:ext cx="3649662" cy="27979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7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079898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solidFill>
                  <a:schemeClr val="tx1"/>
                </a:solidFill>
              </a:defRPr>
            </a:lvl1pPr>
            <a:lvl2pPr marL="557213" indent="-214313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2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100" baseline="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63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 Lin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65760" y="0"/>
            <a:ext cx="8762890" cy="205740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noAutofit/>
          </a:bodyPr>
          <a:lstStyle>
            <a:lvl1pPr marL="0" indent="0">
              <a:buFontTx/>
              <a:buNone/>
              <a:defRPr sz="750" b="0" cap="all" normalizeH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14"/>
          </p:nvPr>
        </p:nvSpPr>
        <p:spPr>
          <a:xfrm>
            <a:off x="365760" y="914400"/>
            <a:ext cx="84124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686800" cy="6937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line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5181600" y="4889337"/>
            <a:ext cx="3048000" cy="254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8220476" y="4869180"/>
            <a:ext cx="482185" cy="274320"/>
          </a:xfrm>
          <a:prstGeom prst="rect">
            <a:avLst/>
          </a:prstGeom>
        </p:spPr>
        <p:txBody>
          <a:bodyPr/>
          <a:lstStyle/>
          <a:p>
            <a:fld id="{F39628E0-47A7-46CE-98F3-6986F46F75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762306"/>
            <a:ext cx="9144000" cy="381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3" y="2496458"/>
            <a:ext cx="6488113" cy="692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72406" y="3852481"/>
            <a:ext cx="3830857" cy="500906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285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57175" indent="0">
              <a:buNone/>
              <a:defRPr sz="2850" b="0" i="0" cap="all">
                <a:latin typeface="Arial Black"/>
                <a:cs typeface="Arial Black"/>
              </a:defRPr>
            </a:lvl2pPr>
            <a:lvl3pPr marL="514350" indent="0">
              <a:buNone/>
              <a:defRPr sz="2850" b="0" i="0" cap="all">
                <a:latin typeface="Arial Black"/>
                <a:cs typeface="Arial Black"/>
              </a:defRPr>
            </a:lvl3pPr>
            <a:lvl4pPr marL="771525" indent="0">
              <a:buNone/>
              <a:defRPr sz="2850" b="0" i="0" cap="all">
                <a:latin typeface="Arial Black"/>
                <a:cs typeface="Arial Black"/>
              </a:defRPr>
            </a:lvl4pPr>
            <a:lvl5pPr marL="1028700" indent="0">
              <a:buNone/>
              <a:defRPr sz="285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72406" y="3359735"/>
            <a:ext cx="2836995" cy="500906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285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57175" indent="0">
              <a:buNone/>
              <a:defRPr sz="2850" b="0" i="0" cap="all">
                <a:latin typeface="Arial Black"/>
                <a:cs typeface="Arial Black"/>
              </a:defRPr>
            </a:lvl2pPr>
            <a:lvl3pPr marL="514350" indent="0">
              <a:buNone/>
              <a:defRPr sz="2850" b="0" i="0" cap="all">
                <a:latin typeface="Arial Black"/>
                <a:cs typeface="Arial Black"/>
              </a:defRPr>
            </a:lvl3pPr>
            <a:lvl4pPr marL="771525" indent="0">
              <a:buNone/>
              <a:defRPr sz="2850" b="0" i="0" cap="all">
                <a:latin typeface="Arial Black"/>
                <a:cs typeface="Arial Black"/>
              </a:defRPr>
            </a:lvl4pPr>
            <a:lvl5pPr marL="1028700" indent="0">
              <a:buNone/>
              <a:defRPr sz="285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66630" y="2457128"/>
            <a:ext cx="2839560" cy="23083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05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72406" y="2873960"/>
            <a:ext cx="4036041" cy="500906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285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57175" indent="0">
              <a:buNone/>
              <a:defRPr sz="2850" b="0" i="0" cap="all">
                <a:latin typeface="Arial Black"/>
                <a:cs typeface="Arial Black"/>
              </a:defRPr>
            </a:lvl2pPr>
            <a:lvl3pPr marL="514350" indent="0">
              <a:buNone/>
              <a:defRPr sz="2850" b="0" i="0" cap="all">
                <a:latin typeface="Arial Black"/>
                <a:cs typeface="Arial Black"/>
              </a:defRPr>
            </a:lvl3pPr>
            <a:lvl4pPr marL="771525" indent="0">
              <a:buNone/>
              <a:defRPr sz="2850" b="0" i="0" cap="all">
                <a:latin typeface="Arial Black"/>
                <a:cs typeface="Arial Black"/>
              </a:defRPr>
            </a:lvl4pPr>
            <a:lvl5pPr marL="1028700" indent="0">
              <a:buNone/>
              <a:defRPr sz="285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Type Line 1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56480"/>
            <a:ext cx="9155206" cy="2982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421113" y="4900039"/>
            <a:ext cx="149352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fld id="{C2C0EDAD-27A0-9447-9004-E733B36B95C3}" type="slidenum">
              <a:rPr lang="en-US" sz="8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8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0559" y="4921739"/>
            <a:ext cx="2316480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0" i="0" kern="0" spc="15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600" b="0" i="0" kern="0" spc="15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249" y="4940808"/>
            <a:ext cx="0" cy="123444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4" y="493143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50" r:id="rId3"/>
    <p:sldLayoutId id="2147483711" r:id="rId4"/>
    <p:sldLayoutId id="2147483749" r:id="rId5"/>
    <p:sldLayoutId id="2147483751" r:id="rId6"/>
    <p:sldLayoutId id="2147483752" r:id="rId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ake_view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31825" y="1556683"/>
            <a:ext cx="6910388" cy="107875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About Code Quality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Tamas Korozsi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2015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18" name="Picture Placeholder 17" descr="logo_cover_5.pn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8" b="3538"/>
          <a:stretch>
            <a:fillRect/>
          </a:stretch>
        </p:blipFill>
        <p:spPr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8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Composed method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9858" y="1259647"/>
            <a:ext cx="6787167" cy="289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add(Object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element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readOnly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	</a:t>
            </a:r>
            <a:r>
              <a:rPr lang="en-US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newSize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size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+ 1;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	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newSize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elements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GB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	Object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en-GB" dirty="0" err="1">
                <a:solidFill>
                  <a:srgbClr val="6A3E3E"/>
                </a:solidFill>
                <a:latin typeface="Consolas" panose="020B0609020204030204" pitchFamily="49" charset="0"/>
              </a:rPr>
              <a:t>newElements</a:t>
            </a:r>
            <a:r>
              <a:rPr lang="en-GB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GB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GB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Object[</a:t>
            </a:r>
            <a:r>
              <a:rPr lang="en-GB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elements</a:t>
            </a:r>
            <a:r>
              <a:rPr lang="en-GB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GB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en-GB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nsolas" panose="020B0609020204030204" pitchFamily="49" charset="0"/>
              </a:rPr>
              <a:t>+ 10];</a:t>
            </a:r>
          </a:p>
          <a:p>
            <a:r>
              <a:rPr lang="en-GB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		for</a:t>
            </a:r>
            <a:r>
              <a:rPr lang="en-GB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GB" b="1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GB" b="1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GB" b="1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GB" b="1" dirty="0">
                <a:solidFill>
                  <a:srgbClr val="0000C0"/>
                </a:solidFill>
                <a:latin typeface="Consolas" panose="020B0609020204030204" pitchFamily="49" charset="0"/>
              </a:rPr>
              <a:t>size</a:t>
            </a:r>
            <a:r>
              <a:rPr lang="en-GB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GB" b="1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GB" b="1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			</a:t>
            </a:r>
            <a:r>
              <a:rPr lang="en-US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newElements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elements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index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dirty="0" smtClean="0">
                <a:solidFill>
                  <a:srgbClr val="0000C0"/>
                </a:solidFill>
                <a:latin typeface="Consolas" panose="020B0609020204030204" pitchFamily="49" charset="0"/>
              </a:rPr>
              <a:t>				elements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newElements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	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}</a:t>
            </a:r>
          </a:p>
          <a:p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		elements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000C0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++] = 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element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pic>
        <p:nvPicPr>
          <p:cNvPr id="3080" name="Picture 8" descr="http://monroevillein.com/wp-content/uploads/2015/06/Question-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34" y="1876002"/>
            <a:ext cx="1558234" cy="15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err="1" smtClean="0"/>
              <a:t>Implementation</a:t>
            </a:r>
            <a:r>
              <a:rPr lang="hu-HU" dirty="0" smtClean="0"/>
              <a:t> </a:t>
            </a:r>
            <a:r>
              <a:rPr lang="hu-HU" dirty="0" err="1" smtClean="0"/>
              <a:t>patterns</a:t>
            </a:r>
            <a:endParaRPr lang="en-US" dirty="0"/>
          </a:p>
        </p:txBody>
      </p:sp>
      <p:pic>
        <p:nvPicPr>
          <p:cNvPr id="1026" name="Picture 2" descr="http://ecx.images-amazon.com/images/I/51oesRtjLAL._SX374_BO1,204,203,200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34" y="743660"/>
            <a:ext cx="3063432" cy="40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Divide your program into methods that perform one identifiable </a:t>
            </a:r>
            <a:r>
              <a:rPr lang="en-GB" sz="2000" dirty="0" smtClean="0"/>
              <a:t>task</a:t>
            </a:r>
            <a:endParaRPr lang="en-GB" sz="2000" dirty="0"/>
          </a:p>
          <a:p>
            <a:r>
              <a:rPr lang="en-GB" sz="2000" dirty="0"/>
              <a:t>Keep all of the operation in a method at a same level of </a:t>
            </a:r>
            <a:r>
              <a:rPr lang="en-GB" sz="2000" dirty="0" smtClean="0"/>
              <a:t>abstraction</a:t>
            </a:r>
            <a:endParaRPr lang="en-GB" sz="2000" dirty="0"/>
          </a:p>
          <a:p>
            <a:r>
              <a:rPr lang="en-GB" sz="2000" dirty="0"/>
              <a:t>This will naturally result in programs with many small methods, each few lines </a:t>
            </a:r>
            <a:r>
              <a:rPr lang="en-GB" sz="2000" dirty="0" smtClean="0"/>
              <a:t>long.</a:t>
            </a:r>
            <a:endParaRPr lang="en-GB" sz="20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Composed </a:t>
            </a:r>
            <a:r>
              <a:rPr lang="en-US" altLang="en-US" dirty="0" smtClean="0"/>
              <a:t>method pattern by Kent Beck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Composed method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63597"/>
            <a:ext cx="457200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add(Object </a:t>
            </a:r>
            <a:r>
              <a:rPr lang="en-US" b="1" dirty="0">
                <a:solidFill>
                  <a:srgbClr val="6A3E3E"/>
                </a:solidFill>
                <a:latin typeface="Consolas" panose="020B0609020204030204" pitchFamily="49" charset="0"/>
              </a:rPr>
              <a:t>element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(!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isReadOnly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	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atCapacity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())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	grow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addElement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6A3E3E"/>
                </a:solidFill>
                <a:latin typeface="Consolas" panose="020B0609020204030204" pitchFamily="49" charset="0"/>
              </a:rPr>
              <a:t>element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363" y="1079898"/>
            <a:ext cx="4256713" cy="3383280"/>
          </a:xfrm>
        </p:spPr>
        <p:txBody>
          <a:bodyPr anchor="ctr"/>
          <a:lstStyle/>
          <a:p>
            <a:r>
              <a:rPr lang="en-US" dirty="0"/>
              <a:t>Instant </a:t>
            </a:r>
            <a:r>
              <a:rPr lang="en-US" dirty="0" smtClean="0"/>
              <a:t>feedback</a:t>
            </a:r>
            <a:endParaRPr lang="en-GB" dirty="0" smtClean="0"/>
          </a:p>
          <a:p>
            <a:r>
              <a:rPr lang="en-GB" dirty="0" smtClean="0"/>
              <a:t>Allows </a:t>
            </a:r>
            <a:r>
              <a:rPr lang="en-GB" dirty="0"/>
              <a:t>you to make </a:t>
            </a:r>
            <a:r>
              <a:rPr lang="en-GB" dirty="0" smtClean="0"/>
              <a:t>changes </a:t>
            </a:r>
            <a:r>
              <a:rPr lang="en-GB" dirty="0"/>
              <a:t>to code </a:t>
            </a:r>
            <a:r>
              <a:rPr lang="en-GB" dirty="0" smtClean="0"/>
              <a:t>quickly</a:t>
            </a:r>
          </a:p>
          <a:p>
            <a:r>
              <a:rPr lang="en-GB" dirty="0" smtClean="0"/>
              <a:t>Help </a:t>
            </a:r>
            <a:r>
              <a:rPr lang="en-GB" dirty="0"/>
              <a:t>you </a:t>
            </a:r>
            <a:r>
              <a:rPr lang="en-GB" dirty="0" smtClean="0"/>
              <a:t>understand </a:t>
            </a:r>
            <a:r>
              <a:rPr lang="en-GB" dirty="0"/>
              <a:t>the design of the code you are working </a:t>
            </a:r>
            <a:r>
              <a:rPr lang="en-GB" dirty="0" smtClean="0"/>
              <a:t>on</a:t>
            </a:r>
          </a:p>
          <a:p>
            <a:r>
              <a:rPr lang="en-US" dirty="0" smtClean="0"/>
              <a:t>Writing testable code helps to achieve </a:t>
            </a:r>
            <a:r>
              <a:rPr lang="en-US" b="1" dirty="0" smtClean="0"/>
              <a:t>better code quality</a:t>
            </a:r>
          </a:p>
          <a:p>
            <a:r>
              <a:rPr lang="en-GB" dirty="0"/>
              <a:t>Unit tests are a form of sample </a:t>
            </a:r>
            <a:r>
              <a:rPr lang="en-GB" dirty="0" smtClean="0"/>
              <a:t>code</a:t>
            </a:r>
          </a:p>
          <a:p>
            <a:r>
              <a:rPr lang="en-GB" dirty="0"/>
              <a:t>Test-first forces you to plan before you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Advantages of Unit tests</a:t>
            </a:r>
            <a:endParaRPr lang="en-US" dirty="0"/>
          </a:p>
        </p:txBody>
      </p:sp>
      <p:pic>
        <p:nvPicPr>
          <p:cNvPr id="1026" name="Picture 2" descr="http://martinfowler.com/bliki/images/unitTest/ske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87" y="1388338"/>
            <a:ext cx="3531808" cy="27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363" y="1079898"/>
            <a:ext cx="4012014" cy="3383280"/>
          </a:xfrm>
        </p:spPr>
        <p:txBody>
          <a:bodyPr/>
          <a:lstStyle/>
          <a:p>
            <a:r>
              <a:rPr lang="en-GB" dirty="0" smtClean="0"/>
              <a:t>Whether </a:t>
            </a:r>
            <a:r>
              <a:rPr lang="en-GB" dirty="0"/>
              <a:t>the unit you're testing should be isolated from its </a:t>
            </a:r>
            <a:r>
              <a:rPr lang="en-GB" dirty="0" smtClean="0"/>
              <a:t>collaborators</a:t>
            </a:r>
          </a:p>
          <a:p>
            <a:endParaRPr lang="en-GB" dirty="0"/>
          </a:p>
          <a:p>
            <a:r>
              <a:rPr lang="en-GB" b="1" dirty="0" err="1" smtClean="0"/>
              <a:t>Mockist</a:t>
            </a:r>
            <a:r>
              <a:rPr lang="en-GB" b="1" dirty="0" smtClean="0"/>
              <a:t> approach</a:t>
            </a:r>
          </a:p>
          <a:p>
            <a:pPr lvl="1"/>
            <a:r>
              <a:rPr lang="en-GB" dirty="0" smtClean="0"/>
              <a:t>Isolate from dependencies</a:t>
            </a:r>
          </a:p>
          <a:p>
            <a:pPr lvl="1"/>
            <a:r>
              <a:rPr lang="en-GB" dirty="0" smtClean="0"/>
              <a:t>More </a:t>
            </a:r>
            <a:r>
              <a:rPr lang="en-GB" dirty="0"/>
              <a:t>flexible in what you can </a:t>
            </a:r>
            <a:r>
              <a:rPr lang="en-GB" dirty="0" smtClean="0"/>
              <a:t>test</a:t>
            </a:r>
          </a:p>
          <a:p>
            <a:endParaRPr lang="en-GB" dirty="0" smtClean="0"/>
          </a:p>
          <a:p>
            <a:r>
              <a:rPr lang="en-GB" b="1" dirty="0" smtClean="0"/>
              <a:t>Classic approach</a:t>
            </a:r>
          </a:p>
          <a:p>
            <a:pPr lvl="1"/>
            <a:r>
              <a:rPr lang="en-GB" dirty="0"/>
              <a:t>No attempt to isolate unless communicating with the collaborator is </a:t>
            </a:r>
            <a:r>
              <a:rPr lang="en-GB" dirty="0" smtClean="0"/>
              <a:t>awkward</a:t>
            </a:r>
          </a:p>
          <a:p>
            <a:pPr lvl="1"/>
            <a:r>
              <a:rPr lang="en-GB" dirty="0" smtClean="0"/>
              <a:t>Less brittle tests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 tests </a:t>
            </a:r>
            <a:r>
              <a:rPr lang="en-US" dirty="0" smtClean="0"/>
              <a:t>collaborator isolation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86" y="3238567"/>
            <a:ext cx="2748933" cy="1088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186" y="1413285"/>
            <a:ext cx="3394890" cy="11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60363" y="1079898"/>
                <a:ext cx="5312781" cy="3383280"/>
              </a:xfrm>
            </p:spPr>
            <p:txBody>
              <a:bodyPr anchor="ctr"/>
              <a:lstStyle/>
              <a:p>
                <a:r>
                  <a:rPr lang="en-GB" dirty="0" smtClean="0"/>
                  <a:t>Change </a:t>
                </a:r>
                <a:r>
                  <a:rPr lang="en-GB" dirty="0"/>
                  <a:t>Risk Analysis and </a:t>
                </a:r>
                <a:r>
                  <a:rPr lang="en-GB" dirty="0" smtClean="0"/>
                  <a:t>Prediction</a:t>
                </a:r>
              </a:p>
              <a:p>
                <a:r>
                  <a:rPr lang="en-GB" dirty="0"/>
                  <a:t>Help you identify code that might be particularly </a:t>
                </a:r>
                <a:r>
                  <a:rPr lang="en-GB" dirty="0" smtClean="0"/>
                  <a:t>difficult </a:t>
                </a:r>
                <a:r>
                  <a:rPr lang="en-GB" dirty="0"/>
                  <a:t>to understand, test, or </a:t>
                </a:r>
                <a:r>
                  <a:rPr lang="en-GB" dirty="0" smtClean="0"/>
                  <a:t>maintain</a:t>
                </a:r>
              </a:p>
              <a:p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𝐶𝑅𝐴𝑃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cycl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comp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𝑐𝑜𝑣𝑒𝑟𝑎𝑔𝑒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cycl</m:t>
                    </m:r>
                    <m:r>
                      <a:rPr lang="en-US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comp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GB" dirty="0"/>
                  <a:t>A method with a CRAP score over 30 is considered </a:t>
                </a:r>
                <a:r>
                  <a:rPr lang="en-US" dirty="0" smtClean="0"/>
                  <a:t>unacceptable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3" y="1079898"/>
                <a:ext cx="5312781" cy="3383280"/>
              </a:xfrm>
              <a:blipFill rotWithShape="0">
                <a:blip r:embed="rId3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C.R.A.P. metric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343413"/>
              </p:ext>
            </p:extLst>
          </p:nvPr>
        </p:nvGraphicFramePr>
        <p:xfrm>
          <a:off x="6130098" y="1395034"/>
          <a:ext cx="2460111" cy="26517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1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14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Cyclomatic</a:t>
                      </a:r>
                      <a:r>
                        <a:rPr lang="en-US" dirty="0" smtClean="0"/>
                        <a:t> Complexity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Coverage required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–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1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 possible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4899" y="1079898"/>
            <a:ext cx="3784791" cy="3383280"/>
          </a:xfrm>
        </p:spPr>
        <p:txBody>
          <a:bodyPr anchor="ctr"/>
          <a:lstStyle/>
          <a:p>
            <a:r>
              <a:rPr lang="en-US" altLang="en-US" dirty="0" smtClean="0"/>
              <a:t>Don</a:t>
            </a:r>
            <a:r>
              <a:rPr lang="en-US" dirty="0"/>
              <a:t>’</a:t>
            </a:r>
            <a:r>
              <a:rPr lang="en-US" altLang="en-US" dirty="0" smtClean="0"/>
              <a:t>t </a:t>
            </a:r>
            <a:r>
              <a:rPr lang="en-US" altLang="en-US" dirty="0"/>
              <a:t>build </a:t>
            </a:r>
            <a:r>
              <a:rPr lang="en-US" altLang="en-US" dirty="0" smtClean="0"/>
              <a:t>complex machines</a:t>
            </a:r>
          </a:p>
          <a:p>
            <a:r>
              <a:rPr lang="en-US" dirty="0" smtClean="0"/>
              <a:t>Don’t build frameworks</a:t>
            </a:r>
          </a:p>
          <a:p>
            <a:r>
              <a:rPr lang="en-US" altLang="en-US" dirty="0" smtClean="0"/>
              <a:t>Make the software so </a:t>
            </a:r>
            <a:r>
              <a:rPr lang="en-US" altLang="en-US" dirty="0"/>
              <a:t>simple that there are obviously no </a:t>
            </a:r>
            <a:r>
              <a:rPr lang="en-US" altLang="en-US" dirty="0" smtClean="0"/>
              <a:t>deficiencies</a:t>
            </a:r>
          </a:p>
          <a:p>
            <a:r>
              <a:rPr lang="en-US" dirty="0"/>
              <a:t>Keep it simple, </a:t>
            </a:r>
            <a:r>
              <a:rPr lang="en-US" dirty="0" smtClean="0"/>
              <a:t>stupid (KISS)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Rube Goldberg Machines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609488"/>
            <a:ext cx="3876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en-US" dirty="0"/>
              <a:t>Avoid Cargo cult </a:t>
            </a:r>
            <a:r>
              <a:rPr lang="en-US" altLang="en-US" dirty="0" smtClean="0"/>
              <a:t>programming</a:t>
            </a:r>
          </a:p>
          <a:p>
            <a:r>
              <a:rPr lang="en-US" dirty="0"/>
              <a:t>Question </a:t>
            </a:r>
            <a:r>
              <a:rPr lang="en-US" dirty="0" smtClean="0"/>
              <a:t>authority</a:t>
            </a:r>
          </a:p>
          <a:p>
            <a:r>
              <a:rPr lang="en-US" altLang="en-US" dirty="0"/>
              <a:t>Accept feedback and give feedback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Angry monkeys </a:t>
            </a:r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9218" name="Picture 2" descr="http://www.mailsandforwards.com/wp-content/uploads/monkey-banana-water-spray-paradi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09" y="1821419"/>
            <a:ext cx="3078866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EPAM </a:t>
            </a:r>
            <a:r>
              <a:rPr lang="hu-HU" dirty="0" err="1" smtClean="0"/>
              <a:t>Academy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" y="621950"/>
            <a:ext cx="9143156" cy="4521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4718" y="1151725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Aniko_b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ME</a:t>
            </a:r>
            <a:endParaRPr lang="en-US" dirty="0"/>
          </a:p>
        </p:txBody>
      </p:sp>
      <p:pic>
        <p:nvPicPr>
          <p:cNvPr id="1026" name="Picture 2" descr="https://s-media-cache-ak0.pinimg.com/736x/75/46/91/754691ffb4e4ab54da7ffab2d162eb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63" y="1079500"/>
            <a:ext cx="2395137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54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2" r="5748" b="2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405312" y="3590926"/>
            <a:ext cx="2762295" cy="246991"/>
          </a:xfrm>
          <a:noFill/>
        </p:spPr>
        <p:txBody>
          <a:bodyPr/>
          <a:lstStyle/>
          <a:p>
            <a:pPr>
              <a:defRPr/>
            </a:pPr>
            <a:r>
              <a:rPr lang="hu-HU" sz="1200" dirty="0" smtClean="0"/>
              <a:t>Tamas_KOROZSI@EPAM.COM</a:t>
            </a:r>
            <a:endParaRPr lang="en-US" sz="12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1287066" y="2300287"/>
            <a:ext cx="6617004" cy="52399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000" dirty="0"/>
              <a:t>Thank you for attention</a:t>
            </a:r>
            <a:r>
              <a:rPr lang="en-US" sz="3000" dirty="0"/>
              <a:t>!</a:t>
            </a:r>
            <a:endParaRPr lang="en-US" sz="300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797844" y="1032722"/>
            <a:ext cx="2918748" cy="50090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b="1" dirty="0" smtClean="0"/>
              <a:t>Clean Code</a:t>
            </a:r>
            <a:r>
              <a:rPr lang="en-GB" dirty="0" smtClean="0"/>
              <a:t>: A Handbook of Agile Software Craftsmanship</a:t>
            </a:r>
          </a:p>
          <a:p>
            <a:pPr marL="342900" lvl="1" indent="0">
              <a:buNone/>
            </a:pPr>
            <a:r>
              <a:rPr lang="en-GB" dirty="0" smtClean="0"/>
              <a:t>by Robert C. Martin 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Book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358" y="1642473"/>
            <a:ext cx="1594883" cy="20488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363" y="1079898"/>
            <a:ext cx="1617293" cy="4015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Does it work?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Clean Code?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79036" y="3029250"/>
            <a:ext cx="1617293" cy="4015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200" dirty="0" smtClean="0"/>
              <a:t>Does it scale?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34028" y="2046510"/>
            <a:ext cx="1617293" cy="4015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dirty="0" smtClean="0"/>
              <a:t>Is it esthetic</a:t>
            </a:r>
            <a:r>
              <a:rPr lang="en-US" sz="1000" dirty="0"/>
              <a:t>?</a:t>
            </a:r>
            <a:endParaRPr lang="en-US" sz="1000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121218" y="3928564"/>
            <a:ext cx="2207971" cy="4015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Is it maintainable?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003935" y="2335919"/>
            <a:ext cx="1617293" cy="4015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Is it testable?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430540" y="2013195"/>
            <a:ext cx="1617293" cy="4015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Is it short?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151321" y="1144846"/>
            <a:ext cx="1617293" cy="4015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dirty="0" smtClean="0"/>
              <a:t>Is it clever?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721547" y="3455838"/>
            <a:ext cx="2078037" cy="673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100" dirty="0" smtClean="0"/>
              <a:t>Does it have explanatory comments?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281" y="905179"/>
            <a:ext cx="2333625" cy="3548064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4335452" y="1035708"/>
            <a:ext cx="1573990" cy="73294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Is it easy to understand?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335452" y="2669986"/>
            <a:ext cx="1882103" cy="53909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Is it well-structured?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7183" y="3201325"/>
            <a:ext cx="1843510" cy="4015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Is it object-oriented?</a:t>
            </a:r>
          </a:p>
        </p:txBody>
      </p:sp>
    </p:spTree>
    <p:extLst>
      <p:ext uri="{BB962C8B-B14F-4D97-AF65-F5344CB8AC3E}">
        <p14:creationId xmlns:p14="http://schemas.microsoft.com/office/powerpoint/2010/main" val="28998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788" y="1407820"/>
            <a:ext cx="8339328" cy="338328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Focused</a:t>
            </a:r>
          </a:p>
          <a:p>
            <a:r>
              <a:rPr lang="en-US" dirty="0" smtClean="0"/>
              <a:t>Single-minded attitude</a:t>
            </a:r>
          </a:p>
          <a:p>
            <a:r>
              <a:rPr lang="en-US" dirty="0" smtClean="0"/>
              <a:t>Undistracted and unpolluted</a:t>
            </a:r>
          </a:p>
          <a:p>
            <a:r>
              <a:rPr lang="en-US" dirty="0" smtClean="0"/>
              <a:t>Readable, </a:t>
            </a:r>
            <a:r>
              <a:rPr lang="en-US" dirty="0"/>
              <a:t>simple and </a:t>
            </a:r>
            <a:r>
              <a:rPr lang="en-US" dirty="0" smtClean="0"/>
              <a:t>direct</a:t>
            </a:r>
          </a:p>
          <a:p>
            <a:r>
              <a:rPr lang="en-US" dirty="0" smtClean="0"/>
              <a:t>Compact and literate</a:t>
            </a:r>
          </a:p>
          <a:p>
            <a:r>
              <a:rPr lang="en-US" dirty="0" smtClean="0"/>
              <a:t>Contains </a:t>
            </a:r>
            <a:r>
              <a:rPr lang="en-US" dirty="0"/>
              <a:t>only what is necessary</a:t>
            </a:r>
            <a:endParaRPr lang="hu-HU" dirty="0"/>
          </a:p>
          <a:p>
            <a:r>
              <a:rPr lang="en-US" dirty="0" smtClean="0"/>
              <a:t>Makes </a:t>
            </a:r>
            <a:r>
              <a:rPr lang="en-US" dirty="0"/>
              <a:t>it easy for other developers to enhance </a:t>
            </a:r>
            <a:r>
              <a:rPr lang="en-US" dirty="0" smtClean="0"/>
              <a:t>it</a:t>
            </a:r>
          </a:p>
          <a:p>
            <a:r>
              <a:rPr lang="en-US" dirty="0"/>
              <a:t>Tests should be also </a:t>
            </a:r>
            <a:r>
              <a:rPr lang="en-US" dirty="0" smtClean="0"/>
              <a:t>clean</a:t>
            </a:r>
          </a:p>
          <a:p>
            <a:r>
              <a:rPr lang="en-US" b="1" dirty="0" smtClean="0"/>
              <a:t>Looks </a:t>
            </a:r>
            <a:r>
              <a:rPr lang="en-US" b="1" dirty="0"/>
              <a:t>like it’s author </a:t>
            </a:r>
            <a:r>
              <a:rPr lang="en-US" b="1" dirty="0" smtClean="0"/>
              <a:t>cares</a:t>
            </a:r>
          </a:p>
          <a:p>
            <a:r>
              <a:rPr lang="en-US" dirty="0" smtClean="0"/>
              <a:t>Contains </a:t>
            </a:r>
            <a:r>
              <a:rPr lang="en-US" dirty="0"/>
              <a:t>no </a:t>
            </a:r>
            <a:r>
              <a:rPr lang="en-US" dirty="0" smtClean="0"/>
              <a:t>duplicates</a:t>
            </a:r>
          </a:p>
          <a:p>
            <a:r>
              <a:rPr lang="en-US" dirty="0" smtClean="0"/>
              <a:t>Foundations </a:t>
            </a:r>
            <a:r>
              <a:rPr lang="en-US" dirty="0"/>
              <a:t>are established on tiny abstractions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Clean Code after all?</a:t>
            </a:r>
            <a:endParaRPr lang="en-US" dirty="0"/>
          </a:p>
        </p:txBody>
      </p:sp>
      <p:pic>
        <p:nvPicPr>
          <p:cNvPr id="2050" name="Picture 2" descr="http://3.bp.blogspot.com/-lcAjDyJMDzw/UpOnmQVcPyI/AAAAAAAALYQ/Zqf4yEU-z-s/s640/good_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52" y="2118064"/>
            <a:ext cx="1696176" cy="25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u-HU" dirty="0" err="1" smtClean="0"/>
              <a:t>Subjective</a:t>
            </a:r>
            <a:endParaRPr lang="hu-HU" dirty="0" smtClean="0"/>
          </a:p>
          <a:p>
            <a:r>
              <a:rPr lang="en-US" dirty="0" smtClean="0"/>
              <a:t>If you can’t measure, you can’t improve</a:t>
            </a:r>
          </a:p>
          <a:p>
            <a:r>
              <a:rPr lang="en-US" dirty="0" smtClean="0"/>
              <a:t>Identify what matters</a:t>
            </a:r>
            <a:endParaRPr lang="hu-HU" dirty="0" smtClean="0"/>
          </a:p>
          <a:p>
            <a:pPr marL="130302" lvl="1" indent="-130302"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</a:pPr>
            <a:r>
              <a:rPr lang="en-US" altLang="en-US" sz="1400" dirty="0"/>
              <a:t>Defend and justify decisions.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need for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33" y="1474402"/>
            <a:ext cx="3053208" cy="259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6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Cyclomatic</a:t>
            </a:r>
            <a:r>
              <a:rPr lang="en-GB" dirty="0"/>
              <a:t> </a:t>
            </a:r>
            <a:r>
              <a:rPr lang="en-GB" dirty="0" smtClean="0"/>
              <a:t>complexity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541890" y="1407559"/>
            <a:ext cx="207993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foo() {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c1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f1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}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f2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if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c2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f3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}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else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f4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363" y="1079898"/>
            <a:ext cx="3825271" cy="3383280"/>
          </a:xfrm>
        </p:spPr>
        <p:txBody>
          <a:bodyPr anchor="ctr"/>
          <a:lstStyle/>
          <a:p>
            <a:r>
              <a:rPr lang="en-GB" dirty="0" smtClean="0"/>
              <a:t>Upper </a:t>
            </a:r>
            <a:r>
              <a:rPr lang="en-GB" dirty="0"/>
              <a:t>bound for the number of test cases that are necessary to achieve a complete branch </a:t>
            </a:r>
            <a:r>
              <a:rPr lang="en-GB" dirty="0" smtClean="0"/>
              <a:t>coverage</a:t>
            </a:r>
          </a:p>
          <a:p>
            <a:r>
              <a:rPr lang="en-GB" dirty="0" smtClean="0"/>
              <a:t>Lower </a:t>
            </a:r>
            <a:r>
              <a:rPr lang="en-GB" dirty="0"/>
              <a:t>bound for the number of paths through the control flow </a:t>
            </a:r>
            <a:r>
              <a:rPr lang="en-GB" dirty="0" smtClean="0"/>
              <a:t>graph</a:t>
            </a:r>
          </a:p>
          <a:p>
            <a:r>
              <a:rPr lang="en-GB" dirty="0" smtClean="0"/>
              <a:t>Desirable value: </a:t>
            </a:r>
            <a:r>
              <a:rPr lang="en-GB" b="1" dirty="0" smtClean="0"/>
              <a:t>below </a:t>
            </a:r>
            <a:r>
              <a:rPr lang="en-GB" b="1" dirty="0"/>
              <a:t>10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74450"/>
            <a:ext cx="1419225" cy="293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4085215"/>
            <a:ext cx="4140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Cyclomatic</a:t>
            </a:r>
            <a:r>
              <a:rPr lang="en-US" dirty="0"/>
              <a:t> </a:t>
            </a:r>
            <a:r>
              <a:rPr lang="en-US" dirty="0" smtClean="0"/>
              <a:t>complexity: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363" y="1079898"/>
            <a:ext cx="2668587" cy="3383280"/>
          </a:xfrm>
        </p:spPr>
        <p:txBody>
          <a:bodyPr anchor="ctr"/>
          <a:lstStyle/>
          <a:p>
            <a:pPr marL="0" indent="0">
              <a:buNone/>
            </a:pPr>
            <a:r>
              <a:rPr lang="en-GB" dirty="0"/>
              <a:t>Always leave the campground </a:t>
            </a:r>
            <a:r>
              <a:rPr lang="en-GB" i="1" dirty="0"/>
              <a:t>cleaner</a:t>
            </a:r>
            <a:r>
              <a:rPr lang="en-GB" dirty="0"/>
              <a:t> than you found it.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Boy Scout Rule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4213"/>
            <a:ext cx="3886200" cy="2914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0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363" y="1079898"/>
            <a:ext cx="4335462" cy="3383280"/>
          </a:xfrm>
        </p:spPr>
        <p:txBody>
          <a:bodyPr anchor="ctr"/>
          <a:lstStyle/>
          <a:p>
            <a:r>
              <a:rPr lang="en-US" dirty="0" smtClean="0"/>
              <a:t>Came from city crime researchers</a:t>
            </a:r>
          </a:p>
          <a:p>
            <a:r>
              <a:rPr lang="en-US" dirty="0" smtClean="0"/>
              <a:t>A broken window will trigger a building into a smashed and abandoned derelict</a:t>
            </a:r>
          </a:p>
          <a:p>
            <a:r>
              <a:rPr lang="en-US" dirty="0" smtClean="0"/>
              <a:t>So does the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Broken Window Theory</a:t>
            </a:r>
            <a:endParaRPr lang="en-US" dirty="0"/>
          </a:p>
        </p:txBody>
      </p:sp>
      <p:pic>
        <p:nvPicPr>
          <p:cNvPr id="5122" name="Picture 2" descr="http://upload.wikimedia.org/wikipedia/commons/b/b4/%D0%A0%D0%B0%D0%B7%D0%B1%D0%B8%D1%82%D1%8B%D0%B5_%D0%BE%D0%BA%D0%BD%D0%B0_%D0%B7%D0%B0%D0%B1%D1%80%D0%BE%D1%88%D0%B5%D0%BD%D0%BD%D0%BE%D0%B3%D0%BE_%D0%BA%D0%B8%D0%BD%D0%BE%D1%82%D0%B5%D0%B0%D1%82%D1%80%D0%B0,_%D0%A1%D0%B0%D0%BD%D0%BA%D1%82-%D0%9F%D0%B5%D1%82%D0%B5%D1%80%D0%B1%D1%83%D1%80%D0%B3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45" y="1697475"/>
            <a:ext cx="3089534" cy="21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s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E3C081-4081-47AD-A9A6-9F18F525DA1D}">
  <ds:schemaRefs>
    <ds:schemaRef ds:uri="http://schemas.microsoft.com/sharepoint/v3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22729</TotalTime>
  <Words>505</Words>
  <Application>Microsoft Office PowerPoint</Application>
  <PresentationFormat>On-screen Show (16:9)</PresentationFormat>
  <Paragraphs>143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Cambria Math</vt:lpstr>
      <vt:lpstr>Consolas</vt:lpstr>
      <vt:lpstr>Lucida Grande</vt:lpstr>
      <vt:lpstr>Trebuchet MS</vt:lpstr>
      <vt:lpstr>Cover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Canning</dc:creator>
  <cp:lastModifiedBy>Tamas Korozsi</cp:lastModifiedBy>
  <cp:revision>1350</cp:revision>
  <cp:lastPrinted>2014-07-09T13:30:36Z</cp:lastPrinted>
  <dcterms:created xsi:type="dcterms:W3CDTF">2014-07-08T13:27:24Z</dcterms:created>
  <dcterms:modified xsi:type="dcterms:W3CDTF">2015-11-25T12:04:02Z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