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handoutMasterIdLst>
    <p:handoutMasterId r:id="rId23"/>
  </p:handoutMasterIdLst>
  <p:sldIdLst>
    <p:sldId id="326" r:id="rId5"/>
    <p:sldId id="425" r:id="rId6"/>
    <p:sldId id="423" r:id="rId7"/>
    <p:sldId id="424" r:id="rId8"/>
    <p:sldId id="421" r:id="rId9"/>
    <p:sldId id="430" r:id="rId10"/>
    <p:sldId id="429" r:id="rId11"/>
    <p:sldId id="426" r:id="rId12"/>
    <p:sldId id="431" r:id="rId13"/>
    <p:sldId id="427" r:id="rId14"/>
    <p:sldId id="428" r:id="rId15"/>
    <p:sldId id="329" r:id="rId16"/>
    <p:sldId id="331" r:id="rId17"/>
    <p:sldId id="332" r:id="rId18"/>
    <p:sldId id="333" r:id="rId19"/>
    <p:sldId id="334" r:id="rId20"/>
    <p:sldId id="361" r:id="rId21"/>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4" orient="horz" pos="3840">
          <p15:clr>
            <a:srgbClr val="A4A3A4"/>
          </p15:clr>
        </p15:guide>
        <p15:guide id="5" pos="3840">
          <p15:clr>
            <a:srgbClr val="A4A3A4"/>
          </p15:clr>
        </p15:guide>
        <p15:guide id="6" pos="384">
          <p15:clr>
            <a:srgbClr val="A4A3A4"/>
          </p15:clr>
        </p15:guide>
        <p15:guide id="7" pos="7296">
          <p15:clr>
            <a:srgbClr val="A4A3A4"/>
          </p15:clr>
        </p15:guide>
        <p15:guide id="8" orient="horz" pos="9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94127" autoAdjust="0"/>
  </p:normalViewPr>
  <p:slideViewPr>
    <p:cSldViewPr>
      <p:cViewPr varScale="1">
        <p:scale>
          <a:sx n="65" d="100"/>
          <a:sy n="65" d="100"/>
        </p:scale>
        <p:origin x="686" y="58"/>
      </p:cViewPr>
      <p:guideLst>
        <p:guide orient="horz" pos="2160"/>
        <p:guide orient="horz" pos="3840"/>
        <p:guide pos="3840"/>
        <p:guide pos="384"/>
        <p:guide pos="7296"/>
        <p:guide orient="horz" pos="960"/>
      </p:guideLst>
    </p:cSldViewPr>
  </p:slideViewPr>
  <p:notesTextViewPr>
    <p:cViewPr>
      <p:scale>
        <a:sx n="1" d="1"/>
        <a:sy n="1" d="1"/>
      </p:scale>
      <p:origin x="0" y="0"/>
    </p:cViewPr>
  </p:notesTextViewPr>
  <p:sorterViewPr>
    <p:cViewPr>
      <p:scale>
        <a:sx n="48" d="100"/>
        <a:sy n="48" d="100"/>
      </p:scale>
      <p:origin x="0" y="-6605"/>
    </p:cViewPr>
  </p:sorterViewPr>
  <p:notesViewPr>
    <p:cSldViewPr>
      <p:cViewPr varScale="1">
        <p:scale>
          <a:sx n="83" d="100"/>
          <a:sy n="83" d="100"/>
        </p:scale>
        <p:origin x="-381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HW</c:v>
                </c:pt>
                <c:pt idx="1">
                  <c:v>Full time staff</c:v>
                </c:pt>
                <c:pt idx="2">
                  <c:v>contractors</c:v>
                </c:pt>
                <c:pt idx="3">
                  <c:v>other</c:v>
                </c:pt>
              </c:strCache>
            </c:strRef>
          </c:cat>
          <c:val>
            <c:numRef>
              <c:f>Sheet1!$B$2:$B$5</c:f>
              <c:numCache>
                <c:formatCode>General</c:formatCode>
                <c:ptCount val="4"/>
                <c:pt idx="0">
                  <c:v>14</c:v>
                </c:pt>
                <c:pt idx="1">
                  <c:v>29</c:v>
                </c:pt>
                <c:pt idx="2">
                  <c:v>10</c:v>
                </c:pt>
                <c:pt idx="3">
                  <c:v>47</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54608110518468711"/>
          <c:y val="0.17950650374318228"/>
          <c:w val="0.29462063303997799"/>
          <c:h val="0.4714224092643484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A61830-C416-483F-955E-54203C65B711}" type="datetimeFigureOut">
              <a:rPr lang="en-US"/>
              <a:pPr/>
              <a:t>6/23/2016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F31B20-3646-4475-8BC4-560CAF715D08}" type="slidenum">
              <a:rPr/>
              <a:pPr/>
              <a:t>‹#›</a:t>
            </a:fld>
            <a:endParaRPr/>
          </a:p>
        </p:txBody>
      </p:sp>
    </p:spTree>
    <p:extLst>
      <p:ext uri="{BB962C8B-B14F-4D97-AF65-F5344CB8AC3E}">
        <p14:creationId xmlns:p14="http://schemas.microsoft.com/office/powerpoint/2010/main" val="3829244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4572001" cy="25733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1000" y="8686800"/>
            <a:ext cx="4876800" cy="227013"/>
          </a:xfrm>
          <a:prstGeom prst="rect">
            <a:avLst/>
          </a:prstGeom>
        </p:spPr>
        <p:txBody>
          <a:bodyPr vert="horz" lIns="0" tIns="0" rIns="0" bIns="0" rtlCol="0" anchor="ctr"/>
          <a:lstStyle>
            <a:lvl1pPr algn="l">
              <a:defRPr sz="1000"/>
            </a:lvl1pPr>
          </a:lstStyle>
          <a:p>
            <a:endParaRPr/>
          </a:p>
        </p:txBody>
      </p:sp>
      <p:sp>
        <p:nvSpPr>
          <p:cNvPr id="7" name="Slide Number Placeholder 6"/>
          <p:cNvSpPr>
            <a:spLocks noGrp="1"/>
          </p:cNvSpPr>
          <p:nvPr>
            <p:ph type="sldNum" sz="quarter" idx="5"/>
          </p:nvPr>
        </p:nvSpPr>
        <p:spPr>
          <a:xfrm>
            <a:off x="5867400" y="8686800"/>
            <a:ext cx="609600" cy="227013"/>
          </a:xfrm>
          <a:prstGeom prst="rect">
            <a:avLst/>
          </a:prstGeom>
        </p:spPr>
        <p:txBody>
          <a:bodyPr vert="horz" lIns="0" tIns="0" rIns="0" bIns="0" rtlCol="0" anchor="ctr"/>
          <a:lstStyle>
            <a:lvl1pPr algn="r">
              <a:defRPr sz="1000"/>
            </a:lvl1pPr>
          </a:lstStyle>
          <a:p>
            <a:fld id="{5BFEAE42-E3FE-4405-B7FC-4425D05B92A0}" type="slidenum">
              <a:rPr/>
              <a:pPr/>
              <a:t>‹#›</a:t>
            </a:fld>
            <a:endParaRPr/>
          </a:p>
        </p:txBody>
      </p:sp>
    </p:spTree>
    <p:extLst>
      <p:ext uri="{BB962C8B-B14F-4D97-AF65-F5344CB8AC3E}">
        <p14:creationId xmlns:p14="http://schemas.microsoft.com/office/powerpoint/2010/main" val="48636397"/>
      </p:ext>
    </p:extLst>
  </p:cSld>
  <p:clrMap bg1="lt1" tx1="dk1" bg2="lt2" tx2="dk2" accent1="accent1" accent2="accent2" accent3="accent3" accent4="accent4" accent5="accent5" accent6="accent6" hlink="hlink" folHlink="folHlink"/>
  <p:notesStyle>
    <a:lvl1pPr marL="45720" indent="-36576" algn="l" defTabSz="914400" rtl="0" eaLnBrk="1" latinLnBrk="0" hangingPunct="1">
      <a:spcBef>
        <a:spcPts val="600"/>
      </a:spcBef>
      <a:buSzPct val="25000"/>
      <a:buFont typeface="Arial" panose="020B0604020202020204" pitchFamily="34" charset="0"/>
      <a:buChar char=" "/>
      <a:defRPr sz="1100" kern="1200">
        <a:solidFill>
          <a:schemeClr val="tx1"/>
        </a:solidFill>
        <a:latin typeface="+mn-lt"/>
        <a:ea typeface="+mn-ea"/>
        <a:cs typeface="+mn-cs"/>
      </a:defRPr>
    </a:lvl1pPr>
    <a:lvl2pPr marL="228600" indent="-13716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365760" indent="-109728" algn="l" defTabSz="914400" rtl="0" eaLnBrk="1" latinLnBrk="0" hangingPunct="1">
      <a:spcBef>
        <a:spcPts val="600"/>
      </a:spcBef>
      <a:buFont typeface="Arial" panose="020B0604020202020204" pitchFamily="34" charset="0"/>
      <a:buChar char="–"/>
      <a:defRPr sz="1000" kern="1200">
        <a:solidFill>
          <a:schemeClr val="tx1"/>
        </a:solidFill>
        <a:latin typeface="+mn-lt"/>
        <a:ea typeface="+mn-ea"/>
        <a:cs typeface="+mn-cs"/>
      </a:defRPr>
    </a:lvl3pPr>
    <a:lvl4pPr marL="548640" indent="-109728"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31520" indent="-109728"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BA1262-0653-415B-A93E-301267219814}" type="slidenum">
              <a:rPr lang="en-US" smtClean="0"/>
              <a:t>1</a:t>
            </a:fld>
            <a:endParaRPr lang="en-US" dirty="0"/>
          </a:p>
        </p:txBody>
      </p:sp>
    </p:spTree>
    <p:extLst>
      <p:ext uri="{BB962C8B-B14F-4D97-AF65-F5344CB8AC3E}">
        <p14:creationId xmlns:p14="http://schemas.microsoft.com/office/powerpoint/2010/main" val="1357451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So if we look at where we came from with traditional infrastructure we have a collection of kind of siloed products, we have servers, storage and networking products, and typically when you go deploy these things it’s very complex because you build up all these silos and you have to connect them all together, the process takes a long time and customers figure, well the last thing I want to do is do that again, so they tend to overprovision the infrastructure, sometimes it can be as much as 80% or 2X more than what is actually needed. And with that overprovisioning of course comes with additional cost as well so you spend a lot more CAPEX up front but then of course you have to keep that infrastructure maintained which means you spend more on OPEX over time as well. So what we do is we take that instead and replace it with fluid pools of compute, storage and fabric. What we do is take the essence of the server, storage, and networking and reduce it down to its bare elements, compute, storage, and fabric that can kind of start their lives as stateless and anonymous resources that can then be easily combined and configured to deliver to the needs of an application in a near instantaneous fashion. As more infrastructure is added in it’s auto-assembled with the existing infrastructure so it’s ready to go and just becomes part of the pool of capacity. Because it’s so easy to combine resources on the fly it really eliminates the need to so dramatically overprovision infrastructure, and instead allows infrastructure to be provisioned right sized and easily grown or shrunk as needed.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547E1EE-0039-4797-B978-F453418260D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005795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HPE Synergy enables IT to accelerate application and service delivery through a single interface that precisely composes and recomposes logical infrastructures into any combination at near-instant speeds.  Composable resources are provisioned together with their state (bios settings, firmware, drivers, protocols, etc.) and the Operating System image using repeatable templates.  This is ideal for traditional IT as well as DevOps approach as it eliminates time-consuming provisioning processes across operational silos that often delay projects for weeks or months.  With </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HPE Synergy reduces operational effort and cost through internal software defined intelligence with template driven, frictionless operations.  Templates define how the infrastructure needs to function, and the infrastructure’s internal software defined intelligence implements the needed changes programmatically without human intervention.</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This changes the paradigm of how infrastructure is managed.  Historically, change operations required coordination across multiple teams, multiple tools and complex interdependent processes that can often take weeks to complete.  HPE Synergy abstracts away operational minutia replacing it with high-level, automated operations.  Now, change operations such as updating firmware, adding additional storage to a service, or modifying network connectivity are automatically implemented via a template, significantly reducing manual interaction and human error.  This empowers IT to configure the entire infrastructure for development, testing, and production environments using one interface and in one step with precision, accuracy, and speed.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547E1EE-0039-4797-B978-F453418260D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54075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HPE Synergy increases productivity and control across the data center by integrating and automating infrastructure operations and applications through a unified API.  The unified API provides a single interface to discover, search, inventory, configure, provision, update, and diagnose the composable infrastructure.  A single line of code fully describes and can provision the infrastructure required for an application, eliminating time-consuming scripting of more than 500 calls to low-level tools and interfaces.  </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In traditional environments, IT can now automate their IT operational processes and design their workflow around enterprise needs.  For the new breed of applications, DevOps can now automate applications through infrastructure deployment, scaling, and updates.  The unified API aggregates physical resources in the same way as virtual and public cloud resources, so developers can code without needing a detailed understanding of the underlying physical elements. </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This fully programmable interface integrates into dozens of popular management tools such as Microsoft SystemsCenter®, Redhat®, and VMWare vCenter®, among others.  It is also future proofed by integrating into open source automation and DevOps tools such as Chef, Docker</a:t>
            </a:r>
            <a:r>
              <a:rPr lang="en-US" sz="1100" kern="1200" baseline="30000" dirty="0" smtClean="0">
                <a:solidFill>
                  <a:schemeClr val="tx1"/>
                </a:solidFill>
                <a:effectLst/>
                <a:latin typeface="+mn-lt"/>
                <a:ea typeface="+mn-ea"/>
                <a:cs typeface="+mn-cs"/>
              </a:rPr>
              <a:t>TM</a:t>
            </a:r>
            <a:r>
              <a:rPr lang="en-US" sz="1100" kern="1200" dirty="0" smtClean="0">
                <a:solidFill>
                  <a:schemeClr val="tx1"/>
                </a:solidFill>
                <a:effectLst/>
                <a:latin typeface="+mn-lt"/>
                <a:ea typeface="+mn-ea"/>
                <a:cs typeface="+mn-cs"/>
              </a:rPr>
              <a:t>, and OpenStack.</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547E1EE-0039-4797-B978-F453418260D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610285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17</a:t>
            </a:fld>
            <a:endParaRPr lang="en-US"/>
          </a:p>
        </p:txBody>
      </p:sp>
    </p:spTree>
    <p:extLst>
      <p:ext uri="{BB962C8B-B14F-4D97-AF65-F5344CB8AC3E}">
        <p14:creationId xmlns:p14="http://schemas.microsoft.com/office/powerpoint/2010/main" val="752522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lnSpcReduction="10000"/>
          </a:bodyPr>
          <a:lstStyle/>
          <a:p>
            <a:pPr marL="0" indent="0">
              <a:buFont typeface="Arial" panose="020B0604020202020204" pitchFamily="34" charset="0"/>
              <a:buNone/>
            </a:pPr>
            <a:r>
              <a:rPr lang="en-US" dirty="0" smtClean="0"/>
              <a:t>Notes from Bill Dicke, 8/26/2015:</a:t>
            </a:r>
          </a:p>
          <a:p>
            <a:pPr marL="171450" indent="-171450">
              <a:buFont typeface="Arial" panose="020B0604020202020204" pitchFamily="34" charset="0"/>
              <a:buChar char="•"/>
            </a:pPr>
            <a:r>
              <a:rPr lang="en-US" dirty="0" smtClean="0"/>
              <a:t>Dell’Oro slide</a:t>
            </a:r>
            <a:r>
              <a:rPr lang="en-US" baseline="0" dirty="0" smtClean="0"/>
              <a:t> snapshot used with permission from Alan Weckel, VP, Dell’Oro Group, Aug 26, 2015</a:t>
            </a:r>
          </a:p>
          <a:p>
            <a:pPr marL="171450" indent="-171450">
              <a:buFont typeface="Arial" panose="020B0604020202020204" pitchFamily="34" charset="0"/>
              <a:buChar char="•"/>
            </a:pPr>
            <a:r>
              <a:rPr lang="en-US" dirty="0" smtClean="0"/>
              <a:t>Per</a:t>
            </a:r>
            <a:r>
              <a:rPr lang="en-US" baseline="0" dirty="0" smtClean="0"/>
              <a:t> Dell’Oro Group,</a:t>
            </a:r>
            <a:r>
              <a:rPr lang="en-US" dirty="0" smtClean="0"/>
              <a:t> Worldwide Data Networking and Telecommunications, Ethernet Switch Market Update, 4Q14</a:t>
            </a:r>
            <a:br>
              <a:rPr lang="en-US" dirty="0" smtClean="0"/>
            </a:br>
            <a:r>
              <a:rPr lang="en-US" dirty="0" smtClean="0"/>
              <a:t>19 companies</a:t>
            </a:r>
            <a:r>
              <a:rPr lang="en-US" baseline="0" dirty="0" smtClean="0"/>
              <a:t> have server installed bases of 200k to more than 1 million</a:t>
            </a:r>
          </a:p>
          <a:p>
            <a:pPr marL="354322" lvl="1" indent="-171450">
              <a:buFont typeface="Arial" panose="020B0604020202020204" pitchFamily="34" charset="0"/>
              <a:buChar char="•"/>
            </a:pPr>
            <a:r>
              <a:rPr lang="en-US" baseline="0" dirty="0" smtClean="0"/>
              <a:t>I verified with Alan Weckel/Dell’Oro on 8/25/2015 that the “&gt;1M” names are still accurate. He said the only significant change coming soon is that IBM </a:t>
            </a:r>
            <a:r>
              <a:rPr lang="en-US" baseline="0" dirty="0" err="1" smtClean="0"/>
              <a:t>SoftLayer</a:t>
            </a:r>
            <a:r>
              <a:rPr lang="en-US" baseline="0" dirty="0" smtClean="0"/>
              <a:t> will move up into the </a:t>
            </a:r>
            <a:r>
              <a:rPr lang="en-US" baseline="0" dirty="0" err="1" smtClean="0"/>
              <a:t>500K-1M</a:t>
            </a:r>
            <a:r>
              <a:rPr lang="en-US" baseline="0" dirty="0" smtClean="0"/>
              <a:t> group. This does not impact statements on slide.</a:t>
            </a:r>
            <a:br>
              <a:rPr lang="en-US" baseline="0" dirty="0" smtClean="0"/>
            </a:br>
            <a:endParaRPr lang="en-US" baseline="0" dirty="0" smtClean="0"/>
          </a:p>
          <a:p>
            <a:pPr marL="171450" indent="-171450">
              <a:buFont typeface="Arial" panose="020B0604020202020204" pitchFamily="34" charset="0"/>
              <a:buChar char="•"/>
            </a:pPr>
            <a:r>
              <a:rPr lang="en-US" baseline="0" dirty="0" smtClean="0"/>
              <a:t>Notes below are per HP internal sales data (per John Clarke data sets covering “BL &amp; DL servers </a:t>
            </a:r>
            <a:r>
              <a:rPr lang="en-US" baseline="0" dirty="0" err="1" smtClean="0"/>
              <a:t>2013Q4-2015Q3</a:t>
            </a:r>
            <a:r>
              <a:rPr lang="en-US" baseline="0" dirty="0" smtClean="0"/>
              <a:t>” and “ all HP Server Models </a:t>
            </a:r>
            <a:r>
              <a:rPr lang="en-US" baseline="0" dirty="0" err="1" smtClean="0"/>
              <a:t>2014Q1-2014Q4</a:t>
            </a:r>
            <a:r>
              <a:rPr lang="en-US" baseline="0" dirty="0" smtClean="0"/>
              <a:t>”)</a:t>
            </a:r>
          </a:p>
          <a:p>
            <a:pPr marL="354322" lvl="1" indent="-171450">
              <a:buFont typeface="Arial" panose="020B0604020202020204" pitchFamily="34" charset="0"/>
              <a:buChar char="•"/>
            </a:pPr>
            <a:r>
              <a:rPr lang="en-US" baseline="0" dirty="0" smtClean="0"/>
              <a:t>HP has sold BL &amp;/or DL servers to:</a:t>
            </a:r>
          </a:p>
          <a:p>
            <a:pPr marL="511161" lvl="2" indent="-171450">
              <a:buFont typeface="Arial" panose="020B0604020202020204" pitchFamily="34" charset="0"/>
              <a:buChar char="•"/>
            </a:pPr>
            <a:r>
              <a:rPr lang="en-US" baseline="0" dirty="0" smtClean="0"/>
              <a:t>Google, Microsoft, Amazon, Facebook, CenturyLink, Baidu, Alibaba, Tencent, Yahoo, Apple, </a:t>
            </a:r>
            <a:r>
              <a:rPr lang="en-US" baseline="0" dirty="0" err="1" smtClean="0"/>
              <a:t>SoftBank</a:t>
            </a:r>
            <a:r>
              <a:rPr lang="en-US" baseline="0" dirty="0" smtClean="0"/>
              <a:t>, </a:t>
            </a:r>
            <a:r>
              <a:rPr lang="en-US" baseline="0" dirty="0" err="1" smtClean="0"/>
              <a:t>KDDI</a:t>
            </a:r>
            <a:r>
              <a:rPr lang="en-US" baseline="0" dirty="0" smtClean="0"/>
              <a:t>, Fidelity, Goldman Sachs, JP Morgan Chase, </a:t>
            </a:r>
          </a:p>
          <a:p>
            <a:pPr marL="354322" lvl="1" indent="-171450"/>
            <a:r>
              <a:rPr lang="en-US" baseline="0" dirty="0" smtClean="0"/>
              <a:t>I (Bill Dicke) have not found evidence of BL or DL sales to:</a:t>
            </a:r>
          </a:p>
          <a:p>
            <a:pPr marL="511161" lvl="2" indent="-171450"/>
            <a:r>
              <a:rPr lang="en-US" baseline="0" dirty="0" smtClean="0"/>
              <a:t>NTT </a:t>
            </a:r>
            <a:r>
              <a:rPr lang="en-US" baseline="0" dirty="0" err="1" smtClean="0"/>
              <a:t>Docomo</a:t>
            </a:r>
            <a:r>
              <a:rPr lang="en-US" baseline="0" dirty="0" smtClean="0"/>
              <a:t>, IBM </a:t>
            </a:r>
            <a:r>
              <a:rPr lang="en-US" baseline="0" dirty="0" err="1" smtClean="0"/>
              <a:t>Softlayer</a:t>
            </a:r>
            <a:r>
              <a:rPr lang="en-US" baseline="0" dirty="0" smtClean="0"/>
              <a:t>, </a:t>
            </a:r>
            <a:r>
              <a:rPr lang="en-US" baseline="0" dirty="0" err="1" smtClean="0"/>
              <a:t>Yandex</a:t>
            </a:r>
            <a:r>
              <a:rPr lang="en-US" baseline="0" dirty="0" smtClean="0"/>
              <a:t> (Russian), @mail.ru (Russian)</a:t>
            </a:r>
            <a:br>
              <a:rPr lang="en-US" baseline="0" dirty="0" smtClean="0"/>
            </a:br>
            <a:endParaRPr lang="en-US" baseline="0" dirty="0" smtClean="0"/>
          </a:p>
          <a:p>
            <a:pPr marL="171450" lvl="0" indent="-171450">
              <a:buFont typeface="Arial" panose="020B0604020202020204" pitchFamily="34" charset="0"/>
              <a:buChar char="•"/>
            </a:pPr>
            <a:r>
              <a:rPr lang="en-US" baseline="0" dirty="0" smtClean="0"/>
              <a:t>In period </a:t>
            </a:r>
            <a:r>
              <a:rPr lang="en-US" baseline="0" dirty="0" err="1" smtClean="0"/>
              <a:t>2013Q4-2015Q3</a:t>
            </a:r>
            <a:r>
              <a:rPr lang="en-US" baseline="0" dirty="0" smtClean="0"/>
              <a:t>, Total server unit shipments to the following companies were basis for third bullet above:</a:t>
            </a:r>
          </a:p>
          <a:p>
            <a:pPr marL="354322" lvl="1" indent="-171450">
              <a:buFont typeface="Arial" panose="020B0604020202020204" pitchFamily="34" charset="0"/>
              <a:buChar char="•"/>
            </a:pPr>
            <a:r>
              <a:rPr lang="en-US" baseline="0" dirty="0" smtClean="0"/>
              <a:t>Alibaba		28,483 units</a:t>
            </a:r>
          </a:p>
          <a:p>
            <a:pPr marL="354322" lvl="1" indent="-171450">
              <a:buFont typeface="Arial" panose="020B0604020202020204" pitchFamily="34" charset="0"/>
              <a:buChar char="•"/>
            </a:pPr>
            <a:r>
              <a:rPr lang="en-US" dirty="0" smtClean="0"/>
              <a:t>Apple </a:t>
            </a:r>
            <a:r>
              <a:rPr lang="en-US" dirty="0" err="1" smtClean="0"/>
              <a:t>Inc</a:t>
            </a:r>
            <a:r>
              <a:rPr lang="en-US" dirty="0" smtClean="0"/>
              <a:t>	22,427</a:t>
            </a:r>
          </a:p>
          <a:p>
            <a:pPr marL="354322" lvl="1" indent="-171450">
              <a:buFont typeface="Arial" panose="020B0604020202020204" pitchFamily="34" charset="0"/>
              <a:buChar char="•"/>
            </a:pPr>
            <a:r>
              <a:rPr lang="en-US" dirty="0" smtClean="0"/>
              <a:t>Facebook	23,026</a:t>
            </a:r>
          </a:p>
          <a:p>
            <a:pPr marL="354322" lvl="1" indent="-171450">
              <a:buFont typeface="Arial" panose="020B0604020202020204" pitchFamily="34" charset="0"/>
              <a:buChar char="•"/>
            </a:pPr>
            <a:r>
              <a:rPr lang="en-US" dirty="0" smtClean="0"/>
              <a:t>Microsoft	309,721</a:t>
            </a:r>
          </a:p>
          <a:p>
            <a:pPr marL="354322" lvl="1" indent="-171450">
              <a:buFont typeface="Arial" panose="020B0604020202020204" pitchFamily="34" charset="0"/>
              <a:buChar char="•"/>
            </a:pPr>
            <a:r>
              <a:rPr lang="en-US" dirty="0" smtClean="0"/>
              <a:t>Softbank		53,838</a:t>
            </a:r>
          </a:p>
          <a:p>
            <a:pPr marL="354322" lvl="1" indent="-171450">
              <a:buFont typeface="Arial" panose="020B0604020202020204" pitchFamily="34" charset="0"/>
              <a:buChar char="•"/>
            </a:pPr>
            <a:r>
              <a:rPr lang="en-US" dirty="0" smtClean="0"/>
              <a:t>Tencent		31,432</a:t>
            </a:r>
          </a:p>
          <a:p>
            <a:pPr marL="182872" lvl="1" indent="0">
              <a:buFont typeface="Arial" panose="020B0604020202020204" pitchFamily="34" charset="0"/>
              <a:buNone/>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2</a:t>
            </a:fld>
            <a:endParaRPr lang="en-US"/>
          </a:p>
        </p:txBody>
      </p:sp>
    </p:spTree>
    <p:extLst>
      <p:ext uri="{BB962C8B-B14F-4D97-AF65-F5344CB8AC3E}">
        <p14:creationId xmlns:p14="http://schemas.microsoft.com/office/powerpoint/2010/main" val="528170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414338"/>
            <a:ext cx="4964113" cy="2794000"/>
          </a:xfrm>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BFEAE42-E3FE-4405-B7FC-4425D05B92A0}" type="slidenum">
              <a:rPr lang="en-IE" smtClean="0">
                <a:solidFill>
                  <a:prstClr val="black"/>
                </a:solidFill>
                <a:latin typeface="Arial" panose="020B0604020202020204"/>
              </a:rPr>
              <a:pPr/>
              <a:t>6</a:t>
            </a:fld>
            <a:endParaRPr lang="en-IE">
              <a:solidFill>
                <a:prstClr val="black"/>
              </a:solidFill>
              <a:latin typeface="Arial" panose="020B0604020202020204"/>
            </a:endParaRPr>
          </a:p>
        </p:txBody>
      </p:sp>
    </p:spTree>
    <p:extLst>
      <p:ext uri="{BB962C8B-B14F-4D97-AF65-F5344CB8AC3E}">
        <p14:creationId xmlns:p14="http://schemas.microsoft.com/office/powerpoint/2010/main" val="3218170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sz="1100" b="1" dirty="0" smtClean="0"/>
              <a:t>Let’s start with the why?</a:t>
            </a:r>
          </a:p>
          <a:p>
            <a:pPr marL="171450" indent="-171450" defTabSz="931774">
              <a:spcBef>
                <a:spcPts val="611"/>
              </a:spcBef>
              <a:buFont typeface="Arial" panose="020B0604020202020204" pitchFamily="34" charset="0"/>
              <a:buChar char="•"/>
            </a:pPr>
            <a:r>
              <a:rPr lang="en-US" sz="1100" dirty="0" smtClean="0"/>
              <a:t>Success today is defined by how quickly an enterprise can turn ideas into value . . . how quickly you can experiment, learn fast, test, tune and make it better.  </a:t>
            </a:r>
          </a:p>
          <a:p>
            <a:pPr marL="171450" indent="-171450">
              <a:buFont typeface="Arial" panose="020B0604020202020204" pitchFamily="34" charset="0"/>
              <a:buChar char="•"/>
            </a:pPr>
            <a:r>
              <a:rPr lang="en-US" sz="1100" dirty="0" smtClean="0"/>
              <a:t>Many organizations focused on time to value are adopting approaches like DevOps that enable more continuous value creation. In a DevOps environment, development does not build code and then throw it over the proverbial wall for operations to deploy in a serial process.   Instead, development specifies within software what the infrastructure build should look like.  Operations provides development the parameters to use, but infrastructure becomes code.  </a:t>
            </a:r>
          </a:p>
          <a:p>
            <a:pPr marL="171450" indent="-171450">
              <a:buFont typeface="Arial" panose="020B0604020202020204" pitchFamily="34" charset="0"/>
              <a:buChar char="•"/>
            </a:pPr>
            <a:r>
              <a:rPr lang="en-US" sz="1100" dirty="0" smtClean="0"/>
              <a:t>Approach is being used by web-scale companies like Google and Facebook and also large enterprises.  Developers already use infrastructure as code for apps deployed in a public cloud and want to use it for apps in a private cloud.  </a:t>
            </a:r>
          </a:p>
          <a:p>
            <a:endParaRPr lang="en-US" sz="1100" b="1" dirty="0" smtClean="0"/>
          </a:p>
          <a:p>
            <a:r>
              <a:rPr lang="en-US" sz="1100" b="1" dirty="0" smtClean="0"/>
              <a:t>Now who is looking at this?</a:t>
            </a:r>
          </a:p>
          <a:p>
            <a:pPr marL="171450" indent="-171450">
              <a:buFont typeface="Arial" panose="020B0604020202020204" pitchFamily="34" charset="0"/>
              <a:buChar char="•"/>
            </a:pPr>
            <a:r>
              <a:rPr lang="en-US" sz="1100" dirty="0" smtClean="0"/>
              <a:t>Transformational so led by senior executives and architects</a:t>
            </a:r>
          </a:p>
          <a:p>
            <a:pPr marL="171450" indent="-171450">
              <a:buFont typeface="Arial" panose="020B0604020202020204" pitchFamily="34" charset="0"/>
              <a:buChar char="•"/>
            </a:pPr>
            <a:r>
              <a:rPr lang="en-US" sz="1100" dirty="0" smtClean="0"/>
              <a:t>Tend to be larger enterprises, though there are also medium sized firms … what they have in common are that they tend to be fairly sophisticated users of technology.  </a:t>
            </a:r>
          </a:p>
          <a:p>
            <a:pPr marL="171450" indent="-171450">
              <a:buFont typeface="Arial" panose="020B0604020202020204" pitchFamily="34" charset="0"/>
              <a:buChar char="•"/>
            </a:pPr>
            <a:r>
              <a:rPr lang="en-US" sz="1100" dirty="0" smtClean="0"/>
              <a:t>Same kinds of companies who are looking at internal deployments of OpenStack.  </a:t>
            </a:r>
          </a:p>
          <a:p>
            <a:pPr marL="171450" indent="-171450">
              <a:buFont typeface="Arial" panose="020B0604020202020204" pitchFamily="34" charset="0"/>
              <a:buChar char="•"/>
            </a:pPr>
            <a:r>
              <a:rPr lang="en-US" sz="1100" dirty="0" smtClean="0"/>
              <a:t>Across all verticals, with a particular interest by financial services firms.  </a:t>
            </a:r>
          </a:p>
          <a:p>
            <a:pPr marL="171450" indent="-171450">
              <a:buFont typeface="Arial" panose="020B0604020202020204" pitchFamily="34" charset="0"/>
              <a:buChar char="•"/>
            </a:pPr>
            <a:endParaRPr lang="en-US" sz="1100" dirty="0" smtClean="0"/>
          </a:p>
          <a:p>
            <a:pPr marL="171450" indent="-171450">
              <a:buFont typeface="Arial" panose="020B0604020202020204" pitchFamily="34" charset="0"/>
              <a:buChar char="•"/>
            </a:pPr>
            <a:r>
              <a:rPr lang="en-US" sz="1100" dirty="0" smtClean="0"/>
              <a:t>Previewed with VP at a major financial institution, and his reaction was “You’ve just shown fire to a cave man”.  Understood the value and how it bridged the traditional HPE BladeSystem environment with the leading edge work they were doing in a private cloud.  </a:t>
            </a:r>
          </a:p>
          <a:p>
            <a:pPr marL="171450" indent="-171450">
              <a:buFont typeface="Arial" panose="020B0604020202020204" pitchFamily="34" charset="0"/>
              <a:buChar char="•"/>
            </a:pPr>
            <a:r>
              <a:rPr lang="en-US" sz="1100" dirty="0" smtClean="0"/>
              <a:t>Listen for some of these catch phrases like ‘DevOps” and “Infrastructure as code” </a:t>
            </a:r>
          </a:p>
        </p:txBody>
      </p:sp>
      <p:sp>
        <p:nvSpPr>
          <p:cNvPr id="4" name="Slide Number Placeholder 3"/>
          <p:cNvSpPr>
            <a:spLocks noGrp="1"/>
          </p:cNvSpPr>
          <p:nvPr>
            <p:ph type="sldNum" sz="quarter" idx="10"/>
          </p:nvPr>
        </p:nvSpPr>
        <p:spPr/>
        <p:txBody>
          <a:bodyPr/>
          <a:lstStyle/>
          <a:p>
            <a:fld id="{5BFEAE42-E3FE-4405-B7FC-4425D05B92A0}" type="slidenum">
              <a:rPr lang="en-US" smtClean="0"/>
              <a:pPr/>
              <a:t>7</a:t>
            </a:fld>
            <a:endParaRPr lang="en-US" dirty="0"/>
          </a:p>
        </p:txBody>
      </p:sp>
    </p:spTree>
    <p:extLst>
      <p:ext uri="{BB962C8B-B14F-4D97-AF65-F5344CB8AC3E}">
        <p14:creationId xmlns:p14="http://schemas.microsoft.com/office/powerpoint/2010/main" val="1674020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40000" lnSpcReduction="20000"/>
          </a:bodyPr>
          <a:lstStyle/>
          <a:p>
            <a:r>
              <a:rPr lang="en-US" sz="1100" b="0" i="0" u="none" strike="noStrike" kern="1200" baseline="0" dirty="0" smtClean="0">
                <a:solidFill>
                  <a:schemeClr val="tx1"/>
                </a:solidFill>
                <a:latin typeface="+mn-lt"/>
                <a:ea typeface="+mn-ea"/>
                <a:cs typeface="+mn-cs"/>
              </a:rPr>
              <a:t>Docker containers wrap up a piece of software in a complete file system that contains everything it needs to run: code, runtime, system tools, system libraries—anything that can be installed on a server. This guarantees that it will always run the same, regardless of the environment it runs in. It gives programmers, development teams, and operations engineers the common toolbox they need to take advantage of the distributed and networked nature of modern applications. </a:t>
            </a:r>
          </a:p>
          <a:p>
            <a:endParaRPr lang="en-US" sz="1100" b="0" i="0" u="none" strike="noStrike" kern="1200" baseline="0" dirty="0" smtClean="0">
              <a:solidFill>
                <a:schemeClr val="tx1"/>
              </a:solidFill>
              <a:latin typeface="+mn-lt"/>
              <a:ea typeface="+mn-ea"/>
              <a:cs typeface="+mn-cs"/>
            </a:endParaRPr>
          </a:p>
          <a:p>
            <a:r>
              <a:rPr lang="en-US" sz="1100" b="0" i="0" u="none" strike="noStrike" kern="1200" baseline="0" dirty="0" smtClean="0">
                <a:solidFill>
                  <a:schemeClr val="tx1"/>
                </a:solidFill>
                <a:latin typeface="+mn-lt"/>
                <a:ea typeface="+mn-ea"/>
                <a:cs typeface="+mn-cs"/>
              </a:rPr>
              <a:t>Like in a virtualized environment, containers allow multiple applications to gracefully share the same underlying infrastructure. Containers running on a single machine share the same operating system kernel, which allows them to start instantly and make very efficient use of system resources. </a:t>
            </a:r>
          </a:p>
          <a:p>
            <a:endParaRPr lang="en-US" sz="1100" b="0" i="0" u="none" strike="noStrike" kern="1200" baseline="0" dirty="0" smtClean="0">
              <a:solidFill>
                <a:schemeClr val="tx1"/>
              </a:solidFill>
              <a:latin typeface="+mn-lt"/>
              <a:ea typeface="+mn-ea"/>
              <a:cs typeface="+mn-cs"/>
            </a:endParaRPr>
          </a:p>
          <a:p>
            <a:r>
              <a:rPr lang="en-US" sz="1100" b="0" i="0" u="none" strike="noStrike" kern="1200" baseline="0" dirty="0" smtClean="0">
                <a:solidFill>
                  <a:schemeClr val="tx1"/>
                </a:solidFill>
                <a:latin typeface="+mn-lt"/>
                <a:ea typeface="+mn-ea"/>
                <a:cs typeface="+mn-cs"/>
              </a:rPr>
              <a:t>Docker is based on open standards, allowing containers to run on all major Linux distributions and cloud platforms. Security is achieved through isolation—Docker containers are isolated from each other and from the underlying infrastructure. </a:t>
            </a:r>
          </a:p>
          <a:p>
            <a:endParaRPr lang="en-US" sz="1100" b="0" i="0" u="none" strike="noStrike" kern="1200" baseline="0" dirty="0" smtClean="0">
              <a:solidFill>
                <a:schemeClr val="tx1"/>
              </a:solidFill>
              <a:latin typeface="+mn-lt"/>
              <a:ea typeface="+mn-ea"/>
              <a:cs typeface="+mn-cs"/>
            </a:endParaRPr>
          </a:p>
          <a:p>
            <a:r>
              <a:rPr lang="en-US" sz="1100" b="0" i="0" u="none" strike="noStrike" kern="1200" baseline="0" dirty="0" smtClean="0">
                <a:solidFill>
                  <a:schemeClr val="tx1"/>
                </a:solidFill>
                <a:latin typeface="+mn-lt"/>
                <a:ea typeface="+mn-ea"/>
                <a:cs typeface="+mn-cs"/>
              </a:rPr>
              <a:t>Containerized applications are packaged with their configurations and dependencies, making it easier to share apps from machine to machine. This simplifies collaboration within development teams and between developers and testers. Since developers don’t need to worry about setting up and maintaining environments, they can put their full focus on creating new features, fixing issues, and shipping software. </a:t>
            </a:r>
          </a:p>
          <a:p>
            <a:endParaRPr lang="en-US" sz="1100" b="0" i="0" u="none" strike="noStrike" kern="1200" baseline="0" dirty="0" smtClean="0">
              <a:solidFill>
                <a:schemeClr val="tx1"/>
              </a:solidFill>
              <a:latin typeface="+mn-lt"/>
              <a:ea typeface="+mn-ea"/>
              <a:cs typeface="+mn-cs"/>
            </a:endParaRPr>
          </a:p>
          <a:p>
            <a:r>
              <a:rPr lang="en-US" sz="1100" b="0" i="0" u="none" strike="noStrike" kern="1200" baseline="0" dirty="0" smtClean="0">
                <a:solidFill>
                  <a:schemeClr val="tx1"/>
                </a:solidFill>
                <a:latin typeface="+mn-lt"/>
                <a:ea typeface="+mn-ea"/>
                <a:cs typeface="+mn-cs"/>
              </a:rPr>
              <a:t>A Docker host is an environment configured to run containers. Docker containers can run on any computer from a laptop to the cloud. To date, most large Docker environments have been deployed on the public cloud or inside virtual machines within enterprises. However, Docker containers running on top of bare-metal infrastructure, can reduce process latency. </a:t>
            </a:r>
          </a:p>
          <a:p>
            <a:endParaRPr lang="en-US" sz="1100" b="0" i="0" u="none" strike="noStrike" kern="1200" baseline="0" dirty="0" smtClean="0">
              <a:solidFill>
                <a:schemeClr val="tx1"/>
              </a:solidFill>
              <a:latin typeface="+mn-lt"/>
              <a:ea typeface="+mn-ea"/>
              <a:cs typeface="+mn-cs"/>
            </a:endParaRPr>
          </a:p>
          <a:p>
            <a:r>
              <a:rPr lang="en-US" sz="1100" b="0" i="0" u="none" strike="noStrike" kern="1200" baseline="0" dirty="0" smtClean="0">
                <a:solidFill>
                  <a:schemeClr val="tx1"/>
                </a:solidFill>
                <a:latin typeface="+mn-lt"/>
                <a:ea typeface="+mn-ea"/>
                <a:cs typeface="+mn-cs"/>
              </a:rPr>
              <a:t>Docker Machine lets users create Docker hosts on their computers, on cloud providers, and inside their data centers. It automatically creates hosts, installs Docker on them, then configures the Docker client to talk to them. </a:t>
            </a:r>
            <a:endParaRPr lang="en-US" dirty="0" smtClean="0"/>
          </a:p>
          <a:p>
            <a:endParaRPr lang="en-US" dirty="0" smtClean="0"/>
          </a:p>
          <a:p>
            <a:r>
              <a:rPr lang="en-US" dirty="0" smtClean="0"/>
              <a:t>www.docker.com</a:t>
            </a:r>
            <a:r>
              <a:rPr lang="en-US" baseline="0" dirty="0" smtClean="0"/>
              <a:t> </a:t>
            </a:r>
          </a:p>
          <a:p>
            <a:endParaRPr lang="en-US" dirty="0" smtClean="0"/>
          </a:p>
          <a:p>
            <a:r>
              <a:rPr lang="en-US" b="1" dirty="0" smtClean="0"/>
              <a:t>Lightweight</a:t>
            </a:r>
          </a:p>
          <a:p>
            <a:r>
              <a:rPr lang="en-US" dirty="0" smtClean="0"/>
              <a:t>Containers running on a single machine all share the same operating system kernel so they start instantly and make more efficient use of RAM. Images are constructed from layered filesystems so they can share common files, making disk usage and image downloads much more efficient.</a:t>
            </a:r>
          </a:p>
          <a:p>
            <a:endParaRPr lang="en-US" dirty="0" smtClean="0"/>
          </a:p>
          <a:p>
            <a:r>
              <a:rPr lang="en-US" b="1" dirty="0" smtClean="0"/>
              <a:t>Open</a:t>
            </a:r>
          </a:p>
          <a:p>
            <a:r>
              <a:rPr lang="en-US" dirty="0" smtClean="0"/>
              <a:t>Docker containers are based on open standards allowing containers to run on all major Linux distributions and Microsoft operating systems with support for every infrastructure.</a:t>
            </a:r>
          </a:p>
          <a:p>
            <a:endParaRPr lang="en-US" dirty="0" smtClean="0"/>
          </a:p>
          <a:p>
            <a:r>
              <a:rPr lang="en-US" b="1" dirty="0" smtClean="0"/>
              <a:t>Secure</a:t>
            </a:r>
          </a:p>
          <a:p>
            <a:r>
              <a:rPr lang="en-US" dirty="0" smtClean="0"/>
              <a:t>Containers isolate applications from each other and the underlying infrastructure while providing an added layer of protection for the application.</a:t>
            </a:r>
          </a:p>
          <a:p>
            <a:endParaRPr lang="en-US" dirty="0" smtClean="0"/>
          </a:p>
          <a:p>
            <a:r>
              <a:rPr lang="en-US" b="1" dirty="0" smtClean="0"/>
              <a:t>How is this different from virtual machines?</a:t>
            </a:r>
          </a:p>
          <a:p>
            <a:r>
              <a:rPr lang="en-US" dirty="0" smtClean="0"/>
              <a:t>Containers have similar resource isolation and allocation benefits as virtual machines but a different architectural approach allows them to be much more portable and efficient. </a:t>
            </a:r>
          </a:p>
          <a:p>
            <a:r>
              <a:rPr lang="en-US" b="1" dirty="0" smtClean="0"/>
              <a:t>Virtual Machines</a:t>
            </a:r>
          </a:p>
          <a:p>
            <a:r>
              <a:rPr lang="en-US" dirty="0" smtClean="0"/>
              <a:t>Each virtual machine includes the application, the necessary binaries and libraries and an entire guest operating system - all of which may be tens of GBs in size.</a:t>
            </a:r>
          </a:p>
          <a:p>
            <a:r>
              <a:rPr lang="en-US" b="1" dirty="0" smtClean="0"/>
              <a:t>Containers</a:t>
            </a:r>
          </a:p>
          <a:p>
            <a:r>
              <a:rPr lang="en-US" dirty="0" smtClean="0"/>
              <a:t>Containers include the application and all of its dependencies, but share the kernel with other containers. They run as an isolated process in userspace on the host operating system. They’re also not tied to any specific infrastructure – Docker containers run on any computer, on any infrastructure and in any cloud. </a:t>
            </a:r>
          </a:p>
          <a:p>
            <a:r>
              <a:rPr lang="en-US" b="1" dirty="0" smtClean="0"/>
              <a:t>How does this help you build better software?</a:t>
            </a:r>
          </a:p>
          <a:p>
            <a:r>
              <a:rPr lang="en-US" dirty="0" smtClean="0"/>
              <a:t>When your app is in Docker containers, you don’t have to worry about setting up and maintaining different environments or different tooling for each language. Focus on creating new features, fixing issues and shipping software.</a:t>
            </a:r>
          </a:p>
          <a:p>
            <a:r>
              <a:rPr lang="en-US" b="1" dirty="0" smtClean="0"/>
              <a:t>Accelerate Developer Onboarding</a:t>
            </a:r>
          </a:p>
          <a:p>
            <a:r>
              <a:rPr lang="en-US" dirty="0" smtClean="0"/>
              <a:t>Stop wasting hours trying to setup developer environments, spin up new instances and make copies of production code to run locally. With Docker, you can easily take copies of your live environment and run on any new endpoint running Docker.</a:t>
            </a:r>
          </a:p>
          <a:p>
            <a:r>
              <a:rPr lang="en-US" b="1" dirty="0" smtClean="0"/>
              <a:t>Empower Developer Creativity</a:t>
            </a:r>
          </a:p>
          <a:p>
            <a:r>
              <a:rPr lang="en-US" dirty="0" smtClean="0"/>
              <a:t>The isolation capabilities of Docker containers free developers from the worries of using “approved” language stacks and tooling. Developers can use the best language and tools for their application service without worrying about causing conflict issues.</a:t>
            </a:r>
          </a:p>
          <a:p>
            <a:r>
              <a:rPr lang="en-US" b="1" dirty="0" smtClean="0"/>
              <a:t>Eliminate Environment Inconsistencies</a:t>
            </a:r>
          </a:p>
          <a:p>
            <a:r>
              <a:rPr lang="en-US" dirty="0" smtClean="0"/>
              <a:t>By packaging up the application with its configs and dependencies together and shipping as a container, the application will always work as designed locally, on another machine, in test or production. No more worries about having to install the same configs into a different environment.</a:t>
            </a:r>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8</a:t>
            </a:fld>
            <a:endParaRPr lang="en-US" dirty="0"/>
          </a:p>
        </p:txBody>
      </p:sp>
    </p:spTree>
    <p:extLst>
      <p:ext uri="{BB962C8B-B14F-4D97-AF65-F5344CB8AC3E}">
        <p14:creationId xmlns:p14="http://schemas.microsoft.com/office/powerpoint/2010/main" val="4077729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45720" marR="0"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
              <a:tabLst/>
              <a:defRPr/>
            </a:pPr>
            <a:r>
              <a:rPr lang="en-US" sz="1100" kern="1200" dirty="0" smtClean="0">
                <a:solidFill>
                  <a:schemeClr val="tx1"/>
                </a:solidFill>
                <a:effectLst/>
                <a:latin typeface="+mn-lt"/>
                <a:ea typeface="+mn-ea"/>
                <a:cs typeface="+mn-cs"/>
              </a:rPr>
              <a:t>Operations controls the deployment model by defining the build processes and templates.</a:t>
            </a:r>
            <a:r>
              <a:rPr lang="en-US" sz="1100" kern="1200" baseline="0" dirty="0" smtClean="0">
                <a:solidFill>
                  <a:schemeClr val="tx1"/>
                </a:solidFill>
                <a:effectLst/>
                <a:latin typeface="+mn-lt"/>
                <a:ea typeface="+mn-ea"/>
                <a:cs typeface="+mn-cs"/>
              </a:rPr>
              <a:t> </a:t>
            </a:r>
          </a:p>
          <a:p>
            <a:pPr marL="45720" marR="0"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
              <a:tabLst/>
              <a:defRPr/>
            </a:pPr>
            <a:endParaRPr lang="en-US" sz="1100" kern="1200" baseline="0" dirty="0" smtClean="0">
              <a:solidFill>
                <a:schemeClr val="tx1"/>
              </a:solidFill>
              <a:effectLst/>
              <a:latin typeface="+mn-lt"/>
              <a:ea typeface="+mn-ea"/>
              <a:cs typeface="+mn-cs"/>
            </a:endParaRPr>
          </a:p>
          <a:p>
            <a:pPr marL="45720" marR="0"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
              <a:tabLst/>
              <a:defRPr/>
            </a:pPr>
            <a:r>
              <a:rPr lang="en-US" sz="1100" kern="1200" dirty="0" smtClean="0">
                <a:solidFill>
                  <a:schemeClr val="tx1"/>
                </a:solidFill>
                <a:effectLst/>
                <a:latin typeface="+mn-lt"/>
                <a:ea typeface="+mn-ea"/>
                <a:cs typeface="+mn-cs"/>
              </a:rPr>
              <a:t>Developers can take action directly with no manual handoffs and no complex change processes. </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This ensures that configurations are deployed consistently and always from the same starting point. It removes the variability in the deployed environment and allows them to focus on app development and not infrastructure management. </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It also provides an increased level of security and compliance by providing an on premise environment to develop, test and run Docker environments within their own networks, eliminating concerns for running on a public cloud</a:t>
            </a:r>
            <a:endParaRPr lang="en-US" dirty="0" smtClean="0"/>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10</a:t>
            </a:fld>
            <a:endParaRPr lang="en-US" dirty="0"/>
          </a:p>
        </p:txBody>
      </p:sp>
    </p:spTree>
    <p:extLst>
      <p:ext uri="{BB962C8B-B14F-4D97-AF65-F5344CB8AC3E}">
        <p14:creationId xmlns:p14="http://schemas.microsoft.com/office/powerpoint/2010/main" val="3825905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40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HP Simplified"/>
              </a:rPr>
              <a:t>Meeting this challenge means leveraging the power of technology to quickly fuel the creative process and bring ideas to life.  IT’s role must evolve from keeping the business running to accelerating time to business value.  Although IT agrees with this new charter, it is difficult for them to deliver on these priorities as traditional infrastructure is optimized for stability, scalability, and performance but not for speed.  In the Idea Economy, infrastructure must be the engine of value creation, not the bottleneck to success.</a:t>
            </a:r>
          </a:p>
          <a:p>
            <a:endParaRPr lang="en-GB" baseline="0" dirty="0" smtClean="0">
              <a:latin typeface="HP Simplified Light" panose="020B0404020204020204" pitchFamily="34" charset="0"/>
            </a:endParaRPr>
          </a:p>
          <a:p>
            <a:r>
              <a:rPr lang="en-US" sz="1200" kern="1200" dirty="0" smtClean="0">
                <a:solidFill>
                  <a:schemeClr val="tx1"/>
                </a:solidFill>
                <a:effectLst/>
                <a:latin typeface="+mn-lt"/>
                <a:ea typeface="+mn-ea"/>
                <a:cs typeface="HP Simplified"/>
              </a:rPr>
              <a:t>What has worked in the past isn’t going to work in the future, as IT must now be able to support two operating environments.  </a:t>
            </a:r>
          </a:p>
          <a:p>
            <a:r>
              <a:rPr lang="en-US" sz="1200" kern="1200" dirty="0" smtClean="0">
                <a:solidFill>
                  <a:schemeClr val="tx1"/>
                </a:solidFill>
                <a:effectLst/>
                <a:latin typeface="+mn-lt"/>
                <a:ea typeface="+mn-ea"/>
                <a:cs typeface="HP Simplified"/>
              </a:rPr>
              <a:t> </a:t>
            </a:r>
          </a:p>
          <a:p>
            <a:pPr lvl="0"/>
            <a:r>
              <a:rPr lang="en-US" sz="1200" b="1" kern="1200" dirty="0" smtClean="0">
                <a:solidFill>
                  <a:schemeClr val="tx1"/>
                </a:solidFill>
                <a:effectLst/>
                <a:latin typeface="+mn-lt"/>
                <a:ea typeface="+mn-ea"/>
                <a:cs typeface="HP Simplified"/>
              </a:rPr>
              <a:t>Traditional applications</a:t>
            </a:r>
            <a:r>
              <a:rPr lang="en-US" sz="1200" kern="1200" dirty="0" smtClean="0">
                <a:solidFill>
                  <a:schemeClr val="tx1"/>
                </a:solidFill>
                <a:effectLst/>
                <a:latin typeface="+mn-lt"/>
                <a:ea typeface="+mn-ea"/>
                <a:cs typeface="HP Simplified"/>
              </a:rPr>
              <a:t> that are designed to support and automate existing business processes such as collaboration, data processing and analytics, supply chain, and web infrastructure.  </a:t>
            </a:r>
          </a:p>
          <a:p>
            <a:pPr lvl="0"/>
            <a:r>
              <a:rPr lang="en-US" sz="1200" b="1" kern="1200" dirty="0" smtClean="0">
                <a:solidFill>
                  <a:schemeClr val="tx1"/>
                </a:solidFill>
                <a:effectLst/>
                <a:latin typeface="+mn-lt"/>
                <a:ea typeface="+mn-ea"/>
                <a:cs typeface="HP Simplified"/>
              </a:rPr>
              <a:t>A new breed of applications and services</a:t>
            </a:r>
            <a:r>
              <a:rPr lang="en-US" sz="1200" kern="1200" dirty="0" smtClean="0">
                <a:solidFill>
                  <a:schemeClr val="tx1"/>
                </a:solidFill>
                <a:effectLst/>
                <a:latin typeface="+mn-lt"/>
                <a:ea typeface="+mn-ea"/>
                <a:cs typeface="HP Simplified"/>
              </a:rPr>
              <a:t> which drive revenue and new customer experiences by leveraging Mobility, Big Data, and Cloud Native technologies.  </a:t>
            </a:r>
          </a:p>
          <a:p>
            <a:endParaRPr lang="en-US" sz="1200" kern="1200" dirty="0" smtClean="0">
              <a:solidFill>
                <a:schemeClr val="tx1"/>
              </a:solidFill>
              <a:effectLst/>
              <a:latin typeface="+mn-lt"/>
              <a:ea typeface="+mn-ea"/>
              <a:cs typeface="HP Simplified"/>
            </a:endParaRPr>
          </a:p>
          <a:p>
            <a:r>
              <a:rPr lang="en-US" sz="1200" kern="1200" dirty="0" smtClean="0">
                <a:solidFill>
                  <a:schemeClr val="tx1"/>
                </a:solidFill>
                <a:effectLst/>
                <a:latin typeface="+mn-lt"/>
                <a:ea typeface="+mn-ea"/>
                <a:cs typeface="HP Simplified"/>
              </a:rPr>
              <a:t>IT is being stretched in traditional environments to lower operating costs while at the same time being stretched in the new application environment to increase operational velocity.  </a:t>
            </a:r>
          </a:p>
          <a:p>
            <a:endParaRPr lang="en-GB" baseline="0" dirty="0" smtClean="0">
              <a:latin typeface="HP Simplified Light" panose="020B0404020204020204" pitchFamily="34" charset="0"/>
            </a:endParaRPr>
          </a:p>
          <a:p>
            <a:endParaRPr lang="en-GB" baseline="0" dirty="0" smtClean="0">
              <a:latin typeface="HP Simplified Light" panose="020B0404020204020204" pitchFamily="34" charset="0"/>
            </a:endParaRPr>
          </a:p>
          <a:p>
            <a:pPr>
              <a:defRPr/>
            </a:pPr>
            <a:r>
              <a:rPr lang="en-US" b="1" dirty="0" smtClean="0"/>
              <a:t>--------------------------------------------------------------------------------</a:t>
            </a:r>
          </a:p>
          <a:p>
            <a:pPr>
              <a:defRPr/>
            </a:pPr>
            <a:endParaRPr lang="en-US" b="1" dirty="0" smtClean="0"/>
          </a:p>
          <a:p>
            <a:pPr>
              <a:defRPr/>
            </a:pPr>
            <a:r>
              <a:rPr lang="en-US" b="1" dirty="0" smtClean="0"/>
              <a:t>KEY</a:t>
            </a:r>
            <a:r>
              <a:rPr lang="en-US" b="1" baseline="0" dirty="0" smtClean="0"/>
              <a:t> TAKEAWAYS: Discuss </a:t>
            </a:r>
            <a:r>
              <a:rPr lang="en-US" b="1" dirty="0" smtClean="0">
                <a:ea typeface="+mn-ea"/>
              </a:rPr>
              <a:t>the key challenge we’re hearing loud</a:t>
            </a:r>
            <a:r>
              <a:rPr lang="en-US" b="1" baseline="0" dirty="0" smtClean="0">
                <a:ea typeface="+mn-ea"/>
              </a:rPr>
              <a:t> and clear that our customers are facing - </a:t>
            </a:r>
            <a:r>
              <a:rPr lang="en-US" b="1" dirty="0" smtClean="0">
                <a:ea typeface="+mn-ea"/>
              </a:rPr>
              <a:t>bridging from traditional to the new style of business. They require the ability to do both. IT must be flexible</a:t>
            </a:r>
            <a:r>
              <a:rPr lang="en-US" b="1" baseline="0" dirty="0" smtClean="0">
                <a:ea typeface="+mn-ea"/>
              </a:rPr>
              <a:t> to meet applications needs instantly. </a:t>
            </a:r>
          </a:p>
          <a:p>
            <a:pPr>
              <a:defRPr/>
            </a:pPr>
            <a:endParaRPr lang="en-US" b="1" baseline="0" dirty="0" smtClean="0">
              <a:ea typeface="+mn-ea"/>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smtClean="0">
                <a:ea typeface="+mn-ea"/>
              </a:rPr>
              <a:t>Traditional: Customers find themselves with two modes of business that need to be addressed by IT and there’s nothing out there that allows them to do that with a single solution. From a tradition standpoint, we’re delivering technology solutions that are stable and allow customers to roll out applications and services in a very planned, longer term time frame. </a:t>
            </a:r>
            <a:r>
              <a:rPr lang="en-US" dirty="0" smtClean="0">
                <a:ea typeface="+mn-ea"/>
              </a:rPr>
              <a:t>Support the business: Databases, OLTP, VMs (invisible)</a:t>
            </a:r>
          </a:p>
          <a:p>
            <a:pPr>
              <a:defRPr/>
            </a:pPr>
            <a:endParaRPr lang="en-US" b="0" baseline="0" dirty="0" smtClean="0">
              <a:ea typeface="+mn-ea"/>
            </a:endParaRPr>
          </a:p>
          <a:p>
            <a:pPr eaLnBrk="1" hangingPunct="1">
              <a:buFont typeface="Wingdings" charset="0"/>
              <a:buNone/>
              <a:defRPr/>
            </a:pPr>
            <a:r>
              <a:rPr lang="en-US" dirty="0" smtClean="0">
                <a:ea typeface="+mn-ea"/>
              </a:rPr>
              <a:t>New Style of Business : (Digital Enterprise, Digital Economy)</a:t>
            </a:r>
          </a:p>
          <a:p>
            <a:pPr marL="628650" lvl="1" indent="-171450" eaLnBrk="1" hangingPunct="1">
              <a:buFont typeface="Arial" panose="020B0604020202020204" pitchFamily="34" charset="0"/>
              <a:buChar char="•"/>
              <a:defRPr/>
            </a:pPr>
            <a:r>
              <a:rPr lang="en-US" dirty="0" smtClean="0">
                <a:ea typeface="+mn-ea"/>
              </a:rPr>
              <a:t>I.T. </a:t>
            </a:r>
            <a:r>
              <a:rPr lang="en-US" u="sng" dirty="0" smtClean="0">
                <a:ea typeface="+mn-ea"/>
              </a:rPr>
              <a:t>IS</a:t>
            </a:r>
            <a:r>
              <a:rPr lang="en-US" dirty="0" smtClean="0">
                <a:ea typeface="+mn-ea"/>
              </a:rPr>
              <a:t> the business: Drives revenue/profit (mobile apps: res, bank)</a:t>
            </a:r>
          </a:p>
          <a:p>
            <a:pPr>
              <a:defRPr/>
            </a:pPr>
            <a:r>
              <a:rPr lang="en-US" b="0" baseline="0" dirty="0" smtClean="0">
                <a:ea typeface="+mn-ea"/>
              </a:rPr>
              <a:t>With the emersion of cloud and other technologies, a new style of business is required, with more agility to do things more quickly to better drive more profitability into their organization agility</a:t>
            </a:r>
          </a:p>
          <a:p>
            <a:pPr>
              <a:defRPr/>
            </a:pPr>
            <a:endParaRPr lang="en-US" b="0" baseline="0" dirty="0" smtClean="0">
              <a:ea typeface="+mn-ea"/>
            </a:endParaRPr>
          </a:p>
          <a:p>
            <a:pPr marL="0" indent="0" eaLnBrk="1" hangingPunct="1">
              <a:buFont typeface="Arial" panose="020B0604020202020204" pitchFamily="34" charset="0"/>
              <a:buNone/>
              <a:defRPr/>
            </a:pPr>
            <a:r>
              <a:rPr lang="en-US" dirty="0" smtClean="0">
                <a:ea typeface="+mn-ea"/>
              </a:rPr>
              <a:t>Our customers want to be relevant to and succeed at both</a:t>
            </a:r>
          </a:p>
          <a:p>
            <a:pPr marL="628650" lvl="1" indent="-171450" eaLnBrk="1" hangingPunct="1">
              <a:buFont typeface="Arial" panose="020B0604020202020204" pitchFamily="34" charset="0"/>
              <a:buChar char="•"/>
              <a:defRPr/>
            </a:pPr>
            <a:r>
              <a:rPr lang="en-US" dirty="0" smtClean="0">
                <a:ea typeface="+mn-ea"/>
              </a:rPr>
              <a:t>Our goal is to help them on the journey and to succeed at both</a:t>
            </a:r>
          </a:p>
          <a:p>
            <a:pPr>
              <a:defRPr/>
            </a:pPr>
            <a:endParaRPr lang="en-US" dirty="0" smtClean="0"/>
          </a:p>
          <a:p>
            <a:pPr marL="173336" indent="-173336">
              <a:buFont typeface="Arial" panose="020B0604020202020204" pitchFamily="34" charset="0"/>
              <a:buChar char="•"/>
              <a:defRPr/>
            </a:pPr>
            <a:r>
              <a:rPr lang="en-US" dirty="0" smtClean="0"/>
              <a:t>Discuss the </a:t>
            </a:r>
            <a:r>
              <a:rPr lang="en-US" u="sng" dirty="0" smtClean="0"/>
              <a:t>key challenge </a:t>
            </a:r>
            <a:r>
              <a:rPr lang="en-US" dirty="0" smtClean="0"/>
              <a:t>in bridging from traditional to the new style: Bi-Modal</a:t>
            </a:r>
          </a:p>
          <a:p>
            <a:pPr marL="173336" indent="-173336">
              <a:buFont typeface="Arial" panose="020B0604020202020204" pitchFamily="34" charset="0"/>
              <a:buChar char="•"/>
              <a:defRPr/>
            </a:pPr>
            <a:r>
              <a:rPr lang="en-US" dirty="0" smtClean="0"/>
              <a:t>To help </a:t>
            </a:r>
            <a:r>
              <a:rPr lang="en-US" u="sng" dirty="0" smtClean="0"/>
              <a:t>bridge</a:t>
            </a:r>
            <a:r>
              <a:rPr lang="en-US" dirty="0" smtClean="0"/>
              <a:t>, it would be great if one infrastructure could do </a:t>
            </a:r>
            <a:r>
              <a:rPr lang="en-US" u="sng" dirty="0" smtClean="0"/>
              <a:t>both</a:t>
            </a:r>
          </a:p>
          <a:p>
            <a:pPr marL="1097794" lvl="2" indent="-173336">
              <a:buFont typeface="Arial" panose="020B0604020202020204" pitchFamily="34" charset="0"/>
              <a:buChar char="•"/>
              <a:defRPr/>
            </a:pPr>
            <a:r>
              <a:rPr lang="en-US" dirty="0" smtClean="0"/>
              <a:t>To do that it would need to be able to flexibly change personalities</a:t>
            </a:r>
          </a:p>
          <a:p>
            <a:pPr marL="1097794" lvl="2" indent="-173336">
              <a:buFont typeface="Arial" panose="020B0604020202020204" pitchFamily="34" charset="0"/>
              <a:buChar char="•"/>
              <a:defRPr/>
            </a:pPr>
            <a:r>
              <a:rPr lang="en-US" dirty="0" smtClean="0"/>
              <a:t>1) Reliable, low cost, secure</a:t>
            </a:r>
          </a:p>
          <a:p>
            <a:pPr marL="1097794" lvl="2" indent="-173336">
              <a:buFont typeface="Arial" panose="020B0604020202020204" pitchFamily="34" charset="0"/>
              <a:buChar char="•"/>
              <a:defRPr/>
            </a:pPr>
            <a:r>
              <a:rPr lang="en-US" dirty="0" smtClean="0"/>
              <a:t>2) Agile, flexible, and fluid</a:t>
            </a:r>
          </a:p>
          <a:p>
            <a:pPr marL="173336" indent="-173336">
              <a:buFont typeface="Arial" panose="020B0604020202020204" pitchFamily="34" charset="0"/>
              <a:buChar char="•"/>
              <a:defRPr/>
            </a:pPr>
            <a:r>
              <a:rPr lang="en-US" dirty="0" smtClean="0"/>
              <a:t>Can’t be static, must take on different personas </a:t>
            </a:r>
            <a:r>
              <a:rPr lang="en-US" u="sng" dirty="0" smtClean="0"/>
              <a:t>dynamically</a:t>
            </a:r>
          </a:p>
          <a:p>
            <a:pPr marL="1097794" lvl="2" indent="-173336">
              <a:buFont typeface="Arial" panose="020B0604020202020204" pitchFamily="34" charset="0"/>
              <a:buChar char="•"/>
              <a:defRPr/>
            </a:pPr>
            <a:r>
              <a:rPr lang="en-US" dirty="0" smtClean="0"/>
              <a:t>Must be able to flex to what the application needs, not overprovision</a:t>
            </a:r>
          </a:p>
          <a:p>
            <a:endParaRPr lang="en-US" baseline="0" dirty="0" smtClean="0">
              <a:latin typeface="HP Simplified Light" panose="020B0404020204020204" pitchFamily="34" charset="0"/>
            </a:endParaRPr>
          </a:p>
          <a:p>
            <a:r>
              <a:rPr lang="en-US" baseline="0" dirty="0" smtClean="0">
                <a:latin typeface="HP Simplified Light" panose="020B0404020204020204" pitchFamily="34" charset="0"/>
              </a:rPr>
              <a:t>There are fundamental differences in the tools and technologies required to run “traditional” and New Style of Business application workloads.</a:t>
            </a:r>
          </a:p>
          <a:p>
            <a:endParaRPr lang="en-US" baseline="0" dirty="0" smtClean="0">
              <a:latin typeface="HP Simplified Light" panose="020B0404020204020204" pitchFamily="34" charset="0"/>
            </a:endParaRPr>
          </a:p>
          <a:p>
            <a:r>
              <a:rPr lang="en-US" baseline="0" dirty="0" smtClean="0">
                <a:latin typeface="HP Simplified Light" panose="020B0404020204020204" pitchFamily="34" charset="0"/>
              </a:rPr>
              <a:t>To meet both the different  needs,  companies are investing in two separate  environments, which increases costs and complexity.  Gartner calls this Bi-Modal computing</a:t>
            </a:r>
          </a:p>
          <a:p>
            <a:endParaRPr lang="en-US" baseline="0" dirty="0" smtClean="0">
              <a:latin typeface="HP Simplified Light" panose="020B0404020204020204" pitchFamily="34" charset="0"/>
            </a:endParaRPr>
          </a:p>
          <a:p>
            <a:pPr defTabSz="924458">
              <a:spcBef>
                <a:spcPts val="607"/>
              </a:spcBef>
              <a:defRPr/>
            </a:pPr>
            <a:r>
              <a:rPr lang="en-US" baseline="0" dirty="0" smtClean="0">
                <a:latin typeface="HP Simplified Light" panose="020B0404020204020204" pitchFamily="34" charset="0"/>
              </a:rPr>
              <a:t>API proliferation, for example, with different or no APIs in traditional IT.  And different API’s in new style of business.</a:t>
            </a:r>
          </a:p>
          <a:p>
            <a:pPr defTabSz="924458">
              <a:spcBef>
                <a:spcPts val="607"/>
              </a:spcBef>
              <a:defRPr/>
            </a:pPr>
            <a:endParaRPr lang="en-US" baseline="0" dirty="0" smtClean="0">
              <a:latin typeface="HP Simplified Light" panose="020B0404020204020204" pitchFamily="34" charset="0"/>
            </a:endParaRPr>
          </a:p>
          <a:p>
            <a:pPr defTabSz="924458">
              <a:spcBef>
                <a:spcPts val="607"/>
              </a:spcBef>
              <a:defRPr/>
            </a:pPr>
            <a:r>
              <a:rPr lang="en-US" baseline="0" dirty="0" smtClean="0">
                <a:latin typeface="HP Simplified Light" panose="020B0404020204020204" pitchFamily="34" charset="0"/>
              </a:rPr>
              <a:t>We see a new class of infrastructure is needs which can Increase IT Efficiencies for Traditional Apps and enable Continuous Services Delvers for the New Style of Business</a:t>
            </a:r>
            <a:endParaRPr lang="en-US" dirty="0" smtClean="0">
              <a:latin typeface="HP Simplified Light" panose="020B0404020204020204" pitchFamily="34" charset="0"/>
            </a:endParaRPr>
          </a:p>
          <a:p>
            <a:endParaRPr lang="en-GB" baseline="0" dirty="0" smtClean="0">
              <a:latin typeface="HP Simplified Light" panose="020B0404020204020204" pitchFamily="34" charset="0"/>
            </a:endParaRPr>
          </a:p>
        </p:txBody>
      </p:sp>
      <p:sp>
        <p:nvSpPr>
          <p:cNvPr id="4" name="Slide Number Placeholder 3"/>
          <p:cNvSpPr>
            <a:spLocks noGrp="1"/>
          </p:cNvSpPr>
          <p:nvPr>
            <p:ph type="sldNum" sz="quarter" idx="10"/>
          </p:nvPr>
        </p:nvSpPr>
        <p:spPr/>
        <p:txBody>
          <a:bodyPr/>
          <a:lstStyle/>
          <a:p>
            <a:fld id="{8547E1EE-0039-4797-B978-F453418260D1}" type="slidenum">
              <a:rPr lang="en-US" smtClean="0"/>
              <a:pPr/>
              <a:t>11</a:t>
            </a:fld>
            <a:endParaRPr lang="en-US" dirty="0"/>
          </a:p>
        </p:txBody>
      </p:sp>
    </p:spTree>
    <p:extLst>
      <p:ext uri="{BB962C8B-B14F-4D97-AF65-F5344CB8AC3E}">
        <p14:creationId xmlns:p14="http://schemas.microsoft.com/office/powerpoint/2010/main" val="3598331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smtClean="0"/>
              <a:t>Looking</a:t>
            </a:r>
            <a:r>
              <a:rPr lang="en-US" baseline="0" dirty="0" smtClean="0"/>
              <a:t> at the past couple of years, we have had </a:t>
            </a:r>
            <a:r>
              <a:rPr lang="en-US" u="sng" baseline="0" dirty="0" smtClean="0"/>
              <a:t>Traditional Infrastructure </a:t>
            </a:r>
            <a:r>
              <a:rPr lang="en-US" baseline="0" dirty="0" smtClean="0"/>
              <a:t>that is </a:t>
            </a:r>
            <a:r>
              <a:rPr lang="en-US" u="sng" baseline="0" dirty="0" err="1" smtClean="0"/>
              <a:t>siloed</a:t>
            </a:r>
            <a:r>
              <a:rPr lang="en-US" baseline="0" dirty="0" smtClean="0"/>
              <a:t> and can take </a:t>
            </a:r>
            <a:r>
              <a:rPr lang="en-US" u="sng" baseline="0" dirty="0" smtClean="0"/>
              <a:t>months</a:t>
            </a:r>
            <a:r>
              <a:rPr lang="en-US" baseline="0" dirty="0" smtClean="0"/>
              <a:t> to stand up. </a:t>
            </a:r>
          </a:p>
          <a:p>
            <a:endParaRPr lang="en-US" baseline="0" dirty="0" smtClean="0"/>
          </a:p>
          <a:p>
            <a:r>
              <a:rPr lang="en-US" baseline="0" dirty="0" smtClean="0"/>
              <a:t>Then, we introduced </a:t>
            </a:r>
            <a:r>
              <a:rPr lang="en-US" u="sng" baseline="0" dirty="0" smtClean="0"/>
              <a:t>Converged Infrastructure </a:t>
            </a:r>
            <a:r>
              <a:rPr lang="en-US" baseline="0" dirty="0" smtClean="0"/>
              <a:t>that is </a:t>
            </a:r>
            <a:r>
              <a:rPr lang="en-US" u="sng" baseline="0" dirty="0" smtClean="0"/>
              <a:t>shared</a:t>
            </a:r>
            <a:r>
              <a:rPr lang="en-US" baseline="0" dirty="0" smtClean="0"/>
              <a:t> and where you can get to time to value in </a:t>
            </a:r>
            <a:r>
              <a:rPr lang="en-US" u="sng" baseline="0" dirty="0" smtClean="0"/>
              <a:t>days</a:t>
            </a:r>
            <a:r>
              <a:rPr lang="en-US" baseline="0" dirty="0" smtClean="0"/>
              <a:t>.</a:t>
            </a:r>
          </a:p>
          <a:p>
            <a:endParaRPr lang="en-US" baseline="0" dirty="0" smtClean="0"/>
          </a:p>
          <a:p>
            <a:r>
              <a:rPr lang="en-US" baseline="0" dirty="0" smtClean="0"/>
              <a:t>Recent buzz has been a lot about </a:t>
            </a:r>
            <a:r>
              <a:rPr lang="en-US" u="sng" baseline="0" dirty="0" smtClean="0"/>
              <a:t>Hyper-Converged</a:t>
            </a:r>
            <a:r>
              <a:rPr lang="en-US" baseline="0" dirty="0" smtClean="0"/>
              <a:t> which is indeed </a:t>
            </a:r>
            <a:r>
              <a:rPr lang="en-US" u="sng" baseline="0" dirty="0" smtClean="0"/>
              <a:t>simpler </a:t>
            </a:r>
            <a:r>
              <a:rPr lang="en-US" baseline="0" dirty="0" smtClean="0"/>
              <a:t>and where you can go from power-on to provisioning virtual machines in </a:t>
            </a:r>
            <a:r>
              <a:rPr lang="en-US" u="sng" baseline="0" dirty="0" smtClean="0"/>
              <a:t>minutes</a:t>
            </a:r>
            <a:r>
              <a:rPr lang="en-US" baseline="0" dirty="0" smtClean="0"/>
              <a:t>.</a:t>
            </a:r>
          </a:p>
          <a:p>
            <a:endParaRPr lang="en-US" baseline="0" dirty="0" smtClean="0"/>
          </a:p>
          <a:p>
            <a:pPr marL="0" marR="0" indent="0" algn="l" defTabSz="913449" rtl="0" eaLnBrk="1" fontAlgn="auto" latinLnBrk="0" hangingPunct="1">
              <a:lnSpc>
                <a:spcPct val="100000"/>
              </a:lnSpc>
              <a:spcBef>
                <a:spcPts val="600"/>
              </a:spcBef>
              <a:spcAft>
                <a:spcPts val="0"/>
              </a:spcAft>
              <a:buClrTx/>
              <a:buSzTx/>
              <a:buFontTx/>
              <a:buNone/>
              <a:tabLst/>
              <a:defRPr/>
            </a:pPr>
            <a:r>
              <a:rPr lang="en-US" baseline="0" dirty="0" smtClean="0"/>
              <a:t>But what you really need is </a:t>
            </a:r>
            <a:r>
              <a:rPr lang="en-US" sz="1100" u="none" dirty="0" smtClean="0">
                <a:latin typeface="Arial" panose="020B0604020202020204" pitchFamily="34" charset="0"/>
                <a:ea typeface="Times New Roman" panose="02020603050405020304" pitchFamily="18" charset="0"/>
                <a:cs typeface="Arial" panose="020B0604020202020204" pitchFamily="34" charset="0"/>
              </a:rPr>
              <a:t>a </a:t>
            </a:r>
            <a:r>
              <a:rPr lang="en-US" sz="1100" u="sng" dirty="0" smtClean="0">
                <a:latin typeface="Arial" panose="020B0604020202020204" pitchFamily="34" charset="0"/>
                <a:ea typeface="Times New Roman" panose="02020603050405020304" pitchFamily="18" charset="0"/>
                <a:cs typeface="Arial" panose="020B0604020202020204" pitchFamily="34" charset="0"/>
              </a:rPr>
              <a:t>Composable</a:t>
            </a:r>
            <a:r>
              <a:rPr lang="en-US" sz="1100" u="sng" baseline="0" dirty="0" smtClean="0">
                <a:latin typeface="Arial" panose="020B0604020202020204" pitchFamily="34" charset="0"/>
                <a:ea typeface="Times New Roman" panose="02020603050405020304" pitchFamily="18" charset="0"/>
                <a:cs typeface="Arial" panose="020B0604020202020204" pitchFamily="34" charset="0"/>
              </a:rPr>
              <a:t> </a:t>
            </a:r>
            <a:r>
              <a:rPr lang="en-US" sz="1100" u="sng" dirty="0" smtClean="0">
                <a:latin typeface="Arial" panose="020B0604020202020204" pitchFamily="34" charset="0"/>
                <a:ea typeface="Times New Roman" panose="02020603050405020304" pitchFamily="18" charset="0"/>
                <a:cs typeface="Arial" panose="020B0604020202020204" pitchFamily="34" charset="0"/>
              </a:rPr>
              <a:t>infrastructure</a:t>
            </a:r>
            <a:r>
              <a:rPr lang="en-US" sz="1100" u="none" dirty="0" smtClean="0">
                <a:latin typeface="Arial" panose="020B0604020202020204" pitchFamily="34" charset="0"/>
                <a:ea typeface="Times New Roman" panose="02020603050405020304" pitchFamily="18" charset="0"/>
                <a:cs typeface="Arial" panose="020B0604020202020204" pitchFamily="34" charset="0"/>
              </a:rPr>
              <a:t> that is </a:t>
            </a:r>
            <a:r>
              <a:rPr lang="en-US" sz="1100" u="sng" dirty="0" smtClean="0">
                <a:latin typeface="Arial" panose="020B0604020202020204" pitchFamily="34" charset="0"/>
                <a:ea typeface="Times New Roman" panose="02020603050405020304" pitchFamily="18" charset="0"/>
                <a:cs typeface="Arial" panose="020B0604020202020204" pitchFamily="34" charset="0"/>
              </a:rPr>
              <a:t>fluid</a:t>
            </a:r>
            <a:r>
              <a:rPr lang="en-US" sz="1100" u="none" baseline="0" dirty="0" smtClean="0">
                <a:latin typeface="Arial" panose="020B0604020202020204" pitchFamily="34" charset="0"/>
                <a:ea typeface="Times New Roman" panose="02020603050405020304" pitchFamily="18" charset="0"/>
                <a:cs typeface="Arial" panose="020B0604020202020204" pitchFamily="34" charset="0"/>
              </a:rPr>
              <a:t> and is </a:t>
            </a:r>
            <a:r>
              <a:rPr lang="en-US" sz="1100" u="none" dirty="0" smtClean="0">
                <a:latin typeface="Arial" panose="020B0604020202020204" pitchFamily="34" charset="0"/>
                <a:ea typeface="Times New Roman" panose="02020603050405020304" pitchFamily="18" charset="0"/>
                <a:cs typeface="Arial" panose="020B0604020202020204" pitchFamily="34" charset="0"/>
              </a:rPr>
              <a:t>optimized to deliver infrastructure</a:t>
            </a:r>
            <a:r>
              <a:rPr lang="en-US" sz="1100" u="none" baseline="0" dirty="0" smtClean="0">
                <a:latin typeface="Arial" panose="020B0604020202020204" pitchFamily="34" charset="0"/>
                <a:ea typeface="Times New Roman" panose="02020603050405020304" pitchFamily="18" charset="0"/>
                <a:cs typeface="Arial" panose="020B0604020202020204" pitchFamily="34" charset="0"/>
              </a:rPr>
              <a:t> in </a:t>
            </a:r>
            <a:r>
              <a:rPr lang="en-US" sz="1100" u="sng" baseline="0" dirty="0" smtClean="0">
                <a:latin typeface="Arial" panose="020B0604020202020204" pitchFamily="34" charset="0"/>
                <a:ea typeface="Times New Roman" panose="02020603050405020304" pitchFamily="18" charset="0"/>
                <a:cs typeface="Arial" panose="020B0604020202020204" pitchFamily="34" charset="0"/>
              </a:rPr>
              <a:t>seconds</a:t>
            </a:r>
            <a:r>
              <a:rPr lang="en-US" sz="1100" u="none" baseline="0" dirty="0" smtClean="0">
                <a:latin typeface="Arial" panose="020B0604020202020204" pitchFamily="34" charset="0"/>
                <a:ea typeface="Times New Roman" panose="02020603050405020304" pitchFamily="18" charset="0"/>
                <a:cs typeface="Arial" panose="020B0604020202020204" pitchFamily="34" charset="0"/>
              </a:rPr>
              <a:t> </a:t>
            </a:r>
            <a:r>
              <a:rPr lang="en-US" sz="1100" u="none" dirty="0" smtClean="0">
                <a:latin typeface="Arial" panose="020B0604020202020204" pitchFamily="34" charset="0"/>
                <a:ea typeface="Times New Roman" panose="02020603050405020304" pitchFamily="18" charset="0"/>
                <a:cs typeface="Arial" panose="020B0604020202020204" pitchFamily="34" charset="0"/>
              </a:rPr>
              <a:t>for both your traditional and new apps.  Infrastructure for the Idea Economy.</a:t>
            </a:r>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12</a:t>
            </a:fld>
            <a:endParaRPr lang="en-US"/>
          </a:p>
        </p:txBody>
      </p:sp>
    </p:spTree>
    <p:extLst>
      <p:ext uri="{BB962C8B-B14F-4D97-AF65-F5344CB8AC3E}">
        <p14:creationId xmlns:p14="http://schemas.microsoft.com/office/powerpoint/2010/main" val="680922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400050"/>
            <a:ext cx="4806950" cy="2705100"/>
          </a:xfrm>
        </p:spPr>
      </p:sp>
      <p:sp>
        <p:nvSpPr>
          <p:cNvPr id="3" name="Notes Placeholder 2"/>
          <p:cNvSpPr>
            <a:spLocks noGrp="1"/>
          </p:cNvSpPr>
          <p:nvPr>
            <p:ph type="body" idx="1"/>
          </p:nvPr>
        </p:nvSpPr>
        <p:spPr/>
        <p:txBody>
          <a:bodyPr>
            <a:normAutofit lnSpcReduction="10000"/>
          </a:bodyPr>
          <a:lstStyle/>
          <a:p>
            <a:r>
              <a:rPr lang="en-US" sz="1100" b="1" kern="1200" dirty="0" smtClean="0">
                <a:solidFill>
                  <a:schemeClr val="tx1"/>
                </a:solidFill>
                <a:effectLst/>
                <a:latin typeface="+mn-lt"/>
                <a:ea typeface="+mn-ea"/>
                <a:cs typeface="+mn-cs"/>
              </a:rPr>
              <a:t>Fluid Resource Pools</a:t>
            </a:r>
            <a:endParaRPr lang="en-US" dirty="0" smtClean="0">
              <a:effectLst/>
            </a:endParaRPr>
          </a:p>
          <a:p>
            <a:r>
              <a:rPr lang="en-US" sz="1100" b="1" kern="1200" dirty="0" smtClean="0">
                <a:solidFill>
                  <a:schemeClr val="tx1"/>
                </a:solidFill>
                <a:effectLst/>
                <a:latin typeface="+mn-lt"/>
                <a:ea typeface="+mn-ea"/>
                <a:cs typeface="+mn-cs"/>
              </a:rPr>
              <a:t> </a:t>
            </a:r>
            <a:endParaRPr lang="en-US" dirty="0" smtClean="0">
              <a:effectLst/>
            </a:endParaRPr>
          </a:p>
          <a:p>
            <a:r>
              <a:rPr lang="en-US" sz="1100" kern="1200" dirty="0" smtClean="0">
                <a:solidFill>
                  <a:schemeClr val="tx1"/>
                </a:solidFill>
                <a:effectLst/>
                <a:latin typeface="+mn-lt"/>
                <a:ea typeface="+mn-ea"/>
                <a:cs typeface="+mn-cs"/>
              </a:rPr>
              <a:t>A single infrastructure with fluid pools of compute, storage, and fabric, so all the resources are now always available and can be instantly configured according to the specific needs of each application, reducing the need for costly infrastructure silos.  </a:t>
            </a:r>
          </a:p>
          <a:p>
            <a:pPr lvl="0"/>
            <a:r>
              <a:rPr lang="en-US" sz="1100" kern="1200" dirty="0" smtClean="0">
                <a:solidFill>
                  <a:schemeClr val="tx1"/>
                </a:solidFill>
                <a:effectLst/>
                <a:latin typeface="+mn-lt"/>
                <a:ea typeface="+mn-ea"/>
                <a:cs typeface="+mn-cs"/>
              </a:rPr>
              <a:t>Single infrastructure of disaggregated pools of compute, storage and fabric that boots-up ready for any workload</a:t>
            </a:r>
          </a:p>
          <a:p>
            <a:pPr lvl="0"/>
            <a:r>
              <a:rPr lang="en-US" sz="1100" kern="1200" dirty="0" smtClean="0">
                <a:solidFill>
                  <a:schemeClr val="tx1"/>
                </a:solidFill>
                <a:effectLst/>
                <a:latin typeface="+mn-lt"/>
                <a:ea typeface="+mn-ea"/>
                <a:cs typeface="+mn-cs"/>
              </a:rPr>
              <a:t>Physical, virtual and containers</a:t>
            </a:r>
          </a:p>
          <a:p>
            <a:pPr lvl="0"/>
            <a:r>
              <a:rPr lang="en-US" sz="1100" kern="1200" dirty="0" smtClean="0">
                <a:solidFill>
                  <a:schemeClr val="tx1"/>
                </a:solidFill>
                <a:effectLst/>
                <a:latin typeface="+mn-lt"/>
                <a:ea typeface="+mn-ea"/>
                <a:cs typeface="+mn-cs"/>
              </a:rPr>
              <a:t>Auto-integrating of resource capacity</a:t>
            </a:r>
          </a:p>
          <a:p>
            <a:r>
              <a:rPr lang="en-US" sz="1100" b="1" kern="1200" dirty="0" smtClean="0">
                <a:solidFill>
                  <a:schemeClr val="tx1"/>
                </a:solidFill>
                <a:effectLst/>
                <a:latin typeface="+mn-lt"/>
                <a:ea typeface="+mn-ea"/>
                <a:cs typeface="+mn-cs"/>
              </a:rPr>
              <a:t>Software-Defined Intelligence</a:t>
            </a:r>
            <a:endParaRPr lang="en-US" dirty="0" smtClean="0">
              <a:effectLst/>
            </a:endParaRPr>
          </a:p>
          <a:p>
            <a:r>
              <a:rPr lang="en-US" sz="1100" b="1" kern="1200" dirty="0" smtClean="0">
                <a:solidFill>
                  <a:schemeClr val="tx1"/>
                </a:solidFill>
                <a:effectLst/>
                <a:latin typeface="+mn-lt"/>
                <a:ea typeface="+mn-ea"/>
                <a:cs typeface="+mn-cs"/>
              </a:rPr>
              <a:t> </a:t>
            </a:r>
            <a:endParaRPr lang="en-US" dirty="0" smtClean="0">
              <a:effectLst/>
            </a:endParaRPr>
          </a:p>
          <a:p>
            <a:r>
              <a:rPr lang="en-US" sz="1100" kern="1200" dirty="0" smtClean="0">
                <a:solidFill>
                  <a:schemeClr val="tx1"/>
                </a:solidFill>
                <a:effectLst/>
                <a:latin typeface="+mn-lt"/>
                <a:ea typeface="+mn-ea"/>
                <a:cs typeface="+mn-cs"/>
              </a:rPr>
              <a:t>Internal software-defined intelligence with template driven, frictionless operations abstracts away the need for IT admins to understand operational minutiae of various hardware components replacing it with high-level, automated operations.</a:t>
            </a:r>
          </a:p>
          <a:p>
            <a:pPr lvl="0"/>
            <a:r>
              <a:rPr lang="en-US" sz="1100" kern="1200" dirty="0" smtClean="0">
                <a:solidFill>
                  <a:schemeClr val="tx1"/>
                </a:solidFill>
                <a:effectLst/>
                <a:latin typeface="+mn-lt"/>
                <a:ea typeface="+mn-ea"/>
                <a:cs typeface="+mn-cs"/>
              </a:rPr>
              <a:t>Template-driven workload composition </a:t>
            </a:r>
          </a:p>
          <a:p>
            <a:pPr lvl="0"/>
            <a:r>
              <a:rPr lang="en-US" sz="1100" kern="1200" dirty="0" smtClean="0">
                <a:solidFill>
                  <a:schemeClr val="tx1"/>
                </a:solidFill>
                <a:effectLst/>
                <a:latin typeface="+mn-lt"/>
                <a:ea typeface="+mn-ea"/>
                <a:cs typeface="+mn-cs"/>
              </a:rPr>
              <a:t>Frictionless operations</a:t>
            </a:r>
          </a:p>
          <a:p>
            <a:r>
              <a:rPr lang="en-US" sz="1100" kern="1200" dirty="0" smtClean="0">
                <a:solidFill>
                  <a:schemeClr val="tx1"/>
                </a:solidFill>
                <a:effectLst/>
                <a:latin typeface="+mn-lt"/>
                <a:ea typeface="+mn-ea"/>
                <a:cs typeface="+mn-cs"/>
              </a:rPr>
              <a:t> </a:t>
            </a:r>
          </a:p>
          <a:p>
            <a:r>
              <a:rPr lang="en-US" sz="1100" b="1" kern="1200" dirty="0" smtClean="0">
                <a:solidFill>
                  <a:schemeClr val="tx1"/>
                </a:solidFill>
                <a:effectLst/>
                <a:latin typeface="+mn-lt"/>
                <a:ea typeface="+mn-ea"/>
                <a:cs typeface="+mn-cs"/>
              </a:rPr>
              <a:t>Unified API</a:t>
            </a:r>
            <a:endParaRPr lang="en-US" dirty="0" smtClean="0">
              <a:effectLst/>
            </a:endParaRPr>
          </a:p>
          <a:p>
            <a:r>
              <a:rPr lang="en-US" sz="1100" b="1" kern="1200" dirty="0" smtClean="0">
                <a:solidFill>
                  <a:schemeClr val="tx1"/>
                </a:solidFill>
                <a:effectLst/>
                <a:latin typeface="+mn-lt"/>
                <a:ea typeface="+mn-ea"/>
                <a:cs typeface="+mn-cs"/>
              </a:rPr>
              <a:t> </a:t>
            </a:r>
            <a:endParaRPr lang="en-US" dirty="0" smtClean="0">
              <a:effectLst/>
            </a:endParaRPr>
          </a:p>
          <a:p>
            <a:r>
              <a:rPr lang="en-US" sz="1100" kern="1200" dirty="0" smtClean="0">
                <a:solidFill>
                  <a:schemeClr val="tx1"/>
                </a:solidFill>
                <a:effectLst/>
                <a:latin typeface="+mn-lt"/>
                <a:ea typeface="+mn-ea"/>
                <a:cs typeface="+mn-cs"/>
              </a:rPr>
              <a:t>The Unified API increases productivity and control across the data center by integrating and automating infrastructure operations and applications, eliminating time-consuming scripting of multiple varied low-level tools and interfaces.</a:t>
            </a:r>
          </a:p>
          <a:p>
            <a:r>
              <a:rPr lang="en-US" sz="1100" kern="1200" dirty="0" smtClean="0">
                <a:solidFill>
                  <a:schemeClr val="tx1"/>
                </a:solidFill>
                <a:effectLst/>
                <a:latin typeface="+mn-lt"/>
                <a:ea typeface="+mn-ea"/>
                <a:cs typeface="+mn-cs"/>
              </a:rPr>
              <a:t> </a:t>
            </a:r>
          </a:p>
          <a:p>
            <a:pPr lvl="0"/>
            <a:r>
              <a:rPr lang="en-US" sz="1100" kern="1200" dirty="0" smtClean="0">
                <a:solidFill>
                  <a:schemeClr val="tx1"/>
                </a:solidFill>
                <a:effectLst/>
                <a:latin typeface="+mn-lt"/>
                <a:ea typeface="+mn-ea"/>
                <a:cs typeface="+mn-cs"/>
              </a:rPr>
              <a:t>Single line of code to abstract every element of infrastructure</a:t>
            </a:r>
          </a:p>
          <a:p>
            <a:pPr lvl="0"/>
            <a:r>
              <a:rPr lang="en-US" sz="1100" kern="1200" dirty="0" smtClean="0">
                <a:solidFill>
                  <a:schemeClr val="tx1"/>
                </a:solidFill>
                <a:effectLst/>
                <a:latin typeface="+mn-lt"/>
                <a:ea typeface="+mn-ea"/>
                <a:cs typeface="+mn-cs"/>
              </a:rPr>
              <a:t>Full infrastructure programmability</a:t>
            </a:r>
          </a:p>
          <a:p>
            <a:pPr lvl="0"/>
            <a:r>
              <a:rPr lang="en-US" sz="1100" kern="1200" dirty="0" smtClean="0">
                <a:solidFill>
                  <a:schemeClr val="tx1"/>
                </a:solidFill>
                <a:effectLst/>
                <a:latin typeface="+mn-lt"/>
                <a:ea typeface="+mn-ea"/>
                <a:cs typeface="+mn-cs"/>
              </a:rPr>
              <a:t>Bare metal interface for Infrastructure as a Service</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47E1EE-0039-4797-B978-F453418260D1}" type="slidenum">
              <a:rPr lang="en-US" smtClean="0">
                <a:solidFill>
                  <a:prstClr val="black"/>
                </a:solidFill>
                <a:latin typeface="HP Simplified Light" panose="020B0404020204020204" pitchFamily="34" charset="0"/>
              </a:rPr>
              <a:pPr/>
              <a:t>13</a:t>
            </a:fld>
            <a:endParaRPr lang="en-US" dirty="0">
              <a:solidFill>
                <a:prstClr val="black"/>
              </a:solidFill>
              <a:latin typeface="HP Simplified Light" panose="020B0404020204020204" pitchFamily="34" charset="0"/>
            </a:endParaRPr>
          </a:p>
        </p:txBody>
      </p:sp>
    </p:spTree>
    <p:extLst>
      <p:ext uri="{BB962C8B-B14F-4D97-AF65-F5344CB8AC3E}">
        <p14:creationId xmlns:p14="http://schemas.microsoft.com/office/powerpoint/2010/main" val="311371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a:t>Click to edit Master title style</a:t>
            </a: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accent5"/>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date</a:t>
            </a: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0986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smtClean="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baseline="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dirty="0"/>
              <a:t>Click </a:t>
            </a:r>
            <a:r>
              <a:rPr lang="en-US" dirty="0" smtClean="0"/>
              <a:t>to add quoted person’s name, title, company</a:t>
            </a:r>
            <a:endParaRPr dirty="0"/>
          </a:p>
        </p:txBody>
      </p:sp>
      <p:grpSp>
        <p:nvGrpSpPr>
          <p:cNvPr id="7" name="Group 6"/>
          <p:cNvGrpSpPr/>
          <p:nvPr/>
        </p:nvGrpSpPr>
        <p:grpSpPr>
          <a:xfrm>
            <a:off x="610272" y="6248401"/>
            <a:ext cx="969471" cy="390524"/>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p:txBody>
          <a:bodyPr/>
          <a:lstStyle/>
          <a:p>
            <a:fld id="{EFA54ACD-BEB7-4258-A5F3-653792456C00}" type="datetime4">
              <a:rPr lang="en-US" smtClean="0"/>
              <a:pPr/>
              <a:t>June 23, 2016</a:t>
            </a:fld>
            <a:endParaRPr/>
          </a:p>
        </p:txBody>
      </p:sp>
      <p:sp>
        <p:nvSpPr>
          <p:cNvPr id="4" name="Footer Placeholder 3"/>
          <p:cNvSpPr>
            <a:spLocks noGrp="1"/>
          </p:cNvSpPr>
          <p:nvPr>
            <p:ph type="ftr" sz="quarter" idx="11"/>
          </p:nvPr>
        </p:nvSpPr>
        <p:spPr/>
        <p:txBody>
          <a:bodyPr/>
          <a:lstStyle/>
          <a:p>
            <a:r>
              <a:rPr lang="en-US" smtClean="0"/>
              <a:t>Private | Confidential | Internal Use Only </a:t>
            </a:r>
            <a:endParaRPr/>
          </a:p>
        </p:txBody>
      </p:sp>
      <p:sp>
        <p:nvSpPr>
          <p:cNvPr id="5" name="Slide Number Placeholder 4"/>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4323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late Quot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smtClean="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smtClean="0"/>
              <a:t>Click to add quoted person’s name, title, company</a:t>
            </a:r>
            <a:endParaRPr lang="en-US" dirty="0"/>
          </a:p>
        </p:txBody>
      </p:sp>
      <p:grpSp>
        <p:nvGrpSpPr>
          <p:cNvPr id="7" name="Group 6"/>
          <p:cNvGrpSpPr/>
          <p:nvPr/>
        </p:nvGrpSpPr>
        <p:grpSpPr>
          <a:xfrm>
            <a:off x="608014" y="6248401"/>
            <a:ext cx="969471" cy="390524"/>
            <a:chOff x="3578225" y="1146175"/>
            <a:chExt cx="5038725" cy="2111375"/>
          </a:xfrm>
          <a:solidFill>
            <a:schemeClr val="tx1"/>
          </a:solidFill>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p:txBody>
          <a:bodyPr/>
          <a:lstStyle/>
          <a:p>
            <a:fld id="{2399C1EB-F401-4F7B-BD9C-AAA165C9F3D7}" type="datetime4">
              <a:rPr lang="en-US" smtClean="0"/>
              <a:pPr/>
              <a:t>June 23, 2016</a:t>
            </a:fld>
            <a:endParaRPr/>
          </a:p>
        </p:txBody>
      </p:sp>
      <p:sp>
        <p:nvSpPr>
          <p:cNvPr id="4" name="Footer Placeholder 3"/>
          <p:cNvSpPr>
            <a:spLocks noGrp="1"/>
          </p:cNvSpPr>
          <p:nvPr>
            <p:ph type="ftr" sz="quarter" idx="11"/>
          </p:nvPr>
        </p:nvSpPr>
        <p:spPr/>
        <p:txBody>
          <a:bodyPr/>
          <a:lstStyle/>
          <a:p>
            <a:r>
              <a:rPr lang="en-US" smtClean="0"/>
              <a:t>Private | Confidential | Internal Use Only </a:t>
            </a:r>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a:p>
        </p:txBody>
      </p:sp>
    </p:spTree>
    <p:extLst>
      <p:ext uri="{BB962C8B-B14F-4D97-AF65-F5344CB8AC3E}">
        <p14:creationId xmlns:p14="http://schemas.microsoft.com/office/powerpoint/2010/main" val="33643037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2" name="Date Placeholder 1"/>
          <p:cNvSpPr>
            <a:spLocks noGrp="1"/>
          </p:cNvSpPr>
          <p:nvPr>
            <p:ph type="dt" sz="half" idx="10"/>
          </p:nvPr>
        </p:nvSpPr>
        <p:spPr/>
        <p:txBody>
          <a:bodyPr/>
          <a:lstStyle/>
          <a:p>
            <a:fld id="{ECF1CC87-9C4B-4D13-B529-5EAF641302E2}" type="datetime4">
              <a:rPr lang="en-US" smtClean="0"/>
              <a:pPr/>
              <a:t>June 23, 2016</a:t>
            </a:fld>
            <a:endParaRPr/>
          </a:p>
        </p:txBody>
      </p:sp>
      <p:sp>
        <p:nvSpPr>
          <p:cNvPr id="8" name="Footer Placeholder 7"/>
          <p:cNvSpPr>
            <a:spLocks noGrp="1"/>
          </p:cNvSpPr>
          <p:nvPr>
            <p:ph type="ftr" sz="quarter" idx="11"/>
          </p:nvPr>
        </p:nvSpPr>
        <p:spPr/>
        <p:txBody>
          <a:bodyPr/>
          <a:lstStyle/>
          <a:p>
            <a:r>
              <a:rPr lang="en-US" smtClean="0"/>
              <a:t>Private | Confidential | Internal Use Only </a:t>
            </a:r>
            <a:endParaRPr/>
          </a:p>
        </p:txBody>
      </p:sp>
      <p:sp>
        <p:nvSpPr>
          <p:cNvPr id="9" name="Slide Number Placeholder 8"/>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275529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rP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Content Placeholder 2"/>
          <p:cNvSpPr>
            <a:spLocks noGrp="1"/>
          </p:cNvSpPr>
          <p:nvPr>
            <p:ph idx="1"/>
          </p:nvPr>
        </p:nvSpPr>
        <p:spPr>
          <a:xfrm>
            <a:off x="609600" y="1524000"/>
            <a:ext cx="10969784" cy="4571999"/>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AEFA413A-E630-4377-B30C-3545E98CC867}" type="datetime4">
              <a:rPr lang="en-US" smtClean="0"/>
              <a:pPr/>
              <a:t>June 23, 2016</a:t>
            </a:fld>
            <a:endParaRPr/>
          </a:p>
        </p:txBody>
      </p:sp>
      <p:sp>
        <p:nvSpPr>
          <p:cNvPr id="5" name="Footer Placeholder 4"/>
          <p:cNvSpPr>
            <a:spLocks noGrp="1"/>
          </p:cNvSpPr>
          <p:nvPr>
            <p:ph type="ftr" sz="quarter" idx="11"/>
          </p:nvPr>
        </p:nvSpPr>
        <p:spPr/>
        <p:txBody>
          <a:bodyPr/>
          <a:lstStyle/>
          <a:p>
            <a:r>
              <a:rPr lang="en-US" smtClean="0"/>
              <a:t>Private | Confidential | Internal Use Only </a:t>
            </a:r>
            <a:endParaRPr/>
          </a:p>
        </p:txBody>
      </p:sp>
      <p:sp>
        <p:nvSpPr>
          <p:cNvPr id="6" name="Slide Number Placeholder 5"/>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43061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rP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9" name="Text Placeholder 7"/>
          <p:cNvSpPr>
            <a:spLocks noGrp="1"/>
          </p:cNvSpPr>
          <p:nvPr>
            <p:ph type="body" sz="quarter" idx="14" hasCustomPrompt="1"/>
          </p:nvPr>
        </p:nvSpPr>
        <p:spPr>
          <a:xfrm>
            <a:off x="609600" y="1524000"/>
            <a:ext cx="10969943" cy="381000"/>
          </a:xfrm>
        </p:spPr>
        <p:txBody>
          <a:bodyPr>
            <a:noAutofit/>
          </a:bodyPr>
          <a:lstStyle>
            <a:lvl1pPr marL="0" indent="0">
              <a:spcBef>
                <a:spcPts val="0"/>
              </a:spcBef>
              <a:buNone/>
              <a:defRPr sz="2400" b="1"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heading</a:t>
            </a:r>
          </a:p>
        </p:txBody>
      </p:sp>
      <p:sp>
        <p:nvSpPr>
          <p:cNvPr id="3" name="Content Placeholder 2"/>
          <p:cNvSpPr>
            <a:spLocks noGrp="1"/>
          </p:cNvSpPr>
          <p:nvPr>
            <p:ph idx="1"/>
          </p:nvPr>
        </p:nvSpPr>
        <p:spPr>
          <a:xfrm>
            <a:off x="609600" y="1978152"/>
            <a:ext cx="10969784" cy="4117847"/>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2D33DC54-2A66-493A-80B5-8303FBA5D0AD}" type="datetime4">
              <a:rPr lang="en-US" smtClean="0"/>
              <a:pPr/>
              <a:t>June 23, 2016</a:t>
            </a:fld>
            <a:endParaRPr/>
          </a:p>
        </p:txBody>
      </p:sp>
      <p:sp>
        <p:nvSpPr>
          <p:cNvPr id="5" name="Footer Placeholder 4"/>
          <p:cNvSpPr>
            <a:spLocks noGrp="1"/>
          </p:cNvSpPr>
          <p:nvPr>
            <p:ph type="ftr" sz="quarter" idx="11"/>
          </p:nvPr>
        </p:nvSpPr>
        <p:spPr/>
        <p:txBody>
          <a:bodyPr/>
          <a:lstStyle/>
          <a:p>
            <a:r>
              <a:rPr lang="en-US" smtClean="0"/>
              <a:t>Private | Confidential | Internal Use Only </a:t>
            </a:r>
            <a:endParaRPr/>
          </a:p>
        </p:txBody>
      </p:sp>
      <p:sp>
        <p:nvSpPr>
          <p:cNvPr id="6" name="Slide Number Placeholder 5"/>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57068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26B45FFC-9EEF-4E69-85F5-C8F54747804D}" type="datetime4">
              <a:rPr lang="en-US" smtClean="0"/>
              <a:pPr/>
              <a:t>June 23, 2016</a:t>
            </a:fld>
            <a:endParaRPr/>
          </a:p>
        </p:txBody>
      </p:sp>
      <p:sp>
        <p:nvSpPr>
          <p:cNvPr id="4" name="Footer Placeholder 3"/>
          <p:cNvSpPr>
            <a:spLocks noGrp="1"/>
          </p:cNvSpPr>
          <p:nvPr>
            <p:ph type="ftr" sz="quarter" idx="11"/>
          </p:nvPr>
        </p:nvSpPr>
        <p:spPr/>
        <p:txBody>
          <a:bodyPr/>
          <a:lstStyle/>
          <a:p>
            <a:r>
              <a:rPr lang="en-US" smtClean="0"/>
              <a:t>Private | Confidential | Internal Use Only </a:t>
            </a:r>
            <a:endParaRPr/>
          </a:p>
        </p:txBody>
      </p:sp>
      <p:sp>
        <p:nvSpPr>
          <p:cNvPr id="5" name="Slide Number Placeholder 4"/>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64979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7"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Date Placeholder 2"/>
          <p:cNvSpPr>
            <a:spLocks noGrp="1"/>
          </p:cNvSpPr>
          <p:nvPr>
            <p:ph type="dt" sz="half" idx="10"/>
          </p:nvPr>
        </p:nvSpPr>
        <p:spPr/>
        <p:txBody>
          <a:bodyPr/>
          <a:lstStyle/>
          <a:p>
            <a:fld id="{684E3265-88A3-4C30-AE11-BFDF645909E9}" type="datetime4">
              <a:rPr lang="en-US" smtClean="0"/>
              <a:pPr/>
              <a:t>June 23, 2016</a:t>
            </a:fld>
            <a:endParaRPr/>
          </a:p>
        </p:txBody>
      </p:sp>
      <p:sp>
        <p:nvSpPr>
          <p:cNvPr id="4" name="Footer Placeholder 3"/>
          <p:cNvSpPr>
            <a:spLocks noGrp="1"/>
          </p:cNvSpPr>
          <p:nvPr>
            <p:ph type="ftr" sz="quarter" idx="11"/>
          </p:nvPr>
        </p:nvSpPr>
        <p:spPr/>
        <p:txBody>
          <a:bodyPr/>
          <a:lstStyle/>
          <a:p>
            <a:r>
              <a:rPr lang="en-US" smtClean="0"/>
              <a:t>Private | Confidential | Internal Use Only </a:t>
            </a:r>
            <a:endParaRPr/>
          </a:p>
        </p:txBody>
      </p:sp>
      <p:sp>
        <p:nvSpPr>
          <p:cNvPr id="5" name="Slide Number Placeholder 4"/>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312938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763D2-AF56-4C60-80C7-7D8FC051005C}" type="datetime4">
              <a:rPr lang="en-US" smtClean="0"/>
              <a:pPr/>
              <a:t>June 23, 2016</a:t>
            </a:fld>
            <a:endParaRPr/>
          </a:p>
        </p:txBody>
      </p:sp>
      <p:sp>
        <p:nvSpPr>
          <p:cNvPr id="3" name="Footer Placeholder 2"/>
          <p:cNvSpPr>
            <a:spLocks noGrp="1"/>
          </p:cNvSpPr>
          <p:nvPr>
            <p:ph type="ftr" sz="quarter" idx="11"/>
          </p:nvPr>
        </p:nvSpPr>
        <p:spPr/>
        <p:txBody>
          <a:bodyPr/>
          <a:lstStyle/>
          <a:p>
            <a:r>
              <a:rPr lang="en-US" smtClean="0"/>
              <a:t>Private | Confidential | Internal Use Only </a:t>
            </a:r>
            <a:endParaRPr/>
          </a:p>
        </p:txBody>
      </p:sp>
      <p:sp>
        <p:nvSpPr>
          <p:cNvPr id="4" name="Slide Number Placeholder 3"/>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236592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a:t>Click to edit Master title style</a:t>
            </a:r>
          </a:p>
        </p:txBody>
      </p:sp>
      <p:sp>
        <p:nvSpPr>
          <p:cNvPr id="3" name="Content Placeholder 2"/>
          <p:cNvSpPr>
            <a:spLocks noGrp="1"/>
          </p:cNvSpPr>
          <p:nvPr>
            <p:ph sz="half" idx="1"/>
          </p:nvPr>
        </p:nvSpPr>
        <p:spPr>
          <a:xfrm>
            <a:off x="609441"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4" name="Content Placeholder 3"/>
          <p:cNvSpPr>
            <a:spLocks noGrp="1"/>
          </p:cNvSpPr>
          <p:nvPr>
            <p:ph sz="half" idx="2"/>
          </p:nvPr>
        </p:nvSpPr>
        <p:spPr>
          <a:xfrm>
            <a:off x="6275864"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Date Placeholder 4"/>
          <p:cNvSpPr>
            <a:spLocks noGrp="1"/>
          </p:cNvSpPr>
          <p:nvPr>
            <p:ph type="dt" sz="half" idx="10"/>
          </p:nvPr>
        </p:nvSpPr>
        <p:spPr/>
        <p:txBody>
          <a:bodyPr/>
          <a:lstStyle/>
          <a:p>
            <a:fld id="{905039DC-98B3-47E6-AD46-BA5B72AD8B4A}" type="datetime4">
              <a:rPr lang="en-US" smtClean="0"/>
              <a:pPr/>
              <a:t>June 23, 2016</a:t>
            </a:fld>
            <a:endParaRPr/>
          </a:p>
        </p:txBody>
      </p:sp>
      <p:sp>
        <p:nvSpPr>
          <p:cNvPr id="6" name="Footer Placeholder 5"/>
          <p:cNvSpPr>
            <a:spLocks noGrp="1"/>
          </p:cNvSpPr>
          <p:nvPr>
            <p:ph type="ftr" sz="quarter" idx="11"/>
          </p:nvPr>
        </p:nvSpPr>
        <p:spPr/>
        <p:txBody>
          <a:bodyPr/>
          <a:lstStyle/>
          <a:p>
            <a:r>
              <a:rPr lang="en-US" smtClean="0"/>
              <a:t>Private | Confidential | Internal Use Only </a:t>
            </a:r>
            <a:endParaRPr/>
          </a:p>
        </p:txBody>
      </p:sp>
      <p:sp>
        <p:nvSpPr>
          <p:cNvPr id="7" name="Slide Number Placeholder 6"/>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418324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a:t>Click to edit Master title style</a:t>
            </a:r>
          </a:p>
        </p:txBody>
      </p:sp>
      <p:sp>
        <p:nvSpPr>
          <p:cNvPr id="3" name="Text Placeholder 2"/>
          <p:cNvSpPr>
            <a:spLocks noGrp="1"/>
          </p:cNvSpPr>
          <p:nvPr>
            <p:ph type="body" idx="1" hasCustomPrompt="1"/>
          </p:nvPr>
        </p:nvSpPr>
        <p:spPr>
          <a:xfrm>
            <a:off x="609600"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4" name="Content Placeholder 3"/>
          <p:cNvSpPr>
            <a:spLocks noGrp="1"/>
          </p:cNvSpPr>
          <p:nvPr>
            <p:ph sz="half" idx="2"/>
          </p:nvPr>
        </p:nvSpPr>
        <p:spPr>
          <a:xfrm>
            <a:off x="609441"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Text Placeholder 4"/>
          <p:cNvSpPr>
            <a:spLocks noGrp="1"/>
          </p:cNvSpPr>
          <p:nvPr>
            <p:ph type="body" sz="quarter" idx="3" hasCustomPrompt="1"/>
          </p:nvPr>
        </p:nvSpPr>
        <p:spPr>
          <a:xfrm>
            <a:off x="6275864"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6" name="Content Placeholder 5"/>
          <p:cNvSpPr>
            <a:spLocks noGrp="1"/>
          </p:cNvSpPr>
          <p:nvPr>
            <p:ph sz="quarter" idx="4"/>
          </p:nvPr>
        </p:nvSpPr>
        <p:spPr>
          <a:xfrm>
            <a:off x="6275864"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7" name="Date Placeholder 6"/>
          <p:cNvSpPr>
            <a:spLocks noGrp="1"/>
          </p:cNvSpPr>
          <p:nvPr>
            <p:ph type="dt" sz="half" idx="10"/>
          </p:nvPr>
        </p:nvSpPr>
        <p:spPr/>
        <p:txBody>
          <a:bodyPr/>
          <a:lstStyle/>
          <a:p>
            <a:fld id="{A48AA38D-5CBD-4E44-A2EB-B3F38A5B8051}" type="datetime4">
              <a:rPr lang="en-US" smtClean="0"/>
              <a:pPr/>
              <a:t>June 23, 2016</a:t>
            </a:fld>
            <a:endParaRPr/>
          </a:p>
        </p:txBody>
      </p:sp>
      <p:sp>
        <p:nvSpPr>
          <p:cNvPr id="8" name="Footer Placeholder 7"/>
          <p:cNvSpPr>
            <a:spLocks noGrp="1"/>
          </p:cNvSpPr>
          <p:nvPr>
            <p:ph type="ftr" sz="quarter" idx="11"/>
          </p:nvPr>
        </p:nvSpPr>
        <p:spPr/>
        <p:txBody>
          <a:bodyPr/>
          <a:lstStyle/>
          <a:p>
            <a:r>
              <a:rPr lang="en-US" smtClean="0"/>
              <a:t>Private | Confidential | Internal Use Only </a:t>
            </a:r>
            <a:endParaRPr/>
          </a:p>
        </p:txBody>
      </p:sp>
      <p:sp>
        <p:nvSpPr>
          <p:cNvPr id="9" name="Slide Number Placeholder 8"/>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190298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Dark Picture">
    <p:bg bwMode="ltGray">
      <p:bgPr>
        <a:blipFill dpi="0" rotWithShape="1">
          <a:blip r:embed="rId2">
            <a:alphaModFix amt="99000"/>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a:t>Click to edit Master title style</a:t>
            </a: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date</a:t>
            </a:r>
          </a:p>
        </p:txBody>
      </p:sp>
      <p:grpSp>
        <p:nvGrpSpPr>
          <p:cNvPr id="7" name="Group 6"/>
          <p:cNvGrpSpPr/>
          <p:nvPr/>
        </p:nvGrpSpPr>
        <p:grpSpPr bwMode="black">
          <a:xfrm>
            <a:off x="606423" y="456997"/>
            <a:ext cx="3027151" cy="1219403"/>
            <a:chOff x="3578225" y="1146175"/>
            <a:chExt cx="5038725" cy="2111375"/>
          </a:xfrm>
          <a:solidFill>
            <a:schemeClr val="tx1"/>
          </a:solidFill>
        </p:grpSpPr>
        <p:sp>
          <p:nvSpPr>
            <p:cNvPr id="8" name="Freeform 5"/>
            <p:cNvSpPr>
              <a:spLocks noEditPoints="1"/>
            </p:cNvSpPr>
            <p:nvPr/>
          </p:nvSpPr>
          <p:spPr bwMode="black">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6"/>
            <p:cNvSpPr>
              <a:spLocks noEditPoints="1"/>
            </p:cNvSpPr>
            <p:nvPr/>
          </p:nvSpPr>
          <p:spPr bwMode="black">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41768681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10"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Text Placeholder 2"/>
          <p:cNvSpPr>
            <a:spLocks noGrp="1"/>
          </p:cNvSpPr>
          <p:nvPr>
            <p:ph type="body" idx="1" hasCustomPrompt="1"/>
          </p:nvPr>
        </p:nvSpPr>
        <p:spPr>
          <a:xfrm>
            <a:off x="609600"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4" name="Content Placeholder 3"/>
          <p:cNvSpPr>
            <a:spLocks noGrp="1"/>
          </p:cNvSpPr>
          <p:nvPr>
            <p:ph sz="half" idx="2"/>
          </p:nvPr>
        </p:nvSpPr>
        <p:spPr>
          <a:xfrm>
            <a:off x="609441"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Text Placeholder 4"/>
          <p:cNvSpPr>
            <a:spLocks noGrp="1"/>
          </p:cNvSpPr>
          <p:nvPr>
            <p:ph type="body" sz="quarter" idx="3" hasCustomPrompt="1"/>
          </p:nvPr>
        </p:nvSpPr>
        <p:spPr>
          <a:xfrm>
            <a:off x="6275864"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6" name="Content Placeholder 5"/>
          <p:cNvSpPr>
            <a:spLocks noGrp="1"/>
          </p:cNvSpPr>
          <p:nvPr>
            <p:ph sz="quarter" idx="4"/>
          </p:nvPr>
        </p:nvSpPr>
        <p:spPr>
          <a:xfrm>
            <a:off x="6275864"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7" name="Date Placeholder 6"/>
          <p:cNvSpPr>
            <a:spLocks noGrp="1"/>
          </p:cNvSpPr>
          <p:nvPr>
            <p:ph type="dt" sz="half" idx="10"/>
          </p:nvPr>
        </p:nvSpPr>
        <p:spPr/>
        <p:txBody>
          <a:bodyPr/>
          <a:lstStyle/>
          <a:p>
            <a:fld id="{8F030E74-B79E-47A7-AA1C-BA3D00CC0B4A}" type="datetime4">
              <a:rPr lang="en-US" smtClean="0"/>
              <a:pPr/>
              <a:t>June 23, 2016</a:t>
            </a:fld>
            <a:endParaRPr/>
          </a:p>
        </p:txBody>
      </p:sp>
      <p:sp>
        <p:nvSpPr>
          <p:cNvPr id="8" name="Footer Placeholder 7"/>
          <p:cNvSpPr>
            <a:spLocks noGrp="1"/>
          </p:cNvSpPr>
          <p:nvPr>
            <p:ph type="ftr" sz="quarter" idx="11"/>
          </p:nvPr>
        </p:nvSpPr>
        <p:spPr/>
        <p:txBody>
          <a:bodyPr/>
          <a:lstStyle/>
          <a:p>
            <a:r>
              <a:rPr lang="en-US" smtClean="0"/>
              <a:t>Private | Confidential | Internal Use Only </a:t>
            </a:r>
            <a:endParaRPr/>
          </a:p>
        </p:txBody>
      </p:sp>
      <p:sp>
        <p:nvSpPr>
          <p:cNvPr id="9" name="Slide Number Placeholder 8"/>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116084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a:t>Click to edit Master title style</a:t>
            </a:r>
          </a:p>
        </p:txBody>
      </p:sp>
      <p:sp>
        <p:nvSpPr>
          <p:cNvPr id="10" name="Text Placeholder 9"/>
          <p:cNvSpPr>
            <a:spLocks noGrp="1"/>
          </p:cNvSpPr>
          <p:nvPr>
            <p:ph type="body" sz="quarter" idx="14"/>
          </p:nvPr>
        </p:nvSpPr>
        <p:spPr>
          <a:xfrm>
            <a:off x="609441"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1" name="Text Placeholder 9"/>
          <p:cNvSpPr>
            <a:spLocks noGrp="1"/>
          </p:cNvSpPr>
          <p:nvPr>
            <p:ph type="body" sz="quarter" idx="15"/>
          </p:nvPr>
        </p:nvSpPr>
        <p:spPr>
          <a:xfrm>
            <a:off x="4381500"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2" name="Text Placeholder 9"/>
          <p:cNvSpPr>
            <a:spLocks noGrp="1"/>
          </p:cNvSpPr>
          <p:nvPr>
            <p:ph type="body" sz="quarter" idx="16"/>
          </p:nvPr>
        </p:nvSpPr>
        <p:spPr>
          <a:xfrm>
            <a:off x="8150384"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Date Placeholder 4"/>
          <p:cNvSpPr>
            <a:spLocks noGrp="1"/>
          </p:cNvSpPr>
          <p:nvPr>
            <p:ph type="dt" sz="half" idx="10"/>
          </p:nvPr>
        </p:nvSpPr>
        <p:spPr/>
        <p:txBody>
          <a:bodyPr/>
          <a:lstStyle/>
          <a:p>
            <a:fld id="{00FDD7F1-9FB6-4CB9-BA1F-25B205B879F3}" type="datetime4">
              <a:rPr lang="en-US" smtClean="0"/>
              <a:pPr/>
              <a:t>June 23, 2016</a:t>
            </a:fld>
            <a:endParaRPr/>
          </a:p>
        </p:txBody>
      </p:sp>
      <p:sp>
        <p:nvSpPr>
          <p:cNvPr id="6" name="Footer Placeholder 5"/>
          <p:cNvSpPr>
            <a:spLocks noGrp="1"/>
          </p:cNvSpPr>
          <p:nvPr>
            <p:ph type="ftr" sz="quarter" idx="11"/>
          </p:nvPr>
        </p:nvSpPr>
        <p:spPr/>
        <p:txBody>
          <a:bodyPr/>
          <a:lstStyle/>
          <a:p>
            <a:r>
              <a:rPr lang="en-US" smtClean="0"/>
              <a:t>Private | Confidential | Internal Use Only </a:t>
            </a:r>
            <a:endParaRPr/>
          </a:p>
        </p:txBody>
      </p:sp>
      <p:sp>
        <p:nvSpPr>
          <p:cNvPr id="7" name="Slide Number Placeholder 6"/>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246254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a:t>Click to edit Master title style</a:t>
            </a: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Date Placeholder 4"/>
          <p:cNvSpPr>
            <a:spLocks noGrp="1"/>
          </p:cNvSpPr>
          <p:nvPr>
            <p:ph type="dt" sz="half" idx="10"/>
          </p:nvPr>
        </p:nvSpPr>
        <p:spPr/>
        <p:txBody>
          <a:bodyPr/>
          <a:lstStyle/>
          <a:p>
            <a:fld id="{027D5831-B468-414C-94B5-F04EB43FC0AE}" type="datetime4">
              <a:rPr lang="en-US" smtClean="0"/>
              <a:pPr/>
              <a:t>June 23, 2016</a:t>
            </a:fld>
            <a:endParaRPr/>
          </a:p>
        </p:txBody>
      </p:sp>
      <p:sp>
        <p:nvSpPr>
          <p:cNvPr id="6" name="Footer Placeholder 5"/>
          <p:cNvSpPr>
            <a:spLocks noGrp="1"/>
          </p:cNvSpPr>
          <p:nvPr>
            <p:ph type="ftr" sz="quarter" idx="11"/>
          </p:nvPr>
        </p:nvSpPr>
        <p:spPr/>
        <p:txBody>
          <a:bodyPr/>
          <a:lstStyle/>
          <a:p>
            <a:r>
              <a:rPr lang="en-US" smtClean="0"/>
              <a:t>Private | Confidential | Internal Use Only </a:t>
            </a:r>
            <a:endParaRPr/>
          </a:p>
        </p:txBody>
      </p:sp>
      <p:sp>
        <p:nvSpPr>
          <p:cNvPr id="7" name="Slide Number Placeholder 6"/>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59148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15"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Date Placeholder 4"/>
          <p:cNvSpPr>
            <a:spLocks noGrp="1"/>
          </p:cNvSpPr>
          <p:nvPr>
            <p:ph type="dt" sz="half" idx="10"/>
          </p:nvPr>
        </p:nvSpPr>
        <p:spPr/>
        <p:txBody>
          <a:bodyPr/>
          <a:lstStyle/>
          <a:p>
            <a:fld id="{727A18C6-3F10-4266-96C9-5D014F3025B2}" type="datetime4">
              <a:rPr lang="en-US" smtClean="0"/>
              <a:pPr/>
              <a:t>June 23, 2016</a:t>
            </a:fld>
            <a:endParaRPr/>
          </a:p>
        </p:txBody>
      </p:sp>
      <p:sp>
        <p:nvSpPr>
          <p:cNvPr id="6" name="Footer Placeholder 5"/>
          <p:cNvSpPr>
            <a:spLocks noGrp="1"/>
          </p:cNvSpPr>
          <p:nvPr>
            <p:ph type="ftr" sz="quarter" idx="11"/>
          </p:nvPr>
        </p:nvSpPr>
        <p:spPr/>
        <p:txBody>
          <a:bodyPr/>
          <a:lstStyle/>
          <a:p>
            <a:r>
              <a:rPr lang="en-US" smtClean="0"/>
              <a:t>Private | Confidential | Internal Use Only </a:t>
            </a:r>
            <a:endParaRPr/>
          </a:p>
        </p:txBody>
      </p:sp>
      <p:sp>
        <p:nvSpPr>
          <p:cNvPr id="7" name="Slide Number Placeholder 6"/>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350263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a:xfrm>
            <a:off x="609600" y="1524000"/>
            <a:ext cx="7848600" cy="45720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4" name="Text Placeholder 3"/>
          <p:cNvSpPr>
            <a:spLocks noGrp="1"/>
          </p:cNvSpPr>
          <p:nvPr>
            <p:ph type="body" sz="half" idx="2"/>
          </p:nvPr>
        </p:nvSpPr>
        <p:spPr bwMode="ltGray">
          <a:xfrm>
            <a:off x="8610600" y="1524000"/>
            <a:ext cx="2968784" cy="4572000"/>
          </a:xfrm>
          <a:solidFill>
            <a:schemeClr val="accent6"/>
          </a:solidFill>
        </p:spPr>
        <p:txBody>
          <a:bodyPr lIns="91440" tIns="91440" rIns="91440" bIns="91440">
            <a:no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dirty="0"/>
              <a:t>Click to edit Master text styles</a:t>
            </a:r>
          </a:p>
        </p:txBody>
      </p:sp>
      <p:sp>
        <p:nvSpPr>
          <p:cNvPr id="5" name="Date Placeholder 4"/>
          <p:cNvSpPr>
            <a:spLocks noGrp="1"/>
          </p:cNvSpPr>
          <p:nvPr>
            <p:ph type="dt" sz="half" idx="10"/>
          </p:nvPr>
        </p:nvSpPr>
        <p:spPr/>
        <p:txBody>
          <a:bodyPr/>
          <a:lstStyle/>
          <a:p>
            <a:fld id="{A6CB1722-4B46-4353-B583-721651D61489}" type="datetime4">
              <a:rPr lang="en-US" smtClean="0"/>
              <a:pPr/>
              <a:t>June 23, 2016</a:t>
            </a:fld>
            <a:endParaRPr/>
          </a:p>
        </p:txBody>
      </p:sp>
      <p:sp>
        <p:nvSpPr>
          <p:cNvPr id="6" name="Footer Placeholder 5"/>
          <p:cNvSpPr>
            <a:spLocks noGrp="1"/>
          </p:cNvSpPr>
          <p:nvPr>
            <p:ph type="ftr" sz="quarter" idx="11"/>
          </p:nvPr>
        </p:nvSpPr>
        <p:spPr/>
        <p:txBody>
          <a:bodyPr/>
          <a:lstStyle/>
          <a:p>
            <a:r>
              <a:rPr lang="en-US" smtClean="0"/>
              <a:t>Private | Confidential | Internal Use Only </a:t>
            </a:r>
            <a:endParaRPr/>
          </a:p>
        </p:txBody>
      </p:sp>
      <p:sp>
        <p:nvSpPr>
          <p:cNvPr id="7" name="Slide Number Placeholder 6"/>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218229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a:t>Click to edit Master title style</a:t>
            </a: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8" name="Text Placeholder 9"/>
          <p:cNvSpPr>
            <a:spLocks noGrp="1"/>
          </p:cNvSpPr>
          <p:nvPr>
            <p:ph type="body" sz="quarter" idx="16"/>
          </p:nvPr>
        </p:nvSpPr>
        <p:spPr>
          <a:xfrm>
            <a:off x="7467600" y="1524000"/>
            <a:ext cx="4111784"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Date Placeholder 4"/>
          <p:cNvSpPr>
            <a:spLocks noGrp="1"/>
          </p:cNvSpPr>
          <p:nvPr>
            <p:ph type="dt" sz="half" idx="10"/>
          </p:nvPr>
        </p:nvSpPr>
        <p:spPr/>
        <p:txBody>
          <a:bodyPr/>
          <a:lstStyle/>
          <a:p>
            <a:fld id="{8B8B1958-F972-48E2-B30C-3D9C71EE7ED1}" type="datetime4">
              <a:rPr lang="en-US" smtClean="0"/>
              <a:pPr/>
              <a:t>June 23, 2016</a:t>
            </a:fld>
            <a:endParaRPr/>
          </a:p>
        </p:txBody>
      </p:sp>
      <p:sp>
        <p:nvSpPr>
          <p:cNvPr id="6" name="Footer Placeholder 5"/>
          <p:cNvSpPr>
            <a:spLocks noGrp="1"/>
          </p:cNvSpPr>
          <p:nvPr>
            <p:ph type="ftr" sz="quarter" idx="11"/>
          </p:nvPr>
        </p:nvSpPr>
        <p:spPr/>
        <p:txBody>
          <a:bodyPr/>
          <a:lstStyle/>
          <a:p>
            <a:r>
              <a:rPr lang="en-US" smtClean="0"/>
              <a:t>Private | Confidential | Internal Use Only </a:t>
            </a:r>
            <a:endParaRPr/>
          </a:p>
        </p:txBody>
      </p:sp>
      <p:sp>
        <p:nvSpPr>
          <p:cNvPr id="7" name="Slide Number Placeholder 6"/>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187985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a:t>Click to edit Master title style</a:t>
            </a: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bwMode="ltGray">
          <a:xfrm>
            <a:off x="7467601" y="1524000"/>
            <a:ext cx="4111784" cy="45720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BF2CF142-9C82-4C83-9B6A-8077B879C1B8}" type="datetime4">
              <a:rPr lang="en-US" smtClean="0"/>
              <a:pPr/>
              <a:t>June 23, 2016</a:t>
            </a:fld>
            <a:endParaRPr/>
          </a:p>
        </p:txBody>
      </p:sp>
      <p:sp>
        <p:nvSpPr>
          <p:cNvPr id="6" name="Footer Placeholder 5"/>
          <p:cNvSpPr>
            <a:spLocks noGrp="1"/>
          </p:cNvSpPr>
          <p:nvPr>
            <p:ph type="ftr" sz="quarter" idx="11"/>
          </p:nvPr>
        </p:nvSpPr>
        <p:spPr/>
        <p:txBody>
          <a:bodyPr/>
          <a:lstStyle/>
          <a:p>
            <a:r>
              <a:rPr lang="en-US" smtClean="0"/>
              <a:t>Private | Confidential | Internal Use Only </a:t>
            </a:r>
            <a:endParaRPr/>
          </a:p>
        </p:txBody>
      </p:sp>
      <p:sp>
        <p:nvSpPr>
          <p:cNvPr id="7" name="Slide Number Placeholder 6"/>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147141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icture Righ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5257800" cy="852364"/>
          </a:xfrm>
        </p:spPr>
        <p:txBody>
          <a:bodyPr anchor="t"/>
          <a:lstStyle>
            <a:lvl1pPr>
              <a:defRPr sz="2800"/>
            </a:lvl1pPr>
          </a:lstStyle>
          <a:p>
            <a:r>
              <a:rPr/>
              <a:t>Click to edit Master title style</a:t>
            </a:r>
          </a:p>
        </p:txBody>
      </p:sp>
      <p:sp>
        <p:nvSpPr>
          <p:cNvPr id="4" name="Text Placeholder 3"/>
          <p:cNvSpPr>
            <a:spLocks noGrp="1"/>
          </p:cNvSpPr>
          <p:nvPr>
            <p:ph type="body" sz="half" idx="2"/>
          </p:nvPr>
        </p:nvSpPr>
        <p:spPr>
          <a:xfrm>
            <a:off x="609441" y="2819400"/>
            <a:ext cx="3657600" cy="1981200"/>
          </a:xfrm>
          <a:noFill/>
        </p:spPr>
        <p:txBody>
          <a:bodyPr lIns="0" tIns="0" rIns="0" bIns="0">
            <a:noAutofit/>
          </a:bodyPr>
          <a:lstStyle>
            <a:lvl1pPr marL="0" indent="0">
              <a:spcBef>
                <a:spcPts val="900"/>
              </a:spcBef>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3" name="Picture Placeholder 2"/>
          <p:cNvSpPr>
            <a:spLocks noGrp="1"/>
          </p:cNvSpPr>
          <p:nvPr>
            <p:ph type="pic" idx="1"/>
          </p:nvPr>
        </p:nvSpPr>
        <p:spPr bwMode="ltGray">
          <a:xfrm>
            <a:off x="6095999" y="519236"/>
            <a:ext cx="5486399" cy="5576764"/>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5" name="Date Placeholder 4"/>
          <p:cNvSpPr>
            <a:spLocks noGrp="1"/>
          </p:cNvSpPr>
          <p:nvPr>
            <p:ph type="dt" sz="half" idx="10"/>
          </p:nvPr>
        </p:nvSpPr>
        <p:spPr/>
        <p:txBody>
          <a:bodyPr/>
          <a:lstStyle/>
          <a:p>
            <a:fld id="{9C259EE5-F25B-4563-AE58-6B042DD986DA}" type="datetime4">
              <a:rPr lang="en-US" smtClean="0"/>
              <a:pPr/>
              <a:t>June 23, 2016</a:t>
            </a:fld>
            <a:endParaRPr/>
          </a:p>
        </p:txBody>
      </p:sp>
      <p:sp>
        <p:nvSpPr>
          <p:cNvPr id="6" name="Footer Placeholder 5"/>
          <p:cNvSpPr>
            <a:spLocks noGrp="1"/>
          </p:cNvSpPr>
          <p:nvPr>
            <p:ph type="ftr" sz="quarter" idx="11"/>
          </p:nvPr>
        </p:nvSpPr>
        <p:spPr/>
        <p:txBody>
          <a:bodyPr/>
          <a:lstStyle/>
          <a:p>
            <a:r>
              <a:rPr lang="en-US" smtClean="0"/>
              <a:t>Private | Confidential | Internal Use Only </a:t>
            </a:r>
            <a:endParaRPr/>
          </a:p>
        </p:txBody>
      </p:sp>
      <p:sp>
        <p:nvSpPr>
          <p:cNvPr id="7" name="Slide Number Placeholder 6"/>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407718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0" name="Title 9"/>
          <p:cNvSpPr>
            <a:spLocks noGrp="1"/>
          </p:cNvSpPr>
          <p:nvPr>
            <p:ph type="title"/>
          </p:nvPr>
        </p:nvSpPr>
        <p:spPr>
          <a:xfrm>
            <a:off x="609441" y="519236"/>
            <a:ext cx="10969943" cy="852364"/>
          </a:xfrm>
        </p:spPr>
        <p:txBody>
          <a:bodyPr/>
          <a:lstStyle/>
          <a:p>
            <a:r>
              <a:rPr/>
              <a:t>Click to edit Master title style</a:t>
            </a:r>
          </a:p>
        </p:txBody>
      </p:sp>
      <p:sp>
        <p:nvSpPr>
          <p:cNvPr id="3" name="Picture Placeholder 2"/>
          <p:cNvSpPr>
            <a:spLocks noGrp="1"/>
          </p:cNvSpPr>
          <p:nvPr>
            <p:ph type="pic" idx="1"/>
          </p:nvPr>
        </p:nvSpPr>
        <p:spPr bwMode="ltGray">
          <a:xfrm>
            <a:off x="608013"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bwMode="ltGray">
          <a:xfrm>
            <a:off x="609440" y="4953000"/>
            <a:ext cx="5312664" cy="1143000"/>
          </a:xfrm>
          <a:solidFill>
            <a:schemeClr val="accent5"/>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8" name="Picture Placeholder 2"/>
          <p:cNvSpPr>
            <a:spLocks noGrp="1"/>
          </p:cNvSpPr>
          <p:nvPr>
            <p:ph type="pic" idx="13"/>
          </p:nvPr>
        </p:nvSpPr>
        <p:spPr bwMode="ltGray">
          <a:xfrm>
            <a:off x="6266720"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9" name="Text Placeholder 3"/>
          <p:cNvSpPr>
            <a:spLocks noGrp="1"/>
          </p:cNvSpPr>
          <p:nvPr>
            <p:ph type="body" sz="half" idx="14"/>
          </p:nvPr>
        </p:nvSpPr>
        <p:spPr bwMode="ltGray">
          <a:xfrm>
            <a:off x="6266720" y="4953000"/>
            <a:ext cx="5312664" cy="1143000"/>
          </a:xfrm>
          <a:solidFill>
            <a:schemeClr val="accent5"/>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F4CAB0D1-A256-4DFA-8583-35D5EE4CD0DF}" type="datetime4">
              <a:rPr lang="en-US" smtClean="0"/>
              <a:pPr/>
              <a:t>June 23, 2016</a:t>
            </a:fld>
            <a:endParaRPr/>
          </a:p>
        </p:txBody>
      </p:sp>
      <p:sp>
        <p:nvSpPr>
          <p:cNvPr id="6" name="Footer Placeholder 5"/>
          <p:cNvSpPr>
            <a:spLocks noGrp="1"/>
          </p:cNvSpPr>
          <p:nvPr>
            <p:ph type="ftr" sz="quarter" idx="11"/>
          </p:nvPr>
        </p:nvSpPr>
        <p:spPr/>
        <p:txBody>
          <a:bodyPr/>
          <a:lstStyle/>
          <a:p>
            <a:r>
              <a:rPr lang="en-US" smtClean="0"/>
              <a:t>Private | Confidential | Internal Use Only </a:t>
            </a:r>
            <a:endParaRPr/>
          </a:p>
        </p:txBody>
      </p:sp>
      <p:sp>
        <p:nvSpPr>
          <p:cNvPr id="7" name="Slide Number Placeholder 6"/>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420189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a:t>Click to edit Master title style</a:t>
            </a:r>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bwMode="ltGray">
          <a:xfrm>
            <a:off x="609440" y="4267200"/>
            <a:ext cx="3429000" cy="18288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9" name="Text Placeholder 3"/>
          <p:cNvSpPr>
            <a:spLocks noGrp="1"/>
          </p:cNvSpPr>
          <p:nvPr>
            <p:ph type="body" sz="half" idx="14"/>
          </p:nvPr>
        </p:nvSpPr>
        <p:spPr bwMode="ltGray">
          <a:xfrm>
            <a:off x="4381500" y="4267200"/>
            <a:ext cx="3429000" cy="18288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11" name="Text Placeholder 3"/>
          <p:cNvSpPr>
            <a:spLocks noGrp="1"/>
          </p:cNvSpPr>
          <p:nvPr>
            <p:ph type="body" sz="half" idx="16"/>
          </p:nvPr>
        </p:nvSpPr>
        <p:spPr bwMode="ltGray">
          <a:xfrm>
            <a:off x="8150384" y="4267200"/>
            <a:ext cx="3429000" cy="18288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B0BBCA58-86AD-4F40-BF66-913A1183EE47}" type="datetime4">
              <a:rPr lang="en-US" smtClean="0"/>
              <a:pPr/>
              <a:t>June 23, 2016</a:t>
            </a:fld>
            <a:endParaRPr/>
          </a:p>
        </p:txBody>
      </p:sp>
      <p:sp>
        <p:nvSpPr>
          <p:cNvPr id="6" name="Footer Placeholder 5"/>
          <p:cNvSpPr>
            <a:spLocks noGrp="1"/>
          </p:cNvSpPr>
          <p:nvPr>
            <p:ph type="ftr" sz="quarter" idx="11"/>
          </p:nvPr>
        </p:nvSpPr>
        <p:spPr/>
        <p:txBody>
          <a:bodyPr/>
          <a:lstStyle/>
          <a:p>
            <a:r>
              <a:rPr lang="en-US" smtClean="0"/>
              <a:t>Private | Confidential | Internal Use Only </a:t>
            </a:r>
            <a:endParaRPr/>
          </a:p>
        </p:txBody>
      </p:sp>
      <p:sp>
        <p:nvSpPr>
          <p:cNvPr id="7" name="Slide Number Placeholder 6"/>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120158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a:t>Click to edit Master title style</a:t>
            </a:r>
          </a:p>
        </p:txBody>
      </p:sp>
      <p:sp>
        <p:nvSpPr>
          <p:cNvPr id="10" name="Text Placeholder 9"/>
          <p:cNvSpPr>
            <a:spLocks noGrp="1"/>
          </p:cNvSpPr>
          <p:nvPr>
            <p:ph type="body" sz="quarter" idx="13"/>
          </p:nvPr>
        </p:nvSpPr>
        <p:spPr>
          <a:xfrm>
            <a:off x="608013" y="4939693"/>
            <a:ext cx="9141619" cy="699107"/>
          </a:xfrm>
        </p:spPr>
        <p:txBody>
          <a:bodyPr wrap="square">
            <a:noAutofit/>
          </a:bodyPr>
          <a:lstStyle>
            <a:lvl1pPr marL="0" indent="0">
              <a:spcBef>
                <a:spcPts val="0"/>
              </a:spcBef>
              <a:buFontTx/>
              <a:buNone/>
              <a:defRPr sz="44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sp>
        <p:nvSpPr>
          <p:cNvPr id="11" name="Text Placeholder 9"/>
          <p:cNvSpPr>
            <a:spLocks noGrp="1"/>
          </p:cNvSpPr>
          <p:nvPr>
            <p:ph type="body" sz="quarter" idx="14"/>
          </p:nvPr>
        </p:nvSpPr>
        <p:spPr>
          <a:xfrm>
            <a:off x="608013" y="5791200"/>
            <a:ext cx="9141619" cy="457200"/>
          </a:xfrm>
        </p:spPr>
        <p:txBody>
          <a:bodyPr wrap="square">
            <a:noAutofit/>
          </a:bodyPr>
          <a:lstStyle>
            <a:lvl1pPr marL="0" indent="0">
              <a:spcBef>
                <a:spcPts val="0"/>
              </a:spcBef>
              <a:buFontTx/>
              <a:buNone/>
              <a:defRPr sz="28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sp>
        <p:nvSpPr>
          <p:cNvPr id="12" name="Text Placeholder 7"/>
          <p:cNvSpPr>
            <a:spLocks noGrp="1"/>
          </p:cNvSpPr>
          <p:nvPr>
            <p:ph type="body" sz="quarter" idx="15" hasCustomPrompt="1"/>
          </p:nvPr>
        </p:nvSpPr>
        <p:spPr>
          <a:xfrm>
            <a:off x="7935522" y="457200"/>
            <a:ext cx="3646877" cy="354113"/>
          </a:xfrm>
        </p:spPr>
        <p:txBody>
          <a:bodyPr>
            <a:noAutofit/>
          </a:bodyPr>
          <a:lstStyle>
            <a:lvl1pPr marL="0" indent="0" algn="r">
              <a:spcBef>
                <a:spcPts val="0"/>
              </a:spcBef>
              <a:buNone/>
              <a:defRPr sz="2000" baseline="0">
                <a:solidFill>
                  <a:schemeClr val="accent5"/>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date</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363955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a:t>Click to edit Master title style</a:t>
            </a:r>
          </a:p>
        </p:txBody>
      </p:sp>
      <p:sp>
        <p:nvSpPr>
          <p:cNvPr id="10" name="Text Placeholder 9"/>
          <p:cNvSpPr>
            <a:spLocks noGrp="1"/>
          </p:cNvSpPr>
          <p:nvPr>
            <p:ph type="body" sz="quarter" idx="13"/>
          </p:nvPr>
        </p:nvSpPr>
        <p:spPr>
          <a:xfrm>
            <a:off x="608013" y="5015893"/>
            <a:ext cx="9141619" cy="1080107"/>
          </a:xfrm>
        </p:spPr>
        <p:txBody>
          <a:bodyPr wrap="square">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9" name="Date Placeholder 8"/>
          <p:cNvSpPr>
            <a:spLocks noGrp="1"/>
          </p:cNvSpPr>
          <p:nvPr>
            <p:ph type="dt" sz="half" idx="15"/>
          </p:nvPr>
        </p:nvSpPr>
        <p:spPr/>
        <p:txBody>
          <a:bodyPr/>
          <a:lstStyle/>
          <a:p>
            <a:fld id="{FB395617-A7D9-4AE8-82B6-3D0A191CDCBE}" type="datetime4">
              <a:rPr lang="en-US" smtClean="0"/>
              <a:pPr/>
              <a:t>June 23, 2016</a:t>
            </a:fld>
            <a:endParaRPr/>
          </a:p>
        </p:txBody>
      </p:sp>
      <p:sp>
        <p:nvSpPr>
          <p:cNvPr id="12" name="Footer Placeholder 11"/>
          <p:cNvSpPr>
            <a:spLocks noGrp="1"/>
          </p:cNvSpPr>
          <p:nvPr>
            <p:ph type="ftr" sz="quarter" idx="16"/>
          </p:nvPr>
        </p:nvSpPr>
        <p:spPr/>
        <p:txBody>
          <a:bodyPr/>
          <a:lstStyle/>
          <a:p>
            <a:r>
              <a:rPr lang="en-US" smtClean="0"/>
              <a:t>Private | Confidential | Internal Use Only </a:t>
            </a:r>
            <a:endParaRPr/>
          </a:p>
        </p:txBody>
      </p:sp>
      <p:sp>
        <p:nvSpPr>
          <p:cNvPr id="13" name="Slide Number Placeholder 12"/>
          <p:cNvSpPr>
            <a:spLocks noGrp="1"/>
          </p:cNvSpPr>
          <p:nvPr>
            <p:ph type="sldNum" sz="quarter" idx="17"/>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392541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a:t>Click to edit Master title style</a:t>
            </a: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96116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77C6BA28-E443-46F5-AE73-D543F89EF748}" type="datetime4">
              <a:rPr lang="en-US" smtClean="0"/>
              <a:pPr/>
              <a:t>June 23, 2016</a:t>
            </a:fld>
            <a:endParaRPr/>
          </a:p>
        </p:txBody>
      </p:sp>
      <p:sp>
        <p:nvSpPr>
          <p:cNvPr id="5" name="Footer Placeholder 4"/>
          <p:cNvSpPr>
            <a:spLocks noGrp="1"/>
          </p:cNvSpPr>
          <p:nvPr>
            <p:ph type="ftr" sz="quarter" idx="11"/>
          </p:nvPr>
        </p:nvSpPr>
        <p:spPr/>
        <p:txBody>
          <a:bodyPr/>
          <a:lstStyle/>
          <a:p>
            <a:r>
              <a:rPr lang="en-US" smtClean="0"/>
              <a:t>Private | Confidential | Internal Use Only </a:t>
            </a:r>
            <a:endParaRPr/>
          </a:p>
        </p:txBody>
      </p:sp>
      <p:sp>
        <p:nvSpPr>
          <p:cNvPr id="6" name="Slide Number Placeholder 5"/>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53926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3200" y="519236"/>
            <a:ext cx="1219198" cy="5576764"/>
          </a:xfrm>
        </p:spPr>
        <p:txBody>
          <a:bodyPr vert="eaVert"/>
          <a:lstStyle>
            <a:lvl1pPr>
              <a:defRPr/>
            </a:lvl1pPr>
          </a:lstStyle>
          <a:p>
            <a:r>
              <a:rPr/>
              <a:t>Click to edit Master title style</a:t>
            </a:r>
          </a:p>
        </p:txBody>
      </p:sp>
      <p:sp>
        <p:nvSpPr>
          <p:cNvPr id="3" name="Vertical Text Placeholder 2"/>
          <p:cNvSpPr>
            <a:spLocks noGrp="1"/>
          </p:cNvSpPr>
          <p:nvPr>
            <p:ph type="body" orient="vert" idx="1"/>
          </p:nvPr>
        </p:nvSpPr>
        <p:spPr>
          <a:xfrm>
            <a:off x="609600" y="519235"/>
            <a:ext cx="9677400" cy="5576765"/>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1452EE1A-1BE0-474E-808D-00D5A7797660}" type="datetime4">
              <a:rPr lang="en-US" smtClean="0"/>
              <a:pPr/>
              <a:t>June 23, 2016</a:t>
            </a:fld>
            <a:endParaRPr/>
          </a:p>
        </p:txBody>
      </p:sp>
      <p:sp>
        <p:nvSpPr>
          <p:cNvPr id="5" name="Footer Placeholder 4"/>
          <p:cNvSpPr>
            <a:spLocks noGrp="1"/>
          </p:cNvSpPr>
          <p:nvPr>
            <p:ph type="ftr" sz="quarter" idx="11"/>
          </p:nvPr>
        </p:nvSpPr>
        <p:spPr/>
        <p:txBody>
          <a:bodyPr/>
          <a:lstStyle/>
          <a:p>
            <a:r>
              <a:rPr lang="en-US" smtClean="0"/>
              <a:t>Private | Confidential | Internal Use Only </a:t>
            </a:r>
            <a:endParaRPr/>
          </a:p>
        </p:txBody>
      </p:sp>
      <p:sp>
        <p:nvSpPr>
          <p:cNvPr id="6" name="Slide Number Placeholder 5"/>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365013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8011" cy="1936016"/>
          </a:xfrm>
        </p:spPr>
        <p:txBody>
          <a:bodyPr anchor="t">
            <a:noAutofit/>
          </a:bodyPr>
          <a:lstStyle>
            <a:lvl1pPr>
              <a:lnSpc>
                <a:spcPct val="80000"/>
              </a:lnSpc>
              <a:defRPr sz="7200"/>
            </a:lvl1pPr>
          </a:lstStyle>
          <a:p>
            <a:r>
              <a:rPr/>
              <a:t>Click to edit Master title style</a:t>
            </a:r>
          </a:p>
        </p:txBody>
      </p:sp>
      <p:sp>
        <p:nvSpPr>
          <p:cNvPr id="3" name="Text Placeholder 2"/>
          <p:cNvSpPr>
            <a:spLocks noGrp="1"/>
          </p:cNvSpPr>
          <p:nvPr>
            <p:ph type="body" idx="1"/>
          </p:nvPr>
        </p:nvSpPr>
        <p:spPr>
          <a:xfrm>
            <a:off x="609601" y="2545616"/>
            <a:ext cx="8228011" cy="608426"/>
          </a:xfrm>
        </p:spPr>
        <p:txBody>
          <a:bodyPr>
            <a:noAutofit/>
          </a:bodyPr>
          <a:lstStyle>
            <a:lvl1pPr marL="0" indent="0">
              <a:spcBef>
                <a:spcPts val="6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1D654495-4BF5-4727-99D4-DFD1D0597350}" type="datetime4">
              <a:rPr lang="en-US" smtClean="0"/>
              <a:pPr/>
              <a:t>June 23, 2016</a:t>
            </a:fld>
            <a:endParaRPr/>
          </a:p>
        </p:txBody>
      </p:sp>
      <p:sp>
        <p:nvSpPr>
          <p:cNvPr id="5" name="Footer Placeholder 4"/>
          <p:cNvSpPr>
            <a:spLocks noGrp="1"/>
          </p:cNvSpPr>
          <p:nvPr>
            <p:ph type="ftr" sz="quarter" idx="11"/>
          </p:nvPr>
        </p:nvSpPr>
        <p:spPr/>
        <p:txBody>
          <a:bodyPr/>
          <a:lstStyle/>
          <a:p>
            <a:r>
              <a:rPr lang="en-US" smtClean="0"/>
              <a:t>Private | Confidential | Internal Use Only </a:t>
            </a:r>
            <a:endParaRPr/>
          </a:p>
        </p:txBody>
      </p:sp>
      <p:sp>
        <p:nvSpPr>
          <p:cNvPr id="6" name="Slide Number Placeholder 5"/>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224666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late Section Header">
    <p:spTree>
      <p:nvGrpSpPr>
        <p:cNvPr id="1" name=""/>
        <p:cNvGrpSpPr/>
        <p:nvPr/>
      </p:nvGrpSpPr>
      <p:grpSpPr>
        <a:xfrm>
          <a:off x="0" y="0"/>
          <a:ext cx="0" cy="0"/>
          <a:chOff x="0" y="0"/>
          <a:chExt cx="0" cy="0"/>
        </a:xfrm>
      </p:grpSpPr>
      <p:sp>
        <p:nvSpPr>
          <p:cNvPr id="7" name="Rectangle 6"/>
          <p:cNvSpPr/>
          <p:nvPr/>
        </p:nvSpPr>
        <p:spPr bwMode="blackWhite">
          <a:xfrm>
            <a:off x="608013" y="608806"/>
            <a:ext cx="10971370" cy="5486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p>
        </p:txBody>
      </p:sp>
      <p:sp>
        <p:nvSpPr>
          <p:cNvPr id="2" name="Title 1"/>
          <p:cNvSpPr>
            <a:spLocks noGrp="1"/>
          </p:cNvSpPr>
          <p:nvPr>
            <p:ph type="title"/>
          </p:nvPr>
        </p:nvSpPr>
        <p:spPr>
          <a:xfrm>
            <a:off x="989012" y="990599"/>
            <a:ext cx="8228011" cy="603857"/>
          </a:xfrm>
        </p:spPr>
        <p:txBody>
          <a:bodyPr anchor="t">
            <a:noAutofit/>
          </a:bodyPr>
          <a:lstStyle>
            <a:lvl1pPr>
              <a:lnSpc>
                <a:spcPct val="90000"/>
              </a:lnSpc>
              <a:defRPr sz="4000">
                <a:solidFill>
                  <a:schemeClr val="bg1"/>
                </a:solidFill>
              </a:defRPr>
            </a:lvl1pPr>
          </a:lstStyle>
          <a:p>
            <a:r>
              <a:rPr/>
              <a:t>Click to edit Master title style</a:t>
            </a:r>
          </a:p>
        </p:txBody>
      </p:sp>
      <p:sp>
        <p:nvSpPr>
          <p:cNvPr id="3" name="Text Placeholder 2"/>
          <p:cNvSpPr>
            <a:spLocks noGrp="1"/>
          </p:cNvSpPr>
          <p:nvPr>
            <p:ph type="body" idx="1"/>
          </p:nvPr>
        </p:nvSpPr>
        <p:spPr>
          <a:xfrm>
            <a:off x="989013" y="1600885"/>
            <a:ext cx="8228011" cy="533400"/>
          </a:xfrm>
        </p:spPr>
        <p:txBody>
          <a:bodyPr>
            <a:noAutofit/>
          </a:bodyPr>
          <a:lstStyle>
            <a:lvl1pPr marL="0" indent="0">
              <a:spcBef>
                <a:spcPts val="0"/>
              </a:spcBef>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74A90477-F864-462B-BF44-00D67B14D858}" type="datetime4">
              <a:rPr lang="en-US" smtClean="0"/>
              <a:pPr/>
              <a:t>June 23, 2016</a:t>
            </a:fld>
            <a:endParaRPr/>
          </a:p>
        </p:txBody>
      </p:sp>
      <p:sp>
        <p:nvSpPr>
          <p:cNvPr id="5" name="Footer Placeholder 4"/>
          <p:cNvSpPr>
            <a:spLocks noGrp="1"/>
          </p:cNvSpPr>
          <p:nvPr>
            <p:ph type="ftr" sz="quarter" idx="11"/>
          </p:nvPr>
        </p:nvSpPr>
        <p:spPr/>
        <p:txBody>
          <a:bodyPr/>
          <a:lstStyle/>
          <a:p>
            <a:r>
              <a:rPr lang="en-US" smtClean="0"/>
              <a:t>Private | Confidential | Internal Use Only </a:t>
            </a:r>
            <a:endParaRPr/>
          </a:p>
        </p:txBody>
      </p:sp>
      <p:sp>
        <p:nvSpPr>
          <p:cNvPr id="6" name="Slide Number Placeholder 5"/>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307029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Green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sp>
        <p:nvSpPr>
          <p:cNvPr id="3" name="Date Placeholder 2"/>
          <p:cNvSpPr>
            <a:spLocks noGrp="1"/>
          </p:cNvSpPr>
          <p:nvPr>
            <p:ph type="dt" sz="half" idx="10"/>
          </p:nvPr>
        </p:nvSpPr>
        <p:spPr/>
        <p:txBody>
          <a:bodyPr/>
          <a:lstStyle/>
          <a:p>
            <a:fld id="{16E08157-2DC9-4745-A7A9-7046A8583708}" type="datetime4">
              <a:rPr lang="en-US" smtClean="0"/>
              <a:pPr/>
              <a:t>June 23, 2016</a:t>
            </a:fld>
            <a:endParaRPr/>
          </a:p>
        </p:txBody>
      </p:sp>
      <p:sp>
        <p:nvSpPr>
          <p:cNvPr id="4" name="Footer Placeholder 3"/>
          <p:cNvSpPr>
            <a:spLocks noGrp="1"/>
          </p:cNvSpPr>
          <p:nvPr>
            <p:ph type="ftr" sz="quarter" idx="11"/>
          </p:nvPr>
        </p:nvSpPr>
        <p:spPr/>
        <p:txBody>
          <a:bodyPr/>
          <a:lstStyle/>
          <a:p>
            <a:r>
              <a:rPr lang="en-US" smtClean="0"/>
              <a:t>Private | Confidential | Internal Use Only </a:t>
            </a:r>
            <a:endParaRPr/>
          </a:p>
        </p:txBody>
      </p:sp>
      <p:sp>
        <p:nvSpPr>
          <p:cNvPr id="5" name="Slide Number Placeholder 4"/>
          <p:cNvSpPr>
            <a:spLocks noGrp="1"/>
          </p:cNvSpPr>
          <p:nvPr>
            <p:ph type="sldNum" sz="quarter" idx="12"/>
          </p:nvPr>
        </p:nvSpPr>
        <p:spPr/>
        <p:txBody>
          <a:bodyPr/>
          <a:lstStyle/>
          <a:p>
            <a:fld id="{B016F8AB-BCEA-4347-8BA6-BE776009BC89}" type="slidenum">
              <a:rPr/>
              <a:pPr/>
              <a:t>‹#›</a:t>
            </a:fld>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grpSp>
        <p:nvGrpSpPr>
          <p:cNvPr id="12" name="Group 11"/>
          <p:cNvGrpSpPr/>
          <p:nvPr/>
        </p:nvGrpSpPr>
        <p:grpSpPr>
          <a:xfrm>
            <a:off x="610272" y="6248401"/>
            <a:ext cx="969471" cy="390524"/>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4"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Tree>
    <p:extLst>
      <p:ext uri="{BB962C8B-B14F-4D97-AF65-F5344CB8AC3E}">
        <p14:creationId xmlns:p14="http://schemas.microsoft.com/office/powerpoint/2010/main" val="278951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Purple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sp>
        <p:nvSpPr>
          <p:cNvPr id="3" name="Date Placeholder 2"/>
          <p:cNvSpPr>
            <a:spLocks noGrp="1"/>
          </p:cNvSpPr>
          <p:nvPr>
            <p:ph type="dt" sz="half" idx="10"/>
          </p:nvPr>
        </p:nvSpPr>
        <p:spPr/>
        <p:txBody>
          <a:bodyPr/>
          <a:lstStyle/>
          <a:p>
            <a:fld id="{FDD7D378-E709-4062-9715-39E79557A063}" type="datetime4">
              <a:rPr lang="en-US" smtClean="0"/>
              <a:pPr/>
              <a:t>June 23, 2016</a:t>
            </a:fld>
            <a:endParaRPr/>
          </a:p>
        </p:txBody>
      </p:sp>
      <p:sp>
        <p:nvSpPr>
          <p:cNvPr id="4" name="Footer Placeholder 3"/>
          <p:cNvSpPr>
            <a:spLocks noGrp="1"/>
          </p:cNvSpPr>
          <p:nvPr>
            <p:ph type="ftr" sz="quarter" idx="11"/>
          </p:nvPr>
        </p:nvSpPr>
        <p:spPr/>
        <p:txBody>
          <a:bodyPr/>
          <a:lstStyle/>
          <a:p>
            <a:r>
              <a:rPr lang="en-US" smtClean="0"/>
              <a:t>Private | Confidential | Internal Use Only </a:t>
            </a:r>
            <a:endParaRPr/>
          </a:p>
        </p:txBody>
      </p:sp>
      <p:sp>
        <p:nvSpPr>
          <p:cNvPr id="5" name="Slide Number Placeholder 4"/>
          <p:cNvSpPr>
            <a:spLocks noGrp="1"/>
          </p:cNvSpPr>
          <p:nvPr>
            <p:ph type="sldNum" sz="quarter" idx="12"/>
          </p:nvPr>
        </p:nvSpPr>
        <p:spPr/>
        <p:txBody>
          <a:bodyPr/>
          <a:lstStyle/>
          <a:p>
            <a:fld id="{B016F8AB-BCEA-4347-8BA6-BE776009BC89}" type="slidenum">
              <a:rPr/>
              <a:pPr/>
              <a:t>‹#›</a:t>
            </a:fld>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Tree>
    <p:extLst>
      <p:ext uri="{BB962C8B-B14F-4D97-AF65-F5344CB8AC3E}">
        <p14:creationId xmlns:p14="http://schemas.microsoft.com/office/powerpoint/2010/main" val="371715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late Turquoise Frame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p:txBody>
          <a:bodyPr/>
          <a:lstStyle/>
          <a:p>
            <a:fld id="{C07C5E14-300D-4720-B5FE-54C7D96D4160}" type="datetime4">
              <a:rPr lang="en-US" smtClean="0"/>
              <a:pPr/>
              <a:t>June 23, 2016</a:t>
            </a:fld>
            <a:endParaRPr/>
          </a:p>
        </p:txBody>
      </p:sp>
      <p:sp>
        <p:nvSpPr>
          <p:cNvPr id="4" name="Footer Placeholder 3"/>
          <p:cNvSpPr>
            <a:spLocks noGrp="1"/>
          </p:cNvSpPr>
          <p:nvPr>
            <p:ph type="ftr" sz="quarter" idx="11"/>
          </p:nvPr>
        </p:nvSpPr>
        <p:spPr/>
        <p:txBody>
          <a:bodyPr/>
          <a:lstStyle/>
          <a:p>
            <a:r>
              <a:rPr lang="en-US" smtClean="0"/>
              <a:t>Private | Confidential | Internal Use Only </a:t>
            </a:r>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spTree>
    <p:extLst>
      <p:ext uri="{BB962C8B-B14F-4D97-AF65-F5344CB8AC3E}">
        <p14:creationId xmlns:p14="http://schemas.microsoft.com/office/powerpoint/2010/main" val="16256419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ate Orange Frame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p:txBody>
          <a:bodyPr/>
          <a:lstStyle/>
          <a:p>
            <a:fld id="{BC7BE07D-E945-4DDF-8452-20009392BF2F}" type="datetime4">
              <a:rPr lang="en-US" smtClean="0"/>
              <a:pPr/>
              <a:t>June 23, 2016</a:t>
            </a:fld>
            <a:endParaRPr/>
          </a:p>
        </p:txBody>
      </p:sp>
      <p:sp>
        <p:nvSpPr>
          <p:cNvPr id="4" name="Footer Placeholder 3"/>
          <p:cNvSpPr>
            <a:spLocks noGrp="1"/>
          </p:cNvSpPr>
          <p:nvPr>
            <p:ph type="ftr" sz="quarter" idx="11"/>
          </p:nvPr>
        </p:nvSpPr>
        <p:spPr/>
        <p:txBody>
          <a:bodyPr/>
          <a:lstStyle/>
          <a:p>
            <a:r>
              <a:rPr lang="en-US" smtClean="0"/>
              <a:t>Private | Confidential | Internal Use Only </a:t>
            </a:r>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spTree>
    <p:extLst>
      <p:ext uri="{BB962C8B-B14F-4D97-AF65-F5344CB8AC3E}">
        <p14:creationId xmlns:p14="http://schemas.microsoft.com/office/powerpoint/2010/main" val="42263455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9236"/>
            <a:ext cx="10969943" cy="852364"/>
          </a:xfrm>
          <a:prstGeom prst="rect">
            <a:avLst/>
          </a:prstGeom>
        </p:spPr>
        <p:txBody>
          <a:bodyPr vert="horz" lIns="0" tIns="0" rIns="0" bIns="0" rtlCol="0" anchor="t" anchorCtr="0">
            <a:noAutofit/>
          </a:bodyPr>
          <a:lstStyle/>
          <a:p>
            <a:r>
              <a:rPr/>
              <a:t>Click to edit Master title style</a:t>
            </a:r>
          </a:p>
        </p:txBody>
      </p:sp>
      <p:sp>
        <p:nvSpPr>
          <p:cNvPr id="3" name="Text Placeholder 2"/>
          <p:cNvSpPr>
            <a:spLocks noGrp="1"/>
          </p:cNvSpPr>
          <p:nvPr>
            <p:ph type="body" idx="1"/>
          </p:nvPr>
        </p:nvSpPr>
        <p:spPr>
          <a:xfrm>
            <a:off x="609600" y="1524000"/>
            <a:ext cx="10969784" cy="4571999"/>
          </a:xfrm>
          <a:prstGeom prst="rect">
            <a:avLst/>
          </a:prstGeom>
        </p:spPr>
        <p:txBody>
          <a:bodyPr vert="horz" lIns="0" tIns="0" rIns="0" bIns="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7" name="Rectangle 6"/>
          <p:cNvSpPr/>
          <p:nvPr/>
        </p:nvSpPr>
        <p:spPr>
          <a:xfrm>
            <a:off x="608012" y="437706"/>
            <a:ext cx="10972800" cy="18288"/>
          </a:xfrm>
          <a:prstGeom prst="rect">
            <a:avLst/>
          </a:pr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p>
        </p:txBody>
      </p:sp>
      <p:sp>
        <p:nvSpPr>
          <p:cNvPr id="4" name="Date Placeholder 3"/>
          <p:cNvSpPr>
            <a:spLocks noGrp="1"/>
          </p:cNvSpPr>
          <p:nvPr>
            <p:ph type="dt" sz="half" idx="2"/>
          </p:nvPr>
        </p:nvSpPr>
        <p:spPr>
          <a:xfrm>
            <a:off x="5598212" y="6426104"/>
            <a:ext cx="995578" cy="210312"/>
          </a:xfrm>
          <a:prstGeom prst="rect">
            <a:avLst/>
          </a:prstGeom>
        </p:spPr>
        <p:txBody>
          <a:bodyPr vert="horz" wrap="none" lIns="0" tIns="0" rIns="0" bIns="0" rtlCol="0" anchor="b" anchorCtr="0"/>
          <a:lstStyle>
            <a:lvl1pPr algn="ctr">
              <a:defRPr sz="700">
                <a:solidFill>
                  <a:schemeClr val="tx1"/>
                </a:solidFill>
              </a:defRPr>
            </a:lvl1pPr>
          </a:lstStyle>
          <a:p>
            <a:fld id="{65FD8143-BFA3-46F8-9B90-B0E5CFAF7F7C}" type="datetime4">
              <a:rPr lang="en-US" smtClean="0"/>
              <a:pPr/>
              <a:t>June 23, 2016</a:t>
            </a:fld>
            <a:endParaRPr/>
          </a:p>
        </p:txBody>
      </p:sp>
      <p:sp>
        <p:nvSpPr>
          <p:cNvPr id="5" name="Footer Placeholder 4"/>
          <p:cNvSpPr>
            <a:spLocks noGrp="1"/>
          </p:cNvSpPr>
          <p:nvPr>
            <p:ph type="ftr" sz="quarter" idx="3"/>
          </p:nvPr>
        </p:nvSpPr>
        <p:spPr>
          <a:xfrm>
            <a:off x="6934200" y="6426104"/>
            <a:ext cx="4025198" cy="210312"/>
          </a:xfrm>
          <a:prstGeom prst="rect">
            <a:avLst/>
          </a:prstGeom>
        </p:spPr>
        <p:txBody>
          <a:bodyPr vert="horz" wrap="none" lIns="0" tIns="0" rIns="0" bIns="0" rtlCol="0" anchor="b" anchorCtr="0"/>
          <a:lstStyle>
            <a:lvl1pPr algn="r">
              <a:defRPr sz="700">
                <a:solidFill>
                  <a:schemeClr val="tx1"/>
                </a:solidFill>
              </a:defRPr>
            </a:lvl1pPr>
          </a:lstStyle>
          <a:p>
            <a:r>
              <a:rPr lang="en-US" smtClean="0"/>
              <a:t>Private | Confidential | Internal Use Only </a:t>
            </a:r>
            <a:endParaRPr/>
          </a:p>
        </p:txBody>
      </p:sp>
      <p:sp>
        <p:nvSpPr>
          <p:cNvPr id="6" name="Slide Number Placeholder 5"/>
          <p:cNvSpPr>
            <a:spLocks noGrp="1"/>
          </p:cNvSpPr>
          <p:nvPr>
            <p:ph type="sldNum" sz="quarter" idx="4"/>
          </p:nvPr>
        </p:nvSpPr>
        <p:spPr bwMode="gray">
          <a:xfrm>
            <a:off x="11049000" y="6430868"/>
            <a:ext cx="533399" cy="232147"/>
          </a:xfrm>
          <a:prstGeom prst="rect">
            <a:avLst/>
          </a:prstGeom>
        </p:spPr>
        <p:txBody>
          <a:bodyPr vert="horz" wrap="none" lIns="0" tIns="0" rIns="0" bIns="0" rtlCol="0" anchor="b" anchorCtr="0"/>
          <a:lstStyle>
            <a:lvl1pPr algn="r">
              <a:defRPr sz="1600">
                <a:solidFill>
                  <a:schemeClr val="accent5"/>
                </a:solidFill>
              </a:defRPr>
            </a:lvl1pPr>
          </a:lstStyle>
          <a:p>
            <a:fld id="{B016F8AB-BCEA-4347-8BA6-BE776009BC89}" type="slidenum">
              <a:rPr/>
              <a:pPr/>
              <a:t>‹#›</a:t>
            </a:fld>
            <a:endParaRPr dirty="0"/>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Tree>
    <p:extLst>
      <p:ext uri="{BB962C8B-B14F-4D97-AF65-F5344CB8AC3E}">
        <p14:creationId xmlns:p14="http://schemas.microsoft.com/office/powerpoint/2010/main" val="1683658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userDrawn="1">
          <p15:clr>
            <a:srgbClr val="F26B43"/>
          </p15:clr>
        </p15:guide>
        <p15:guide id="6" orient="horz"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microsoft.com/office/2007/relationships/hdphoto" Target="../media/hdphoto6.wdp"/><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4.emf"/><Relationship Id="rId5" Type="http://schemas.openxmlformats.org/officeDocument/2006/relationships/oleObject" Target="../embeddings/oleObject5.bin"/><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slideLayout" Target="../slideLayouts/slideLayout16.xml"/><Relationship Id="rId7" Type="http://schemas.openxmlformats.org/officeDocument/2006/relationships/image" Target="../media/image52.emf"/><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oleObject" Target="../embeddings/oleObject6.bin"/><Relationship Id="rId11" Type="http://schemas.openxmlformats.org/officeDocument/2006/relationships/image" Target="../media/image57.png"/><Relationship Id="rId5" Type="http://schemas.openxmlformats.org/officeDocument/2006/relationships/image" Target="../media/image53.png"/><Relationship Id="rId10" Type="http://schemas.openxmlformats.org/officeDocument/2006/relationships/image" Target="../media/image56.png"/><Relationship Id="rId4" Type="http://schemas.openxmlformats.org/officeDocument/2006/relationships/notesSlide" Target="../notesSlides/notesSlide9.xml"/><Relationship Id="rId9" Type="http://schemas.openxmlformats.org/officeDocument/2006/relationships/image" Target="../media/image55.png"/></Relationships>
</file>

<file path=ppt/slides/_rels/slide14.xml.rels><?xml version="1.0" encoding="UTF-8" standalone="yes"?>
<Relationships xmlns="http://schemas.openxmlformats.org/package/2006/relationships"><Relationship Id="rId8" Type="http://schemas.openxmlformats.org/officeDocument/2006/relationships/image" Target="../media/image59.emf"/><Relationship Id="rId13" Type="http://schemas.openxmlformats.org/officeDocument/2006/relationships/image" Target="../media/image64.png"/><Relationship Id="rId3" Type="http://schemas.openxmlformats.org/officeDocument/2006/relationships/slideLayout" Target="../slideLayouts/slideLayout15.xml"/><Relationship Id="rId7" Type="http://schemas.openxmlformats.org/officeDocument/2006/relationships/image" Target="../media/image58.emf"/><Relationship Id="rId12" Type="http://schemas.openxmlformats.org/officeDocument/2006/relationships/image" Target="../media/image63.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4.emf"/><Relationship Id="rId11" Type="http://schemas.openxmlformats.org/officeDocument/2006/relationships/image" Target="../media/image62.png"/><Relationship Id="rId5" Type="http://schemas.openxmlformats.org/officeDocument/2006/relationships/oleObject" Target="../embeddings/oleObject7.bin"/><Relationship Id="rId10" Type="http://schemas.openxmlformats.org/officeDocument/2006/relationships/image" Target="../media/image61.png"/><Relationship Id="rId4" Type="http://schemas.openxmlformats.org/officeDocument/2006/relationships/notesSlide" Target="../notesSlides/notesSlide10.xml"/><Relationship Id="rId9" Type="http://schemas.openxmlformats.org/officeDocument/2006/relationships/image" Target="../media/image60.png"/></Relationships>
</file>

<file path=ppt/slides/_rels/slide15.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68.png"/><Relationship Id="rId3" Type="http://schemas.openxmlformats.org/officeDocument/2006/relationships/slideLayout" Target="../slideLayouts/slideLayout15.xml"/><Relationship Id="rId7" Type="http://schemas.openxmlformats.org/officeDocument/2006/relationships/image" Target="../media/image65.png"/><Relationship Id="rId12" Type="http://schemas.openxmlformats.org/officeDocument/2006/relationships/image" Target="../media/image55.png"/><Relationship Id="rId2" Type="http://schemas.openxmlformats.org/officeDocument/2006/relationships/tags" Target="../tags/tag9.xml"/><Relationship Id="rId16" Type="http://schemas.openxmlformats.org/officeDocument/2006/relationships/image" Target="../media/image50.png"/><Relationship Id="rId1" Type="http://schemas.openxmlformats.org/officeDocument/2006/relationships/vmlDrawing" Target="../drawings/vmlDrawing8.vml"/><Relationship Id="rId6" Type="http://schemas.openxmlformats.org/officeDocument/2006/relationships/image" Target="../media/image4.emf"/><Relationship Id="rId11" Type="http://schemas.openxmlformats.org/officeDocument/2006/relationships/image" Target="../media/image56.png"/><Relationship Id="rId5" Type="http://schemas.openxmlformats.org/officeDocument/2006/relationships/oleObject" Target="../embeddings/oleObject8.bin"/><Relationship Id="rId15" Type="http://schemas.openxmlformats.org/officeDocument/2006/relationships/image" Target="../media/image64.png"/><Relationship Id="rId10" Type="http://schemas.openxmlformats.org/officeDocument/2006/relationships/image" Target="../media/image57.png"/><Relationship Id="rId4" Type="http://schemas.openxmlformats.org/officeDocument/2006/relationships/notesSlide" Target="../notesSlides/notesSlide11.xml"/><Relationship Id="rId9" Type="http://schemas.openxmlformats.org/officeDocument/2006/relationships/image" Target="../media/image67.png"/><Relationship Id="rId14" Type="http://schemas.microsoft.com/office/2007/relationships/hdphoto" Target="../media/hdphoto7.wdp"/></Relationships>
</file>

<file path=ppt/slides/_rels/slide16.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56.png"/><Relationship Id="rId18" Type="http://schemas.openxmlformats.org/officeDocument/2006/relationships/image" Target="../media/image73.png"/><Relationship Id="rId3" Type="http://schemas.openxmlformats.org/officeDocument/2006/relationships/slideLayout" Target="../slideLayouts/slideLayout15.xml"/><Relationship Id="rId21" Type="http://schemas.openxmlformats.org/officeDocument/2006/relationships/image" Target="../media/image75.png"/><Relationship Id="rId7" Type="http://schemas.openxmlformats.org/officeDocument/2006/relationships/image" Target="../media/image68.png"/><Relationship Id="rId12" Type="http://schemas.openxmlformats.org/officeDocument/2006/relationships/image" Target="../media/image57.png"/><Relationship Id="rId17" Type="http://schemas.openxmlformats.org/officeDocument/2006/relationships/image" Target="../media/image72.png"/><Relationship Id="rId2" Type="http://schemas.openxmlformats.org/officeDocument/2006/relationships/tags" Target="../tags/tag10.xml"/><Relationship Id="rId16" Type="http://schemas.openxmlformats.org/officeDocument/2006/relationships/image" Target="../media/image71.png"/><Relationship Id="rId20" Type="http://schemas.openxmlformats.org/officeDocument/2006/relationships/image" Target="../media/image74.png"/><Relationship Id="rId1" Type="http://schemas.openxmlformats.org/officeDocument/2006/relationships/vmlDrawing" Target="../drawings/vmlDrawing9.vml"/><Relationship Id="rId6" Type="http://schemas.openxmlformats.org/officeDocument/2006/relationships/image" Target="../media/image4.emf"/><Relationship Id="rId11" Type="http://schemas.microsoft.com/office/2007/relationships/hdphoto" Target="../media/hdphoto8.wdp"/><Relationship Id="rId5" Type="http://schemas.openxmlformats.org/officeDocument/2006/relationships/oleObject" Target="../embeddings/oleObject9.bin"/><Relationship Id="rId15" Type="http://schemas.openxmlformats.org/officeDocument/2006/relationships/image" Target="../media/image70.jpeg"/><Relationship Id="rId10" Type="http://schemas.openxmlformats.org/officeDocument/2006/relationships/image" Target="../media/image69.png"/><Relationship Id="rId19" Type="http://schemas.openxmlformats.org/officeDocument/2006/relationships/hyperlink" Target="http://www.google.com/url?sa=i&amp;source=images&amp;cd=&amp;cad=rja&amp;docid=eS6n7J8leTU50M&amp;tbnid=1RK5Y2f8Qu9IYM:&amp;ved=0CAgQjRwwAA&amp;url=http://www.openstack.org/blog/tag/oscon/&amp;ei=uC8UUYWHKZCOrQHipIG4CQ&amp;psig=AFQjCNFgmK1xGKQjcnZ1urNqoRWqfLGEgw&amp;ust=1360363832725744" TargetMode="External"/><Relationship Id="rId4" Type="http://schemas.openxmlformats.org/officeDocument/2006/relationships/notesSlide" Target="../notesSlides/notesSlide12.xml"/><Relationship Id="rId9" Type="http://schemas.openxmlformats.org/officeDocument/2006/relationships/image" Target="../media/image64.png"/><Relationship Id="rId14" Type="http://schemas.openxmlformats.org/officeDocument/2006/relationships/image" Target="../media/image55.png"/><Relationship Id="rId22" Type="http://schemas.openxmlformats.org/officeDocument/2006/relationships/image" Target="../media/image5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6.xml"/><Relationship Id="rId7" Type="http://schemas.openxmlformats.org/officeDocument/2006/relationships/image" Target="../media/image8.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5.xml"/><Relationship Id="rId7" Type="http://schemas.openxmlformats.org/officeDocument/2006/relationships/image" Target="../media/image10.jpe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chart" Target="../charts/chart1.xml"/><Relationship Id="rId5" Type="http://schemas.openxmlformats.org/officeDocument/2006/relationships/image" Target="../media/image4.emf"/><Relationship Id="rId10" Type="http://schemas.openxmlformats.org/officeDocument/2006/relationships/image" Target="../media/image12.png"/><Relationship Id="rId4" Type="http://schemas.openxmlformats.org/officeDocument/2006/relationships/oleObject" Target="../embeddings/oleObject4.bin"/><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23.emf"/><Relationship Id="rId21" Type="http://schemas.openxmlformats.org/officeDocument/2006/relationships/image" Target="../media/image36.emf"/><Relationship Id="rId7" Type="http://schemas.openxmlformats.org/officeDocument/2006/relationships/image" Target="../media/image26.png"/><Relationship Id="rId12" Type="http://schemas.microsoft.com/office/2007/relationships/hdphoto" Target="../media/hdphoto4.wdp"/><Relationship Id="rId17" Type="http://schemas.openxmlformats.org/officeDocument/2006/relationships/image" Target="../media/image33.png"/><Relationship Id="rId2" Type="http://schemas.openxmlformats.org/officeDocument/2006/relationships/notesSlide" Target="../notesSlides/notesSlide5.xml"/><Relationship Id="rId16" Type="http://schemas.openxmlformats.org/officeDocument/2006/relationships/image" Target="../media/image32.png"/><Relationship Id="rId20" Type="http://schemas.openxmlformats.org/officeDocument/2006/relationships/image" Target="../media/image35.emf"/><Relationship Id="rId1" Type="http://schemas.openxmlformats.org/officeDocument/2006/relationships/slideLayout" Target="../slideLayouts/slideLayout13.xml"/><Relationship Id="rId6" Type="http://schemas.microsoft.com/office/2007/relationships/hdphoto" Target="../media/hdphoto1.wdp"/><Relationship Id="rId11" Type="http://schemas.openxmlformats.org/officeDocument/2006/relationships/image" Target="../media/image28.png"/><Relationship Id="rId5" Type="http://schemas.openxmlformats.org/officeDocument/2006/relationships/image" Target="../media/image25.png"/><Relationship Id="rId15" Type="http://schemas.openxmlformats.org/officeDocument/2006/relationships/image" Target="../media/image31.png"/><Relationship Id="rId10" Type="http://schemas.microsoft.com/office/2007/relationships/hdphoto" Target="../media/hdphoto3.wdp"/><Relationship Id="rId19" Type="http://schemas.microsoft.com/office/2007/relationships/hdphoto" Target="../media/hdphoto5.wdp"/><Relationship Id="rId4" Type="http://schemas.openxmlformats.org/officeDocument/2006/relationships/image" Target="../media/image24.png"/><Relationship Id="rId9" Type="http://schemas.openxmlformats.org/officeDocument/2006/relationships/image" Target="../media/image27.jpeg"/><Relationship Id="rId14" Type="http://schemas.openxmlformats.org/officeDocument/2006/relationships/image" Target="../media/image30.png"/><Relationship Id="rId22" Type="http://schemas.openxmlformats.org/officeDocument/2006/relationships/image" Target="../media/image37.emf"/></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5.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Title 1"/>
          <p:cNvSpPr>
            <a:spLocks noGrp="1"/>
          </p:cNvSpPr>
          <p:nvPr>
            <p:ph type="title"/>
          </p:nvPr>
        </p:nvSpPr>
        <p:spPr>
          <a:xfrm>
            <a:off x="263715" y="3068960"/>
            <a:ext cx="11165580" cy="1905000"/>
          </a:xfrm>
        </p:spPr>
        <p:txBody>
          <a:bodyPr/>
          <a:lstStyle/>
          <a:p>
            <a:r>
              <a:rPr lang="en-US" sz="5400" dirty="0" err="1">
                <a:solidFill>
                  <a:srgbClr val="00B388"/>
                </a:solidFill>
              </a:rPr>
              <a:t>Composable</a:t>
            </a:r>
            <a:r>
              <a:rPr lang="en-US" sz="5400" dirty="0">
                <a:solidFill>
                  <a:srgbClr val="00B388"/>
                </a:solidFill>
              </a:rPr>
              <a:t> </a:t>
            </a:r>
            <a:r>
              <a:rPr lang="en-US" sz="5400" dirty="0" smtClean="0">
                <a:solidFill>
                  <a:srgbClr val="00B388"/>
                </a:solidFill>
              </a:rPr>
              <a:t>Infrastructure </a:t>
            </a:r>
            <a:r>
              <a:rPr lang="en-US" sz="5400" dirty="0">
                <a:solidFill>
                  <a:srgbClr val="00B388"/>
                </a:solidFill>
              </a:rPr>
              <a:t/>
            </a:r>
            <a:br>
              <a:rPr lang="en-US" sz="5400" dirty="0">
                <a:solidFill>
                  <a:srgbClr val="00B388"/>
                </a:solidFill>
              </a:rPr>
            </a:br>
            <a:r>
              <a:rPr lang="en-US" sz="4000" dirty="0" err="1" smtClean="0">
                <a:solidFill>
                  <a:schemeClr val="bg1"/>
                </a:solidFill>
              </a:rPr>
              <a:t>Hogyan</a:t>
            </a:r>
            <a:r>
              <a:rPr lang="en-US" sz="4000" dirty="0" smtClean="0">
                <a:solidFill>
                  <a:schemeClr val="bg1"/>
                </a:solidFill>
              </a:rPr>
              <a:t> </a:t>
            </a:r>
            <a:r>
              <a:rPr lang="en-US" sz="4000" dirty="0" err="1">
                <a:solidFill>
                  <a:schemeClr val="bg1"/>
                </a:solidFill>
              </a:rPr>
              <a:t>váltsunk</a:t>
            </a:r>
            <a:r>
              <a:rPr lang="en-US" sz="4000" dirty="0">
                <a:solidFill>
                  <a:schemeClr val="bg1"/>
                </a:solidFill>
              </a:rPr>
              <a:t> </a:t>
            </a:r>
            <a:r>
              <a:rPr lang="en-US" sz="4000" dirty="0" err="1" smtClean="0">
                <a:solidFill>
                  <a:schemeClr val="bg1"/>
                </a:solidFill>
              </a:rPr>
              <a:t>szemléletet</a:t>
            </a:r>
            <a:r>
              <a:rPr lang="en-US" sz="4000" dirty="0" smtClean="0">
                <a:solidFill>
                  <a:schemeClr val="bg1"/>
                </a:solidFill>
              </a:rPr>
              <a:t/>
            </a:r>
            <a:br>
              <a:rPr lang="en-US" sz="4000" dirty="0" smtClean="0">
                <a:solidFill>
                  <a:schemeClr val="bg1"/>
                </a:solidFill>
              </a:rPr>
            </a:br>
            <a:r>
              <a:rPr lang="en-US" sz="4000" dirty="0" smtClean="0">
                <a:solidFill>
                  <a:schemeClr val="bg1"/>
                </a:solidFill>
              </a:rPr>
              <a:t>software </a:t>
            </a:r>
            <a:r>
              <a:rPr lang="en-US" sz="4000" dirty="0" err="1">
                <a:solidFill>
                  <a:schemeClr val="bg1"/>
                </a:solidFill>
              </a:rPr>
              <a:t>alapú</a:t>
            </a:r>
            <a:r>
              <a:rPr lang="en-US" sz="4000" dirty="0">
                <a:solidFill>
                  <a:schemeClr val="bg1"/>
                </a:solidFill>
              </a:rPr>
              <a:t> </a:t>
            </a:r>
            <a:r>
              <a:rPr lang="en-US" sz="4000" dirty="0" err="1">
                <a:solidFill>
                  <a:schemeClr val="bg1"/>
                </a:solidFill>
              </a:rPr>
              <a:t>adatközponti</a:t>
            </a:r>
            <a:r>
              <a:rPr lang="en-US" sz="4000" dirty="0">
                <a:solidFill>
                  <a:schemeClr val="bg1"/>
                </a:solidFill>
              </a:rPr>
              <a:t> </a:t>
            </a:r>
            <a:r>
              <a:rPr lang="en-US" sz="4000" dirty="0" err="1">
                <a:solidFill>
                  <a:schemeClr val="bg1"/>
                </a:solidFill>
              </a:rPr>
              <a:t>irányba</a:t>
            </a:r>
            <a:endParaRPr lang="en-US" sz="4000" dirty="0">
              <a:solidFill>
                <a:schemeClr val="bg1"/>
              </a:solidFill>
            </a:endParaRPr>
          </a:p>
        </p:txBody>
      </p:sp>
      <p:grpSp>
        <p:nvGrpSpPr>
          <p:cNvPr id="5" name="Group 4"/>
          <p:cNvGrpSpPr/>
          <p:nvPr/>
        </p:nvGrpSpPr>
        <p:grpSpPr>
          <a:xfrm>
            <a:off x="8548855" y="495199"/>
            <a:ext cx="3027151" cy="1219403"/>
            <a:chOff x="3578225" y="1146175"/>
            <a:chExt cx="5038725" cy="2111375"/>
          </a:xfrm>
        </p:grpSpPr>
        <p:sp>
          <p:nvSpPr>
            <p:cNvPr id="6"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3" name="TextBox 2"/>
          <p:cNvSpPr txBox="1"/>
          <p:nvPr/>
        </p:nvSpPr>
        <p:spPr>
          <a:xfrm>
            <a:off x="407368" y="5301208"/>
            <a:ext cx="914400" cy="914400"/>
          </a:xfrm>
          <a:prstGeom prst="rect">
            <a:avLst/>
          </a:prstGeom>
          <a:noFill/>
        </p:spPr>
        <p:txBody>
          <a:bodyPr wrap="none" lIns="0" tIns="0" rIns="0" bIns="0" rtlCol="0">
            <a:noAutofit/>
          </a:bodyPr>
          <a:lstStyle/>
          <a:p>
            <a:pPr>
              <a:lnSpc>
                <a:spcPct val="90000"/>
              </a:lnSpc>
            </a:pPr>
            <a:r>
              <a:rPr lang="hu-HU" dirty="0" smtClean="0">
                <a:solidFill>
                  <a:schemeClr val="bg1"/>
                </a:solidFill>
              </a:rPr>
              <a:t>Zeisel Tamás</a:t>
            </a:r>
          </a:p>
          <a:p>
            <a:pPr>
              <a:lnSpc>
                <a:spcPct val="90000"/>
              </a:lnSpc>
            </a:pPr>
            <a:r>
              <a:rPr lang="hu-HU" dirty="0" smtClean="0">
                <a:solidFill>
                  <a:schemeClr val="bg1"/>
                </a:solidFill>
              </a:rPr>
              <a:t>Vezető </a:t>
            </a:r>
            <a:r>
              <a:rPr lang="hu-HU" dirty="0" err="1" smtClean="0">
                <a:solidFill>
                  <a:schemeClr val="bg1"/>
                </a:solidFill>
              </a:rPr>
              <a:t>Presales</a:t>
            </a:r>
            <a:r>
              <a:rPr lang="hu-HU" dirty="0" smtClean="0">
                <a:solidFill>
                  <a:schemeClr val="bg1"/>
                </a:solidFill>
              </a:rPr>
              <a:t> </a:t>
            </a:r>
            <a:r>
              <a:rPr lang="hu-HU" dirty="0" err="1" smtClean="0">
                <a:solidFill>
                  <a:schemeClr val="bg1"/>
                </a:solidFill>
              </a:rPr>
              <a:t>architect</a:t>
            </a:r>
            <a:endParaRPr lang="hu-HU" dirty="0" smtClean="0">
              <a:solidFill>
                <a:schemeClr val="bg1"/>
              </a:solidFill>
            </a:endParaRPr>
          </a:p>
          <a:p>
            <a:pPr>
              <a:lnSpc>
                <a:spcPct val="90000"/>
              </a:lnSpc>
            </a:pPr>
            <a:r>
              <a:rPr lang="hu-HU" dirty="0" err="1" smtClean="0">
                <a:solidFill>
                  <a:schemeClr val="bg1"/>
                </a:solidFill>
              </a:rPr>
              <a:t>Tamas.zeisel</a:t>
            </a:r>
            <a:r>
              <a:rPr lang="hu-HU" dirty="0" smtClean="0">
                <a:solidFill>
                  <a:schemeClr val="bg1"/>
                </a:solidFill>
              </a:rPr>
              <a:t>@</a:t>
            </a:r>
            <a:r>
              <a:rPr lang="hu-HU" dirty="0" err="1" smtClean="0">
                <a:solidFill>
                  <a:schemeClr val="bg1"/>
                </a:solidFill>
              </a:rPr>
              <a:t>hpe.com</a:t>
            </a:r>
            <a:r>
              <a:rPr lang="hu-HU" dirty="0" smtClean="0">
                <a:solidFill>
                  <a:schemeClr val="bg1"/>
                </a:solidFill>
              </a:rPr>
              <a:t> </a:t>
            </a:r>
            <a:endParaRPr lang="en-US" dirty="0">
              <a:solidFill>
                <a:schemeClr val="bg1"/>
              </a:solidFill>
            </a:endParaRPr>
          </a:p>
        </p:txBody>
      </p:sp>
      <p:sp>
        <p:nvSpPr>
          <p:cNvPr id="8" name="Text Placeholder 10"/>
          <p:cNvSpPr txBox="1">
            <a:spLocks/>
          </p:cNvSpPr>
          <p:nvPr/>
        </p:nvSpPr>
        <p:spPr>
          <a:xfrm>
            <a:off x="263352" y="6366982"/>
            <a:ext cx="5489578" cy="339214"/>
          </a:xfrm>
          <a:prstGeom prst="rect">
            <a:avLst/>
          </a:prstGeom>
        </p:spPr>
        <p:txBody>
          <a:bodyPr/>
          <a:lst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indent="0">
              <a:buNone/>
            </a:pPr>
            <a:r>
              <a:rPr lang="hu-HU" dirty="0" smtClean="0">
                <a:solidFill>
                  <a:schemeClr val="bg1"/>
                </a:solidFill>
              </a:rPr>
              <a:t>2016. Június 23.</a:t>
            </a:r>
            <a:endParaRPr lang="en-US" dirty="0">
              <a:solidFill>
                <a:schemeClr val="bg1"/>
              </a:solidFill>
            </a:endParaRPr>
          </a:p>
        </p:txBody>
      </p:sp>
    </p:spTree>
    <p:extLst>
      <p:ext uri="{BB962C8B-B14F-4D97-AF65-F5344CB8AC3E}">
        <p14:creationId xmlns:p14="http://schemas.microsoft.com/office/powerpoint/2010/main" val="3090362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521208"/>
            <a:ext cx="11201559" cy="411480"/>
          </a:xfrm>
        </p:spPr>
        <p:txBody>
          <a:bodyPr/>
          <a:lstStyle/>
          <a:p>
            <a:r>
              <a:rPr lang="hu-HU" dirty="0" smtClean="0"/>
              <a:t>DevOps Fejlesztések: Infrastruktúra – mint Kód speciális „Composable” Fizikai Infrastruktúrát igényel</a:t>
            </a:r>
            <a:endParaRPr lang="hu-HU" dirty="0"/>
          </a:p>
        </p:txBody>
      </p:sp>
      <p:sp>
        <p:nvSpPr>
          <p:cNvPr id="3" name="Text Placeholder 2"/>
          <p:cNvSpPr>
            <a:spLocks noGrp="1"/>
          </p:cNvSpPr>
          <p:nvPr>
            <p:ph type="body" sz="quarter" idx="13"/>
          </p:nvPr>
        </p:nvSpPr>
        <p:spPr>
          <a:xfrm>
            <a:off x="593035" y="1412776"/>
            <a:ext cx="11598965" cy="381000"/>
          </a:xfrm>
        </p:spPr>
        <p:txBody>
          <a:bodyPr/>
          <a:lstStyle/>
          <a:p>
            <a:r>
              <a:rPr lang="hu-HU" i="1" dirty="0" smtClean="0">
                <a:solidFill>
                  <a:schemeClr val="accent2">
                    <a:lumMod val="75000"/>
                  </a:schemeClr>
                </a:solidFill>
              </a:rPr>
              <a:t>Egyetlen mód a fizikai Infrastruktúra közvetlen Dockerből történő provizionálására</a:t>
            </a:r>
          </a:p>
          <a:p>
            <a:endParaRPr lang="hu-HU" i="1" dirty="0">
              <a:solidFill>
                <a:schemeClr val="accent2">
                  <a:lumMod val="75000"/>
                </a:schemeClr>
              </a:solidFill>
              <a:latin typeface="+mj-lt"/>
            </a:endParaRPr>
          </a:p>
        </p:txBody>
      </p:sp>
      <p:sp>
        <p:nvSpPr>
          <p:cNvPr id="60" name="Rounded Rectangle 59"/>
          <p:cNvSpPr/>
          <p:nvPr/>
        </p:nvSpPr>
        <p:spPr>
          <a:xfrm>
            <a:off x="3352960" y="3706444"/>
            <a:ext cx="7848600" cy="508935"/>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hu-HU" dirty="0" smtClean="0">
                <a:solidFill>
                  <a:prstClr val="white"/>
                </a:solidFill>
                <a:latin typeface="+mj-lt"/>
              </a:rPr>
              <a:t>HPE Composable </a:t>
            </a:r>
            <a:r>
              <a:rPr lang="hu-HU" dirty="0" err="1" smtClean="0">
                <a:solidFill>
                  <a:prstClr val="white"/>
                </a:solidFill>
                <a:latin typeface="+mj-lt"/>
              </a:rPr>
              <a:t>Infrastructure</a:t>
            </a:r>
            <a:r>
              <a:rPr lang="hu-HU" dirty="0" smtClean="0">
                <a:solidFill>
                  <a:prstClr val="white"/>
                </a:solidFill>
                <a:latin typeface="+mj-lt"/>
              </a:rPr>
              <a:t> API</a:t>
            </a:r>
            <a:endParaRPr lang="hu-HU" dirty="0">
              <a:solidFill>
                <a:prstClr val="white"/>
              </a:solidFill>
              <a:latin typeface="+mj-lt"/>
            </a:endParaRPr>
          </a:p>
        </p:txBody>
      </p:sp>
      <p:sp>
        <p:nvSpPr>
          <p:cNvPr id="61" name="TextBox 60"/>
          <p:cNvSpPr txBox="1"/>
          <p:nvPr/>
        </p:nvSpPr>
        <p:spPr>
          <a:xfrm>
            <a:off x="737916" y="3530354"/>
            <a:ext cx="1919920" cy="224795"/>
          </a:xfrm>
          <a:prstGeom prst="rect">
            <a:avLst/>
          </a:prstGeom>
          <a:noFill/>
        </p:spPr>
        <p:txBody>
          <a:bodyPr wrap="none" lIns="0" tIns="0" rIns="0" bIns="0" rtlCol="0" anchor="ctr" anchorCtr="0">
            <a:noAutofit/>
          </a:bodyPr>
          <a:lstStyle/>
          <a:p>
            <a:pPr>
              <a:lnSpc>
                <a:spcPct val="90000"/>
              </a:lnSpc>
            </a:pPr>
            <a:r>
              <a:rPr lang="hu-HU" sz="1600" dirty="0" smtClean="0">
                <a:solidFill>
                  <a:prstClr val="black"/>
                </a:solidFill>
                <a:latin typeface="+mj-lt"/>
              </a:rPr>
              <a:t>Felhasználó/fejlesztő</a:t>
            </a:r>
          </a:p>
        </p:txBody>
      </p:sp>
      <p:sp>
        <p:nvSpPr>
          <p:cNvPr id="62" name="Right Arrow 61"/>
          <p:cNvSpPr/>
          <p:nvPr/>
        </p:nvSpPr>
        <p:spPr>
          <a:xfrm rot="5400000">
            <a:off x="6713046" y="3056169"/>
            <a:ext cx="517808" cy="512276"/>
          </a:xfrm>
          <a:prstGeom prst="rightArrow">
            <a:avLst/>
          </a:prstGeom>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hu-HU" dirty="0" smtClean="0">
              <a:solidFill>
                <a:prstClr val="white"/>
              </a:solidFill>
              <a:latin typeface="+mj-lt"/>
            </a:endParaRPr>
          </a:p>
        </p:txBody>
      </p:sp>
      <p:sp>
        <p:nvSpPr>
          <p:cNvPr id="63" name="Right Arrow 62"/>
          <p:cNvSpPr/>
          <p:nvPr/>
        </p:nvSpPr>
        <p:spPr>
          <a:xfrm rot="16200000" flipV="1">
            <a:off x="7338743" y="3061627"/>
            <a:ext cx="517810" cy="512276"/>
          </a:xfrm>
          <a:prstGeom prst="rightArrow">
            <a:avLst/>
          </a:prstGeom>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hu-HU" dirty="0" smtClean="0">
              <a:solidFill>
                <a:prstClr val="white"/>
              </a:solidFill>
              <a:latin typeface="+mj-lt"/>
            </a:endParaRPr>
          </a:p>
        </p:txBody>
      </p:sp>
      <p:sp>
        <p:nvSpPr>
          <p:cNvPr id="64" name="TextBox 63"/>
          <p:cNvSpPr txBox="1"/>
          <p:nvPr/>
        </p:nvSpPr>
        <p:spPr>
          <a:xfrm>
            <a:off x="5320722" y="2662005"/>
            <a:ext cx="3908795" cy="252079"/>
          </a:xfrm>
          <a:prstGeom prst="rect">
            <a:avLst/>
          </a:prstGeom>
          <a:noFill/>
        </p:spPr>
        <p:txBody>
          <a:bodyPr wrap="square" lIns="0" tIns="0" rIns="0" bIns="0" rtlCol="0">
            <a:noAutofit/>
          </a:bodyPr>
          <a:lstStyle/>
          <a:p>
            <a:pPr algn="ctr">
              <a:lnSpc>
                <a:spcPct val="90000"/>
              </a:lnSpc>
            </a:pPr>
            <a:r>
              <a:rPr lang="hu-HU" dirty="0" err="1" smtClean="0">
                <a:solidFill>
                  <a:prstClr val="black"/>
                </a:solidFill>
                <a:latin typeface="+mj-lt"/>
              </a:rPr>
              <a:t>Provision</a:t>
            </a:r>
            <a:r>
              <a:rPr lang="hu-HU" dirty="0" smtClean="0">
                <a:solidFill>
                  <a:prstClr val="black"/>
                </a:solidFill>
                <a:latin typeface="+mj-lt"/>
              </a:rPr>
              <a:t> </a:t>
            </a:r>
            <a:r>
              <a:rPr lang="hu-HU" dirty="0" err="1" smtClean="0">
                <a:solidFill>
                  <a:prstClr val="black"/>
                </a:solidFill>
                <a:latin typeface="+mj-lt"/>
              </a:rPr>
              <a:t>hosts</a:t>
            </a:r>
            <a:r>
              <a:rPr lang="hu-HU" dirty="0" smtClean="0">
                <a:solidFill>
                  <a:prstClr val="black"/>
                </a:solidFill>
                <a:latin typeface="+mj-lt"/>
              </a:rPr>
              <a:t> </a:t>
            </a:r>
            <a:r>
              <a:rPr lang="hu-HU" dirty="0" err="1" smtClean="0">
                <a:solidFill>
                  <a:prstClr val="black"/>
                </a:solidFill>
                <a:latin typeface="+mj-lt"/>
              </a:rPr>
              <a:t>for</a:t>
            </a:r>
            <a:r>
              <a:rPr lang="hu-HU" dirty="0" smtClean="0">
                <a:solidFill>
                  <a:prstClr val="black"/>
                </a:solidFill>
                <a:latin typeface="+mj-lt"/>
              </a:rPr>
              <a:t> </a:t>
            </a:r>
            <a:r>
              <a:rPr lang="hu-HU" dirty="0" err="1" smtClean="0">
                <a:solidFill>
                  <a:prstClr val="black"/>
                </a:solidFill>
                <a:latin typeface="+mj-lt"/>
              </a:rPr>
              <a:t>docker-machine</a:t>
            </a:r>
            <a:r>
              <a:rPr lang="hu-HU" dirty="0" smtClean="0">
                <a:solidFill>
                  <a:prstClr val="black"/>
                </a:solidFill>
                <a:latin typeface="+mj-lt"/>
              </a:rPr>
              <a:t> </a:t>
            </a:r>
          </a:p>
        </p:txBody>
      </p:sp>
      <p:sp>
        <p:nvSpPr>
          <p:cNvPr id="68" name="TextBox 67"/>
          <p:cNvSpPr txBox="1"/>
          <p:nvPr/>
        </p:nvSpPr>
        <p:spPr>
          <a:xfrm>
            <a:off x="737916" y="4633956"/>
            <a:ext cx="1919920" cy="236972"/>
          </a:xfrm>
          <a:prstGeom prst="rect">
            <a:avLst/>
          </a:prstGeom>
          <a:noFill/>
        </p:spPr>
        <p:txBody>
          <a:bodyPr wrap="none" lIns="0" tIns="0" rIns="0" bIns="0" rtlCol="0" anchor="ctr" anchorCtr="0">
            <a:noAutofit/>
          </a:bodyPr>
          <a:lstStyle/>
          <a:p>
            <a:pPr>
              <a:lnSpc>
                <a:spcPct val="90000"/>
              </a:lnSpc>
            </a:pPr>
            <a:r>
              <a:rPr lang="hu-HU" sz="1600" dirty="0" smtClean="0">
                <a:solidFill>
                  <a:prstClr val="black"/>
                </a:solidFill>
                <a:latin typeface="+mj-lt"/>
              </a:rPr>
              <a:t>IT Szervezet/</a:t>
            </a:r>
            <a:r>
              <a:rPr lang="hu-HU" sz="1400" dirty="0" smtClean="0">
                <a:solidFill>
                  <a:prstClr val="black"/>
                </a:solidFill>
                <a:latin typeface="+mj-lt"/>
              </a:rPr>
              <a:t>Üzemeltető</a:t>
            </a:r>
            <a:endParaRPr lang="hu-HU" sz="1600" dirty="0" smtClean="0">
              <a:solidFill>
                <a:prstClr val="black"/>
              </a:solidFill>
              <a:latin typeface="+mj-lt"/>
            </a:endParaRPr>
          </a:p>
        </p:txBody>
      </p:sp>
      <p:sp>
        <p:nvSpPr>
          <p:cNvPr id="85" name="Can 84"/>
          <p:cNvSpPr/>
          <p:nvPr/>
        </p:nvSpPr>
        <p:spPr>
          <a:xfrm>
            <a:off x="3990955" y="6128158"/>
            <a:ext cx="1146949" cy="430779"/>
          </a:xfrm>
          <a:prstGeom prst="can">
            <a:avLst/>
          </a:prstGeom>
          <a:solidFill>
            <a:schemeClr val="accent2"/>
          </a:solidFill>
          <a:ln w="28575" cap="flat" cmpd="sng" algn="ctr">
            <a:solidFill>
              <a:sysClr val="window" lastClr="FFFFFF"/>
            </a:solidFill>
            <a:prstDash val="solid"/>
            <a:miter lim="800000"/>
          </a:ln>
          <a:effectLst/>
        </p:spPr>
        <p:txBody>
          <a:bodyPr rtlCol="0" anchor="ctr"/>
          <a:lstStyle/>
          <a:p>
            <a:pPr algn="ctr" defTabSz="914361">
              <a:lnSpc>
                <a:spcPct val="90000"/>
              </a:lnSpc>
              <a:defRPr/>
            </a:pPr>
            <a:r>
              <a:rPr lang="hu-HU" sz="1600" kern="0" dirty="0" smtClean="0">
                <a:latin typeface="+mj-lt"/>
              </a:rPr>
              <a:t>OS Image</a:t>
            </a:r>
            <a:endParaRPr lang="hu-HU" sz="1900" kern="0" dirty="0" smtClean="0">
              <a:latin typeface="+mj-lt"/>
            </a:endParaRPr>
          </a:p>
        </p:txBody>
      </p:sp>
      <p:sp>
        <p:nvSpPr>
          <p:cNvPr id="86" name="Can 85"/>
          <p:cNvSpPr/>
          <p:nvPr/>
        </p:nvSpPr>
        <p:spPr>
          <a:xfrm>
            <a:off x="3990955" y="5749388"/>
            <a:ext cx="1146949" cy="430779"/>
          </a:xfrm>
          <a:prstGeom prst="can">
            <a:avLst/>
          </a:prstGeom>
          <a:solidFill>
            <a:schemeClr val="accent2"/>
          </a:solidFill>
          <a:ln w="28575" cap="flat" cmpd="sng" algn="ctr">
            <a:solidFill>
              <a:sysClr val="window" lastClr="FFFFFF"/>
            </a:solidFill>
            <a:prstDash val="solid"/>
            <a:miter lim="800000"/>
          </a:ln>
          <a:effectLst/>
        </p:spPr>
        <p:txBody>
          <a:bodyPr rtlCol="0" anchor="ctr"/>
          <a:lstStyle/>
          <a:p>
            <a:pPr algn="ctr" defTabSz="914361">
              <a:lnSpc>
                <a:spcPct val="90000"/>
              </a:lnSpc>
              <a:defRPr/>
            </a:pPr>
            <a:r>
              <a:rPr lang="hu-HU" sz="1600" kern="0" dirty="0" smtClean="0">
                <a:latin typeface="+mj-lt"/>
              </a:rPr>
              <a:t>OS Image</a:t>
            </a:r>
            <a:endParaRPr lang="hu-HU" sz="1900" kern="0" dirty="0" smtClean="0">
              <a:latin typeface="+mj-lt"/>
            </a:endParaRPr>
          </a:p>
        </p:txBody>
      </p:sp>
      <p:sp>
        <p:nvSpPr>
          <p:cNvPr id="87" name="Can 86"/>
          <p:cNvSpPr/>
          <p:nvPr/>
        </p:nvSpPr>
        <p:spPr>
          <a:xfrm>
            <a:off x="3990955" y="5370619"/>
            <a:ext cx="1146949" cy="430779"/>
          </a:xfrm>
          <a:prstGeom prst="can">
            <a:avLst/>
          </a:prstGeom>
          <a:solidFill>
            <a:schemeClr val="accent2"/>
          </a:solidFill>
          <a:ln w="28575" cap="flat" cmpd="sng" algn="ctr">
            <a:solidFill>
              <a:sysClr val="window" lastClr="FFFFFF"/>
            </a:solidFill>
            <a:prstDash val="solid"/>
            <a:miter lim="800000"/>
          </a:ln>
          <a:effectLst/>
        </p:spPr>
        <p:txBody>
          <a:bodyPr rtlCol="0" anchor="ctr"/>
          <a:lstStyle/>
          <a:p>
            <a:pPr algn="ctr" defTabSz="914361">
              <a:lnSpc>
                <a:spcPct val="90000"/>
              </a:lnSpc>
              <a:defRPr/>
            </a:pPr>
            <a:r>
              <a:rPr lang="hu-HU" sz="1600" kern="0" dirty="0" smtClean="0">
                <a:latin typeface="+mj-lt"/>
              </a:rPr>
              <a:t>OS Image</a:t>
            </a:r>
            <a:endParaRPr lang="hu-HU" sz="1900" kern="0" dirty="0" smtClean="0">
              <a:latin typeface="+mj-lt"/>
            </a:endParaRPr>
          </a:p>
        </p:txBody>
      </p:sp>
      <p:grpSp>
        <p:nvGrpSpPr>
          <p:cNvPr id="88" name="Group 87"/>
          <p:cNvGrpSpPr/>
          <p:nvPr/>
        </p:nvGrpSpPr>
        <p:grpSpPr>
          <a:xfrm>
            <a:off x="4504722" y="4343234"/>
            <a:ext cx="1546594" cy="803336"/>
            <a:chOff x="2975749" y="3948130"/>
            <a:chExt cx="1932782" cy="1249960"/>
          </a:xfrm>
        </p:grpSpPr>
        <p:sp>
          <p:nvSpPr>
            <p:cNvPr id="89" name="Round Diagonal Corner Rectangle 88"/>
            <p:cNvSpPr/>
            <p:nvPr/>
          </p:nvSpPr>
          <p:spPr>
            <a:xfrm>
              <a:off x="2975749" y="3948130"/>
              <a:ext cx="1932782" cy="1249960"/>
            </a:xfrm>
            <a:prstGeom prst="round2DiagRect">
              <a:avLst/>
            </a:prstGeom>
            <a:solidFill>
              <a:sysClr val="window" lastClr="FFFFFF"/>
            </a:solidFill>
            <a:ln w="38100" cap="flat" cmpd="sng" algn="ctr">
              <a:solidFill>
                <a:schemeClr val="accent1"/>
              </a:solidFill>
              <a:prstDash val="solid"/>
            </a:ln>
            <a:effectLst/>
          </p:spPr>
          <p:txBody>
            <a:bodyPr lIns="47990" tIns="0" rIns="47990" bIns="47990" rtlCol="0" anchor="t"/>
            <a:lstStyle/>
            <a:p>
              <a:pPr defTabSz="914361">
                <a:spcAft>
                  <a:spcPts val="200"/>
                </a:spcAft>
                <a:defRPr/>
              </a:pPr>
              <a:endParaRPr lang="hu-HU" sz="1200" b="1" kern="0" dirty="0" smtClean="0">
                <a:solidFill>
                  <a:prstClr val="black"/>
                </a:solidFill>
                <a:latin typeface="+mj-lt"/>
              </a:endParaRPr>
            </a:p>
          </p:txBody>
        </p:sp>
        <p:sp>
          <p:nvSpPr>
            <p:cNvPr id="91" name="Can 90"/>
            <p:cNvSpPr/>
            <p:nvPr/>
          </p:nvSpPr>
          <p:spPr>
            <a:xfrm>
              <a:off x="3256013" y="4006438"/>
              <a:ext cx="1372252" cy="361892"/>
            </a:xfrm>
            <a:prstGeom prst="can">
              <a:avLst/>
            </a:prstGeom>
            <a:solidFill>
              <a:schemeClr val="accent2"/>
            </a:solidFill>
            <a:ln w="28575" cap="flat" cmpd="sng" algn="ctr">
              <a:solidFill>
                <a:schemeClr val="accent1"/>
              </a:solidFill>
              <a:prstDash val="solid"/>
              <a:miter lim="800000"/>
            </a:ln>
            <a:effectLst/>
          </p:spPr>
          <p:txBody>
            <a:bodyPr rtlCol="0" anchor="ctr"/>
            <a:lstStyle/>
            <a:p>
              <a:pPr algn="ctr" defTabSz="914361">
                <a:lnSpc>
                  <a:spcPct val="90000"/>
                </a:lnSpc>
                <a:spcAft>
                  <a:spcPts val="200"/>
                </a:spcAft>
                <a:defRPr/>
              </a:pPr>
              <a:r>
                <a:rPr lang="hu-HU" sz="1200" kern="0" dirty="0" smtClean="0">
                  <a:latin typeface="+mj-lt"/>
                </a:rPr>
                <a:t>OS Image</a:t>
              </a:r>
            </a:p>
          </p:txBody>
        </p:sp>
      </p:grpSp>
      <p:sp>
        <p:nvSpPr>
          <p:cNvPr id="122" name="TextBox 121"/>
          <p:cNvSpPr txBox="1"/>
          <p:nvPr/>
        </p:nvSpPr>
        <p:spPr>
          <a:xfrm>
            <a:off x="5989780" y="6523268"/>
            <a:ext cx="669163" cy="258532"/>
          </a:xfrm>
          <a:prstGeom prst="rect">
            <a:avLst/>
          </a:prstGeom>
          <a:noFill/>
        </p:spPr>
        <p:txBody>
          <a:bodyPr wrap="square" lIns="91440" tIns="45720" rIns="91440" bIns="45720" rtlCol="0">
            <a:spAutoFit/>
          </a:bodyPr>
          <a:lstStyle/>
          <a:p>
            <a:pPr>
              <a:lnSpc>
                <a:spcPct val="90000"/>
              </a:lnSpc>
            </a:pPr>
            <a:r>
              <a:rPr lang="hu-HU" sz="1200" dirty="0" smtClean="0">
                <a:latin typeface="+mj-lt"/>
              </a:rPr>
              <a:t>Server</a:t>
            </a:r>
          </a:p>
        </p:txBody>
      </p:sp>
      <p:sp>
        <p:nvSpPr>
          <p:cNvPr id="123" name="TextBox 122"/>
          <p:cNvSpPr txBox="1"/>
          <p:nvPr/>
        </p:nvSpPr>
        <p:spPr>
          <a:xfrm>
            <a:off x="7519511" y="6520471"/>
            <a:ext cx="746259" cy="258532"/>
          </a:xfrm>
          <a:prstGeom prst="rect">
            <a:avLst/>
          </a:prstGeom>
          <a:noFill/>
        </p:spPr>
        <p:txBody>
          <a:bodyPr wrap="square" lIns="91440" tIns="45720" rIns="91440" bIns="45720" rtlCol="0">
            <a:spAutoFit/>
          </a:bodyPr>
          <a:lstStyle/>
          <a:p>
            <a:pPr>
              <a:lnSpc>
                <a:spcPct val="90000"/>
              </a:lnSpc>
            </a:pPr>
            <a:r>
              <a:rPr lang="hu-HU" sz="1200" dirty="0" smtClean="0">
                <a:latin typeface="+mj-lt"/>
              </a:rPr>
              <a:t>Storage</a:t>
            </a:r>
          </a:p>
        </p:txBody>
      </p:sp>
      <p:sp>
        <p:nvSpPr>
          <p:cNvPr id="124" name="TextBox 123"/>
          <p:cNvSpPr txBox="1"/>
          <p:nvPr/>
        </p:nvSpPr>
        <p:spPr>
          <a:xfrm>
            <a:off x="8932725" y="6521802"/>
            <a:ext cx="950780" cy="258532"/>
          </a:xfrm>
          <a:prstGeom prst="rect">
            <a:avLst/>
          </a:prstGeom>
          <a:noFill/>
        </p:spPr>
        <p:txBody>
          <a:bodyPr wrap="square" lIns="91440" tIns="45720" rIns="91440" bIns="45720" rtlCol="0">
            <a:spAutoFit/>
          </a:bodyPr>
          <a:lstStyle/>
          <a:p>
            <a:pPr>
              <a:lnSpc>
                <a:spcPct val="90000"/>
              </a:lnSpc>
            </a:pPr>
            <a:r>
              <a:rPr lang="hu-HU" sz="1200" dirty="0" smtClean="0">
                <a:latin typeface="+mj-lt"/>
              </a:rPr>
              <a:t>Networking</a:t>
            </a:r>
          </a:p>
        </p:txBody>
      </p:sp>
      <p:grpSp>
        <p:nvGrpSpPr>
          <p:cNvPr id="136" name="Group 135"/>
          <p:cNvGrpSpPr/>
          <p:nvPr/>
        </p:nvGrpSpPr>
        <p:grpSpPr>
          <a:xfrm>
            <a:off x="6376954" y="4345153"/>
            <a:ext cx="1546594" cy="803336"/>
            <a:chOff x="2975749" y="3948130"/>
            <a:chExt cx="1932782" cy="1249960"/>
          </a:xfrm>
        </p:grpSpPr>
        <p:sp>
          <p:nvSpPr>
            <p:cNvPr id="137" name="Round Diagonal Corner Rectangle 136"/>
            <p:cNvSpPr/>
            <p:nvPr/>
          </p:nvSpPr>
          <p:spPr>
            <a:xfrm>
              <a:off x="2975749" y="3948130"/>
              <a:ext cx="1932782" cy="1249960"/>
            </a:xfrm>
            <a:prstGeom prst="round2DiagRect">
              <a:avLst/>
            </a:prstGeom>
            <a:solidFill>
              <a:sysClr val="window" lastClr="FFFFFF"/>
            </a:solidFill>
            <a:ln w="38100" cap="flat" cmpd="sng" algn="ctr">
              <a:solidFill>
                <a:schemeClr val="accent1"/>
              </a:solidFill>
              <a:prstDash val="solid"/>
            </a:ln>
            <a:effectLst/>
          </p:spPr>
          <p:txBody>
            <a:bodyPr lIns="47990" tIns="0" rIns="47990" bIns="47990" rtlCol="0" anchor="t"/>
            <a:lstStyle/>
            <a:p>
              <a:pPr defTabSz="914361">
                <a:spcAft>
                  <a:spcPts val="200"/>
                </a:spcAft>
                <a:defRPr/>
              </a:pPr>
              <a:endParaRPr lang="hu-HU" sz="1200" b="1" kern="0" dirty="0" smtClean="0">
                <a:solidFill>
                  <a:prstClr val="black"/>
                </a:solidFill>
                <a:latin typeface="+mj-lt"/>
              </a:endParaRPr>
            </a:p>
          </p:txBody>
        </p:sp>
        <p:sp>
          <p:nvSpPr>
            <p:cNvPr id="138" name="Can 137"/>
            <p:cNvSpPr/>
            <p:nvPr/>
          </p:nvSpPr>
          <p:spPr>
            <a:xfrm>
              <a:off x="3256013" y="4006438"/>
              <a:ext cx="1372252" cy="361892"/>
            </a:xfrm>
            <a:prstGeom prst="can">
              <a:avLst/>
            </a:prstGeom>
            <a:solidFill>
              <a:schemeClr val="accent2"/>
            </a:solidFill>
            <a:ln w="28575" cap="flat" cmpd="sng" algn="ctr">
              <a:solidFill>
                <a:schemeClr val="accent1"/>
              </a:solidFill>
              <a:prstDash val="solid"/>
              <a:miter lim="800000"/>
            </a:ln>
            <a:effectLst/>
          </p:spPr>
          <p:txBody>
            <a:bodyPr rtlCol="0" anchor="ctr"/>
            <a:lstStyle/>
            <a:p>
              <a:pPr algn="ctr" defTabSz="914361">
                <a:lnSpc>
                  <a:spcPct val="90000"/>
                </a:lnSpc>
                <a:spcAft>
                  <a:spcPts val="200"/>
                </a:spcAft>
                <a:defRPr/>
              </a:pPr>
              <a:r>
                <a:rPr lang="hu-HU" sz="1200" kern="0" dirty="0" smtClean="0">
                  <a:latin typeface="+mj-lt"/>
                </a:rPr>
                <a:t>OS Image</a:t>
              </a:r>
            </a:p>
          </p:txBody>
        </p:sp>
      </p:grpSp>
      <p:grpSp>
        <p:nvGrpSpPr>
          <p:cNvPr id="149" name="Group 148"/>
          <p:cNvGrpSpPr/>
          <p:nvPr/>
        </p:nvGrpSpPr>
        <p:grpSpPr>
          <a:xfrm>
            <a:off x="8249186" y="4330433"/>
            <a:ext cx="1546594" cy="803336"/>
            <a:chOff x="2975749" y="3948130"/>
            <a:chExt cx="1932782" cy="1249960"/>
          </a:xfrm>
        </p:grpSpPr>
        <p:sp>
          <p:nvSpPr>
            <p:cNvPr id="150" name="Round Diagonal Corner Rectangle 149"/>
            <p:cNvSpPr/>
            <p:nvPr/>
          </p:nvSpPr>
          <p:spPr>
            <a:xfrm>
              <a:off x="2975749" y="3948130"/>
              <a:ext cx="1932782" cy="1249960"/>
            </a:xfrm>
            <a:prstGeom prst="round2DiagRect">
              <a:avLst/>
            </a:prstGeom>
            <a:solidFill>
              <a:sysClr val="window" lastClr="FFFFFF"/>
            </a:solidFill>
            <a:ln w="38100" cap="flat" cmpd="sng" algn="ctr">
              <a:solidFill>
                <a:schemeClr val="accent1"/>
              </a:solidFill>
              <a:prstDash val="solid"/>
            </a:ln>
            <a:effectLst/>
          </p:spPr>
          <p:txBody>
            <a:bodyPr lIns="47990" tIns="0" rIns="47990" bIns="47990" rtlCol="0" anchor="t"/>
            <a:lstStyle/>
            <a:p>
              <a:pPr defTabSz="914361">
                <a:spcAft>
                  <a:spcPts val="200"/>
                </a:spcAft>
                <a:defRPr/>
              </a:pPr>
              <a:endParaRPr lang="hu-HU" sz="1200" b="1" kern="0" dirty="0" smtClean="0">
                <a:solidFill>
                  <a:prstClr val="black"/>
                </a:solidFill>
                <a:latin typeface="+mj-lt"/>
              </a:endParaRPr>
            </a:p>
          </p:txBody>
        </p:sp>
        <p:sp>
          <p:nvSpPr>
            <p:cNvPr id="151" name="Can 150"/>
            <p:cNvSpPr/>
            <p:nvPr/>
          </p:nvSpPr>
          <p:spPr>
            <a:xfrm>
              <a:off x="3256013" y="4006438"/>
              <a:ext cx="1372252" cy="361892"/>
            </a:xfrm>
            <a:prstGeom prst="can">
              <a:avLst/>
            </a:prstGeom>
            <a:solidFill>
              <a:schemeClr val="accent2"/>
            </a:solidFill>
            <a:ln w="28575" cap="flat" cmpd="sng" algn="ctr">
              <a:solidFill>
                <a:schemeClr val="accent1"/>
              </a:solidFill>
              <a:prstDash val="solid"/>
              <a:miter lim="800000"/>
            </a:ln>
            <a:effectLst/>
          </p:spPr>
          <p:txBody>
            <a:bodyPr rtlCol="0" anchor="ctr"/>
            <a:lstStyle/>
            <a:p>
              <a:pPr algn="ctr" defTabSz="914361">
                <a:lnSpc>
                  <a:spcPct val="90000"/>
                </a:lnSpc>
                <a:spcAft>
                  <a:spcPts val="200"/>
                </a:spcAft>
                <a:defRPr/>
              </a:pPr>
              <a:r>
                <a:rPr lang="hu-HU" sz="1200" kern="0" dirty="0" smtClean="0">
                  <a:latin typeface="+mj-lt"/>
                </a:rPr>
                <a:t>OS Image</a:t>
              </a:r>
            </a:p>
          </p:txBody>
        </p:sp>
      </p:grpSp>
      <p:pic>
        <p:nvPicPr>
          <p:cNvPr id="170" name="Picture 1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7339" y="1724508"/>
            <a:ext cx="3590461" cy="897615"/>
          </a:xfrm>
          <a:prstGeom prst="rect">
            <a:avLst/>
          </a:prstGeom>
        </p:spPr>
      </p:pic>
      <p:pic>
        <p:nvPicPr>
          <p:cNvPr id="2050" name="Picture 2" descr="C:\Users\sapienzt\AppData\Local\Temp\SNAGHTML13f27e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7842" y="5432349"/>
            <a:ext cx="478196" cy="535011"/>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2" descr="C:\Users\sapienzt\AppData\Local\Temp\SNAGHTML13f27e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5590" y="5971462"/>
            <a:ext cx="478196" cy="535011"/>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2" descr="C:\Users\sapienzt\AppData\Local\Temp\SNAGHTML13f27e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3964" y="5429730"/>
            <a:ext cx="478196" cy="535011"/>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2" descr="C:\Users\sapienzt\AppData\Local\Temp\SNAGHTML13f27e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1712" y="5968843"/>
            <a:ext cx="478196" cy="5350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apienzt\AppData\Local\Temp\SNAGHTML140440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6037" y="5417049"/>
            <a:ext cx="537105" cy="537106"/>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4" descr="C:\Users\sapienzt\AppData\Local\Temp\SNAGHTML140440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7368" y="5971462"/>
            <a:ext cx="537105" cy="537106"/>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4" descr="C:\Users\sapienzt\AppData\Local\Temp\SNAGHTML140440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0897" y="5410328"/>
            <a:ext cx="537105" cy="537106"/>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4" descr="C:\Users\sapienzt\AppData\Local\Temp\SNAGHTML140440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2228" y="5964741"/>
            <a:ext cx="537105" cy="537106"/>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4" descr="C:\Users\sapienzt\AppData\Local\Temp\SNAGHTML140440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4426" y="5417049"/>
            <a:ext cx="537105" cy="537106"/>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4" descr="C:\Users\sapienzt\AppData\Local\Temp\SNAGHTML140440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5757" y="5971462"/>
            <a:ext cx="537105" cy="5371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sapienzt\AppData\Local\Temp\SNAGHTML1417c2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4666" y="5429730"/>
            <a:ext cx="572396" cy="541732"/>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6" descr="C:\Users\sapienzt\AppData\Local\Temp\SNAGHTML1417c2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6884" y="5976644"/>
            <a:ext cx="572396" cy="541732"/>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6" descr="C:\Users\sapienzt\AppData\Local\Temp\SNAGHTML1417c2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360" y="5435704"/>
            <a:ext cx="572396" cy="541732"/>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6" descr="C:\Users\sapienzt\AppData\Local\Temp\SNAGHTML1417c2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3872" y="5976644"/>
            <a:ext cx="572396" cy="541732"/>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6" descr="C:\Users\sapienzt\AppData\Local\Temp\SNAGHTML1417c2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4575" y="5435704"/>
            <a:ext cx="572396" cy="541732"/>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6" descr="C:\Users\sapienzt\AppData\Local\Temp\SNAGHTML1417c2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2433" y="5979068"/>
            <a:ext cx="572396" cy="541732"/>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6" descr="C:\Users\sapienzt\AppData\Local\Temp\SNAGHTML1417c2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33509" y="4659728"/>
            <a:ext cx="219039" cy="207305"/>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6" descr="C:\Users\sapienzt\AppData\Local\Temp\SNAGHTML1417c2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33509" y="4883777"/>
            <a:ext cx="219039" cy="207305"/>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6" descr="C:\Users\sapienzt\AppData\Local\Temp\SNAGHTML1417c2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1375" y="4661091"/>
            <a:ext cx="219039" cy="207305"/>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6" descr="C:\Users\sapienzt\AppData\Local\Temp\SNAGHTML1417c2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1375" y="4885140"/>
            <a:ext cx="219039" cy="207305"/>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6" descr="C:\Users\sapienzt\AppData\Local\Temp\SNAGHTML1417c2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78542" y="4661091"/>
            <a:ext cx="219039" cy="207305"/>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6" descr="C:\Users\sapienzt\AppData\Local\Temp\SNAGHTML1417c2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78542" y="4885140"/>
            <a:ext cx="219039" cy="207305"/>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6" descr="C:\Users\sapienzt\AppData\Local\Temp\SNAGHTML1417c2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19975" y="4659728"/>
            <a:ext cx="219039" cy="207305"/>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6" descr="C:\Users\sapienzt\AppData\Local\Temp\SNAGHTML1417c2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19975" y="4883777"/>
            <a:ext cx="219039" cy="207305"/>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6" descr="C:\Users\sapienzt\AppData\Local\Temp\SNAGHTML1417c2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29105" y="4650718"/>
            <a:ext cx="219039" cy="207305"/>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6" descr="C:\Users\sapienzt\AppData\Local\Temp\SNAGHTML1417c2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29105" y="4874767"/>
            <a:ext cx="219039" cy="207305"/>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2" descr="C:\Users\sapienzt\AppData\Local\Temp\SNAGHTML13f27e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59730" y="4662685"/>
            <a:ext cx="182643" cy="204343"/>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2" descr="C:\Users\sapienzt\AppData\Local\Temp\SNAGHTML13f27e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59730" y="4877729"/>
            <a:ext cx="182643" cy="204343"/>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2" descr="C:\Users\sapienzt\AppData\Local\Temp\SNAGHTML13f27e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05450" y="4650212"/>
            <a:ext cx="182643" cy="204343"/>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2" descr="C:\Users\sapienzt\AppData\Local\Temp\SNAGHTML13f27e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05450" y="4870928"/>
            <a:ext cx="182643" cy="204343"/>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2" descr="C:\Users\sapienzt\AppData\Local\Temp\SNAGHTML13f27e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14635" y="4651096"/>
            <a:ext cx="182643" cy="204343"/>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2" descr="C:\Users\sapienzt\AppData\Local\Temp\SNAGHTML13f27e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14635" y="4871812"/>
            <a:ext cx="182643" cy="204343"/>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4" descr="C:\Users\sapienzt\AppData\Local\Temp\SNAGHTML1404408.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27681" y="4661661"/>
            <a:ext cx="201870" cy="201870"/>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4" descr="C:\Users\sapienzt\AppData\Local\Temp\SNAGHTML1404408.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27681" y="4883262"/>
            <a:ext cx="201870" cy="201870"/>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4" descr="C:\Users\sapienzt\AppData\Local\Temp\SNAGHTML1404408.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7038" y="4652664"/>
            <a:ext cx="201870" cy="201870"/>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4" descr="C:\Users\sapienzt\AppData\Local\Temp\SNAGHTML1404408.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7038" y="4874265"/>
            <a:ext cx="201870" cy="201870"/>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4" descr="C:\Users\sapienzt\AppData\Local\Temp\SNAGHTML1404408.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63142" y="4658601"/>
            <a:ext cx="201870" cy="201870"/>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4" descr="C:\Users\sapienzt\AppData\Local\Temp\SNAGHTML1404408.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63142" y="4880202"/>
            <a:ext cx="201870" cy="201870"/>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4" descr="C:\Users\sapienzt\AppData\Local\Temp\SNAGHTML1404408.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87406" y="4658601"/>
            <a:ext cx="201870" cy="201870"/>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4" descr="C:\Users\sapienzt\AppData\Local\Temp\SNAGHTML1404408.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87406" y="4880202"/>
            <a:ext cx="201870" cy="20187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 descr="C:\Users\sapienzt\AppData\Local\Temp\SNAGHTML1884d4c.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10087" y="5135926"/>
            <a:ext cx="1129285" cy="85483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0" descr="C:\Users\sapienzt\AppData\Local\Temp\SNAGHTML19d44a5.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89615" y="2809726"/>
            <a:ext cx="1131963" cy="628869"/>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nvSpPr>
        <p:spPr bwMode="ltGray">
          <a:xfrm>
            <a:off x="609441" y="2210570"/>
            <a:ext cx="1780174" cy="757539"/>
          </a:xfrm>
          <a:prstGeom prst="cloudCallout">
            <a:avLst>
              <a:gd name="adj1" fmla="val 90728"/>
              <a:gd name="adj2" fmla="val 25091"/>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hu-HU" sz="1400" dirty="0" smtClean="0"/>
              <a:t>Hogyan generálható gyorsan?</a:t>
            </a:r>
          </a:p>
        </p:txBody>
      </p:sp>
      <p:sp>
        <p:nvSpPr>
          <p:cNvPr id="74" name="Cloud Callout 73"/>
          <p:cNvSpPr/>
          <p:nvPr/>
        </p:nvSpPr>
        <p:spPr bwMode="ltGray">
          <a:xfrm>
            <a:off x="609441" y="5189144"/>
            <a:ext cx="1780174" cy="757539"/>
          </a:xfrm>
          <a:prstGeom prst="cloudCallout">
            <a:avLst>
              <a:gd name="adj1" fmla="val 64595"/>
              <a:gd name="adj2" fmla="val -48195"/>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hu-HU" sz="1400" dirty="0" smtClean="0"/>
              <a:t>Hogyan Futtatható?</a:t>
            </a:r>
          </a:p>
        </p:txBody>
      </p:sp>
    </p:spTree>
    <p:extLst>
      <p:ext uri="{BB962C8B-B14F-4D97-AF65-F5344CB8AC3E}">
        <p14:creationId xmlns:p14="http://schemas.microsoft.com/office/powerpoint/2010/main" val="62349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521208"/>
            <a:ext cx="12327319" cy="411480"/>
          </a:xfrm>
        </p:spPr>
        <p:txBody>
          <a:bodyPr/>
          <a:lstStyle/>
          <a:p>
            <a:r>
              <a:rPr lang="hu-HU" altLang="en-US" b="0" dirty="0"/>
              <a:t>Hagyományos és </a:t>
            </a:r>
            <a:r>
              <a:rPr lang="hu-HU" altLang="en-US" b="0" dirty="0" smtClean="0"/>
              <a:t>Ötlet alapú alkalmazás támogatás</a:t>
            </a:r>
            <a:endParaRPr lang="en-US" altLang="en-US" dirty="0"/>
          </a:p>
        </p:txBody>
      </p:sp>
      <p:sp>
        <p:nvSpPr>
          <p:cNvPr id="14" name="Text Placeholder 13"/>
          <p:cNvSpPr>
            <a:spLocks noGrp="1"/>
          </p:cNvSpPr>
          <p:nvPr>
            <p:ph type="body" sz="quarter" idx="13"/>
          </p:nvPr>
        </p:nvSpPr>
        <p:spPr/>
        <p:txBody>
          <a:bodyPr/>
          <a:lstStyle/>
          <a:p>
            <a:pPr defTabSz="457200">
              <a:lnSpc>
                <a:spcPts val="3000"/>
              </a:lnSpc>
            </a:pPr>
            <a:r>
              <a:rPr lang="hu-HU" dirty="0">
                <a:solidFill>
                  <a:srgbClr val="01B388"/>
                </a:solidFill>
                <a:cs typeface="Metric Regular"/>
              </a:rPr>
              <a:t>Két </a:t>
            </a:r>
            <a:r>
              <a:rPr lang="hu-HU" dirty="0" smtClean="0">
                <a:solidFill>
                  <a:srgbClr val="01B388"/>
                </a:solidFill>
                <a:cs typeface="Metric Regular"/>
              </a:rPr>
              <a:t>infrastruktúra </a:t>
            </a:r>
            <a:r>
              <a:rPr lang="hu-HU" dirty="0">
                <a:solidFill>
                  <a:srgbClr val="01B388"/>
                </a:solidFill>
                <a:cs typeface="Metric Regular"/>
              </a:rPr>
              <a:t>modell támogatása </a:t>
            </a:r>
            <a:r>
              <a:rPr lang="hu-HU" dirty="0" smtClean="0">
                <a:solidFill>
                  <a:srgbClr val="01B388"/>
                </a:solidFill>
                <a:cs typeface="Metric Regular"/>
              </a:rPr>
              <a:t>a feladat</a:t>
            </a:r>
            <a:endParaRPr lang="en-US" dirty="0">
              <a:solidFill>
                <a:srgbClr val="01B388"/>
              </a:solidFill>
              <a:cs typeface="Metric Regular"/>
            </a:endParaRPr>
          </a:p>
        </p:txBody>
      </p:sp>
      <p:sp>
        <p:nvSpPr>
          <p:cNvPr id="10" name="Slide Number Placeholder 9"/>
          <p:cNvSpPr>
            <a:spLocks noGrp="1"/>
          </p:cNvSpPr>
          <p:nvPr>
            <p:ph type="sldNum" sz="quarter" idx="12"/>
          </p:nvPr>
        </p:nvSpPr>
        <p:spPr/>
        <p:txBody>
          <a:bodyPr/>
          <a:lstStyle/>
          <a:p>
            <a:fld id="{B016F8AB-BCEA-4347-8BA6-BE776009BC89}" type="slidenum">
              <a:rPr lang="en-US" smtClean="0">
                <a:solidFill>
                  <a:srgbClr val="617D78"/>
                </a:solidFill>
              </a:rPr>
              <a:pPr/>
              <a:t>11</a:t>
            </a:fld>
            <a:endParaRPr lang="en-US" dirty="0">
              <a:solidFill>
                <a:srgbClr val="617D78"/>
              </a:solidFill>
            </a:endParaRPr>
          </a:p>
        </p:txBody>
      </p:sp>
      <p:grpSp>
        <p:nvGrpSpPr>
          <p:cNvPr id="8" name="Group 7"/>
          <p:cNvGrpSpPr/>
          <p:nvPr/>
        </p:nvGrpSpPr>
        <p:grpSpPr>
          <a:xfrm>
            <a:off x="4679401" y="2133938"/>
            <a:ext cx="2964667" cy="3351926"/>
            <a:chOff x="4679401" y="2133938"/>
            <a:chExt cx="2964667" cy="3351926"/>
          </a:xfrm>
        </p:grpSpPr>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2246" y="2591018"/>
              <a:ext cx="860837" cy="1721676"/>
            </a:xfrm>
            <a:prstGeom prst="rect">
              <a:avLst/>
            </a:prstGeom>
          </p:spPr>
        </p:pic>
        <p:sp>
          <p:nvSpPr>
            <p:cNvPr id="40" name="Left-Right Arrow 39"/>
            <p:cNvSpPr/>
            <p:nvPr/>
          </p:nvSpPr>
          <p:spPr>
            <a:xfrm>
              <a:off x="4679401" y="4614720"/>
              <a:ext cx="2964667" cy="871144"/>
            </a:xfrm>
            <a:prstGeom prst="leftRightArrow">
              <a:avLst>
                <a:gd name="adj1" fmla="val 100000"/>
                <a:gd name="adj2" fmla="val 50000"/>
              </a:avLst>
            </a:prstGeom>
            <a:gradFill flip="none" rotWithShape="1">
              <a:gsLst>
                <a:gs pos="50000">
                  <a:schemeClr val="tx2"/>
                </a:gs>
                <a:gs pos="50000">
                  <a:schemeClr val="accent2"/>
                </a:gs>
              </a:gsLst>
              <a:lin ang="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lnSpc>
                  <a:spcPct val="90000"/>
                </a:lnSpc>
              </a:pPr>
              <a:r>
                <a:rPr lang="en-US" altLang="en-US" sz="1799" dirty="0" err="1">
                  <a:solidFill>
                    <a:prstClr val="white"/>
                  </a:solidFill>
                  <a:latin typeface="Metric Bold"/>
                  <a:cs typeface="Arial" panose="020B0604020202020204" pitchFamily="34" charset="0"/>
                </a:rPr>
                <a:t>Hogyan</a:t>
              </a:r>
              <a:r>
                <a:rPr lang="en-US" altLang="en-US" sz="1799" dirty="0">
                  <a:solidFill>
                    <a:prstClr val="white"/>
                  </a:solidFill>
                  <a:latin typeface="Metric Bold"/>
                  <a:cs typeface="Arial" panose="020B0604020202020204" pitchFamily="34" charset="0"/>
                </a:rPr>
                <a:t> </a:t>
              </a:r>
              <a:r>
                <a:rPr lang="en-US" altLang="en-US" sz="1799" dirty="0" err="1">
                  <a:solidFill>
                    <a:prstClr val="white"/>
                  </a:solidFill>
                  <a:latin typeface="Metric Bold"/>
                  <a:cs typeface="Arial" panose="020B0604020202020204" pitchFamily="34" charset="0"/>
                </a:rPr>
                <a:t>támogathatjuk</a:t>
              </a:r>
              <a:r>
                <a:rPr lang="en-US" altLang="en-US" sz="1799" dirty="0">
                  <a:solidFill>
                    <a:prstClr val="white"/>
                  </a:solidFill>
                  <a:latin typeface="Metric Bold"/>
                  <a:cs typeface="Arial" panose="020B0604020202020204" pitchFamily="34" charset="0"/>
                </a:rPr>
                <a:t/>
              </a:r>
              <a:br>
                <a:rPr lang="en-US" altLang="en-US" sz="1799" dirty="0">
                  <a:solidFill>
                    <a:prstClr val="white"/>
                  </a:solidFill>
                  <a:latin typeface="Metric Bold"/>
                  <a:cs typeface="Arial" panose="020B0604020202020204" pitchFamily="34" charset="0"/>
                </a:rPr>
              </a:br>
              <a:r>
                <a:rPr lang="en-US" altLang="en-US" sz="1799" dirty="0" err="1">
                  <a:solidFill>
                    <a:prstClr val="white"/>
                  </a:solidFill>
                  <a:latin typeface="Metric Bold"/>
                  <a:cs typeface="Arial" panose="020B0604020202020204" pitchFamily="34" charset="0"/>
                </a:rPr>
                <a:t>mindkettőt</a:t>
              </a:r>
              <a:r>
                <a:rPr lang="en-US" altLang="en-US" sz="1799" dirty="0">
                  <a:solidFill>
                    <a:prstClr val="white"/>
                  </a:solidFill>
                  <a:latin typeface="Metric Bold"/>
                  <a:cs typeface="Arial" panose="020B0604020202020204" pitchFamily="34" charset="0"/>
                </a:rPr>
                <a:t>?</a:t>
              </a:r>
            </a:p>
          </p:txBody>
        </p:sp>
        <p:sp>
          <p:nvSpPr>
            <p:cNvPr id="4" name="TextBox 3"/>
            <p:cNvSpPr txBox="1"/>
            <p:nvPr/>
          </p:nvSpPr>
          <p:spPr>
            <a:xfrm>
              <a:off x="5791281" y="2133938"/>
              <a:ext cx="685621" cy="609441"/>
            </a:xfrm>
            <a:prstGeom prst="rect">
              <a:avLst/>
            </a:prstGeom>
            <a:noFill/>
          </p:spPr>
          <p:txBody>
            <a:bodyPr wrap="square" lIns="0" tIns="0" rIns="0" bIns="0" rtlCol="0">
              <a:noAutofit/>
            </a:bodyPr>
            <a:lstStyle/>
            <a:p>
              <a:pPr algn="ctr" defTabSz="914126">
                <a:lnSpc>
                  <a:spcPct val="90000"/>
                </a:lnSpc>
              </a:pPr>
              <a:r>
                <a:rPr lang="en-US" sz="2799" dirty="0">
                  <a:solidFill>
                    <a:prstClr val="black"/>
                  </a:solidFill>
                </a:rPr>
                <a:t>?</a:t>
              </a:r>
            </a:p>
          </p:txBody>
        </p:sp>
      </p:grpSp>
      <p:grpSp>
        <p:nvGrpSpPr>
          <p:cNvPr id="7" name="Group 6"/>
          <p:cNvGrpSpPr/>
          <p:nvPr/>
        </p:nvGrpSpPr>
        <p:grpSpPr>
          <a:xfrm>
            <a:off x="7878965" y="2057758"/>
            <a:ext cx="4265707" cy="3428106"/>
            <a:chOff x="7878965" y="2057758"/>
            <a:chExt cx="4265707" cy="3428106"/>
          </a:xfrm>
        </p:grpSpPr>
        <p:sp>
          <p:nvSpPr>
            <p:cNvPr id="39" name="Right Bracket 38"/>
            <p:cNvSpPr/>
            <p:nvPr/>
          </p:nvSpPr>
          <p:spPr>
            <a:xfrm flipH="1">
              <a:off x="7878965" y="2057758"/>
              <a:ext cx="557486" cy="3428106"/>
            </a:xfrm>
            <a:prstGeom prst="rightBracket">
              <a:avLst>
                <a:gd name="adj" fmla="val 0"/>
              </a:avLst>
            </a:prstGeom>
            <a:ln w="57150">
              <a:solidFill>
                <a:schemeClr val="accent2"/>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456949"/>
              <a:endParaRPr lang="en-US" sz="1350" dirty="0">
                <a:solidFill>
                  <a:prstClr val="black"/>
                </a:solidFill>
                <a:latin typeface="HP Simplified Light" panose="020B0404020204020204" pitchFamily="34" charset="0"/>
                <a:sym typeface="HP Simplified Light" panose="020B0404020204020204" pitchFamily="34" charset="0"/>
              </a:endParaRPr>
            </a:p>
          </p:txBody>
        </p:sp>
        <p:sp>
          <p:nvSpPr>
            <p:cNvPr id="43" name="Rectangle 42"/>
            <p:cNvSpPr/>
            <p:nvPr/>
          </p:nvSpPr>
          <p:spPr bwMode="ltGray">
            <a:xfrm>
              <a:off x="9762333" y="3107816"/>
              <a:ext cx="2382339" cy="1142702"/>
            </a:xfrm>
            <a:prstGeom prst="rect">
              <a:avLst/>
            </a:prstGeom>
            <a:solidFill>
              <a:schemeClr val="bg1"/>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6812">
                <a:lnSpc>
                  <a:spcPct val="90000"/>
                </a:lnSpc>
              </a:pPr>
              <a:r>
                <a:rPr lang="hu-HU" sz="1600" b="1" dirty="0">
                  <a:solidFill>
                    <a:prstClr val="black"/>
                  </a:solidFill>
                  <a:cs typeface="Metric Bold"/>
                  <a:sym typeface="HP Simplified Light" panose="020B0404020204020204" pitchFamily="34" charset="0"/>
                </a:rPr>
                <a:t>Felhő</a:t>
              </a:r>
              <a:br>
                <a:rPr lang="hu-HU" sz="1600" b="1" dirty="0">
                  <a:solidFill>
                    <a:prstClr val="black"/>
                  </a:solidFill>
                  <a:cs typeface="Metric Bold"/>
                  <a:sym typeface="HP Simplified Light" panose="020B0404020204020204" pitchFamily="34" charset="0"/>
                </a:rPr>
              </a:br>
              <a:r>
                <a:rPr lang="hu-HU" sz="1600" b="1" dirty="0">
                  <a:solidFill>
                    <a:prstClr val="black"/>
                  </a:solidFill>
                  <a:cs typeface="Metric Bold"/>
                  <a:sym typeface="HP Simplified Light" panose="020B0404020204020204" pitchFamily="34" charset="0"/>
                </a:rPr>
                <a:t>alkalmazások</a:t>
              </a:r>
              <a:endParaRPr lang="en-US" sz="1600" b="1" dirty="0">
                <a:solidFill>
                  <a:prstClr val="black"/>
                </a:solidFill>
                <a:cs typeface="Metric Bold"/>
                <a:sym typeface="HP Simplified Light" panose="020B0404020204020204" pitchFamily="34" charset="0"/>
              </a:endParaRPr>
            </a:p>
            <a:p>
              <a:pPr indent="-226877" defTabSz="685045" eaLnBrk="0" fontAlgn="base" hangingPunct="0">
                <a:spcAft>
                  <a:spcPct val="0"/>
                </a:spcAft>
                <a:buFont typeface="HP Simplified Light" panose="020B0404020204020204" pitchFamily="34" charset="0"/>
                <a:buChar char="–"/>
              </a:pPr>
              <a:r>
                <a:rPr lang="hu-HU" sz="1600" dirty="0">
                  <a:solidFill>
                    <a:srgbClr val="FF0000"/>
                  </a:solidFill>
                  <a:cs typeface="Metric Bold"/>
                  <a:sym typeface="HP Simplified Light" panose="020B0404020204020204" pitchFamily="34" charset="0"/>
                </a:rPr>
                <a:t>Alkalmazás centrikus</a:t>
              </a:r>
              <a:endParaRPr lang="en-US" sz="1600" dirty="0">
                <a:solidFill>
                  <a:srgbClr val="FF0000"/>
                </a:solidFill>
                <a:cs typeface="Metric Bold"/>
                <a:sym typeface="HP Simplified Light" panose="020B0404020204020204" pitchFamily="34" charset="0"/>
              </a:endParaRPr>
            </a:p>
            <a:p>
              <a:pPr indent="-226877" defTabSz="685045" eaLnBrk="0" fontAlgn="base" hangingPunct="0">
                <a:spcAft>
                  <a:spcPct val="0"/>
                </a:spcAft>
                <a:buFont typeface="HP Simplified Light" panose="020B0404020204020204" pitchFamily="34" charset="0"/>
                <a:buChar char="–"/>
              </a:pPr>
              <a:r>
                <a:rPr lang="hu-HU" sz="1600" dirty="0">
                  <a:solidFill>
                    <a:srgbClr val="FF0000"/>
                  </a:solidFill>
                  <a:cs typeface="Metric Bold"/>
                  <a:sym typeface="HP Simplified Light" panose="020B0404020204020204" pitchFamily="34" charset="0"/>
                </a:rPr>
                <a:t>Rugalmasság</a:t>
              </a:r>
              <a:br>
                <a:rPr lang="hu-HU" sz="1600" dirty="0">
                  <a:solidFill>
                    <a:srgbClr val="FF0000"/>
                  </a:solidFill>
                  <a:cs typeface="Metric Bold"/>
                  <a:sym typeface="HP Simplified Light" panose="020B0404020204020204" pitchFamily="34" charset="0"/>
                </a:rPr>
              </a:br>
              <a:r>
                <a:rPr lang="hu-HU" sz="1600" dirty="0">
                  <a:solidFill>
                    <a:srgbClr val="FF0000"/>
                  </a:solidFill>
                  <a:cs typeface="Metric Bold"/>
                  <a:sym typeface="HP Simplified Light" panose="020B0404020204020204" pitchFamily="34" charset="0"/>
                </a:rPr>
                <a:t>    fókuszú</a:t>
              </a:r>
              <a:endParaRPr lang="en-US" sz="1600" dirty="0">
                <a:solidFill>
                  <a:srgbClr val="FF0000"/>
                </a:solidFill>
                <a:cs typeface="Metric Bold"/>
                <a:sym typeface="HP Simplified Light" panose="020B0404020204020204" pitchFamily="34" charset="0"/>
              </a:endParaRPr>
            </a:p>
          </p:txBody>
        </p:sp>
        <p:grpSp>
          <p:nvGrpSpPr>
            <p:cNvPr id="65" name="Group 64"/>
            <p:cNvGrpSpPr/>
            <p:nvPr/>
          </p:nvGrpSpPr>
          <p:grpSpPr>
            <a:xfrm>
              <a:off x="8197872" y="2924878"/>
              <a:ext cx="1402539" cy="1382233"/>
              <a:chOff x="5762692" y="3009665"/>
              <a:chExt cx="2033511" cy="2004072"/>
            </a:xfrm>
          </p:grpSpPr>
          <p:sp>
            <p:nvSpPr>
              <p:cNvPr id="66" name="Freeform 65"/>
              <p:cNvSpPr>
                <a:spLocks noEditPoints="1"/>
              </p:cNvSpPr>
              <p:nvPr/>
            </p:nvSpPr>
            <p:spPr bwMode="auto">
              <a:xfrm>
                <a:off x="6443222" y="3601031"/>
                <a:ext cx="670214" cy="743064"/>
              </a:xfrm>
              <a:custGeom>
                <a:avLst/>
                <a:gdLst>
                  <a:gd name="T0" fmla="*/ 128 w 292"/>
                  <a:gd name="T1" fmla="*/ 324 h 324"/>
                  <a:gd name="T2" fmla="*/ 48 w 292"/>
                  <a:gd name="T3" fmla="*/ 324 h 324"/>
                  <a:gd name="T4" fmla="*/ 0 w 292"/>
                  <a:gd name="T5" fmla="*/ 277 h 324"/>
                  <a:gd name="T6" fmla="*/ 0 w 292"/>
                  <a:gd name="T7" fmla="*/ 193 h 324"/>
                  <a:gd name="T8" fmla="*/ 245 w 292"/>
                  <a:gd name="T9" fmla="*/ 193 h 324"/>
                  <a:gd name="T10" fmla="*/ 292 w 292"/>
                  <a:gd name="T11" fmla="*/ 240 h 324"/>
                  <a:gd name="T12" fmla="*/ 292 w 292"/>
                  <a:gd name="T13" fmla="*/ 324 h 324"/>
                  <a:gd name="T14" fmla="*/ 165 w 292"/>
                  <a:gd name="T15" fmla="*/ 324 h 324"/>
                  <a:gd name="T16" fmla="*/ 128 w 292"/>
                  <a:gd name="T17" fmla="*/ 324 h 324"/>
                  <a:gd name="T18" fmla="*/ 146 w 292"/>
                  <a:gd name="T19" fmla="*/ 169 h 324"/>
                  <a:gd name="T20" fmla="*/ 226 w 292"/>
                  <a:gd name="T21" fmla="*/ 84 h 324"/>
                  <a:gd name="T22" fmla="*/ 146 w 292"/>
                  <a:gd name="T23" fmla="*/ 0 h 324"/>
                  <a:gd name="T24" fmla="*/ 66 w 292"/>
                  <a:gd name="T25" fmla="*/ 84 h 324"/>
                  <a:gd name="T26" fmla="*/ 146 w 292"/>
                  <a:gd name="T27" fmla="*/ 16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324">
                    <a:moveTo>
                      <a:pt x="128" y="324"/>
                    </a:moveTo>
                    <a:cubicBezTo>
                      <a:pt x="48" y="324"/>
                      <a:pt x="48" y="324"/>
                      <a:pt x="48" y="324"/>
                    </a:cubicBezTo>
                    <a:cubicBezTo>
                      <a:pt x="21" y="324"/>
                      <a:pt x="0" y="304"/>
                      <a:pt x="0" y="277"/>
                    </a:cubicBezTo>
                    <a:cubicBezTo>
                      <a:pt x="0" y="193"/>
                      <a:pt x="0" y="193"/>
                      <a:pt x="0" y="193"/>
                    </a:cubicBezTo>
                    <a:cubicBezTo>
                      <a:pt x="245" y="193"/>
                      <a:pt x="245" y="193"/>
                      <a:pt x="245" y="193"/>
                    </a:cubicBezTo>
                    <a:cubicBezTo>
                      <a:pt x="272" y="193"/>
                      <a:pt x="292" y="213"/>
                      <a:pt x="292" y="240"/>
                    </a:cubicBezTo>
                    <a:cubicBezTo>
                      <a:pt x="292" y="324"/>
                      <a:pt x="292" y="324"/>
                      <a:pt x="292" y="324"/>
                    </a:cubicBezTo>
                    <a:cubicBezTo>
                      <a:pt x="165" y="324"/>
                      <a:pt x="165" y="324"/>
                      <a:pt x="165" y="324"/>
                    </a:cubicBezTo>
                    <a:lnTo>
                      <a:pt x="128" y="324"/>
                    </a:lnTo>
                    <a:close/>
                    <a:moveTo>
                      <a:pt x="146" y="169"/>
                    </a:moveTo>
                    <a:cubicBezTo>
                      <a:pt x="203" y="169"/>
                      <a:pt x="226" y="144"/>
                      <a:pt x="226" y="84"/>
                    </a:cubicBezTo>
                    <a:cubicBezTo>
                      <a:pt x="226" y="24"/>
                      <a:pt x="203" y="0"/>
                      <a:pt x="146" y="0"/>
                    </a:cubicBezTo>
                    <a:cubicBezTo>
                      <a:pt x="89" y="0"/>
                      <a:pt x="66" y="24"/>
                      <a:pt x="66" y="84"/>
                    </a:cubicBezTo>
                    <a:cubicBezTo>
                      <a:pt x="66" y="144"/>
                      <a:pt x="89" y="169"/>
                      <a:pt x="146" y="169"/>
                    </a:cubicBezTo>
                  </a:path>
                </a:pathLst>
              </a:custGeom>
              <a:solidFill>
                <a:schemeClr val="accent1"/>
              </a:solidFill>
              <a:ln>
                <a:noFill/>
              </a:ln>
            </p:spPr>
            <p:txBody>
              <a:bodyPr vert="horz" wrap="square" lIns="91416" tIns="45708" rIns="91416" bIns="4570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HP Simplified Light" panose="020B0404020204020204" pitchFamily="34" charset="0"/>
                  <a:sym typeface="HP Simplified Light" panose="020B0404020204020204" pitchFamily="34" charset="0"/>
                </a:endParaRPr>
              </a:p>
            </p:txBody>
          </p:sp>
          <p:sp>
            <p:nvSpPr>
              <p:cNvPr id="67" name="Oval 66"/>
              <p:cNvSpPr/>
              <p:nvPr/>
            </p:nvSpPr>
            <p:spPr>
              <a:xfrm>
                <a:off x="6004944" y="3222544"/>
                <a:ext cx="1548953" cy="1548953"/>
              </a:xfrm>
              <a:prstGeom prst="ellipse">
                <a:avLst/>
              </a:prstGeom>
              <a:noFill/>
              <a:ln w="63500" cmpd="sng">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dirty="0">
                    <a:latin typeface="HP Simplified Light" panose="020B0404020204020204" pitchFamily="34" charset="0"/>
                    <a:sym typeface="HP Simplified Light" panose="020B0404020204020204" pitchFamily="34" charset="0"/>
                  </a:rPr>
                  <a:t>  </a:t>
                </a:r>
              </a:p>
            </p:txBody>
          </p:sp>
          <p:sp>
            <p:nvSpPr>
              <p:cNvPr id="68" name="Oval 67"/>
              <p:cNvSpPr/>
              <p:nvPr/>
            </p:nvSpPr>
            <p:spPr>
              <a:xfrm>
                <a:off x="6533498" y="3009665"/>
                <a:ext cx="484558" cy="484558"/>
              </a:xfrm>
              <a:prstGeom prst="ellipse">
                <a:avLst/>
              </a:prstGeom>
              <a:solidFill>
                <a:schemeClr val="accent2"/>
              </a:solidFill>
              <a:ln w="381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dirty="0">
                    <a:latin typeface="HP Simplified Light" panose="020B0404020204020204" pitchFamily="34" charset="0"/>
                    <a:sym typeface="HP Simplified Light" panose="020B0404020204020204" pitchFamily="34" charset="0"/>
                  </a:rPr>
                  <a:t>  </a:t>
                </a:r>
              </a:p>
            </p:txBody>
          </p:sp>
          <p:sp>
            <p:nvSpPr>
              <p:cNvPr id="69" name="Oval 68"/>
              <p:cNvSpPr/>
              <p:nvPr/>
            </p:nvSpPr>
            <p:spPr>
              <a:xfrm>
                <a:off x="6533498" y="4529179"/>
                <a:ext cx="484558" cy="484558"/>
              </a:xfrm>
              <a:prstGeom prst="ellipse">
                <a:avLst/>
              </a:prstGeom>
              <a:solidFill>
                <a:schemeClr val="accent2"/>
              </a:solidFill>
              <a:ln w="381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dirty="0">
                    <a:latin typeface="HP Simplified Light" panose="020B0404020204020204" pitchFamily="34" charset="0"/>
                    <a:sym typeface="HP Simplified Light" panose="020B0404020204020204" pitchFamily="34" charset="0"/>
                  </a:rPr>
                  <a:t>  </a:t>
                </a:r>
              </a:p>
            </p:txBody>
          </p:sp>
          <p:sp>
            <p:nvSpPr>
              <p:cNvPr id="70" name="Oval 69"/>
              <p:cNvSpPr/>
              <p:nvPr/>
            </p:nvSpPr>
            <p:spPr>
              <a:xfrm>
                <a:off x="5762692" y="3743731"/>
                <a:ext cx="484558" cy="484558"/>
              </a:xfrm>
              <a:prstGeom prst="ellipse">
                <a:avLst/>
              </a:prstGeom>
              <a:solidFill>
                <a:schemeClr val="accent2"/>
              </a:solidFill>
              <a:ln w="381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dirty="0">
                    <a:latin typeface="HP Simplified Light" panose="020B0404020204020204" pitchFamily="34" charset="0"/>
                    <a:sym typeface="HP Simplified Light" panose="020B0404020204020204" pitchFamily="34" charset="0"/>
                  </a:rPr>
                  <a:t>  </a:t>
                </a:r>
              </a:p>
            </p:txBody>
          </p:sp>
          <p:sp>
            <p:nvSpPr>
              <p:cNvPr id="71" name="Oval 70"/>
              <p:cNvSpPr/>
              <p:nvPr/>
            </p:nvSpPr>
            <p:spPr>
              <a:xfrm>
                <a:off x="7311645" y="3743731"/>
                <a:ext cx="484558" cy="484558"/>
              </a:xfrm>
              <a:prstGeom prst="ellipse">
                <a:avLst/>
              </a:prstGeom>
              <a:solidFill>
                <a:schemeClr val="accent2"/>
              </a:solidFill>
              <a:ln w="381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dirty="0">
                    <a:latin typeface="HP Simplified Light" panose="020B0404020204020204" pitchFamily="34" charset="0"/>
                    <a:sym typeface="HP Simplified Light" panose="020B0404020204020204" pitchFamily="34" charset="0"/>
                  </a:rPr>
                  <a:t>  </a:t>
                </a:r>
              </a:p>
            </p:txBody>
          </p:sp>
          <p:sp>
            <p:nvSpPr>
              <p:cNvPr id="72" name="Oval 71"/>
              <p:cNvSpPr/>
              <p:nvPr/>
            </p:nvSpPr>
            <p:spPr>
              <a:xfrm>
                <a:off x="7098755" y="3185841"/>
                <a:ext cx="484558" cy="484558"/>
              </a:xfrm>
              <a:prstGeom prst="ellipse">
                <a:avLst/>
              </a:prstGeom>
              <a:solidFill>
                <a:schemeClr val="accent2"/>
              </a:solidFill>
              <a:ln w="38100" cmpd="sng">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dirty="0">
                    <a:latin typeface="HP Simplified Light" panose="020B0404020204020204" pitchFamily="34" charset="0"/>
                    <a:sym typeface="HP Simplified Light" panose="020B0404020204020204" pitchFamily="34" charset="0"/>
                  </a:rPr>
                  <a:t>  </a:t>
                </a:r>
              </a:p>
            </p:txBody>
          </p:sp>
          <p:sp>
            <p:nvSpPr>
              <p:cNvPr id="73" name="Oval 72"/>
              <p:cNvSpPr/>
              <p:nvPr/>
            </p:nvSpPr>
            <p:spPr>
              <a:xfrm>
                <a:off x="5960899" y="3185841"/>
                <a:ext cx="484558" cy="484558"/>
              </a:xfrm>
              <a:prstGeom prst="ellipse">
                <a:avLst/>
              </a:prstGeom>
              <a:solidFill>
                <a:schemeClr val="accent2"/>
              </a:solidFill>
              <a:ln w="381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dirty="0">
                    <a:latin typeface="HP Simplified Light" panose="020B0404020204020204" pitchFamily="34" charset="0"/>
                    <a:sym typeface="HP Simplified Light" panose="020B0404020204020204" pitchFamily="34" charset="0"/>
                  </a:rPr>
                  <a:t>  </a:t>
                </a:r>
              </a:p>
            </p:txBody>
          </p:sp>
          <p:sp>
            <p:nvSpPr>
              <p:cNvPr id="74" name="Oval 73"/>
              <p:cNvSpPr/>
              <p:nvPr/>
            </p:nvSpPr>
            <p:spPr>
              <a:xfrm>
                <a:off x="7084073" y="4308961"/>
                <a:ext cx="484558" cy="484558"/>
              </a:xfrm>
              <a:prstGeom prst="ellipse">
                <a:avLst/>
              </a:prstGeom>
              <a:solidFill>
                <a:schemeClr val="accent2"/>
              </a:solidFill>
              <a:ln w="381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dirty="0">
                    <a:latin typeface="HP Simplified Light" panose="020B0404020204020204" pitchFamily="34" charset="0"/>
                    <a:sym typeface="HP Simplified Light" panose="020B0404020204020204" pitchFamily="34" charset="0"/>
                  </a:rPr>
                  <a:t>  </a:t>
                </a:r>
              </a:p>
            </p:txBody>
          </p:sp>
          <p:sp>
            <p:nvSpPr>
              <p:cNvPr id="75" name="Oval 74"/>
              <p:cNvSpPr/>
              <p:nvPr/>
            </p:nvSpPr>
            <p:spPr>
              <a:xfrm>
                <a:off x="5975581" y="4301620"/>
                <a:ext cx="484558" cy="484558"/>
              </a:xfrm>
              <a:prstGeom prst="ellipse">
                <a:avLst/>
              </a:prstGeom>
              <a:solidFill>
                <a:schemeClr val="accent2"/>
              </a:solidFill>
              <a:ln w="381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dirty="0">
                    <a:latin typeface="HP Simplified Light" panose="020B0404020204020204" pitchFamily="34" charset="0"/>
                    <a:sym typeface="HP Simplified Light" panose="020B0404020204020204" pitchFamily="34" charset="0"/>
                  </a:rPr>
                  <a:t>  </a:t>
                </a:r>
              </a:p>
            </p:txBody>
          </p:sp>
          <p:sp>
            <p:nvSpPr>
              <p:cNvPr id="76" name="Freeform 75"/>
              <p:cNvSpPr>
                <a:spLocks/>
              </p:cNvSpPr>
              <p:nvPr/>
            </p:nvSpPr>
            <p:spPr bwMode="auto">
              <a:xfrm>
                <a:off x="7432206" y="3880431"/>
                <a:ext cx="246488" cy="234244"/>
              </a:xfrm>
              <a:custGeom>
                <a:avLst/>
                <a:gdLst>
                  <a:gd name="T0" fmla="*/ 300 w 324"/>
                  <a:gd name="T1" fmla="*/ 0 h 308"/>
                  <a:gd name="T2" fmla="*/ 68 w 324"/>
                  <a:gd name="T3" fmla="*/ 0 h 308"/>
                  <a:gd name="T4" fmla="*/ 68 w 324"/>
                  <a:gd name="T5" fmla="*/ 56 h 308"/>
                  <a:gd name="T6" fmla="*/ 68 w 324"/>
                  <a:gd name="T7" fmla="*/ 76 h 308"/>
                  <a:gd name="T8" fmla="*/ 68 w 324"/>
                  <a:gd name="T9" fmla="*/ 207 h 308"/>
                  <a:gd name="T10" fmla="*/ 52 w 324"/>
                  <a:gd name="T11" fmla="*/ 204 h 308"/>
                  <a:gd name="T12" fmla="*/ 0 w 324"/>
                  <a:gd name="T13" fmla="*/ 256 h 308"/>
                  <a:gd name="T14" fmla="*/ 52 w 324"/>
                  <a:gd name="T15" fmla="*/ 308 h 308"/>
                  <a:gd name="T16" fmla="*/ 104 w 324"/>
                  <a:gd name="T17" fmla="*/ 256 h 308"/>
                  <a:gd name="T18" fmla="*/ 104 w 324"/>
                  <a:gd name="T19" fmla="*/ 100 h 308"/>
                  <a:gd name="T20" fmla="*/ 288 w 324"/>
                  <a:gd name="T21" fmla="*/ 100 h 308"/>
                  <a:gd name="T22" fmla="*/ 288 w 324"/>
                  <a:gd name="T23" fmla="*/ 207 h 308"/>
                  <a:gd name="T24" fmla="*/ 272 w 324"/>
                  <a:gd name="T25" fmla="*/ 204 h 308"/>
                  <a:gd name="T26" fmla="*/ 220 w 324"/>
                  <a:gd name="T27" fmla="*/ 256 h 308"/>
                  <a:gd name="T28" fmla="*/ 272 w 324"/>
                  <a:gd name="T29" fmla="*/ 308 h 308"/>
                  <a:gd name="T30" fmla="*/ 324 w 324"/>
                  <a:gd name="T31" fmla="*/ 256 h 308"/>
                  <a:gd name="T32" fmla="*/ 324 w 324"/>
                  <a:gd name="T33" fmla="*/ 100 h 308"/>
                  <a:gd name="T34" fmla="*/ 324 w 324"/>
                  <a:gd name="T35" fmla="*/ 56 h 308"/>
                  <a:gd name="T36" fmla="*/ 324 w 324"/>
                  <a:gd name="T37" fmla="*/ 24 h 308"/>
                  <a:gd name="T38" fmla="*/ 300 w 324"/>
                  <a:gd name="T3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4" h="308">
                    <a:moveTo>
                      <a:pt x="300" y="0"/>
                    </a:moveTo>
                    <a:cubicBezTo>
                      <a:pt x="68" y="0"/>
                      <a:pt x="68" y="0"/>
                      <a:pt x="68" y="0"/>
                    </a:cubicBezTo>
                    <a:cubicBezTo>
                      <a:pt x="68" y="56"/>
                      <a:pt x="68" y="56"/>
                      <a:pt x="68" y="56"/>
                    </a:cubicBezTo>
                    <a:cubicBezTo>
                      <a:pt x="68" y="76"/>
                      <a:pt x="68" y="76"/>
                      <a:pt x="68" y="76"/>
                    </a:cubicBezTo>
                    <a:cubicBezTo>
                      <a:pt x="68" y="207"/>
                      <a:pt x="68" y="207"/>
                      <a:pt x="68" y="207"/>
                    </a:cubicBezTo>
                    <a:cubicBezTo>
                      <a:pt x="63" y="205"/>
                      <a:pt x="57" y="204"/>
                      <a:pt x="52" y="204"/>
                    </a:cubicBezTo>
                    <a:cubicBezTo>
                      <a:pt x="23" y="204"/>
                      <a:pt x="0" y="227"/>
                      <a:pt x="0" y="256"/>
                    </a:cubicBezTo>
                    <a:cubicBezTo>
                      <a:pt x="0" y="285"/>
                      <a:pt x="23" y="308"/>
                      <a:pt x="52" y="308"/>
                    </a:cubicBezTo>
                    <a:cubicBezTo>
                      <a:pt x="81" y="308"/>
                      <a:pt x="104" y="285"/>
                      <a:pt x="104" y="256"/>
                    </a:cubicBezTo>
                    <a:cubicBezTo>
                      <a:pt x="104" y="100"/>
                      <a:pt x="104" y="100"/>
                      <a:pt x="104" y="100"/>
                    </a:cubicBezTo>
                    <a:cubicBezTo>
                      <a:pt x="288" y="100"/>
                      <a:pt x="288" y="100"/>
                      <a:pt x="288" y="100"/>
                    </a:cubicBezTo>
                    <a:cubicBezTo>
                      <a:pt x="288" y="207"/>
                      <a:pt x="288" y="207"/>
                      <a:pt x="288" y="207"/>
                    </a:cubicBezTo>
                    <a:cubicBezTo>
                      <a:pt x="283" y="205"/>
                      <a:pt x="277" y="204"/>
                      <a:pt x="272" y="204"/>
                    </a:cubicBezTo>
                    <a:cubicBezTo>
                      <a:pt x="243" y="204"/>
                      <a:pt x="220" y="227"/>
                      <a:pt x="220" y="256"/>
                    </a:cubicBezTo>
                    <a:cubicBezTo>
                      <a:pt x="220" y="285"/>
                      <a:pt x="243" y="308"/>
                      <a:pt x="272" y="308"/>
                    </a:cubicBezTo>
                    <a:cubicBezTo>
                      <a:pt x="301" y="308"/>
                      <a:pt x="324" y="285"/>
                      <a:pt x="324" y="256"/>
                    </a:cubicBezTo>
                    <a:cubicBezTo>
                      <a:pt x="324" y="100"/>
                      <a:pt x="324" y="100"/>
                      <a:pt x="324" y="100"/>
                    </a:cubicBezTo>
                    <a:cubicBezTo>
                      <a:pt x="324" y="56"/>
                      <a:pt x="324" y="56"/>
                      <a:pt x="324" y="56"/>
                    </a:cubicBezTo>
                    <a:cubicBezTo>
                      <a:pt x="324" y="24"/>
                      <a:pt x="324" y="24"/>
                      <a:pt x="324" y="24"/>
                    </a:cubicBezTo>
                    <a:cubicBezTo>
                      <a:pt x="324" y="11"/>
                      <a:pt x="313" y="0"/>
                      <a:pt x="300" y="0"/>
                    </a:cubicBezTo>
                  </a:path>
                </a:pathLst>
              </a:custGeom>
              <a:noFill/>
              <a:ln>
                <a:solidFill>
                  <a:schemeClr val="tx1"/>
                </a:solidFill>
              </a:ln>
              <a:extLst/>
            </p:spPr>
            <p:txBody>
              <a:bodyPr vert="horz" wrap="square" lIns="91416" tIns="45708" rIns="91416" bIns="4570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HP Simplified Light" panose="020B0404020204020204" pitchFamily="34" charset="0"/>
                  <a:sym typeface="HP Simplified Light" panose="020B0404020204020204" pitchFamily="34" charset="0"/>
                </a:endParaRPr>
              </a:p>
            </p:txBody>
          </p:sp>
          <p:sp>
            <p:nvSpPr>
              <p:cNvPr id="77" name="Freeform 76"/>
              <p:cNvSpPr>
                <a:spLocks/>
              </p:cNvSpPr>
              <p:nvPr/>
            </p:nvSpPr>
            <p:spPr bwMode="auto">
              <a:xfrm>
                <a:off x="6625673" y="4630642"/>
                <a:ext cx="300326" cy="264899"/>
              </a:xfrm>
              <a:custGeom>
                <a:avLst/>
                <a:gdLst>
                  <a:gd name="T0" fmla="*/ 383 w 390"/>
                  <a:gd name="T1" fmla="*/ 181 h 344"/>
                  <a:gd name="T2" fmla="*/ 212 w 390"/>
                  <a:gd name="T3" fmla="*/ 9 h 344"/>
                  <a:gd name="T4" fmla="*/ 178 w 390"/>
                  <a:gd name="T5" fmla="*/ 9 h 344"/>
                  <a:gd name="T6" fmla="*/ 6 w 390"/>
                  <a:gd name="T7" fmla="*/ 181 h 344"/>
                  <a:gd name="T8" fmla="*/ 11 w 390"/>
                  <a:gd name="T9" fmla="*/ 192 h 344"/>
                  <a:gd name="T10" fmla="*/ 59 w 390"/>
                  <a:gd name="T11" fmla="*/ 192 h 344"/>
                  <a:gd name="T12" fmla="*/ 59 w 390"/>
                  <a:gd name="T13" fmla="*/ 320 h 344"/>
                  <a:gd name="T14" fmla="*/ 83 w 390"/>
                  <a:gd name="T15" fmla="*/ 344 h 344"/>
                  <a:gd name="T16" fmla="*/ 155 w 390"/>
                  <a:gd name="T17" fmla="*/ 344 h 344"/>
                  <a:gd name="T18" fmla="*/ 155 w 390"/>
                  <a:gd name="T19" fmla="*/ 248 h 344"/>
                  <a:gd name="T20" fmla="*/ 235 w 390"/>
                  <a:gd name="T21" fmla="*/ 248 h 344"/>
                  <a:gd name="T22" fmla="*/ 235 w 390"/>
                  <a:gd name="T23" fmla="*/ 344 h 344"/>
                  <a:gd name="T24" fmla="*/ 331 w 390"/>
                  <a:gd name="T25" fmla="*/ 344 h 344"/>
                  <a:gd name="T26" fmla="*/ 331 w 390"/>
                  <a:gd name="T27" fmla="*/ 192 h 344"/>
                  <a:gd name="T28" fmla="*/ 379 w 390"/>
                  <a:gd name="T29" fmla="*/ 192 h 344"/>
                  <a:gd name="T30" fmla="*/ 383 w 390"/>
                  <a:gd name="T31" fmla="*/ 18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0" h="344">
                    <a:moveTo>
                      <a:pt x="383" y="181"/>
                    </a:moveTo>
                    <a:cubicBezTo>
                      <a:pt x="212" y="9"/>
                      <a:pt x="212" y="9"/>
                      <a:pt x="212" y="9"/>
                    </a:cubicBezTo>
                    <a:cubicBezTo>
                      <a:pt x="202" y="0"/>
                      <a:pt x="187" y="0"/>
                      <a:pt x="178" y="9"/>
                    </a:cubicBezTo>
                    <a:cubicBezTo>
                      <a:pt x="6" y="181"/>
                      <a:pt x="6" y="181"/>
                      <a:pt x="6" y="181"/>
                    </a:cubicBezTo>
                    <a:cubicBezTo>
                      <a:pt x="0" y="187"/>
                      <a:pt x="2" y="192"/>
                      <a:pt x="11" y="192"/>
                    </a:cubicBezTo>
                    <a:cubicBezTo>
                      <a:pt x="59" y="192"/>
                      <a:pt x="59" y="192"/>
                      <a:pt x="59" y="192"/>
                    </a:cubicBezTo>
                    <a:cubicBezTo>
                      <a:pt x="59" y="320"/>
                      <a:pt x="59" y="320"/>
                      <a:pt x="59" y="320"/>
                    </a:cubicBezTo>
                    <a:cubicBezTo>
                      <a:pt x="59" y="333"/>
                      <a:pt x="69" y="344"/>
                      <a:pt x="83" y="344"/>
                    </a:cubicBezTo>
                    <a:cubicBezTo>
                      <a:pt x="155" y="344"/>
                      <a:pt x="155" y="344"/>
                      <a:pt x="155" y="344"/>
                    </a:cubicBezTo>
                    <a:cubicBezTo>
                      <a:pt x="155" y="248"/>
                      <a:pt x="155" y="248"/>
                      <a:pt x="155" y="248"/>
                    </a:cubicBezTo>
                    <a:cubicBezTo>
                      <a:pt x="235" y="248"/>
                      <a:pt x="235" y="248"/>
                      <a:pt x="235" y="248"/>
                    </a:cubicBezTo>
                    <a:cubicBezTo>
                      <a:pt x="235" y="344"/>
                      <a:pt x="235" y="344"/>
                      <a:pt x="235" y="344"/>
                    </a:cubicBezTo>
                    <a:cubicBezTo>
                      <a:pt x="331" y="344"/>
                      <a:pt x="331" y="344"/>
                      <a:pt x="331" y="344"/>
                    </a:cubicBezTo>
                    <a:cubicBezTo>
                      <a:pt x="331" y="192"/>
                      <a:pt x="331" y="192"/>
                      <a:pt x="331" y="192"/>
                    </a:cubicBezTo>
                    <a:cubicBezTo>
                      <a:pt x="379" y="192"/>
                      <a:pt x="379" y="192"/>
                      <a:pt x="379" y="192"/>
                    </a:cubicBezTo>
                    <a:cubicBezTo>
                      <a:pt x="388" y="192"/>
                      <a:pt x="390" y="187"/>
                      <a:pt x="383" y="181"/>
                    </a:cubicBezTo>
                  </a:path>
                </a:pathLst>
              </a:custGeom>
              <a:noFill/>
              <a:ln>
                <a:solidFill>
                  <a:schemeClr val="tx1"/>
                </a:solidFill>
              </a:ln>
            </p:spPr>
            <p:txBody>
              <a:bodyPr vert="horz" wrap="square" lIns="91416" tIns="45708" rIns="91416" bIns="4570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HP Simplified Light" panose="020B0404020204020204" pitchFamily="34" charset="0"/>
                  <a:sym typeface="HP Simplified Light" panose="020B0404020204020204" pitchFamily="34" charset="0"/>
                </a:endParaRPr>
              </a:p>
            </p:txBody>
          </p:sp>
          <p:sp>
            <p:nvSpPr>
              <p:cNvPr id="78" name="Freeform 77"/>
              <p:cNvSpPr>
                <a:spLocks/>
              </p:cNvSpPr>
              <p:nvPr/>
            </p:nvSpPr>
            <p:spPr bwMode="auto">
              <a:xfrm>
                <a:off x="6096842" y="4429073"/>
                <a:ext cx="247136" cy="244534"/>
              </a:xfrm>
              <a:custGeom>
                <a:avLst/>
                <a:gdLst>
                  <a:gd name="T0" fmla="*/ 275 w 402"/>
                  <a:gd name="T1" fmla="*/ 71 h 398"/>
                  <a:gd name="T2" fmla="*/ 215 w 402"/>
                  <a:gd name="T3" fmla="*/ 65 h 398"/>
                  <a:gd name="T4" fmla="*/ 188 w 402"/>
                  <a:gd name="T5" fmla="*/ 75 h 398"/>
                  <a:gd name="T6" fmla="*/ 126 w 402"/>
                  <a:gd name="T7" fmla="*/ 89 h 398"/>
                  <a:gd name="T8" fmla="*/ 14 w 402"/>
                  <a:gd name="T9" fmla="*/ 12 h 398"/>
                  <a:gd name="T10" fmla="*/ 93 w 402"/>
                  <a:gd name="T11" fmla="*/ 122 h 398"/>
                  <a:gd name="T12" fmla="*/ 79 w 402"/>
                  <a:gd name="T13" fmla="*/ 184 h 398"/>
                  <a:gd name="T14" fmla="*/ 69 w 402"/>
                  <a:gd name="T15" fmla="*/ 212 h 398"/>
                  <a:gd name="T16" fmla="*/ 75 w 402"/>
                  <a:gd name="T17" fmla="*/ 272 h 398"/>
                  <a:gd name="T18" fmla="*/ 48 w 402"/>
                  <a:gd name="T19" fmla="*/ 261 h 398"/>
                  <a:gd name="T20" fmla="*/ 70 w 402"/>
                  <a:gd name="T21" fmla="*/ 304 h 398"/>
                  <a:gd name="T22" fmla="*/ 79 w 402"/>
                  <a:gd name="T23" fmla="*/ 397 h 398"/>
                  <a:gd name="T24" fmla="*/ 101 w 402"/>
                  <a:gd name="T25" fmla="*/ 365 h 398"/>
                  <a:gd name="T26" fmla="*/ 162 w 402"/>
                  <a:gd name="T27" fmla="*/ 206 h 398"/>
                  <a:gd name="T28" fmla="*/ 272 w 402"/>
                  <a:gd name="T29" fmla="*/ 293 h 398"/>
                  <a:gd name="T30" fmla="*/ 265 w 402"/>
                  <a:gd name="T31" fmla="*/ 359 h 398"/>
                  <a:gd name="T32" fmla="*/ 281 w 402"/>
                  <a:gd name="T33" fmla="*/ 380 h 398"/>
                  <a:gd name="T34" fmla="*/ 284 w 402"/>
                  <a:gd name="T35" fmla="*/ 382 h 398"/>
                  <a:gd name="T36" fmla="*/ 289 w 402"/>
                  <a:gd name="T37" fmla="*/ 379 h 398"/>
                  <a:gd name="T38" fmla="*/ 318 w 402"/>
                  <a:gd name="T39" fmla="*/ 318 h 398"/>
                  <a:gd name="T40" fmla="*/ 321 w 402"/>
                  <a:gd name="T41" fmla="*/ 315 h 398"/>
                  <a:gd name="T42" fmla="*/ 324 w 402"/>
                  <a:gd name="T43" fmla="*/ 314 h 398"/>
                  <a:gd name="T44" fmla="*/ 385 w 402"/>
                  <a:gd name="T45" fmla="*/ 283 h 398"/>
                  <a:gd name="T46" fmla="*/ 385 w 402"/>
                  <a:gd name="T47" fmla="*/ 279 h 398"/>
                  <a:gd name="T48" fmla="*/ 381 w 402"/>
                  <a:gd name="T49" fmla="*/ 273 h 398"/>
                  <a:gd name="T50" fmla="*/ 329 w 402"/>
                  <a:gd name="T51" fmla="*/ 264 h 398"/>
                  <a:gd name="T52" fmla="*/ 240 w 402"/>
                  <a:gd name="T53" fmla="*/ 205 h 398"/>
                  <a:gd name="T54" fmla="*/ 210 w 402"/>
                  <a:gd name="T55" fmla="*/ 158 h 398"/>
                  <a:gd name="T56" fmla="*/ 369 w 402"/>
                  <a:gd name="T57" fmla="*/ 97 h 398"/>
                  <a:gd name="T58" fmla="*/ 401 w 402"/>
                  <a:gd name="T59" fmla="*/ 76 h 398"/>
                  <a:gd name="T60" fmla="*/ 308 w 402"/>
                  <a:gd name="T61" fmla="*/ 66 h 398"/>
                  <a:gd name="T62" fmla="*/ 265 w 402"/>
                  <a:gd name="T63" fmla="*/ 44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2" h="398">
                    <a:moveTo>
                      <a:pt x="266" y="62"/>
                    </a:moveTo>
                    <a:cubicBezTo>
                      <a:pt x="275" y="71"/>
                      <a:pt x="275" y="71"/>
                      <a:pt x="275" y="71"/>
                    </a:cubicBezTo>
                    <a:cubicBezTo>
                      <a:pt x="229" y="78"/>
                      <a:pt x="229" y="78"/>
                      <a:pt x="229" y="78"/>
                    </a:cubicBezTo>
                    <a:cubicBezTo>
                      <a:pt x="215" y="65"/>
                      <a:pt x="215" y="65"/>
                      <a:pt x="215" y="65"/>
                    </a:cubicBezTo>
                    <a:cubicBezTo>
                      <a:pt x="203" y="52"/>
                      <a:pt x="193" y="49"/>
                      <a:pt x="186" y="56"/>
                    </a:cubicBezTo>
                    <a:cubicBezTo>
                      <a:pt x="181" y="62"/>
                      <a:pt x="181" y="68"/>
                      <a:pt x="188" y="75"/>
                    </a:cubicBezTo>
                    <a:cubicBezTo>
                      <a:pt x="196" y="83"/>
                      <a:pt x="196" y="83"/>
                      <a:pt x="196" y="83"/>
                    </a:cubicBezTo>
                    <a:cubicBezTo>
                      <a:pt x="196" y="83"/>
                      <a:pt x="133" y="95"/>
                      <a:pt x="126" y="89"/>
                    </a:cubicBezTo>
                    <a:cubicBezTo>
                      <a:pt x="120" y="82"/>
                      <a:pt x="85" y="47"/>
                      <a:pt x="85" y="47"/>
                    </a:cubicBezTo>
                    <a:cubicBezTo>
                      <a:pt x="49" y="12"/>
                      <a:pt x="26" y="0"/>
                      <a:pt x="14" y="12"/>
                    </a:cubicBezTo>
                    <a:cubicBezTo>
                      <a:pt x="0" y="24"/>
                      <a:pt x="23" y="49"/>
                      <a:pt x="51" y="81"/>
                    </a:cubicBezTo>
                    <a:cubicBezTo>
                      <a:pt x="51" y="81"/>
                      <a:pt x="87" y="116"/>
                      <a:pt x="93" y="122"/>
                    </a:cubicBezTo>
                    <a:cubicBezTo>
                      <a:pt x="98" y="128"/>
                      <a:pt x="87" y="192"/>
                      <a:pt x="87" y="192"/>
                    </a:cubicBezTo>
                    <a:cubicBezTo>
                      <a:pt x="79" y="184"/>
                      <a:pt x="79" y="184"/>
                      <a:pt x="79" y="184"/>
                    </a:cubicBezTo>
                    <a:cubicBezTo>
                      <a:pt x="72" y="177"/>
                      <a:pt x="66" y="177"/>
                      <a:pt x="60" y="183"/>
                    </a:cubicBezTo>
                    <a:cubicBezTo>
                      <a:pt x="53" y="189"/>
                      <a:pt x="56" y="199"/>
                      <a:pt x="69" y="212"/>
                    </a:cubicBezTo>
                    <a:cubicBezTo>
                      <a:pt x="82" y="225"/>
                      <a:pt x="82" y="225"/>
                      <a:pt x="82" y="225"/>
                    </a:cubicBezTo>
                    <a:cubicBezTo>
                      <a:pt x="75" y="272"/>
                      <a:pt x="75" y="272"/>
                      <a:pt x="75" y="272"/>
                    </a:cubicBezTo>
                    <a:cubicBezTo>
                      <a:pt x="66" y="262"/>
                      <a:pt x="66" y="262"/>
                      <a:pt x="66" y="262"/>
                    </a:cubicBezTo>
                    <a:cubicBezTo>
                      <a:pt x="59" y="256"/>
                      <a:pt x="53" y="255"/>
                      <a:pt x="48" y="261"/>
                    </a:cubicBezTo>
                    <a:cubicBezTo>
                      <a:pt x="41" y="268"/>
                      <a:pt x="42" y="276"/>
                      <a:pt x="51" y="285"/>
                    </a:cubicBezTo>
                    <a:cubicBezTo>
                      <a:pt x="70" y="304"/>
                      <a:pt x="70" y="304"/>
                      <a:pt x="70" y="304"/>
                    </a:cubicBezTo>
                    <a:cubicBezTo>
                      <a:pt x="62" y="356"/>
                      <a:pt x="61" y="385"/>
                      <a:pt x="67" y="391"/>
                    </a:cubicBezTo>
                    <a:cubicBezTo>
                      <a:pt x="70" y="394"/>
                      <a:pt x="74" y="396"/>
                      <a:pt x="79" y="397"/>
                    </a:cubicBezTo>
                    <a:cubicBezTo>
                      <a:pt x="85" y="398"/>
                      <a:pt x="89" y="397"/>
                      <a:pt x="91" y="395"/>
                    </a:cubicBezTo>
                    <a:cubicBezTo>
                      <a:pt x="94" y="392"/>
                      <a:pt x="97" y="382"/>
                      <a:pt x="101" y="365"/>
                    </a:cubicBezTo>
                    <a:cubicBezTo>
                      <a:pt x="104" y="348"/>
                      <a:pt x="114" y="318"/>
                      <a:pt x="130" y="277"/>
                    </a:cubicBezTo>
                    <a:cubicBezTo>
                      <a:pt x="145" y="236"/>
                      <a:pt x="156" y="212"/>
                      <a:pt x="162" y="206"/>
                    </a:cubicBezTo>
                    <a:cubicBezTo>
                      <a:pt x="166" y="202"/>
                      <a:pt x="174" y="206"/>
                      <a:pt x="186" y="217"/>
                    </a:cubicBezTo>
                    <a:cubicBezTo>
                      <a:pt x="224" y="254"/>
                      <a:pt x="256" y="277"/>
                      <a:pt x="272" y="293"/>
                    </a:cubicBezTo>
                    <a:cubicBezTo>
                      <a:pt x="272" y="296"/>
                      <a:pt x="271" y="307"/>
                      <a:pt x="268" y="325"/>
                    </a:cubicBezTo>
                    <a:cubicBezTo>
                      <a:pt x="265" y="343"/>
                      <a:pt x="264" y="354"/>
                      <a:pt x="265" y="359"/>
                    </a:cubicBezTo>
                    <a:cubicBezTo>
                      <a:pt x="266" y="364"/>
                      <a:pt x="270" y="370"/>
                      <a:pt x="277" y="377"/>
                    </a:cubicBezTo>
                    <a:cubicBezTo>
                      <a:pt x="278" y="378"/>
                      <a:pt x="280" y="379"/>
                      <a:pt x="281" y="380"/>
                    </a:cubicBezTo>
                    <a:cubicBezTo>
                      <a:pt x="281" y="380"/>
                      <a:pt x="281" y="381"/>
                      <a:pt x="282" y="381"/>
                    </a:cubicBezTo>
                    <a:cubicBezTo>
                      <a:pt x="282" y="381"/>
                      <a:pt x="283" y="382"/>
                      <a:pt x="284" y="382"/>
                    </a:cubicBezTo>
                    <a:cubicBezTo>
                      <a:pt x="286" y="382"/>
                      <a:pt x="288" y="381"/>
                      <a:pt x="289" y="380"/>
                    </a:cubicBezTo>
                    <a:cubicBezTo>
                      <a:pt x="289" y="379"/>
                      <a:pt x="289" y="379"/>
                      <a:pt x="289" y="379"/>
                    </a:cubicBezTo>
                    <a:cubicBezTo>
                      <a:pt x="295" y="370"/>
                      <a:pt x="304" y="350"/>
                      <a:pt x="318" y="319"/>
                    </a:cubicBezTo>
                    <a:cubicBezTo>
                      <a:pt x="318" y="319"/>
                      <a:pt x="318" y="318"/>
                      <a:pt x="318" y="318"/>
                    </a:cubicBezTo>
                    <a:cubicBezTo>
                      <a:pt x="319" y="318"/>
                      <a:pt x="319" y="317"/>
                      <a:pt x="319" y="317"/>
                    </a:cubicBezTo>
                    <a:cubicBezTo>
                      <a:pt x="319" y="316"/>
                      <a:pt x="320" y="315"/>
                      <a:pt x="321" y="315"/>
                    </a:cubicBezTo>
                    <a:cubicBezTo>
                      <a:pt x="321" y="315"/>
                      <a:pt x="322" y="315"/>
                      <a:pt x="322" y="314"/>
                    </a:cubicBezTo>
                    <a:cubicBezTo>
                      <a:pt x="323" y="314"/>
                      <a:pt x="324" y="314"/>
                      <a:pt x="324" y="314"/>
                    </a:cubicBezTo>
                    <a:cubicBezTo>
                      <a:pt x="354" y="302"/>
                      <a:pt x="374" y="292"/>
                      <a:pt x="383" y="285"/>
                    </a:cubicBezTo>
                    <a:cubicBezTo>
                      <a:pt x="383" y="285"/>
                      <a:pt x="385" y="284"/>
                      <a:pt x="385" y="283"/>
                    </a:cubicBezTo>
                    <a:cubicBezTo>
                      <a:pt x="386" y="282"/>
                      <a:pt x="386" y="282"/>
                      <a:pt x="386" y="281"/>
                    </a:cubicBezTo>
                    <a:cubicBezTo>
                      <a:pt x="386" y="280"/>
                      <a:pt x="386" y="279"/>
                      <a:pt x="385" y="279"/>
                    </a:cubicBezTo>
                    <a:cubicBezTo>
                      <a:pt x="385" y="278"/>
                      <a:pt x="385" y="277"/>
                      <a:pt x="384" y="277"/>
                    </a:cubicBezTo>
                    <a:cubicBezTo>
                      <a:pt x="383" y="275"/>
                      <a:pt x="382" y="274"/>
                      <a:pt x="381" y="273"/>
                    </a:cubicBezTo>
                    <a:cubicBezTo>
                      <a:pt x="374" y="266"/>
                      <a:pt x="368" y="262"/>
                      <a:pt x="363" y="261"/>
                    </a:cubicBezTo>
                    <a:cubicBezTo>
                      <a:pt x="358" y="260"/>
                      <a:pt x="347" y="261"/>
                      <a:pt x="329" y="264"/>
                    </a:cubicBezTo>
                    <a:cubicBezTo>
                      <a:pt x="311" y="267"/>
                      <a:pt x="300" y="269"/>
                      <a:pt x="297" y="268"/>
                    </a:cubicBezTo>
                    <a:cubicBezTo>
                      <a:pt x="279" y="250"/>
                      <a:pt x="261" y="227"/>
                      <a:pt x="240" y="205"/>
                    </a:cubicBezTo>
                    <a:cubicBezTo>
                      <a:pt x="219" y="184"/>
                      <a:pt x="212" y="172"/>
                      <a:pt x="210" y="168"/>
                    </a:cubicBezTo>
                    <a:cubicBezTo>
                      <a:pt x="208" y="164"/>
                      <a:pt x="208" y="161"/>
                      <a:pt x="210" y="158"/>
                    </a:cubicBezTo>
                    <a:cubicBezTo>
                      <a:pt x="216" y="152"/>
                      <a:pt x="239" y="142"/>
                      <a:pt x="281" y="126"/>
                    </a:cubicBezTo>
                    <a:cubicBezTo>
                      <a:pt x="322" y="110"/>
                      <a:pt x="352" y="100"/>
                      <a:pt x="369" y="97"/>
                    </a:cubicBezTo>
                    <a:cubicBezTo>
                      <a:pt x="386" y="93"/>
                      <a:pt x="396" y="90"/>
                      <a:pt x="398" y="87"/>
                    </a:cubicBezTo>
                    <a:cubicBezTo>
                      <a:pt x="401" y="85"/>
                      <a:pt x="402" y="81"/>
                      <a:pt x="401" y="76"/>
                    </a:cubicBezTo>
                    <a:cubicBezTo>
                      <a:pt x="400" y="70"/>
                      <a:pt x="398" y="66"/>
                      <a:pt x="395" y="63"/>
                    </a:cubicBezTo>
                    <a:cubicBezTo>
                      <a:pt x="389" y="58"/>
                      <a:pt x="360" y="58"/>
                      <a:pt x="308" y="66"/>
                    </a:cubicBezTo>
                    <a:cubicBezTo>
                      <a:pt x="289" y="47"/>
                      <a:pt x="289" y="47"/>
                      <a:pt x="289" y="47"/>
                    </a:cubicBezTo>
                    <a:cubicBezTo>
                      <a:pt x="280" y="38"/>
                      <a:pt x="272" y="37"/>
                      <a:pt x="265" y="44"/>
                    </a:cubicBezTo>
                    <a:cubicBezTo>
                      <a:pt x="259" y="49"/>
                      <a:pt x="260" y="56"/>
                      <a:pt x="266" y="62"/>
                    </a:cubicBezTo>
                    <a:close/>
                  </a:path>
                </a:pathLst>
              </a:custGeom>
              <a:noFill/>
              <a:ln>
                <a:solidFill>
                  <a:schemeClr val="tx1"/>
                </a:solidFill>
              </a:ln>
              <a:extLst/>
            </p:spPr>
            <p:txBody>
              <a:bodyPr vert="horz" wrap="square" lIns="91416" tIns="45708" rIns="91416" bIns="4570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HP Simplified Light" panose="020B0404020204020204" pitchFamily="34" charset="0"/>
                  <a:sym typeface="HP Simplified Light" panose="020B0404020204020204" pitchFamily="34" charset="0"/>
                </a:endParaRPr>
              </a:p>
            </p:txBody>
          </p:sp>
          <p:grpSp>
            <p:nvGrpSpPr>
              <p:cNvPr id="79" name="Group 78"/>
              <p:cNvGrpSpPr/>
              <p:nvPr/>
            </p:nvGrpSpPr>
            <p:grpSpPr>
              <a:xfrm>
                <a:off x="7178828" y="3315724"/>
                <a:ext cx="331218" cy="213764"/>
                <a:chOff x="10367989" y="2044555"/>
                <a:chExt cx="272935" cy="176148"/>
              </a:xfrm>
            </p:grpSpPr>
            <p:sp>
              <p:nvSpPr>
                <p:cNvPr id="97" name="Freeform 96"/>
                <p:cNvSpPr>
                  <a:spLocks noEditPoints="1"/>
                </p:cNvSpPr>
                <p:nvPr/>
              </p:nvSpPr>
              <p:spPr bwMode="auto">
                <a:xfrm>
                  <a:off x="10550839" y="2044555"/>
                  <a:ext cx="90085" cy="98664"/>
                </a:xfrm>
                <a:custGeom>
                  <a:avLst/>
                  <a:gdLst>
                    <a:gd name="T0" fmla="*/ 121 w 142"/>
                    <a:gd name="T1" fmla="*/ 13 h 155"/>
                    <a:gd name="T2" fmla="*/ 76 w 142"/>
                    <a:gd name="T3" fmla="*/ 0 h 155"/>
                    <a:gd name="T4" fmla="*/ 23 w 142"/>
                    <a:gd name="T5" fmla="*/ 17 h 155"/>
                    <a:gd name="T6" fmla="*/ 6 w 142"/>
                    <a:gd name="T7" fmla="*/ 41 h 155"/>
                    <a:gd name="T8" fmla="*/ 3 w 142"/>
                    <a:gd name="T9" fmla="*/ 49 h 155"/>
                    <a:gd name="T10" fmla="*/ 0 w 142"/>
                    <a:gd name="T11" fmla="*/ 78 h 155"/>
                    <a:gd name="T12" fmla="*/ 0 w 142"/>
                    <a:gd name="T13" fmla="*/ 83 h 155"/>
                    <a:gd name="T14" fmla="*/ 1 w 142"/>
                    <a:gd name="T15" fmla="*/ 92 h 155"/>
                    <a:gd name="T16" fmla="*/ 3 w 142"/>
                    <a:gd name="T17" fmla="*/ 106 h 155"/>
                    <a:gd name="T18" fmla="*/ 21 w 142"/>
                    <a:gd name="T19" fmla="*/ 140 h 155"/>
                    <a:gd name="T20" fmla="*/ 79 w 142"/>
                    <a:gd name="T21" fmla="*/ 155 h 155"/>
                    <a:gd name="T22" fmla="*/ 97 w 142"/>
                    <a:gd name="T23" fmla="*/ 154 h 155"/>
                    <a:gd name="T24" fmla="*/ 111 w 142"/>
                    <a:gd name="T25" fmla="*/ 151 h 155"/>
                    <a:gd name="T26" fmla="*/ 111 w 142"/>
                    <a:gd name="T27" fmla="*/ 136 h 155"/>
                    <a:gd name="T28" fmla="*/ 97 w 142"/>
                    <a:gd name="T29" fmla="*/ 135 h 155"/>
                    <a:gd name="T30" fmla="*/ 93 w 142"/>
                    <a:gd name="T31" fmla="*/ 135 h 155"/>
                    <a:gd name="T32" fmla="*/ 80 w 142"/>
                    <a:gd name="T33" fmla="*/ 135 h 155"/>
                    <a:gd name="T34" fmla="*/ 36 w 142"/>
                    <a:gd name="T35" fmla="*/ 124 h 155"/>
                    <a:gd name="T36" fmla="*/ 24 w 142"/>
                    <a:gd name="T37" fmla="*/ 97 h 155"/>
                    <a:gd name="T38" fmla="*/ 23 w 142"/>
                    <a:gd name="T39" fmla="*/ 87 h 155"/>
                    <a:gd name="T40" fmla="*/ 23 w 142"/>
                    <a:gd name="T41" fmla="*/ 78 h 155"/>
                    <a:gd name="T42" fmla="*/ 23 w 142"/>
                    <a:gd name="T43" fmla="*/ 64 h 155"/>
                    <a:gd name="T44" fmla="*/ 25 w 142"/>
                    <a:gd name="T45" fmla="*/ 54 h 155"/>
                    <a:gd name="T46" fmla="*/ 29 w 142"/>
                    <a:gd name="T47" fmla="*/ 44 h 155"/>
                    <a:gd name="T48" fmla="*/ 32 w 142"/>
                    <a:gd name="T49" fmla="*/ 40 h 155"/>
                    <a:gd name="T50" fmla="*/ 34 w 142"/>
                    <a:gd name="T51" fmla="*/ 36 h 155"/>
                    <a:gd name="T52" fmla="*/ 39 w 142"/>
                    <a:gd name="T53" fmla="*/ 31 h 155"/>
                    <a:gd name="T54" fmla="*/ 76 w 142"/>
                    <a:gd name="T55" fmla="*/ 20 h 155"/>
                    <a:gd name="T56" fmla="*/ 119 w 142"/>
                    <a:gd name="T57" fmla="*/ 64 h 155"/>
                    <a:gd name="T58" fmla="*/ 112 w 142"/>
                    <a:gd name="T59" fmla="*/ 95 h 155"/>
                    <a:gd name="T60" fmla="*/ 107 w 142"/>
                    <a:gd name="T61" fmla="*/ 99 h 155"/>
                    <a:gd name="T62" fmla="*/ 103 w 142"/>
                    <a:gd name="T63" fmla="*/ 99 h 155"/>
                    <a:gd name="T64" fmla="*/ 104 w 142"/>
                    <a:gd name="T65" fmla="*/ 45 h 155"/>
                    <a:gd name="T66" fmla="*/ 101 w 142"/>
                    <a:gd name="T67" fmla="*/ 39 h 155"/>
                    <a:gd name="T68" fmla="*/ 95 w 142"/>
                    <a:gd name="T69" fmla="*/ 36 h 155"/>
                    <a:gd name="T70" fmla="*/ 79 w 142"/>
                    <a:gd name="T71" fmla="*/ 35 h 155"/>
                    <a:gd name="T72" fmla="*/ 46 w 142"/>
                    <a:gd name="T73" fmla="*/ 50 h 155"/>
                    <a:gd name="T74" fmla="*/ 38 w 142"/>
                    <a:gd name="T75" fmla="*/ 85 h 155"/>
                    <a:gd name="T76" fmla="*/ 45 w 142"/>
                    <a:gd name="T77" fmla="*/ 111 h 155"/>
                    <a:gd name="T78" fmla="*/ 61 w 142"/>
                    <a:gd name="T79" fmla="*/ 119 h 155"/>
                    <a:gd name="T80" fmla="*/ 80 w 142"/>
                    <a:gd name="T81" fmla="*/ 109 h 155"/>
                    <a:gd name="T82" fmla="*/ 84 w 142"/>
                    <a:gd name="T83" fmla="*/ 118 h 155"/>
                    <a:gd name="T84" fmla="*/ 98 w 142"/>
                    <a:gd name="T85" fmla="*/ 119 h 155"/>
                    <a:gd name="T86" fmla="*/ 105 w 142"/>
                    <a:gd name="T87" fmla="*/ 119 h 155"/>
                    <a:gd name="T88" fmla="*/ 112 w 142"/>
                    <a:gd name="T89" fmla="*/ 117 h 155"/>
                    <a:gd name="T90" fmla="*/ 119 w 142"/>
                    <a:gd name="T91" fmla="*/ 115 h 155"/>
                    <a:gd name="T92" fmla="*/ 139 w 142"/>
                    <a:gd name="T93" fmla="*/ 86 h 155"/>
                    <a:gd name="T94" fmla="*/ 136 w 142"/>
                    <a:gd name="T95" fmla="*/ 32 h 155"/>
                    <a:gd name="T96" fmla="*/ 70 w 142"/>
                    <a:gd name="T97" fmla="*/ 99 h 155"/>
                    <a:gd name="T98" fmla="*/ 63 w 142"/>
                    <a:gd name="T99" fmla="*/ 85 h 155"/>
                    <a:gd name="T100" fmla="*/ 64 w 142"/>
                    <a:gd name="T101" fmla="*/ 65 h 155"/>
                    <a:gd name="T102" fmla="*/ 66 w 142"/>
                    <a:gd name="T103" fmla="*/ 61 h 155"/>
                    <a:gd name="T104" fmla="*/ 74 w 142"/>
                    <a:gd name="T105" fmla="*/ 55 h 155"/>
                    <a:gd name="T106" fmla="*/ 79 w 142"/>
                    <a:gd name="T107" fmla="*/ 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2" h="155">
                      <a:moveTo>
                        <a:pt x="136" y="32"/>
                      </a:moveTo>
                      <a:cubicBezTo>
                        <a:pt x="132" y="24"/>
                        <a:pt x="127" y="17"/>
                        <a:pt x="121" y="13"/>
                      </a:cubicBezTo>
                      <a:cubicBezTo>
                        <a:pt x="115" y="8"/>
                        <a:pt x="108" y="5"/>
                        <a:pt x="100" y="3"/>
                      </a:cubicBezTo>
                      <a:cubicBezTo>
                        <a:pt x="92" y="1"/>
                        <a:pt x="84" y="0"/>
                        <a:pt x="76" y="0"/>
                      </a:cubicBezTo>
                      <a:cubicBezTo>
                        <a:pt x="66" y="0"/>
                        <a:pt x="56" y="2"/>
                        <a:pt x="47" y="4"/>
                      </a:cubicBezTo>
                      <a:cubicBezTo>
                        <a:pt x="38" y="7"/>
                        <a:pt x="30" y="11"/>
                        <a:pt x="23" y="17"/>
                      </a:cubicBezTo>
                      <a:cubicBezTo>
                        <a:pt x="17" y="22"/>
                        <a:pt x="13" y="27"/>
                        <a:pt x="9" y="35"/>
                      </a:cubicBezTo>
                      <a:cubicBezTo>
                        <a:pt x="8" y="37"/>
                        <a:pt x="7" y="39"/>
                        <a:pt x="6" y="41"/>
                      </a:cubicBezTo>
                      <a:cubicBezTo>
                        <a:pt x="5" y="43"/>
                        <a:pt x="4" y="45"/>
                        <a:pt x="4" y="48"/>
                      </a:cubicBezTo>
                      <a:cubicBezTo>
                        <a:pt x="4" y="48"/>
                        <a:pt x="3" y="49"/>
                        <a:pt x="3" y="49"/>
                      </a:cubicBezTo>
                      <a:cubicBezTo>
                        <a:pt x="3" y="51"/>
                        <a:pt x="2" y="53"/>
                        <a:pt x="2" y="56"/>
                      </a:cubicBezTo>
                      <a:cubicBezTo>
                        <a:pt x="1" y="62"/>
                        <a:pt x="0" y="70"/>
                        <a:pt x="0" y="78"/>
                      </a:cubicBezTo>
                      <a:cubicBezTo>
                        <a:pt x="0" y="80"/>
                        <a:pt x="0" y="81"/>
                        <a:pt x="0" y="83"/>
                      </a:cubicBezTo>
                      <a:cubicBezTo>
                        <a:pt x="0" y="83"/>
                        <a:pt x="0" y="83"/>
                        <a:pt x="0" y="83"/>
                      </a:cubicBezTo>
                      <a:cubicBezTo>
                        <a:pt x="0" y="86"/>
                        <a:pt x="0" y="88"/>
                        <a:pt x="0" y="91"/>
                      </a:cubicBezTo>
                      <a:cubicBezTo>
                        <a:pt x="0" y="91"/>
                        <a:pt x="1" y="92"/>
                        <a:pt x="1" y="92"/>
                      </a:cubicBezTo>
                      <a:cubicBezTo>
                        <a:pt x="1" y="97"/>
                        <a:pt x="2" y="101"/>
                        <a:pt x="3" y="106"/>
                      </a:cubicBezTo>
                      <a:cubicBezTo>
                        <a:pt x="3" y="106"/>
                        <a:pt x="3" y="106"/>
                        <a:pt x="3" y="106"/>
                      </a:cubicBezTo>
                      <a:cubicBezTo>
                        <a:pt x="3" y="110"/>
                        <a:pt x="4" y="113"/>
                        <a:pt x="5" y="116"/>
                      </a:cubicBezTo>
                      <a:cubicBezTo>
                        <a:pt x="9" y="126"/>
                        <a:pt x="14" y="134"/>
                        <a:pt x="21" y="140"/>
                      </a:cubicBezTo>
                      <a:cubicBezTo>
                        <a:pt x="28" y="146"/>
                        <a:pt x="36" y="150"/>
                        <a:pt x="46" y="152"/>
                      </a:cubicBezTo>
                      <a:cubicBezTo>
                        <a:pt x="55" y="154"/>
                        <a:pt x="66" y="155"/>
                        <a:pt x="79" y="155"/>
                      </a:cubicBezTo>
                      <a:cubicBezTo>
                        <a:pt x="82" y="155"/>
                        <a:pt x="85" y="155"/>
                        <a:pt x="88" y="155"/>
                      </a:cubicBezTo>
                      <a:cubicBezTo>
                        <a:pt x="91" y="155"/>
                        <a:pt x="94" y="154"/>
                        <a:pt x="97" y="154"/>
                      </a:cubicBezTo>
                      <a:cubicBezTo>
                        <a:pt x="100" y="154"/>
                        <a:pt x="103" y="153"/>
                        <a:pt x="105" y="153"/>
                      </a:cubicBezTo>
                      <a:cubicBezTo>
                        <a:pt x="108" y="152"/>
                        <a:pt x="110" y="152"/>
                        <a:pt x="111" y="151"/>
                      </a:cubicBezTo>
                      <a:cubicBezTo>
                        <a:pt x="111" y="141"/>
                        <a:pt x="111" y="141"/>
                        <a:pt x="111" y="141"/>
                      </a:cubicBezTo>
                      <a:cubicBezTo>
                        <a:pt x="111" y="139"/>
                        <a:pt x="111" y="137"/>
                        <a:pt x="111" y="136"/>
                      </a:cubicBezTo>
                      <a:cubicBezTo>
                        <a:pt x="110" y="135"/>
                        <a:pt x="109" y="134"/>
                        <a:pt x="106" y="134"/>
                      </a:cubicBezTo>
                      <a:cubicBezTo>
                        <a:pt x="105" y="134"/>
                        <a:pt x="102" y="134"/>
                        <a:pt x="97" y="135"/>
                      </a:cubicBezTo>
                      <a:cubicBezTo>
                        <a:pt x="96" y="135"/>
                        <a:pt x="95" y="135"/>
                        <a:pt x="93" y="135"/>
                      </a:cubicBezTo>
                      <a:cubicBezTo>
                        <a:pt x="93" y="135"/>
                        <a:pt x="93" y="135"/>
                        <a:pt x="93" y="135"/>
                      </a:cubicBezTo>
                      <a:cubicBezTo>
                        <a:pt x="91" y="135"/>
                        <a:pt x="90" y="135"/>
                        <a:pt x="88" y="135"/>
                      </a:cubicBezTo>
                      <a:cubicBezTo>
                        <a:pt x="85" y="135"/>
                        <a:pt x="83" y="135"/>
                        <a:pt x="80" y="135"/>
                      </a:cubicBezTo>
                      <a:cubicBezTo>
                        <a:pt x="70" y="135"/>
                        <a:pt x="61" y="135"/>
                        <a:pt x="54" y="133"/>
                      </a:cubicBezTo>
                      <a:cubicBezTo>
                        <a:pt x="47" y="131"/>
                        <a:pt x="41" y="128"/>
                        <a:pt x="36" y="124"/>
                      </a:cubicBezTo>
                      <a:cubicBezTo>
                        <a:pt x="31" y="120"/>
                        <a:pt x="28" y="114"/>
                        <a:pt x="26" y="106"/>
                      </a:cubicBezTo>
                      <a:cubicBezTo>
                        <a:pt x="25" y="103"/>
                        <a:pt x="24" y="100"/>
                        <a:pt x="24" y="97"/>
                      </a:cubicBezTo>
                      <a:cubicBezTo>
                        <a:pt x="24" y="95"/>
                        <a:pt x="23" y="92"/>
                        <a:pt x="23" y="90"/>
                      </a:cubicBezTo>
                      <a:cubicBezTo>
                        <a:pt x="23" y="89"/>
                        <a:pt x="23" y="88"/>
                        <a:pt x="23" y="87"/>
                      </a:cubicBezTo>
                      <a:cubicBezTo>
                        <a:pt x="23" y="86"/>
                        <a:pt x="23" y="85"/>
                        <a:pt x="23" y="84"/>
                      </a:cubicBezTo>
                      <a:cubicBezTo>
                        <a:pt x="23" y="82"/>
                        <a:pt x="23" y="80"/>
                        <a:pt x="23" y="78"/>
                      </a:cubicBezTo>
                      <a:cubicBezTo>
                        <a:pt x="23" y="75"/>
                        <a:pt x="23" y="73"/>
                        <a:pt x="23" y="71"/>
                      </a:cubicBezTo>
                      <a:cubicBezTo>
                        <a:pt x="23" y="68"/>
                        <a:pt x="23" y="66"/>
                        <a:pt x="23" y="64"/>
                      </a:cubicBezTo>
                      <a:cubicBezTo>
                        <a:pt x="24" y="62"/>
                        <a:pt x="24" y="60"/>
                        <a:pt x="24" y="58"/>
                      </a:cubicBezTo>
                      <a:cubicBezTo>
                        <a:pt x="25" y="57"/>
                        <a:pt x="25" y="55"/>
                        <a:pt x="25" y="54"/>
                      </a:cubicBezTo>
                      <a:cubicBezTo>
                        <a:pt x="26" y="52"/>
                        <a:pt x="26" y="51"/>
                        <a:pt x="27" y="49"/>
                      </a:cubicBezTo>
                      <a:cubicBezTo>
                        <a:pt x="28" y="47"/>
                        <a:pt x="28" y="46"/>
                        <a:pt x="29" y="44"/>
                      </a:cubicBezTo>
                      <a:cubicBezTo>
                        <a:pt x="29" y="44"/>
                        <a:pt x="30" y="43"/>
                        <a:pt x="30" y="43"/>
                      </a:cubicBezTo>
                      <a:cubicBezTo>
                        <a:pt x="31" y="42"/>
                        <a:pt x="31" y="41"/>
                        <a:pt x="32" y="40"/>
                      </a:cubicBezTo>
                      <a:cubicBezTo>
                        <a:pt x="32" y="39"/>
                        <a:pt x="32" y="39"/>
                        <a:pt x="33" y="38"/>
                      </a:cubicBezTo>
                      <a:cubicBezTo>
                        <a:pt x="33" y="38"/>
                        <a:pt x="34" y="37"/>
                        <a:pt x="34" y="36"/>
                      </a:cubicBezTo>
                      <a:cubicBezTo>
                        <a:pt x="35" y="36"/>
                        <a:pt x="35" y="35"/>
                        <a:pt x="36" y="35"/>
                      </a:cubicBezTo>
                      <a:cubicBezTo>
                        <a:pt x="37" y="33"/>
                        <a:pt x="38" y="32"/>
                        <a:pt x="39" y="31"/>
                      </a:cubicBezTo>
                      <a:cubicBezTo>
                        <a:pt x="44" y="27"/>
                        <a:pt x="50" y="24"/>
                        <a:pt x="56" y="22"/>
                      </a:cubicBezTo>
                      <a:cubicBezTo>
                        <a:pt x="63" y="21"/>
                        <a:pt x="69" y="20"/>
                        <a:pt x="76" y="20"/>
                      </a:cubicBezTo>
                      <a:cubicBezTo>
                        <a:pt x="92" y="20"/>
                        <a:pt x="103" y="24"/>
                        <a:pt x="109" y="31"/>
                      </a:cubicBezTo>
                      <a:cubicBezTo>
                        <a:pt x="116" y="38"/>
                        <a:pt x="119" y="49"/>
                        <a:pt x="119" y="64"/>
                      </a:cubicBezTo>
                      <a:cubicBezTo>
                        <a:pt x="119" y="76"/>
                        <a:pt x="118" y="86"/>
                        <a:pt x="115" y="91"/>
                      </a:cubicBezTo>
                      <a:cubicBezTo>
                        <a:pt x="114" y="93"/>
                        <a:pt x="113" y="94"/>
                        <a:pt x="112" y="95"/>
                      </a:cubicBezTo>
                      <a:cubicBezTo>
                        <a:pt x="110" y="97"/>
                        <a:pt x="109" y="98"/>
                        <a:pt x="107" y="98"/>
                      </a:cubicBezTo>
                      <a:cubicBezTo>
                        <a:pt x="107" y="99"/>
                        <a:pt x="107" y="99"/>
                        <a:pt x="107" y="99"/>
                      </a:cubicBezTo>
                      <a:cubicBezTo>
                        <a:pt x="106" y="99"/>
                        <a:pt x="105" y="99"/>
                        <a:pt x="104" y="99"/>
                      </a:cubicBezTo>
                      <a:cubicBezTo>
                        <a:pt x="104" y="99"/>
                        <a:pt x="104" y="99"/>
                        <a:pt x="103" y="99"/>
                      </a:cubicBezTo>
                      <a:cubicBezTo>
                        <a:pt x="102" y="99"/>
                        <a:pt x="101" y="100"/>
                        <a:pt x="100" y="100"/>
                      </a:cubicBezTo>
                      <a:cubicBezTo>
                        <a:pt x="104" y="45"/>
                        <a:pt x="104" y="45"/>
                        <a:pt x="104" y="45"/>
                      </a:cubicBezTo>
                      <a:cubicBezTo>
                        <a:pt x="104" y="44"/>
                        <a:pt x="104" y="44"/>
                        <a:pt x="104" y="43"/>
                      </a:cubicBezTo>
                      <a:cubicBezTo>
                        <a:pt x="103" y="41"/>
                        <a:pt x="103" y="39"/>
                        <a:pt x="101" y="39"/>
                      </a:cubicBezTo>
                      <a:cubicBezTo>
                        <a:pt x="100" y="38"/>
                        <a:pt x="99" y="37"/>
                        <a:pt x="98" y="37"/>
                      </a:cubicBezTo>
                      <a:cubicBezTo>
                        <a:pt x="97" y="37"/>
                        <a:pt x="96" y="36"/>
                        <a:pt x="95" y="36"/>
                      </a:cubicBezTo>
                      <a:cubicBezTo>
                        <a:pt x="92" y="36"/>
                        <a:pt x="89" y="35"/>
                        <a:pt x="87" y="35"/>
                      </a:cubicBezTo>
                      <a:cubicBezTo>
                        <a:pt x="84" y="35"/>
                        <a:pt x="81" y="35"/>
                        <a:pt x="79" y="35"/>
                      </a:cubicBezTo>
                      <a:cubicBezTo>
                        <a:pt x="70" y="35"/>
                        <a:pt x="63" y="36"/>
                        <a:pt x="58" y="39"/>
                      </a:cubicBezTo>
                      <a:cubicBezTo>
                        <a:pt x="53" y="42"/>
                        <a:pt x="49" y="45"/>
                        <a:pt x="46" y="50"/>
                      </a:cubicBezTo>
                      <a:cubicBezTo>
                        <a:pt x="43" y="55"/>
                        <a:pt x="41" y="60"/>
                        <a:pt x="40" y="66"/>
                      </a:cubicBezTo>
                      <a:cubicBezTo>
                        <a:pt x="39" y="72"/>
                        <a:pt x="38" y="78"/>
                        <a:pt x="38" y="85"/>
                      </a:cubicBezTo>
                      <a:cubicBezTo>
                        <a:pt x="38" y="91"/>
                        <a:pt x="39" y="97"/>
                        <a:pt x="40" y="101"/>
                      </a:cubicBezTo>
                      <a:cubicBezTo>
                        <a:pt x="41" y="105"/>
                        <a:pt x="43" y="109"/>
                        <a:pt x="45" y="111"/>
                      </a:cubicBezTo>
                      <a:cubicBezTo>
                        <a:pt x="47" y="114"/>
                        <a:pt x="49" y="116"/>
                        <a:pt x="52" y="117"/>
                      </a:cubicBezTo>
                      <a:cubicBezTo>
                        <a:pt x="55" y="118"/>
                        <a:pt x="58" y="119"/>
                        <a:pt x="61" y="119"/>
                      </a:cubicBezTo>
                      <a:cubicBezTo>
                        <a:pt x="65" y="119"/>
                        <a:pt x="69" y="118"/>
                        <a:pt x="72" y="116"/>
                      </a:cubicBezTo>
                      <a:cubicBezTo>
                        <a:pt x="75" y="114"/>
                        <a:pt x="78" y="112"/>
                        <a:pt x="80" y="109"/>
                      </a:cubicBezTo>
                      <a:cubicBezTo>
                        <a:pt x="82" y="112"/>
                        <a:pt x="82" y="112"/>
                        <a:pt x="82" y="112"/>
                      </a:cubicBezTo>
                      <a:cubicBezTo>
                        <a:pt x="83" y="115"/>
                        <a:pt x="83" y="117"/>
                        <a:pt x="84" y="118"/>
                      </a:cubicBezTo>
                      <a:cubicBezTo>
                        <a:pt x="85" y="119"/>
                        <a:pt x="87" y="119"/>
                        <a:pt x="89" y="119"/>
                      </a:cubicBezTo>
                      <a:cubicBezTo>
                        <a:pt x="98" y="119"/>
                        <a:pt x="98" y="119"/>
                        <a:pt x="98" y="119"/>
                      </a:cubicBezTo>
                      <a:cubicBezTo>
                        <a:pt x="99" y="119"/>
                        <a:pt x="101" y="119"/>
                        <a:pt x="103" y="119"/>
                      </a:cubicBezTo>
                      <a:cubicBezTo>
                        <a:pt x="103" y="119"/>
                        <a:pt x="104" y="119"/>
                        <a:pt x="105" y="119"/>
                      </a:cubicBezTo>
                      <a:cubicBezTo>
                        <a:pt x="105" y="119"/>
                        <a:pt x="106" y="119"/>
                        <a:pt x="107" y="118"/>
                      </a:cubicBezTo>
                      <a:cubicBezTo>
                        <a:pt x="108" y="118"/>
                        <a:pt x="110" y="118"/>
                        <a:pt x="112" y="117"/>
                      </a:cubicBezTo>
                      <a:cubicBezTo>
                        <a:pt x="112" y="117"/>
                        <a:pt x="112" y="117"/>
                        <a:pt x="112" y="117"/>
                      </a:cubicBezTo>
                      <a:cubicBezTo>
                        <a:pt x="114" y="117"/>
                        <a:pt x="117" y="116"/>
                        <a:pt x="119" y="115"/>
                      </a:cubicBezTo>
                      <a:cubicBezTo>
                        <a:pt x="125" y="112"/>
                        <a:pt x="129" y="108"/>
                        <a:pt x="132" y="103"/>
                      </a:cubicBezTo>
                      <a:cubicBezTo>
                        <a:pt x="136" y="99"/>
                        <a:pt x="138" y="93"/>
                        <a:pt x="139" y="86"/>
                      </a:cubicBezTo>
                      <a:cubicBezTo>
                        <a:pt x="141" y="79"/>
                        <a:pt x="142" y="72"/>
                        <a:pt x="142" y="64"/>
                      </a:cubicBezTo>
                      <a:cubicBezTo>
                        <a:pt x="142" y="51"/>
                        <a:pt x="140" y="40"/>
                        <a:pt x="136" y="32"/>
                      </a:cubicBezTo>
                      <a:moveTo>
                        <a:pt x="76" y="98"/>
                      </a:moveTo>
                      <a:cubicBezTo>
                        <a:pt x="75" y="99"/>
                        <a:pt x="72" y="99"/>
                        <a:pt x="70" y="99"/>
                      </a:cubicBezTo>
                      <a:cubicBezTo>
                        <a:pt x="67" y="99"/>
                        <a:pt x="65" y="98"/>
                        <a:pt x="64" y="96"/>
                      </a:cubicBezTo>
                      <a:cubicBezTo>
                        <a:pt x="63" y="94"/>
                        <a:pt x="63" y="91"/>
                        <a:pt x="63" y="85"/>
                      </a:cubicBezTo>
                      <a:cubicBezTo>
                        <a:pt x="63" y="82"/>
                        <a:pt x="63" y="78"/>
                        <a:pt x="63" y="74"/>
                      </a:cubicBezTo>
                      <a:cubicBezTo>
                        <a:pt x="63" y="71"/>
                        <a:pt x="64" y="68"/>
                        <a:pt x="64" y="65"/>
                      </a:cubicBezTo>
                      <a:cubicBezTo>
                        <a:pt x="64" y="64"/>
                        <a:pt x="65" y="64"/>
                        <a:pt x="65" y="64"/>
                      </a:cubicBezTo>
                      <a:cubicBezTo>
                        <a:pt x="65" y="63"/>
                        <a:pt x="65" y="62"/>
                        <a:pt x="66" y="61"/>
                      </a:cubicBezTo>
                      <a:cubicBezTo>
                        <a:pt x="66" y="60"/>
                        <a:pt x="67" y="59"/>
                        <a:pt x="68" y="58"/>
                      </a:cubicBezTo>
                      <a:cubicBezTo>
                        <a:pt x="69" y="56"/>
                        <a:pt x="71" y="55"/>
                        <a:pt x="74" y="55"/>
                      </a:cubicBezTo>
                      <a:cubicBezTo>
                        <a:pt x="76" y="55"/>
                        <a:pt x="76" y="55"/>
                        <a:pt x="76" y="55"/>
                      </a:cubicBezTo>
                      <a:cubicBezTo>
                        <a:pt x="77" y="55"/>
                        <a:pt x="78" y="55"/>
                        <a:pt x="79" y="55"/>
                      </a:cubicBezTo>
                      <a:lnTo>
                        <a:pt x="76" y="98"/>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HP Simplified Light" panose="020B0404020204020204" pitchFamily="34" charset="0"/>
                    <a:sym typeface="HP Simplified Light" panose="020B0404020204020204" pitchFamily="34" charset="0"/>
                  </a:endParaRPr>
                </a:p>
              </p:txBody>
            </p:sp>
            <p:sp>
              <p:nvSpPr>
                <p:cNvPr id="98" name="Freeform 97"/>
                <p:cNvSpPr>
                  <a:spLocks/>
                </p:cNvSpPr>
                <p:nvPr/>
              </p:nvSpPr>
              <p:spPr bwMode="auto">
                <a:xfrm>
                  <a:off x="10367989" y="2066808"/>
                  <a:ext cx="253899" cy="153895"/>
                </a:xfrm>
                <a:custGeom>
                  <a:avLst/>
                  <a:gdLst>
                    <a:gd name="T0" fmla="*/ 387 w 400"/>
                    <a:gd name="T1" fmla="*/ 135 h 242"/>
                    <a:gd name="T2" fmla="*/ 377 w 400"/>
                    <a:gd name="T3" fmla="*/ 136 h 242"/>
                    <a:gd name="T4" fmla="*/ 376 w 400"/>
                    <a:gd name="T5" fmla="*/ 136 h 242"/>
                    <a:gd name="T6" fmla="*/ 376 w 400"/>
                    <a:gd name="T7" fmla="*/ 218 h 242"/>
                    <a:gd name="T8" fmla="*/ 24 w 400"/>
                    <a:gd name="T9" fmla="*/ 218 h 242"/>
                    <a:gd name="T10" fmla="*/ 24 w 400"/>
                    <a:gd name="T11" fmla="*/ 23 h 242"/>
                    <a:gd name="T12" fmla="*/ 40 w 400"/>
                    <a:gd name="T13" fmla="*/ 23 h 242"/>
                    <a:gd name="T14" fmla="*/ 200 w 400"/>
                    <a:gd name="T15" fmla="*/ 152 h 242"/>
                    <a:gd name="T16" fmla="*/ 279 w 400"/>
                    <a:gd name="T17" fmla="*/ 88 h 242"/>
                    <a:gd name="T18" fmla="*/ 278 w 400"/>
                    <a:gd name="T19" fmla="*/ 86 h 242"/>
                    <a:gd name="T20" fmla="*/ 273 w 400"/>
                    <a:gd name="T21" fmla="*/ 60 h 242"/>
                    <a:gd name="T22" fmla="*/ 200 w 400"/>
                    <a:gd name="T23" fmla="*/ 119 h 242"/>
                    <a:gd name="T24" fmla="*/ 81 w 400"/>
                    <a:gd name="T25" fmla="*/ 23 h 242"/>
                    <a:gd name="T26" fmla="*/ 273 w 400"/>
                    <a:gd name="T27" fmla="*/ 23 h 242"/>
                    <a:gd name="T28" fmla="*/ 279 w 400"/>
                    <a:gd name="T29" fmla="*/ 0 h 242"/>
                    <a:gd name="T30" fmla="*/ 0 w 400"/>
                    <a:gd name="T31" fmla="*/ 0 h 242"/>
                    <a:gd name="T32" fmla="*/ 0 w 400"/>
                    <a:gd name="T33" fmla="*/ 218 h 242"/>
                    <a:gd name="T34" fmla="*/ 24 w 400"/>
                    <a:gd name="T35" fmla="*/ 242 h 242"/>
                    <a:gd name="T36" fmla="*/ 400 w 400"/>
                    <a:gd name="T37" fmla="*/ 242 h 242"/>
                    <a:gd name="T38" fmla="*/ 400 w 400"/>
                    <a:gd name="T39" fmla="*/ 133 h 242"/>
                    <a:gd name="T40" fmla="*/ 397 w 400"/>
                    <a:gd name="T41" fmla="*/ 133 h 242"/>
                    <a:gd name="T42" fmla="*/ 387 w 400"/>
                    <a:gd name="T43" fmla="*/ 13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0" h="242">
                      <a:moveTo>
                        <a:pt x="387" y="135"/>
                      </a:moveTo>
                      <a:cubicBezTo>
                        <a:pt x="384" y="135"/>
                        <a:pt x="381" y="136"/>
                        <a:pt x="377" y="136"/>
                      </a:cubicBezTo>
                      <a:cubicBezTo>
                        <a:pt x="377" y="136"/>
                        <a:pt x="376" y="136"/>
                        <a:pt x="376" y="136"/>
                      </a:cubicBezTo>
                      <a:cubicBezTo>
                        <a:pt x="376" y="218"/>
                        <a:pt x="376" y="218"/>
                        <a:pt x="376" y="218"/>
                      </a:cubicBezTo>
                      <a:cubicBezTo>
                        <a:pt x="24" y="218"/>
                        <a:pt x="24" y="218"/>
                        <a:pt x="24" y="218"/>
                      </a:cubicBezTo>
                      <a:cubicBezTo>
                        <a:pt x="24" y="23"/>
                        <a:pt x="24" y="23"/>
                        <a:pt x="24" y="23"/>
                      </a:cubicBezTo>
                      <a:cubicBezTo>
                        <a:pt x="40" y="23"/>
                        <a:pt x="40" y="23"/>
                        <a:pt x="40" y="23"/>
                      </a:cubicBezTo>
                      <a:cubicBezTo>
                        <a:pt x="200" y="152"/>
                        <a:pt x="200" y="152"/>
                        <a:pt x="200" y="152"/>
                      </a:cubicBezTo>
                      <a:cubicBezTo>
                        <a:pt x="279" y="88"/>
                        <a:pt x="279" y="88"/>
                        <a:pt x="279" y="88"/>
                      </a:cubicBezTo>
                      <a:cubicBezTo>
                        <a:pt x="279" y="88"/>
                        <a:pt x="279" y="87"/>
                        <a:pt x="278" y="86"/>
                      </a:cubicBezTo>
                      <a:cubicBezTo>
                        <a:pt x="276" y="79"/>
                        <a:pt x="274" y="70"/>
                        <a:pt x="273" y="60"/>
                      </a:cubicBezTo>
                      <a:cubicBezTo>
                        <a:pt x="200" y="119"/>
                        <a:pt x="200" y="119"/>
                        <a:pt x="200" y="119"/>
                      </a:cubicBezTo>
                      <a:cubicBezTo>
                        <a:pt x="81" y="23"/>
                        <a:pt x="81" y="23"/>
                        <a:pt x="81" y="23"/>
                      </a:cubicBezTo>
                      <a:cubicBezTo>
                        <a:pt x="273" y="23"/>
                        <a:pt x="273" y="23"/>
                        <a:pt x="273" y="23"/>
                      </a:cubicBezTo>
                      <a:cubicBezTo>
                        <a:pt x="274" y="15"/>
                        <a:pt x="276" y="7"/>
                        <a:pt x="279" y="0"/>
                      </a:cubicBezTo>
                      <a:cubicBezTo>
                        <a:pt x="168" y="0"/>
                        <a:pt x="0" y="0"/>
                        <a:pt x="0" y="0"/>
                      </a:cubicBezTo>
                      <a:cubicBezTo>
                        <a:pt x="0" y="218"/>
                        <a:pt x="0" y="218"/>
                        <a:pt x="0" y="218"/>
                      </a:cubicBezTo>
                      <a:cubicBezTo>
                        <a:pt x="0" y="232"/>
                        <a:pt x="12" y="242"/>
                        <a:pt x="24" y="242"/>
                      </a:cubicBezTo>
                      <a:cubicBezTo>
                        <a:pt x="34" y="242"/>
                        <a:pt x="400" y="242"/>
                        <a:pt x="400" y="242"/>
                      </a:cubicBezTo>
                      <a:cubicBezTo>
                        <a:pt x="400" y="242"/>
                        <a:pt x="400" y="187"/>
                        <a:pt x="400" y="133"/>
                      </a:cubicBezTo>
                      <a:cubicBezTo>
                        <a:pt x="399" y="133"/>
                        <a:pt x="398" y="133"/>
                        <a:pt x="397" y="133"/>
                      </a:cubicBezTo>
                      <a:cubicBezTo>
                        <a:pt x="394" y="134"/>
                        <a:pt x="391" y="134"/>
                        <a:pt x="387" y="135"/>
                      </a:cubicBezTo>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HP Simplified Light" panose="020B0404020204020204" pitchFamily="34" charset="0"/>
                    <a:sym typeface="HP Simplified Light" panose="020B0404020204020204" pitchFamily="34" charset="0"/>
                  </a:endParaRPr>
                </a:p>
              </p:txBody>
            </p:sp>
          </p:grpSp>
          <p:grpSp>
            <p:nvGrpSpPr>
              <p:cNvPr id="80" name="Group 79"/>
              <p:cNvGrpSpPr/>
              <p:nvPr/>
            </p:nvGrpSpPr>
            <p:grpSpPr>
              <a:xfrm>
                <a:off x="7179345" y="4383441"/>
                <a:ext cx="301970" cy="306229"/>
                <a:chOff x="7559348" y="4308442"/>
                <a:chExt cx="301970" cy="306229"/>
              </a:xfrm>
            </p:grpSpPr>
            <p:sp>
              <p:nvSpPr>
                <p:cNvPr id="95" name="Freeform 94"/>
                <p:cNvSpPr>
                  <a:spLocks/>
                </p:cNvSpPr>
                <p:nvPr/>
              </p:nvSpPr>
              <p:spPr bwMode="auto">
                <a:xfrm>
                  <a:off x="7680202" y="4308442"/>
                  <a:ext cx="150003" cy="147056"/>
                </a:xfrm>
                <a:custGeom>
                  <a:avLst/>
                  <a:gdLst>
                    <a:gd name="T0" fmla="*/ 192 w 194"/>
                    <a:gd name="T1" fmla="*/ 164 h 190"/>
                    <a:gd name="T2" fmla="*/ 191 w 194"/>
                    <a:gd name="T3" fmla="*/ 154 h 190"/>
                    <a:gd name="T4" fmla="*/ 150 w 194"/>
                    <a:gd name="T5" fmla="*/ 121 h 190"/>
                    <a:gd name="T6" fmla="*/ 146 w 194"/>
                    <a:gd name="T7" fmla="*/ 120 h 190"/>
                    <a:gd name="T8" fmla="*/ 140 w 194"/>
                    <a:gd name="T9" fmla="*/ 123 h 190"/>
                    <a:gd name="T10" fmla="*/ 132 w 194"/>
                    <a:gd name="T11" fmla="*/ 131 h 190"/>
                    <a:gd name="T12" fmla="*/ 120 w 194"/>
                    <a:gd name="T13" fmla="*/ 137 h 190"/>
                    <a:gd name="T14" fmla="*/ 106 w 194"/>
                    <a:gd name="T15" fmla="*/ 131 h 190"/>
                    <a:gd name="T16" fmla="*/ 84 w 194"/>
                    <a:gd name="T17" fmla="*/ 110 h 190"/>
                    <a:gd name="T18" fmla="*/ 62 w 194"/>
                    <a:gd name="T19" fmla="*/ 87 h 190"/>
                    <a:gd name="T20" fmla="*/ 62 w 194"/>
                    <a:gd name="T21" fmla="*/ 62 h 190"/>
                    <a:gd name="T22" fmla="*/ 71 w 194"/>
                    <a:gd name="T23" fmla="*/ 53 h 190"/>
                    <a:gd name="T24" fmla="*/ 72 w 194"/>
                    <a:gd name="T25" fmla="*/ 43 h 190"/>
                    <a:gd name="T26" fmla="*/ 39 w 194"/>
                    <a:gd name="T27" fmla="*/ 3 h 190"/>
                    <a:gd name="T28" fmla="*/ 34 w 194"/>
                    <a:gd name="T29" fmla="*/ 0 h 190"/>
                    <a:gd name="T30" fmla="*/ 30 w 194"/>
                    <a:gd name="T31" fmla="*/ 1 h 190"/>
                    <a:gd name="T32" fmla="*/ 29 w 194"/>
                    <a:gd name="T33" fmla="*/ 2 h 190"/>
                    <a:gd name="T34" fmla="*/ 15 w 194"/>
                    <a:gd name="T35" fmla="*/ 14 h 190"/>
                    <a:gd name="T36" fmla="*/ 14 w 194"/>
                    <a:gd name="T37" fmla="*/ 15 h 190"/>
                    <a:gd name="T38" fmla="*/ 4 w 194"/>
                    <a:gd name="T39" fmla="*/ 51 h 190"/>
                    <a:gd name="T40" fmla="*/ 58 w 194"/>
                    <a:gd name="T41" fmla="*/ 131 h 190"/>
                    <a:gd name="T42" fmla="*/ 62 w 194"/>
                    <a:gd name="T43" fmla="*/ 136 h 190"/>
                    <a:gd name="T44" fmla="*/ 143 w 194"/>
                    <a:gd name="T45" fmla="*/ 190 h 190"/>
                    <a:gd name="T46" fmla="*/ 149 w 194"/>
                    <a:gd name="T47" fmla="*/ 190 h 190"/>
                    <a:gd name="T48" fmla="*/ 178 w 194"/>
                    <a:gd name="T49" fmla="*/ 179 h 190"/>
                    <a:gd name="T50" fmla="*/ 179 w 194"/>
                    <a:gd name="T51" fmla="*/ 178 h 190"/>
                    <a:gd name="T52" fmla="*/ 191 w 194"/>
                    <a:gd name="T53" fmla="*/ 165 h 190"/>
                    <a:gd name="T54" fmla="*/ 192 w 194"/>
                    <a:gd name="T55" fmla="*/ 16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4" h="190">
                      <a:moveTo>
                        <a:pt x="192" y="164"/>
                      </a:moveTo>
                      <a:cubicBezTo>
                        <a:pt x="194" y="161"/>
                        <a:pt x="194" y="157"/>
                        <a:pt x="191" y="154"/>
                      </a:cubicBezTo>
                      <a:cubicBezTo>
                        <a:pt x="150" y="121"/>
                        <a:pt x="150" y="121"/>
                        <a:pt x="150" y="121"/>
                      </a:cubicBezTo>
                      <a:cubicBezTo>
                        <a:pt x="149" y="120"/>
                        <a:pt x="147" y="120"/>
                        <a:pt x="146" y="120"/>
                      </a:cubicBezTo>
                      <a:cubicBezTo>
                        <a:pt x="143" y="120"/>
                        <a:pt x="141" y="122"/>
                        <a:pt x="140" y="123"/>
                      </a:cubicBezTo>
                      <a:cubicBezTo>
                        <a:pt x="132" y="131"/>
                        <a:pt x="132" y="131"/>
                        <a:pt x="132" y="131"/>
                      </a:cubicBezTo>
                      <a:cubicBezTo>
                        <a:pt x="128" y="135"/>
                        <a:pt x="124" y="137"/>
                        <a:pt x="120" y="137"/>
                      </a:cubicBezTo>
                      <a:cubicBezTo>
                        <a:pt x="115" y="137"/>
                        <a:pt x="111" y="135"/>
                        <a:pt x="106" y="131"/>
                      </a:cubicBezTo>
                      <a:cubicBezTo>
                        <a:pt x="99" y="126"/>
                        <a:pt x="91" y="118"/>
                        <a:pt x="84" y="110"/>
                      </a:cubicBezTo>
                      <a:cubicBezTo>
                        <a:pt x="75" y="102"/>
                        <a:pt x="68" y="94"/>
                        <a:pt x="62" y="87"/>
                      </a:cubicBezTo>
                      <a:cubicBezTo>
                        <a:pt x="55" y="79"/>
                        <a:pt x="55" y="69"/>
                        <a:pt x="62" y="62"/>
                      </a:cubicBezTo>
                      <a:cubicBezTo>
                        <a:pt x="71" y="53"/>
                        <a:pt x="71" y="53"/>
                        <a:pt x="71" y="53"/>
                      </a:cubicBezTo>
                      <a:cubicBezTo>
                        <a:pt x="71" y="53"/>
                        <a:pt x="76" y="48"/>
                        <a:pt x="72" y="43"/>
                      </a:cubicBezTo>
                      <a:cubicBezTo>
                        <a:pt x="39" y="3"/>
                        <a:pt x="39" y="3"/>
                        <a:pt x="39" y="3"/>
                      </a:cubicBezTo>
                      <a:cubicBezTo>
                        <a:pt x="38" y="1"/>
                        <a:pt x="36" y="0"/>
                        <a:pt x="34" y="0"/>
                      </a:cubicBezTo>
                      <a:cubicBezTo>
                        <a:pt x="32" y="0"/>
                        <a:pt x="31" y="0"/>
                        <a:pt x="30" y="1"/>
                      </a:cubicBezTo>
                      <a:cubicBezTo>
                        <a:pt x="29" y="2"/>
                        <a:pt x="29" y="2"/>
                        <a:pt x="29" y="2"/>
                      </a:cubicBezTo>
                      <a:cubicBezTo>
                        <a:pt x="15" y="14"/>
                        <a:pt x="15" y="14"/>
                        <a:pt x="15" y="14"/>
                      </a:cubicBezTo>
                      <a:cubicBezTo>
                        <a:pt x="14" y="15"/>
                        <a:pt x="14" y="15"/>
                        <a:pt x="14" y="15"/>
                      </a:cubicBezTo>
                      <a:cubicBezTo>
                        <a:pt x="11" y="20"/>
                        <a:pt x="0" y="38"/>
                        <a:pt x="4" y="51"/>
                      </a:cubicBezTo>
                      <a:cubicBezTo>
                        <a:pt x="7" y="63"/>
                        <a:pt x="28" y="101"/>
                        <a:pt x="58" y="131"/>
                      </a:cubicBezTo>
                      <a:cubicBezTo>
                        <a:pt x="62" y="136"/>
                        <a:pt x="62" y="136"/>
                        <a:pt x="62" y="136"/>
                      </a:cubicBezTo>
                      <a:cubicBezTo>
                        <a:pt x="93" y="165"/>
                        <a:pt x="131" y="187"/>
                        <a:pt x="143" y="190"/>
                      </a:cubicBezTo>
                      <a:cubicBezTo>
                        <a:pt x="144" y="190"/>
                        <a:pt x="146" y="190"/>
                        <a:pt x="149" y="190"/>
                      </a:cubicBezTo>
                      <a:cubicBezTo>
                        <a:pt x="159" y="190"/>
                        <a:pt x="172" y="184"/>
                        <a:pt x="178" y="179"/>
                      </a:cubicBezTo>
                      <a:cubicBezTo>
                        <a:pt x="179" y="178"/>
                        <a:pt x="179" y="178"/>
                        <a:pt x="179" y="178"/>
                      </a:cubicBezTo>
                      <a:cubicBezTo>
                        <a:pt x="191" y="165"/>
                        <a:pt x="191" y="165"/>
                        <a:pt x="191" y="165"/>
                      </a:cubicBezTo>
                      <a:lnTo>
                        <a:pt x="192" y="164"/>
                      </a:lnTo>
                      <a:close/>
                    </a:path>
                  </a:pathLst>
                </a:custGeom>
                <a:noFill/>
                <a:ln>
                  <a:solidFill>
                    <a:schemeClr val="tx1"/>
                  </a:solidFill>
                </a:ln>
                <a:extLst/>
              </p:spPr>
              <p:txBody>
                <a:bodyPr vert="horz" wrap="square" lIns="91416" tIns="45708" rIns="91416" bIns="4570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HP Simplified Light" panose="020B0404020204020204" pitchFamily="34" charset="0"/>
                    <a:sym typeface="HP Simplified Light" panose="020B0404020204020204" pitchFamily="34" charset="0"/>
                  </a:endParaRPr>
                </a:p>
              </p:txBody>
            </p:sp>
            <p:sp>
              <p:nvSpPr>
                <p:cNvPr id="96" name="Freeform 95"/>
                <p:cNvSpPr>
                  <a:spLocks/>
                </p:cNvSpPr>
                <p:nvPr/>
              </p:nvSpPr>
              <p:spPr bwMode="auto">
                <a:xfrm>
                  <a:off x="7559348" y="4453205"/>
                  <a:ext cx="301970" cy="161466"/>
                </a:xfrm>
                <a:custGeom>
                  <a:avLst/>
                  <a:gdLst>
                    <a:gd name="T0" fmla="*/ 368 w 390"/>
                    <a:gd name="T1" fmla="*/ 0 h 209"/>
                    <a:gd name="T2" fmla="*/ 382 w 390"/>
                    <a:gd name="T3" fmla="*/ 6 h 209"/>
                    <a:gd name="T4" fmla="*/ 382 w 390"/>
                    <a:gd name="T5" fmla="*/ 34 h 209"/>
                    <a:gd name="T6" fmla="*/ 286 w 390"/>
                    <a:gd name="T7" fmla="*/ 131 h 209"/>
                    <a:gd name="T8" fmla="*/ 262 w 390"/>
                    <a:gd name="T9" fmla="*/ 142 h 209"/>
                    <a:gd name="T10" fmla="*/ 89 w 390"/>
                    <a:gd name="T11" fmla="*/ 142 h 209"/>
                    <a:gd name="T12" fmla="*/ 69 w 390"/>
                    <a:gd name="T13" fmla="*/ 150 h 209"/>
                    <a:gd name="T14" fmla="*/ 17 w 390"/>
                    <a:gd name="T15" fmla="*/ 204 h 209"/>
                    <a:gd name="T16" fmla="*/ 7 w 390"/>
                    <a:gd name="T17" fmla="*/ 209 h 209"/>
                    <a:gd name="T18" fmla="*/ 0 w 390"/>
                    <a:gd name="T19" fmla="*/ 197 h 209"/>
                    <a:gd name="T20" fmla="*/ 0 w 390"/>
                    <a:gd name="T21" fmla="*/ 142 h 209"/>
                    <a:gd name="T22" fmla="*/ 8 w 390"/>
                    <a:gd name="T23" fmla="*/ 122 h 209"/>
                    <a:gd name="T24" fmla="*/ 41 w 390"/>
                    <a:gd name="T25" fmla="*/ 87 h 209"/>
                    <a:gd name="T26" fmla="*/ 108 w 390"/>
                    <a:gd name="T27" fmla="*/ 15 h 209"/>
                    <a:gd name="T28" fmla="*/ 123 w 390"/>
                    <a:gd name="T29" fmla="*/ 8 h 209"/>
                    <a:gd name="T30" fmla="*/ 238 w 390"/>
                    <a:gd name="T31" fmla="*/ 8 h 209"/>
                    <a:gd name="T32" fmla="*/ 258 w 390"/>
                    <a:gd name="T33" fmla="*/ 28 h 209"/>
                    <a:gd name="T34" fmla="*/ 238 w 390"/>
                    <a:gd name="T35" fmla="*/ 48 h 209"/>
                    <a:gd name="T36" fmla="*/ 165 w 390"/>
                    <a:gd name="T37" fmla="*/ 48 h 209"/>
                    <a:gd name="T38" fmla="*/ 137 w 390"/>
                    <a:gd name="T39" fmla="*/ 78 h 209"/>
                    <a:gd name="T40" fmla="*/ 283 w 390"/>
                    <a:gd name="T41" fmla="*/ 78 h 209"/>
                    <a:gd name="T42" fmla="*/ 354 w 390"/>
                    <a:gd name="T43" fmla="*/ 6 h 209"/>
                    <a:gd name="T44" fmla="*/ 368 w 390"/>
                    <a:gd name="T45"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0" h="209">
                      <a:moveTo>
                        <a:pt x="368" y="0"/>
                      </a:moveTo>
                      <a:cubicBezTo>
                        <a:pt x="373" y="0"/>
                        <a:pt x="379" y="2"/>
                        <a:pt x="382" y="6"/>
                      </a:cubicBezTo>
                      <a:cubicBezTo>
                        <a:pt x="390" y="14"/>
                        <a:pt x="390" y="26"/>
                        <a:pt x="382" y="34"/>
                      </a:cubicBezTo>
                      <a:cubicBezTo>
                        <a:pt x="286" y="131"/>
                        <a:pt x="286" y="131"/>
                        <a:pt x="286" y="131"/>
                      </a:cubicBezTo>
                      <a:cubicBezTo>
                        <a:pt x="280" y="138"/>
                        <a:pt x="271" y="142"/>
                        <a:pt x="262" y="142"/>
                      </a:cubicBezTo>
                      <a:cubicBezTo>
                        <a:pt x="89" y="142"/>
                        <a:pt x="89" y="142"/>
                        <a:pt x="89" y="142"/>
                      </a:cubicBezTo>
                      <a:cubicBezTo>
                        <a:pt x="82" y="142"/>
                        <a:pt x="73" y="145"/>
                        <a:pt x="69" y="150"/>
                      </a:cubicBezTo>
                      <a:cubicBezTo>
                        <a:pt x="17" y="204"/>
                        <a:pt x="17" y="204"/>
                        <a:pt x="17" y="204"/>
                      </a:cubicBezTo>
                      <a:cubicBezTo>
                        <a:pt x="13" y="207"/>
                        <a:pt x="10" y="209"/>
                        <a:pt x="7" y="209"/>
                      </a:cubicBezTo>
                      <a:cubicBezTo>
                        <a:pt x="3" y="209"/>
                        <a:pt x="0" y="205"/>
                        <a:pt x="0" y="197"/>
                      </a:cubicBezTo>
                      <a:cubicBezTo>
                        <a:pt x="0" y="142"/>
                        <a:pt x="0" y="142"/>
                        <a:pt x="0" y="142"/>
                      </a:cubicBezTo>
                      <a:cubicBezTo>
                        <a:pt x="0" y="136"/>
                        <a:pt x="3" y="126"/>
                        <a:pt x="8" y="122"/>
                      </a:cubicBezTo>
                      <a:cubicBezTo>
                        <a:pt x="41" y="87"/>
                        <a:pt x="41" y="87"/>
                        <a:pt x="41" y="87"/>
                      </a:cubicBezTo>
                      <a:cubicBezTo>
                        <a:pt x="41" y="87"/>
                        <a:pt x="108" y="15"/>
                        <a:pt x="108" y="15"/>
                      </a:cubicBezTo>
                      <a:cubicBezTo>
                        <a:pt x="112" y="11"/>
                        <a:pt x="117" y="8"/>
                        <a:pt x="123" y="8"/>
                      </a:cubicBezTo>
                      <a:cubicBezTo>
                        <a:pt x="238" y="8"/>
                        <a:pt x="238" y="8"/>
                        <a:pt x="238" y="8"/>
                      </a:cubicBezTo>
                      <a:cubicBezTo>
                        <a:pt x="249" y="8"/>
                        <a:pt x="258" y="17"/>
                        <a:pt x="258" y="28"/>
                      </a:cubicBezTo>
                      <a:cubicBezTo>
                        <a:pt x="258" y="39"/>
                        <a:pt x="249" y="48"/>
                        <a:pt x="238" y="48"/>
                      </a:cubicBezTo>
                      <a:cubicBezTo>
                        <a:pt x="165" y="48"/>
                        <a:pt x="165" y="48"/>
                        <a:pt x="165" y="48"/>
                      </a:cubicBezTo>
                      <a:cubicBezTo>
                        <a:pt x="137" y="78"/>
                        <a:pt x="137" y="78"/>
                        <a:pt x="137" y="78"/>
                      </a:cubicBezTo>
                      <a:cubicBezTo>
                        <a:pt x="283" y="78"/>
                        <a:pt x="283" y="78"/>
                        <a:pt x="283" y="78"/>
                      </a:cubicBezTo>
                      <a:cubicBezTo>
                        <a:pt x="354" y="6"/>
                        <a:pt x="354" y="6"/>
                        <a:pt x="354" y="6"/>
                      </a:cubicBezTo>
                      <a:cubicBezTo>
                        <a:pt x="358" y="2"/>
                        <a:pt x="363" y="0"/>
                        <a:pt x="368" y="0"/>
                      </a:cubicBezTo>
                      <a:close/>
                    </a:path>
                  </a:pathLst>
                </a:custGeom>
                <a:noFill/>
                <a:ln>
                  <a:solidFill>
                    <a:schemeClr val="tx1"/>
                  </a:solidFill>
                </a:ln>
                <a:extLst/>
              </p:spPr>
              <p:txBody>
                <a:bodyPr vert="horz" wrap="square" lIns="91416" tIns="45708" rIns="91416" bIns="4570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HP Simplified Light" panose="020B0404020204020204" pitchFamily="34" charset="0"/>
                    <a:sym typeface="HP Simplified Light" panose="020B0404020204020204" pitchFamily="34" charset="0"/>
                  </a:endParaRPr>
                </a:p>
              </p:txBody>
            </p:sp>
          </p:grpSp>
          <p:sp>
            <p:nvSpPr>
              <p:cNvPr id="81" name="Freeform 80"/>
              <p:cNvSpPr>
                <a:spLocks noEditPoints="1"/>
              </p:cNvSpPr>
              <p:nvPr/>
            </p:nvSpPr>
            <p:spPr bwMode="auto">
              <a:xfrm>
                <a:off x="5874680" y="3896036"/>
                <a:ext cx="237619" cy="202326"/>
              </a:xfrm>
              <a:custGeom>
                <a:avLst/>
                <a:gdLst>
                  <a:gd name="T0" fmla="*/ 177 w 288"/>
                  <a:gd name="T1" fmla="*/ 87 h 245"/>
                  <a:gd name="T2" fmla="*/ 116 w 288"/>
                  <a:gd name="T3" fmla="*/ 148 h 245"/>
                  <a:gd name="T4" fmla="*/ 177 w 288"/>
                  <a:gd name="T5" fmla="*/ 209 h 245"/>
                  <a:gd name="T6" fmla="*/ 238 w 288"/>
                  <a:gd name="T7" fmla="*/ 148 h 245"/>
                  <a:gd name="T8" fmla="*/ 177 w 288"/>
                  <a:gd name="T9" fmla="*/ 87 h 245"/>
                  <a:gd name="T10" fmla="*/ 263 w 288"/>
                  <a:gd name="T11" fmla="*/ 19 h 245"/>
                  <a:gd name="T12" fmla="*/ 222 w 288"/>
                  <a:gd name="T13" fmla="*/ 19 h 245"/>
                  <a:gd name="T14" fmla="*/ 220 w 288"/>
                  <a:gd name="T15" fmla="*/ 12 h 245"/>
                  <a:gd name="T16" fmla="*/ 206 w 288"/>
                  <a:gd name="T17" fmla="*/ 0 h 245"/>
                  <a:gd name="T18" fmla="*/ 148 w 288"/>
                  <a:gd name="T19" fmla="*/ 0 h 245"/>
                  <a:gd name="T20" fmla="*/ 134 w 288"/>
                  <a:gd name="T21" fmla="*/ 12 h 245"/>
                  <a:gd name="T22" fmla="*/ 131 w 288"/>
                  <a:gd name="T23" fmla="*/ 19 h 245"/>
                  <a:gd name="T24" fmla="*/ 0 w 288"/>
                  <a:gd name="T25" fmla="*/ 19 h 245"/>
                  <a:gd name="T26" fmla="*/ 0 w 288"/>
                  <a:gd name="T27" fmla="*/ 194 h 245"/>
                  <a:gd name="T28" fmla="*/ 25 w 288"/>
                  <a:gd name="T29" fmla="*/ 219 h 245"/>
                  <a:gd name="T30" fmla="*/ 110 w 288"/>
                  <a:gd name="T31" fmla="*/ 219 h 245"/>
                  <a:gd name="T32" fmla="*/ 177 w 288"/>
                  <a:gd name="T33" fmla="*/ 245 h 245"/>
                  <a:gd name="T34" fmla="*/ 243 w 288"/>
                  <a:gd name="T35" fmla="*/ 219 h 245"/>
                  <a:gd name="T36" fmla="*/ 288 w 288"/>
                  <a:gd name="T37" fmla="*/ 219 h 245"/>
                  <a:gd name="T38" fmla="*/ 288 w 288"/>
                  <a:gd name="T39" fmla="*/ 44 h 245"/>
                  <a:gd name="T40" fmla="*/ 263 w 288"/>
                  <a:gd name="T41" fmla="*/ 19 h 245"/>
                  <a:gd name="T42" fmla="*/ 36 w 288"/>
                  <a:gd name="T43" fmla="*/ 69 h 245"/>
                  <a:gd name="T44" fmla="*/ 21 w 288"/>
                  <a:gd name="T45" fmla="*/ 54 h 245"/>
                  <a:gd name="T46" fmla="*/ 36 w 288"/>
                  <a:gd name="T47" fmla="*/ 38 h 245"/>
                  <a:gd name="T48" fmla="*/ 51 w 288"/>
                  <a:gd name="T49" fmla="*/ 54 h 245"/>
                  <a:gd name="T50" fmla="*/ 36 w 288"/>
                  <a:gd name="T51" fmla="*/ 69 h 245"/>
                  <a:gd name="T52" fmla="*/ 177 w 288"/>
                  <a:gd name="T53" fmla="*/ 229 h 245"/>
                  <a:gd name="T54" fmla="*/ 96 w 288"/>
                  <a:gd name="T55" fmla="*/ 148 h 245"/>
                  <a:gd name="T56" fmla="*/ 177 w 288"/>
                  <a:gd name="T57" fmla="*/ 67 h 245"/>
                  <a:gd name="T58" fmla="*/ 258 w 288"/>
                  <a:gd name="T59" fmla="*/ 148 h 245"/>
                  <a:gd name="T60" fmla="*/ 177 w 288"/>
                  <a:gd name="T61" fmla="*/ 22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245">
                    <a:moveTo>
                      <a:pt x="177" y="87"/>
                    </a:moveTo>
                    <a:cubicBezTo>
                      <a:pt x="143" y="87"/>
                      <a:pt x="116" y="114"/>
                      <a:pt x="116" y="148"/>
                    </a:cubicBezTo>
                    <a:cubicBezTo>
                      <a:pt x="116" y="181"/>
                      <a:pt x="143" y="209"/>
                      <a:pt x="177" y="209"/>
                    </a:cubicBezTo>
                    <a:cubicBezTo>
                      <a:pt x="210" y="209"/>
                      <a:pt x="238" y="181"/>
                      <a:pt x="238" y="148"/>
                    </a:cubicBezTo>
                    <a:cubicBezTo>
                      <a:pt x="238" y="114"/>
                      <a:pt x="210" y="87"/>
                      <a:pt x="177" y="87"/>
                    </a:cubicBezTo>
                    <a:close/>
                    <a:moveTo>
                      <a:pt x="263" y="19"/>
                    </a:moveTo>
                    <a:cubicBezTo>
                      <a:pt x="222" y="19"/>
                      <a:pt x="222" y="19"/>
                      <a:pt x="222" y="19"/>
                    </a:cubicBezTo>
                    <a:cubicBezTo>
                      <a:pt x="220" y="12"/>
                      <a:pt x="220" y="12"/>
                      <a:pt x="220" y="12"/>
                    </a:cubicBezTo>
                    <a:cubicBezTo>
                      <a:pt x="220" y="12"/>
                      <a:pt x="217" y="0"/>
                      <a:pt x="206" y="0"/>
                    </a:cubicBezTo>
                    <a:cubicBezTo>
                      <a:pt x="148" y="0"/>
                      <a:pt x="148" y="0"/>
                      <a:pt x="148" y="0"/>
                    </a:cubicBezTo>
                    <a:cubicBezTo>
                      <a:pt x="137" y="0"/>
                      <a:pt x="134" y="12"/>
                      <a:pt x="134" y="12"/>
                    </a:cubicBezTo>
                    <a:cubicBezTo>
                      <a:pt x="131" y="19"/>
                      <a:pt x="131" y="19"/>
                      <a:pt x="131" y="19"/>
                    </a:cubicBezTo>
                    <a:cubicBezTo>
                      <a:pt x="0" y="19"/>
                      <a:pt x="0" y="19"/>
                      <a:pt x="0" y="19"/>
                    </a:cubicBezTo>
                    <a:cubicBezTo>
                      <a:pt x="0" y="194"/>
                      <a:pt x="0" y="194"/>
                      <a:pt x="0" y="194"/>
                    </a:cubicBezTo>
                    <a:cubicBezTo>
                      <a:pt x="0" y="207"/>
                      <a:pt x="12" y="219"/>
                      <a:pt x="25" y="219"/>
                    </a:cubicBezTo>
                    <a:cubicBezTo>
                      <a:pt x="110" y="219"/>
                      <a:pt x="110" y="219"/>
                      <a:pt x="110" y="219"/>
                    </a:cubicBezTo>
                    <a:cubicBezTo>
                      <a:pt x="128" y="235"/>
                      <a:pt x="151" y="245"/>
                      <a:pt x="177" y="245"/>
                    </a:cubicBezTo>
                    <a:cubicBezTo>
                      <a:pt x="202" y="245"/>
                      <a:pt x="226" y="235"/>
                      <a:pt x="243" y="219"/>
                    </a:cubicBezTo>
                    <a:cubicBezTo>
                      <a:pt x="288" y="219"/>
                      <a:pt x="288" y="219"/>
                      <a:pt x="288" y="219"/>
                    </a:cubicBezTo>
                    <a:cubicBezTo>
                      <a:pt x="288" y="44"/>
                      <a:pt x="288" y="44"/>
                      <a:pt x="288" y="44"/>
                    </a:cubicBezTo>
                    <a:cubicBezTo>
                      <a:pt x="288" y="30"/>
                      <a:pt x="277" y="19"/>
                      <a:pt x="263" y="19"/>
                    </a:cubicBezTo>
                    <a:close/>
                    <a:moveTo>
                      <a:pt x="36" y="69"/>
                    </a:moveTo>
                    <a:cubicBezTo>
                      <a:pt x="28" y="69"/>
                      <a:pt x="21" y="62"/>
                      <a:pt x="21" y="54"/>
                    </a:cubicBezTo>
                    <a:cubicBezTo>
                      <a:pt x="21" y="45"/>
                      <a:pt x="28" y="38"/>
                      <a:pt x="36" y="38"/>
                    </a:cubicBezTo>
                    <a:cubicBezTo>
                      <a:pt x="45" y="38"/>
                      <a:pt x="51" y="45"/>
                      <a:pt x="51" y="54"/>
                    </a:cubicBezTo>
                    <a:cubicBezTo>
                      <a:pt x="51" y="62"/>
                      <a:pt x="45" y="69"/>
                      <a:pt x="36" y="69"/>
                    </a:cubicBezTo>
                    <a:close/>
                    <a:moveTo>
                      <a:pt x="177" y="229"/>
                    </a:moveTo>
                    <a:cubicBezTo>
                      <a:pt x="132" y="229"/>
                      <a:pt x="96" y="193"/>
                      <a:pt x="96" y="148"/>
                    </a:cubicBezTo>
                    <a:cubicBezTo>
                      <a:pt x="96" y="103"/>
                      <a:pt x="132" y="67"/>
                      <a:pt x="177" y="67"/>
                    </a:cubicBezTo>
                    <a:cubicBezTo>
                      <a:pt x="221" y="67"/>
                      <a:pt x="258" y="103"/>
                      <a:pt x="258" y="148"/>
                    </a:cubicBezTo>
                    <a:cubicBezTo>
                      <a:pt x="258" y="193"/>
                      <a:pt x="221" y="229"/>
                      <a:pt x="177" y="229"/>
                    </a:cubicBezTo>
                    <a:close/>
                  </a:path>
                </a:pathLst>
              </a:custGeom>
              <a:noFill/>
              <a:ln>
                <a:solidFill>
                  <a:schemeClr val="tx1"/>
                </a:solidFill>
              </a:ln>
              <a:extLst/>
            </p:spPr>
            <p:txBody>
              <a:bodyPr vert="horz" wrap="square" lIns="91416" tIns="45708" rIns="91416" bIns="4570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HP Simplified Light" panose="020B0404020204020204" pitchFamily="34" charset="0"/>
                  <a:sym typeface="HP Simplified Light" panose="020B0404020204020204" pitchFamily="34" charset="0"/>
                </a:endParaRPr>
              </a:p>
            </p:txBody>
          </p:sp>
          <p:grpSp>
            <p:nvGrpSpPr>
              <p:cNvPr id="82" name="Group 81"/>
              <p:cNvGrpSpPr/>
              <p:nvPr/>
            </p:nvGrpSpPr>
            <p:grpSpPr>
              <a:xfrm>
                <a:off x="6096778" y="3324257"/>
                <a:ext cx="238262" cy="222908"/>
                <a:chOff x="10731806" y="2514751"/>
                <a:chExt cx="387391" cy="362427"/>
              </a:xfrm>
              <a:solidFill>
                <a:srgbClr val="FFFFFF"/>
              </a:solidFill>
            </p:grpSpPr>
            <p:sp>
              <p:nvSpPr>
                <p:cNvPr id="92" name="Freeform 91"/>
                <p:cNvSpPr>
                  <a:spLocks/>
                </p:cNvSpPr>
                <p:nvPr/>
              </p:nvSpPr>
              <p:spPr bwMode="auto">
                <a:xfrm flipH="1">
                  <a:off x="10731806" y="2514751"/>
                  <a:ext cx="387391" cy="290655"/>
                </a:xfrm>
                <a:custGeom>
                  <a:avLst/>
                  <a:gdLst>
                    <a:gd name="T0" fmla="*/ 347 w 368"/>
                    <a:gd name="T1" fmla="*/ 88 h 276"/>
                    <a:gd name="T2" fmla="*/ 117 w 368"/>
                    <a:gd name="T3" fmla="*/ 88 h 276"/>
                    <a:gd name="T4" fmla="*/ 97 w 368"/>
                    <a:gd name="T5" fmla="*/ 14 h 276"/>
                    <a:gd name="T6" fmla="*/ 80 w 368"/>
                    <a:gd name="T7" fmla="*/ 0 h 276"/>
                    <a:gd name="T8" fmla="*/ 10 w 368"/>
                    <a:gd name="T9" fmla="*/ 0 h 276"/>
                    <a:gd name="T10" fmla="*/ 1 w 368"/>
                    <a:gd name="T11" fmla="*/ 12 h 276"/>
                    <a:gd name="T12" fmla="*/ 4 w 368"/>
                    <a:gd name="T13" fmla="*/ 25 h 276"/>
                    <a:gd name="T14" fmla="*/ 18 w 368"/>
                    <a:gd name="T15" fmla="*/ 36 h 276"/>
                    <a:gd name="T16" fmla="*/ 66 w 368"/>
                    <a:gd name="T17" fmla="*/ 36 h 276"/>
                    <a:gd name="T18" fmla="*/ 124 w 368"/>
                    <a:gd name="T19" fmla="*/ 263 h 276"/>
                    <a:gd name="T20" fmla="*/ 142 w 368"/>
                    <a:gd name="T21" fmla="*/ 276 h 276"/>
                    <a:gd name="T22" fmla="*/ 314 w 368"/>
                    <a:gd name="T23" fmla="*/ 276 h 276"/>
                    <a:gd name="T24" fmla="*/ 326 w 368"/>
                    <a:gd name="T25" fmla="*/ 264 h 276"/>
                    <a:gd name="T26" fmla="*/ 326 w 368"/>
                    <a:gd name="T27" fmla="*/ 252 h 276"/>
                    <a:gd name="T28" fmla="*/ 314 w 368"/>
                    <a:gd name="T29" fmla="*/ 240 h 276"/>
                    <a:gd name="T30" fmla="*/ 156 w 368"/>
                    <a:gd name="T31" fmla="*/ 240 h 276"/>
                    <a:gd name="T32" fmla="*/ 152 w 368"/>
                    <a:gd name="T33" fmla="*/ 224 h 276"/>
                    <a:gd name="T34" fmla="*/ 330 w 368"/>
                    <a:gd name="T35" fmla="*/ 224 h 276"/>
                    <a:gd name="T36" fmla="*/ 364 w 368"/>
                    <a:gd name="T37" fmla="*/ 111 h 276"/>
                    <a:gd name="T38" fmla="*/ 347 w 368"/>
                    <a:gd name="T39" fmla="*/ 8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8" h="276">
                      <a:moveTo>
                        <a:pt x="347" y="88"/>
                      </a:moveTo>
                      <a:cubicBezTo>
                        <a:pt x="117" y="88"/>
                        <a:pt x="117" y="88"/>
                        <a:pt x="117" y="88"/>
                      </a:cubicBezTo>
                      <a:cubicBezTo>
                        <a:pt x="97" y="14"/>
                        <a:pt x="97" y="14"/>
                        <a:pt x="97" y="14"/>
                      </a:cubicBezTo>
                      <a:cubicBezTo>
                        <a:pt x="95" y="6"/>
                        <a:pt x="88" y="0"/>
                        <a:pt x="80" y="0"/>
                      </a:cubicBezTo>
                      <a:cubicBezTo>
                        <a:pt x="10" y="0"/>
                        <a:pt x="10" y="0"/>
                        <a:pt x="10" y="0"/>
                      </a:cubicBezTo>
                      <a:cubicBezTo>
                        <a:pt x="4" y="0"/>
                        <a:pt x="0" y="6"/>
                        <a:pt x="1" y="12"/>
                      </a:cubicBezTo>
                      <a:cubicBezTo>
                        <a:pt x="4" y="25"/>
                        <a:pt x="4" y="25"/>
                        <a:pt x="4" y="25"/>
                      </a:cubicBezTo>
                      <a:cubicBezTo>
                        <a:pt x="5" y="31"/>
                        <a:pt x="12" y="36"/>
                        <a:pt x="18" y="36"/>
                      </a:cubicBezTo>
                      <a:cubicBezTo>
                        <a:pt x="66" y="36"/>
                        <a:pt x="66" y="36"/>
                        <a:pt x="66" y="36"/>
                      </a:cubicBezTo>
                      <a:cubicBezTo>
                        <a:pt x="124" y="263"/>
                        <a:pt x="124" y="263"/>
                        <a:pt x="124" y="263"/>
                      </a:cubicBezTo>
                      <a:cubicBezTo>
                        <a:pt x="126" y="271"/>
                        <a:pt x="134" y="276"/>
                        <a:pt x="142" y="276"/>
                      </a:cubicBezTo>
                      <a:cubicBezTo>
                        <a:pt x="314" y="276"/>
                        <a:pt x="314" y="276"/>
                        <a:pt x="314" y="276"/>
                      </a:cubicBezTo>
                      <a:cubicBezTo>
                        <a:pt x="321" y="276"/>
                        <a:pt x="326" y="271"/>
                        <a:pt x="326" y="264"/>
                      </a:cubicBezTo>
                      <a:cubicBezTo>
                        <a:pt x="326" y="252"/>
                        <a:pt x="326" y="252"/>
                        <a:pt x="326" y="252"/>
                      </a:cubicBezTo>
                      <a:cubicBezTo>
                        <a:pt x="326" y="246"/>
                        <a:pt x="321" y="240"/>
                        <a:pt x="314" y="240"/>
                      </a:cubicBezTo>
                      <a:cubicBezTo>
                        <a:pt x="156" y="240"/>
                        <a:pt x="156" y="240"/>
                        <a:pt x="156" y="240"/>
                      </a:cubicBezTo>
                      <a:cubicBezTo>
                        <a:pt x="152" y="224"/>
                        <a:pt x="152" y="224"/>
                        <a:pt x="152" y="224"/>
                      </a:cubicBezTo>
                      <a:cubicBezTo>
                        <a:pt x="330" y="224"/>
                        <a:pt x="330" y="224"/>
                        <a:pt x="330" y="224"/>
                      </a:cubicBezTo>
                      <a:cubicBezTo>
                        <a:pt x="364" y="111"/>
                        <a:pt x="364" y="111"/>
                        <a:pt x="364" y="111"/>
                      </a:cubicBezTo>
                      <a:cubicBezTo>
                        <a:pt x="368" y="99"/>
                        <a:pt x="360" y="88"/>
                        <a:pt x="347" y="88"/>
                      </a:cubicBezTo>
                      <a:close/>
                    </a:path>
                  </a:pathLst>
                </a:custGeom>
                <a:noFill/>
                <a:ln>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HP Simplified Light" panose="020B0404020204020204" pitchFamily="34" charset="0"/>
                    <a:sym typeface="HP Simplified Light" panose="020B0404020204020204" pitchFamily="34" charset="0"/>
                  </a:endParaRPr>
                </a:p>
              </p:txBody>
            </p:sp>
            <p:sp>
              <p:nvSpPr>
                <p:cNvPr id="93" name="Oval 92"/>
                <p:cNvSpPr>
                  <a:spLocks noChangeArrowheads="1"/>
                </p:cNvSpPr>
                <p:nvPr/>
              </p:nvSpPr>
              <p:spPr bwMode="auto">
                <a:xfrm flipH="1">
                  <a:off x="10948460" y="2818334"/>
                  <a:ext cx="59290" cy="58844"/>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HP Simplified Light" panose="020B0404020204020204" pitchFamily="34" charset="0"/>
                    <a:sym typeface="HP Simplified Light" panose="020B0404020204020204" pitchFamily="34" charset="0"/>
                  </a:endParaRPr>
                </a:p>
              </p:txBody>
            </p:sp>
            <p:sp>
              <p:nvSpPr>
                <p:cNvPr id="94" name="Oval 93"/>
                <p:cNvSpPr>
                  <a:spLocks noChangeArrowheads="1"/>
                </p:cNvSpPr>
                <p:nvPr/>
              </p:nvSpPr>
              <p:spPr bwMode="auto">
                <a:xfrm flipH="1">
                  <a:off x="10758999" y="2818334"/>
                  <a:ext cx="58844" cy="58844"/>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HP Simplified Light" panose="020B0404020204020204" pitchFamily="34" charset="0"/>
                    <a:sym typeface="HP Simplified Light" panose="020B0404020204020204" pitchFamily="34" charset="0"/>
                  </a:endParaRPr>
                </a:p>
              </p:txBody>
            </p:sp>
          </p:grpSp>
          <p:grpSp>
            <p:nvGrpSpPr>
              <p:cNvPr id="83" name="Group 82"/>
              <p:cNvGrpSpPr/>
              <p:nvPr/>
            </p:nvGrpSpPr>
            <p:grpSpPr>
              <a:xfrm>
                <a:off x="6631998" y="3062472"/>
                <a:ext cx="294914" cy="317822"/>
                <a:chOff x="9362949" y="1825989"/>
                <a:chExt cx="326324" cy="351672"/>
              </a:xfrm>
            </p:grpSpPr>
            <p:sp>
              <p:nvSpPr>
                <p:cNvPr id="84" name="Freeform 83"/>
                <p:cNvSpPr>
                  <a:spLocks/>
                </p:cNvSpPr>
                <p:nvPr/>
              </p:nvSpPr>
              <p:spPr bwMode="auto">
                <a:xfrm>
                  <a:off x="9400642" y="2002109"/>
                  <a:ext cx="250938" cy="62822"/>
                </a:xfrm>
                <a:custGeom>
                  <a:avLst/>
                  <a:gdLst>
                    <a:gd name="T0" fmla="*/ 43 w 719"/>
                    <a:gd name="T1" fmla="*/ 43 h 180"/>
                    <a:gd name="T2" fmla="*/ 338 w 719"/>
                    <a:gd name="T3" fmla="*/ 43 h 180"/>
                    <a:gd name="T4" fmla="*/ 338 w 719"/>
                    <a:gd name="T5" fmla="*/ 180 h 180"/>
                    <a:gd name="T6" fmla="*/ 381 w 719"/>
                    <a:gd name="T7" fmla="*/ 180 h 180"/>
                    <a:gd name="T8" fmla="*/ 381 w 719"/>
                    <a:gd name="T9" fmla="*/ 43 h 180"/>
                    <a:gd name="T10" fmla="*/ 676 w 719"/>
                    <a:gd name="T11" fmla="*/ 43 h 180"/>
                    <a:gd name="T12" fmla="*/ 676 w 719"/>
                    <a:gd name="T13" fmla="*/ 180 h 180"/>
                    <a:gd name="T14" fmla="*/ 719 w 719"/>
                    <a:gd name="T15" fmla="*/ 180 h 180"/>
                    <a:gd name="T16" fmla="*/ 719 w 719"/>
                    <a:gd name="T17" fmla="*/ 0 h 180"/>
                    <a:gd name="T18" fmla="*/ 0 w 719"/>
                    <a:gd name="T19" fmla="*/ 0 h 180"/>
                    <a:gd name="T20" fmla="*/ 0 w 719"/>
                    <a:gd name="T21" fmla="*/ 180 h 180"/>
                    <a:gd name="T22" fmla="*/ 43 w 719"/>
                    <a:gd name="T23" fmla="*/ 180 h 180"/>
                    <a:gd name="T24" fmla="*/ 43 w 719"/>
                    <a:gd name="T25" fmla="*/ 4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9" h="180">
                      <a:moveTo>
                        <a:pt x="43" y="43"/>
                      </a:moveTo>
                      <a:lnTo>
                        <a:pt x="338" y="43"/>
                      </a:lnTo>
                      <a:lnTo>
                        <a:pt x="338" y="180"/>
                      </a:lnTo>
                      <a:lnTo>
                        <a:pt x="381" y="180"/>
                      </a:lnTo>
                      <a:lnTo>
                        <a:pt x="381" y="43"/>
                      </a:lnTo>
                      <a:lnTo>
                        <a:pt x="676" y="43"/>
                      </a:lnTo>
                      <a:lnTo>
                        <a:pt x="676" y="180"/>
                      </a:lnTo>
                      <a:lnTo>
                        <a:pt x="719" y="180"/>
                      </a:lnTo>
                      <a:lnTo>
                        <a:pt x="719" y="0"/>
                      </a:lnTo>
                      <a:lnTo>
                        <a:pt x="0" y="0"/>
                      </a:lnTo>
                      <a:lnTo>
                        <a:pt x="0" y="180"/>
                      </a:lnTo>
                      <a:lnTo>
                        <a:pt x="43" y="180"/>
                      </a:lnTo>
                      <a:lnTo>
                        <a:pt x="43" y="43"/>
                      </a:lnTo>
                      <a:close/>
                    </a:path>
                  </a:pathLst>
                </a:custGeom>
                <a:noFill/>
                <a:ln>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HP Simplified Light" panose="020B0404020204020204" pitchFamily="34" charset="0"/>
                    <a:sym typeface="HP Simplified Light" panose="020B0404020204020204" pitchFamily="34" charset="0"/>
                  </a:endParaRPr>
                </a:p>
              </p:txBody>
            </p:sp>
            <p:sp>
              <p:nvSpPr>
                <p:cNvPr id="85" name="Freeform 84"/>
                <p:cNvSpPr>
                  <a:spLocks/>
                </p:cNvSpPr>
                <p:nvPr/>
              </p:nvSpPr>
              <p:spPr bwMode="auto">
                <a:xfrm>
                  <a:off x="9481612" y="2137525"/>
                  <a:ext cx="88998" cy="40136"/>
                </a:xfrm>
                <a:custGeom>
                  <a:avLst/>
                  <a:gdLst>
                    <a:gd name="T0" fmla="*/ 18 w 108"/>
                    <a:gd name="T1" fmla="*/ 49 h 49"/>
                    <a:gd name="T2" fmla="*/ 0 w 108"/>
                    <a:gd name="T3" fmla="*/ 31 h 49"/>
                    <a:gd name="T4" fmla="*/ 0 w 108"/>
                    <a:gd name="T5" fmla="*/ 0 h 49"/>
                    <a:gd name="T6" fmla="*/ 91 w 108"/>
                    <a:gd name="T7" fmla="*/ 0 h 49"/>
                    <a:gd name="T8" fmla="*/ 108 w 108"/>
                    <a:gd name="T9" fmla="*/ 17 h 49"/>
                    <a:gd name="T10" fmla="*/ 108 w 108"/>
                    <a:gd name="T11" fmla="*/ 49 h 49"/>
                    <a:gd name="T12" fmla="*/ 18 w 108"/>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108" h="49">
                      <a:moveTo>
                        <a:pt x="18" y="49"/>
                      </a:moveTo>
                      <a:cubicBezTo>
                        <a:pt x="8" y="49"/>
                        <a:pt x="0" y="41"/>
                        <a:pt x="0" y="31"/>
                      </a:cubicBezTo>
                      <a:cubicBezTo>
                        <a:pt x="0" y="0"/>
                        <a:pt x="0" y="0"/>
                        <a:pt x="0" y="0"/>
                      </a:cubicBezTo>
                      <a:cubicBezTo>
                        <a:pt x="91" y="0"/>
                        <a:pt x="91" y="0"/>
                        <a:pt x="91" y="0"/>
                      </a:cubicBezTo>
                      <a:cubicBezTo>
                        <a:pt x="101" y="0"/>
                        <a:pt x="108" y="7"/>
                        <a:pt x="108" y="17"/>
                      </a:cubicBezTo>
                      <a:cubicBezTo>
                        <a:pt x="108" y="49"/>
                        <a:pt x="108" y="49"/>
                        <a:pt x="108" y="49"/>
                      </a:cubicBezTo>
                      <a:lnTo>
                        <a:pt x="18" y="49"/>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HP Simplified Light" panose="020B0404020204020204" pitchFamily="34" charset="0"/>
                    <a:sym typeface="HP Simplified Light" panose="020B0404020204020204" pitchFamily="34" charset="0"/>
                  </a:endParaRPr>
                </a:p>
              </p:txBody>
            </p:sp>
            <p:sp>
              <p:nvSpPr>
                <p:cNvPr id="86" name="Oval 85"/>
                <p:cNvSpPr>
                  <a:spLocks noChangeArrowheads="1"/>
                </p:cNvSpPr>
                <p:nvPr/>
              </p:nvSpPr>
              <p:spPr bwMode="auto">
                <a:xfrm>
                  <a:off x="9502204" y="2077844"/>
                  <a:ext cx="48512" cy="52003"/>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HP Simplified Light" panose="020B0404020204020204" pitchFamily="34" charset="0"/>
                    <a:sym typeface="HP Simplified Light" panose="020B0404020204020204" pitchFamily="34" charset="0"/>
                  </a:endParaRPr>
                </a:p>
              </p:txBody>
            </p:sp>
            <p:sp>
              <p:nvSpPr>
                <p:cNvPr id="87" name="Freeform 86"/>
                <p:cNvSpPr>
                  <a:spLocks/>
                </p:cNvSpPr>
                <p:nvPr/>
              </p:nvSpPr>
              <p:spPr bwMode="auto">
                <a:xfrm>
                  <a:off x="9600275" y="2137525"/>
                  <a:ext cx="88998" cy="40136"/>
                </a:xfrm>
                <a:custGeom>
                  <a:avLst/>
                  <a:gdLst>
                    <a:gd name="T0" fmla="*/ 17 w 108"/>
                    <a:gd name="T1" fmla="*/ 49 h 49"/>
                    <a:gd name="T2" fmla="*/ 0 w 108"/>
                    <a:gd name="T3" fmla="*/ 31 h 49"/>
                    <a:gd name="T4" fmla="*/ 0 w 108"/>
                    <a:gd name="T5" fmla="*/ 0 h 49"/>
                    <a:gd name="T6" fmla="*/ 90 w 108"/>
                    <a:gd name="T7" fmla="*/ 0 h 49"/>
                    <a:gd name="T8" fmla="*/ 108 w 108"/>
                    <a:gd name="T9" fmla="*/ 17 h 49"/>
                    <a:gd name="T10" fmla="*/ 108 w 108"/>
                    <a:gd name="T11" fmla="*/ 49 h 49"/>
                    <a:gd name="T12" fmla="*/ 17 w 108"/>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108" h="49">
                      <a:moveTo>
                        <a:pt x="17" y="49"/>
                      </a:moveTo>
                      <a:cubicBezTo>
                        <a:pt x="7" y="49"/>
                        <a:pt x="0" y="41"/>
                        <a:pt x="0" y="31"/>
                      </a:cubicBezTo>
                      <a:cubicBezTo>
                        <a:pt x="0" y="0"/>
                        <a:pt x="0" y="0"/>
                        <a:pt x="0" y="0"/>
                      </a:cubicBezTo>
                      <a:cubicBezTo>
                        <a:pt x="90" y="0"/>
                        <a:pt x="90" y="0"/>
                        <a:pt x="90" y="0"/>
                      </a:cubicBezTo>
                      <a:cubicBezTo>
                        <a:pt x="100" y="0"/>
                        <a:pt x="108" y="7"/>
                        <a:pt x="108" y="17"/>
                      </a:cubicBezTo>
                      <a:cubicBezTo>
                        <a:pt x="108" y="49"/>
                        <a:pt x="108" y="49"/>
                        <a:pt x="108" y="49"/>
                      </a:cubicBezTo>
                      <a:lnTo>
                        <a:pt x="17" y="49"/>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HP Simplified Light" panose="020B0404020204020204" pitchFamily="34" charset="0"/>
                    <a:sym typeface="HP Simplified Light" panose="020B0404020204020204" pitchFamily="34" charset="0"/>
                  </a:endParaRPr>
                </a:p>
              </p:txBody>
            </p:sp>
            <p:sp>
              <p:nvSpPr>
                <p:cNvPr id="88" name="Oval 87"/>
                <p:cNvSpPr>
                  <a:spLocks noChangeArrowheads="1"/>
                </p:cNvSpPr>
                <p:nvPr/>
              </p:nvSpPr>
              <p:spPr bwMode="auto">
                <a:xfrm>
                  <a:off x="9620169" y="2077844"/>
                  <a:ext cx="48512" cy="52003"/>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HP Simplified Light" panose="020B0404020204020204" pitchFamily="34" charset="0"/>
                    <a:sym typeface="HP Simplified Light" panose="020B0404020204020204" pitchFamily="34" charset="0"/>
                  </a:endParaRPr>
                </a:p>
              </p:txBody>
            </p:sp>
            <p:sp>
              <p:nvSpPr>
                <p:cNvPr id="89" name="Freeform 88"/>
                <p:cNvSpPr>
                  <a:spLocks/>
                </p:cNvSpPr>
                <p:nvPr/>
              </p:nvSpPr>
              <p:spPr bwMode="auto">
                <a:xfrm>
                  <a:off x="9362949" y="2137525"/>
                  <a:ext cx="88998" cy="40136"/>
                </a:xfrm>
                <a:custGeom>
                  <a:avLst/>
                  <a:gdLst>
                    <a:gd name="T0" fmla="*/ 18 w 108"/>
                    <a:gd name="T1" fmla="*/ 49 h 49"/>
                    <a:gd name="T2" fmla="*/ 0 w 108"/>
                    <a:gd name="T3" fmla="*/ 31 h 49"/>
                    <a:gd name="T4" fmla="*/ 0 w 108"/>
                    <a:gd name="T5" fmla="*/ 0 h 49"/>
                    <a:gd name="T6" fmla="*/ 91 w 108"/>
                    <a:gd name="T7" fmla="*/ 0 h 49"/>
                    <a:gd name="T8" fmla="*/ 108 w 108"/>
                    <a:gd name="T9" fmla="*/ 17 h 49"/>
                    <a:gd name="T10" fmla="*/ 108 w 108"/>
                    <a:gd name="T11" fmla="*/ 49 h 49"/>
                    <a:gd name="T12" fmla="*/ 18 w 108"/>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108" h="49">
                      <a:moveTo>
                        <a:pt x="18" y="49"/>
                      </a:moveTo>
                      <a:cubicBezTo>
                        <a:pt x="8" y="49"/>
                        <a:pt x="0" y="41"/>
                        <a:pt x="0" y="31"/>
                      </a:cubicBezTo>
                      <a:cubicBezTo>
                        <a:pt x="0" y="0"/>
                        <a:pt x="0" y="0"/>
                        <a:pt x="0" y="0"/>
                      </a:cubicBezTo>
                      <a:cubicBezTo>
                        <a:pt x="91" y="0"/>
                        <a:pt x="91" y="0"/>
                        <a:pt x="91" y="0"/>
                      </a:cubicBezTo>
                      <a:cubicBezTo>
                        <a:pt x="101" y="0"/>
                        <a:pt x="108" y="7"/>
                        <a:pt x="108" y="17"/>
                      </a:cubicBezTo>
                      <a:cubicBezTo>
                        <a:pt x="108" y="49"/>
                        <a:pt x="108" y="49"/>
                        <a:pt x="108" y="49"/>
                      </a:cubicBezTo>
                      <a:lnTo>
                        <a:pt x="18" y="49"/>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HP Simplified Light" panose="020B0404020204020204" pitchFamily="34" charset="0"/>
                    <a:sym typeface="HP Simplified Light" panose="020B0404020204020204" pitchFamily="34" charset="0"/>
                  </a:endParaRPr>
                </a:p>
              </p:txBody>
            </p:sp>
            <p:sp>
              <p:nvSpPr>
                <p:cNvPr id="90" name="Oval 89"/>
                <p:cNvSpPr>
                  <a:spLocks noChangeArrowheads="1"/>
                </p:cNvSpPr>
                <p:nvPr/>
              </p:nvSpPr>
              <p:spPr bwMode="auto">
                <a:xfrm>
                  <a:off x="9383540" y="2077844"/>
                  <a:ext cx="48512" cy="52003"/>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HP Simplified Light" panose="020B0404020204020204" pitchFamily="34" charset="0"/>
                    <a:sym typeface="HP Simplified Light" panose="020B0404020204020204" pitchFamily="34" charset="0"/>
                  </a:endParaRPr>
                </a:p>
              </p:txBody>
            </p:sp>
            <p:sp>
              <p:nvSpPr>
                <p:cNvPr id="91" name="Freeform 90"/>
                <p:cNvSpPr>
                  <a:spLocks noEditPoints="1"/>
                </p:cNvSpPr>
                <p:nvPr/>
              </p:nvSpPr>
              <p:spPr bwMode="auto">
                <a:xfrm>
                  <a:off x="9439477" y="1825989"/>
                  <a:ext cx="160831" cy="160417"/>
                </a:xfrm>
                <a:custGeom>
                  <a:avLst/>
                  <a:gdLst>
                    <a:gd name="T0" fmla="*/ 128 w 164"/>
                    <a:gd name="T1" fmla="*/ 88 h 164"/>
                    <a:gd name="T2" fmla="*/ 146 w 164"/>
                    <a:gd name="T3" fmla="*/ 116 h 164"/>
                    <a:gd name="T4" fmla="*/ 102 w 164"/>
                    <a:gd name="T5" fmla="*/ 151 h 164"/>
                    <a:gd name="T6" fmla="*/ 139 w 164"/>
                    <a:gd name="T7" fmla="*/ 126 h 164"/>
                    <a:gd name="T8" fmla="*/ 26 w 164"/>
                    <a:gd name="T9" fmla="*/ 126 h 164"/>
                    <a:gd name="T10" fmla="*/ 62 w 164"/>
                    <a:gd name="T11" fmla="*/ 151 h 164"/>
                    <a:gd name="T12" fmla="*/ 19 w 164"/>
                    <a:gd name="T13" fmla="*/ 116 h 164"/>
                    <a:gd name="T14" fmla="*/ 36 w 164"/>
                    <a:gd name="T15" fmla="*/ 88 h 164"/>
                    <a:gd name="T16" fmla="*/ 19 w 164"/>
                    <a:gd name="T17" fmla="*/ 116 h 164"/>
                    <a:gd name="T18" fmla="*/ 41 w 164"/>
                    <a:gd name="T19" fmla="*/ 49 h 164"/>
                    <a:gd name="T20" fmla="*/ 11 w 164"/>
                    <a:gd name="T21" fmla="*/ 77 h 164"/>
                    <a:gd name="T22" fmla="*/ 63 w 164"/>
                    <a:gd name="T23" fmla="*/ 14 h 164"/>
                    <a:gd name="T24" fmla="*/ 26 w 164"/>
                    <a:gd name="T25" fmla="*/ 39 h 164"/>
                    <a:gd name="T26" fmla="*/ 139 w 164"/>
                    <a:gd name="T27" fmla="*/ 39 h 164"/>
                    <a:gd name="T28" fmla="*/ 102 w 164"/>
                    <a:gd name="T29" fmla="*/ 13 h 164"/>
                    <a:gd name="T30" fmla="*/ 88 w 164"/>
                    <a:gd name="T31" fmla="*/ 77 h 164"/>
                    <a:gd name="T32" fmla="*/ 112 w 164"/>
                    <a:gd name="T33" fmla="*/ 49 h 164"/>
                    <a:gd name="T34" fmla="*/ 88 w 164"/>
                    <a:gd name="T35" fmla="*/ 77 h 164"/>
                    <a:gd name="T36" fmla="*/ 88 w 164"/>
                    <a:gd name="T37" fmla="*/ 88 h 164"/>
                    <a:gd name="T38" fmla="*/ 112 w 164"/>
                    <a:gd name="T39" fmla="*/ 116 h 164"/>
                    <a:gd name="T40" fmla="*/ 88 w 164"/>
                    <a:gd name="T41" fmla="*/ 150 h 164"/>
                    <a:gd name="T42" fmla="*/ 108 w 164"/>
                    <a:gd name="T43" fmla="*/ 126 h 164"/>
                    <a:gd name="T44" fmla="*/ 77 w 164"/>
                    <a:gd name="T45" fmla="*/ 126 h 164"/>
                    <a:gd name="T46" fmla="*/ 57 w 164"/>
                    <a:gd name="T47" fmla="*/ 126 h 164"/>
                    <a:gd name="T48" fmla="*/ 77 w 164"/>
                    <a:gd name="T49" fmla="*/ 88 h 164"/>
                    <a:gd name="T50" fmla="*/ 52 w 164"/>
                    <a:gd name="T51" fmla="*/ 116 h 164"/>
                    <a:gd name="T52" fmla="*/ 77 w 164"/>
                    <a:gd name="T53" fmla="*/ 88 h 164"/>
                    <a:gd name="T54" fmla="*/ 77 w 164"/>
                    <a:gd name="T55" fmla="*/ 77 h 164"/>
                    <a:gd name="T56" fmla="*/ 52 w 164"/>
                    <a:gd name="T57" fmla="*/ 49 h 164"/>
                    <a:gd name="T58" fmla="*/ 77 w 164"/>
                    <a:gd name="T59" fmla="*/ 14 h 164"/>
                    <a:gd name="T60" fmla="*/ 57 w 164"/>
                    <a:gd name="T61" fmla="*/ 39 h 164"/>
                    <a:gd name="T62" fmla="*/ 108 w 164"/>
                    <a:gd name="T63" fmla="*/ 39 h 164"/>
                    <a:gd name="T64" fmla="*/ 88 w 164"/>
                    <a:gd name="T65" fmla="*/ 15 h 164"/>
                    <a:gd name="T66" fmla="*/ 146 w 164"/>
                    <a:gd name="T67" fmla="*/ 49 h 164"/>
                    <a:gd name="T68" fmla="*/ 128 w 164"/>
                    <a:gd name="T69" fmla="*/ 77 h 164"/>
                    <a:gd name="T70" fmla="*/ 146 w 164"/>
                    <a:gd name="T71" fmla="*/ 49 h 164"/>
                    <a:gd name="T72" fmla="*/ 0 w 164"/>
                    <a:gd name="T73" fmla="*/ 82 h 164"/>
                    <a:gd name="T74" fmla="*/ 164 w 164"/>
                    <a:gd name="T75" fmla="*/ 8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4" h="164">
                      <a:moveTo>
                        <a:pt x="123" y="116"/>
                      </a:moveTo>
                      <a:cubicBezTo>
                        <a:pt x="126" y="107"/>
                        <a:pt x="128" y="97"/>
                        <a:pt x="128" y="88"/>
                      </a:cubicBezTo>
                      <a:cubicBezTo>
                        <a:pt x="154" y="88"/>
                        <a:pt x="154" y="88"/>
                        <a:pt x="154" y="88"/>
                      </a:cubicBezTo>
                      <a:cubicBezTo>
                        <a:pt x="153" y="98"/>
                        <a:pt x="150" y="107"/>
                        <a:pt x="146" y="116"/>
                      </a:cubicBezTo>
                      <a:lnTo>
                        <a:pt x="123" y="116"/>
                      </a:lnTo>
                      <a:close/>
                      <a:moveTo>
                        <a:pt x="102" y="151"/>
                      </a:moveTo>
                      <a:cubicBezTo>
                        <a:pt x="109" y="144"/>
                        <a:pt x="115" y="136"/>
                        <a:pt x="119" y="126"/>
                      </a:cubicBezTo>
                      <a:cubicBezTo>
                        <a:pt x="139" y="126"/>
                        <a:pt x="139" y="126"/>
                        <a:pt x="139" y="126"/>
                      </a:cubicBezTo>
                      <a:cubicBezTo>
                        <a:pt x="130" y="138"/>
                        <a:pt x="117" y="147"/>
                        <a:pt x="102" y="151"/>
                      </a:cubicBezTo>
                      <a:moveTo>
                        <a:pt x="26" y="126"/>
                      </a:moveTo>
                      <a:cubicBezTo>
                        <a:pt x="45" y="126"/>
                        <a:pt x="45" y="126"/>
                        <a:pt x="45" y="126"/>
                      </a:cubicBezTo>
                      <a:cubicBezTo>
                        <a:pt x="50" y="136"/>
                        <a:pt x="56" y="144"/>
                        <a:pt x="62" y="151"/>
                      </a:cubicBezTo>
                      <a:cubicBezTo>
                        <a:pt x="48" y="147"/>
                        <a:pt x="35" y="138"/>
                        <a:pt x="26" y="126"/>
                      </a:cubicBezTo>
                      <a:moveTo>
                        <a:pt x="19" y="116"/>
                      </a:moveTo>
                      <a:cubicBezTo>
                        <a:pt x="15" y="107"/>
                        <a:pt x="12" y="98"/>
                        <a:pt x="11" y="88"/>
                      </a:cubicBezTo>
                      <a:cubicBezTo>
                        <a:pt x="36" y="88"/>
                        <a:pt x="36" y="88"/>
                        <a:pt x="36" y="88"/>
                      </a:cubicBezTo>
                      <a:cubicBezTo>
                        <a:pt x="37" y="97"/>
                        <a:pt x="39" y="107"/>
                        <a:pt x="41" y="116"/>
                      </a:cubicBezTo>
                      <a:lnTo>
                        <a:pt x="19" y="116"/>
                      </a:lnTo>
                      <a:close/>
                      <a:moveTo>
                        <a:pt x="19" y="49"/>
                      </a:moveTo>
                      <a:cubicBezTo>
                        <a:pt x="41" y="49"/>
                        <a:pt x="41" y="49"/>
                        <a:pt x="41" y="49"/>
                      </a:cubicBezTo>
                      <a:cubicBezTo>
                        <a:pt x="39" y="58"/>
                        <a:pt x="37" y="67"/>
                        <a:pt x="36" y="77"/>
                      </a:cubicBezTo>
                      <a:cubicBezTo>
                        <a:pt x="11" y="77"/>
                        <a:pt x="11" y="77"/>
                        <a:pt x="11" y="77"/>
                      </a:cubicBezTo>
                      <a:cubicBezTo>
                        <a:pt x="12" y="67"/>
                        <a:pt x="14" y="58"/>
                        <a:pt x="19" y="49"/>
                      </a:cubicBezTo>
                      <a:moveTo>
                        <a:pt x="63" y="14"/>
                      </a:moveTo>
                      <a:cubicBezTo>
                        <a:pt x="56" y="21"/>
                        <a:pt x="50" y="29"/>
                        <a:pt x="45" y="39"/>
                      </a:cubicBezTo>
                      <a:cubicBezTo>
                        <a:pt x="26" y="39"/>
                        <a:pt x="26" y="39"/>
                        <a:pt x="26" y="39"/>
                      </a:cubicBezTo>
                      <a:cubicBezTo>
                        <a:pt x="35" y="27"/>
                        <a:pt x="48" y="18"/>
                        <a:pt x="63" y="14"/>
                      </a:cubicBezTo>
                      <a:moveTo>
                        <a:pt x="139" y="39"/>
                      </a:moveTo>
                      <a:cubicBezTo>
                        <a:pt x="119" y="39"/>
                        <a:pt x="119" y="39"/>
                        <a:pt x="119" y="39"/>
                      </a:cubicBezTo>
                      <a:cubicBezTo>
                        <a:pt x="115" y="29"/>
                        <a:pt x="109" y="20"/>
                        <a:pt x="102" y="13"/>
                      </a:cubicBezTo>
                      <a:cubicBezTo>
                        <a:pt x="117" y="18"/>
                        <a:pt x="130" y="27"/>
                        <a:pt x="139" y="39"/>
                      </a:cubicBezTo>
                      <a:moveTo>
                        <a:pt x="88" y="77"/>
                      </a:moveTo>
                      <a:cubicBezTo>
                        <a:pt x="88" y="49"/>
                        <a:pt x="88" y="49"/>
                        <a:pt x="88" y="49"/>
                      </a:cubicBezTo>
                      <a:cubicBezTo>
                        <a:pt x="112" y="49"/>
                        <a:pt x="112" y="49"/>
                        <a:pt x="112" y="49"/>
                      </a:cubicBezTo>
                      <a:cubicBezTo>
                        <a:pt x="115" y="58"/>
                        <a:pt x="117" y="67"/>
                        <a:pt x="118" y="77"/>
                      </a:cubicBezTo>
                      <a:lnTo>
                        <a:pt x="88" y="77"/>
                      </a:lnTo>
                      <a:close/>
                      <a:moveTo>
                        <a:pt x="88" y="116"/>
                      </a:moveTo>
                      <a:cubicBezTo>
                        <a:pt x="88" y="88"/>
                        <a:pt x="88" y="88"/>
                        <a:pt x="88" y="88"/>
                      </a:cubicBezTo>
                      <a:cubicBezTo>
                        <a:pt x="118" y="88"/>
                        <a:pt x="118" y="88"/>
                        <a:pt x="118" y="88"/>
                      </a:cubicBezTo>
                      <a:cubicBezTo>
                        <a:pt x="117" y="97"/>
                        <a:pt x="116" y="107"/>
                        <a:pt x="112" y="116"/>
                      </a:cubicBezTo>
                      <a:lnTo>
                        <a:pt x="88" y="116"/>
                      </a:lnTo>
                      <a:close/>
                      <a:moveTo>
                        <a:pt x="88" y="150"/>
                      </a:moveTo>
                      <a:cubicBezTo>
                        <a:pt x="88" y="126"/>
                        <a:pt x="88" y="126"/>
                        <a:pt x="88" y="126"/>
                      </a:cubicBezTo>
                      <a:cubicBezTo>
                        <a:pt x="108" y="126"/>
                        <a:pt x="108" y="126"/>
                        <a:pt x="108" y="126"/>
                      </a:cubicBezTo>
                      <a:cubicBezTo>
                        <a:pt x="103" y="136"/>
                        <a:pt x="96" y="144"/>
                        <a:pt x="88" y="150"/>
                      </a:cubicBezTo>
                      <a:moveTo>
                        <a:pt x="77" y="126"/>
                      </a:moveTo>
                      <a:cubicBezTo>
                        <a:pt x="77" y="150"/>
                        <a:pt x="77" y="150"/>
                        <a:pt x="77" y="150"/>
                      </a:cubicBezTo>
                      <a:cubicBezTo>
                        <a:pt x="69" y="144"/>
                        <a:pt x="62" y="136"/>
                        <a:pt x="57" y="126"/>
                      </a:cubicBezTo>
                      <a:lnTo>
                        <a:pt x="77" y="126"/>
                      </a:lnTo>
                      <a:close/>
                      <a:moveTo>
                        <a:pt x="77" y="88"/>
                      </a:moveTo>
                      <a:cubicBezTo>
                        <a:pt x="77" y="116"/>
                        <a:pt x="77" y="116"/>
                        <a:pt x="77" y="116"/>
                      </a:cubicBezTo>
                      <a:cubicBezTo>
                        <a:pt x="52" y="116"/>
                        <a:pt x="52" y="116"/>
                        <a:pt x="52" y="116"/>
                      </a:cubicBezTo>
                      <a:cubicBezTo>
                        <a:pt x="49" y="107"/>
                        <a:pt x="47" y="97"/>
                        <a:pt x="47" y="88"/>
                      </a:cubicBezTo>
                      <a:lnTo>
                        <a:pt x="77" y="88"/>
                      </a:lnTo>
                      <a:close/>
                      <a:moveTo>
                        <a:pt x="77" y="49"/>
                      </a:moveTo>
                      <a:cubicBezTo>
                        <a:pt x="77" y="77"/>
                        <a:pt x="77" y="77"/>
                        <a:pt x="77" y="77"/>
                      </a:cubicBezTo>
                      <a:cubicBezTo>
                        <a:pt x="47" y="77"/>
                        <a:pt x="47" y="77"/>
                        <a:pt x="47" y="77"/>
                      </a:cubicBezTo>
                      <a:cubicBezTo>
                        <a:pt x="47" y="67"/>
                        <a:pt x="49" y="58"/>
                        <a:pt x="52" y="49"/>
                      </a:cubicBezTo>
                      <a:lnTo>
                        <a:pt x="77" y="49"/>
                      </a:lnTo>
                      <a:close/>
                      <a:moveTo>
                        <a:pt x="77" y="14"/>
                      </a:moveTo>
                      <a:cubicBezTo>
                        <a:pt x="77" y="39"/>
                        <a:pt x="77" y="39"/>
                        <a:pt x="77" y="39"/>
                      </a:cubicBezTo>
                      <a:cubicBezTo>
                        <a:pt x="57" y="39"/>
                        <a:pt x="57" y="39"/>
                        <a:pt x="57" y="39"/>
                      </a:cubicBezTo>
                      <a:cubicBezTo>
                        <a:pt x="62" y="29"/>
                        <a:pt x="69" y="20"/>
                        <a:pt x="77" y="14"/>
                      </a:cubicBezTo>
                      <a:moveTo>
                        <a:pt x="108" y="39"/>
                      </a:moveTo>
                      <a:cubicBezTo>
                        <a:pt x="88" y="39"/>
                        <a:pt x="88" y="39"/>
                        <a:pt x="88" y="39"/>
                      </a:cubicBezTo>
                      <a:cubicBezTo>
                        <a:pt x="88" y="15"/>
                        <a:pt x="88" y="15"/>
                        <a:pt x="88" y="15"/>
                      </a:cubicBezTo>
                      <a:cubicBezTo>
                        <a:pt x="96" y="21"/>
                        <a:pt x="103" y="29"/>
                        <a:pt x="108" y="39"/>
                      </a:cubicBezTo>
                      <a:moveTo>
                        <a:pt x="146" y="49"/>
                      </a:moveTo>
                      <a:cubicBezTo>
                        <a:pt x="150" y="58"/>
                        <a:pt x="153" y="67"/>
                        <a:pt x="154" y="77"/>
                      </a:cubicBezTo>
                      <a:cubicBezTo>
                        <a:pt x="128" y="77"/>
                        <a:pt x="128" y="77"/>
                        <a:pt x="128" y="77"/>
                      </a:cubicBezTo>
                      <a:cubicBezTo>
                        <a:pt x="128" y="67"/>
                        <a:pt x="126" y="58"/>
                        <a:pt x="123" y="49"/>
                      </a:cubicBezTo>
                      <a:lnTo>
                        <a:pt x="146" y="49"/>
                      </a:lnTo>
                      <a:close/>
                      <a:moveTo>
                        <a:pt x="82" y="0"/>
                      </a:moveTo>
                      <a:cubicBezTo>
                        <a:pt x="37" y="0"/>
                        <a:pt x="0" y="37"/>
                        <a:pt x="0" y="82"/>
                      </a:cubicBezTo>
                      <a:cubicBezTo>
                        <a:pt x="0" y="128"/>
                        <a:pt x="37" y="164"/>
                        <a:pt x="82" y="164"/>
                      </a:cubicBezTo>
                      <a:cubicBezTo>
                        <a:pt x="128" y="164"/>
                        <a:pt x="164" y="128"/>
                        <a:pt x="164" y="82"/>
                      </a:cubicBezTo>
                      <a:cubicBezTo>
                        <a:pt x="164" y="37"/>
                        <a:pt x="128" y="0"/>
                        <a:pt x="82" y="0"/>
                      </a:cubicBezTo>
                    </a:path>
                  </a:pathLst>
                </a:custGeom>
                <a:solidFill>
                  <a:schemeClr val="tx1"/>
                </a:solidFill>
                <a:ln w="3175">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HP Simplified Light" panose="020B0404020204020204" pitchFamily="34" charset="0"/>
                    <a:sym typeface="HP Simplified Light" panose="020B0404020204020204" pitchFamily="34" charset="0"/>
                  </a:endParaRPr>
                </a:p>
              </p:txBody>
            </p:sp>
          </p:grpSp>
        </p:grpSp>
        <p:sp>
          <p:nvSpPr>
            <p:cNvPr id="104" name="Title 51"/>
            <p:cNvSpPr txBox="1">
              <a:spLocks/>
            </p:cNvSpPr>
            <p:nvPr/>
          </p:nvSpPr>
          <p:spPr bwMode="black">
            <a:xfrm>
              <a:off x="7950460" y="4389946"/>
              <a:ext cx="1970159" cy="279747"/>
            </a:xfrm>
            <a:prstGeom prst="rect">
              <a:avLst/>
            </a:prstGeom>
            <a:ln>
              <a:noFill/>
            </a:ln>
          </p:spPr>
          <p:txBody>
            <a:bodyPr vert="horz" wrap="square" lIns="0" tIns="0" rIns="0" bIns="0" rtlCol="0" anchor="t" anchorCtr="0">
              <a:noAutofit/>
            </a:bodyPr>
            <a:lstStyle>
              <a:lvl1pPr algn="l" defTabSz="457200" rtl="0" eaLnBrk="1" latinLnBrk="0" hangingPunct="1">
                <a:lnSpc>
                  <a:spcPct val="100000"/>
                </a:lnSpc>
                <a:spcBef>
                  <a:spcPct val="0"/>
                </a:spcBef>
                <a:spcAft>
                  <a:spcPts val="0"/>
                </a:spcAft>
                <a:buNone/>
                <a:defRPr lang="en-GB" sz="2800" b="1" i="0" kern="1200">
                  <a:solidFill>
                    <a:srgbClr val="000000"/>
                  </a:solidFill>
                  <a:latin typeface="HP Simplified" pitchFamily="34" charset="0"/>
                  <a:ea typeface="+mj-ea"/>
                  <a:cs typeface="HP Simplified" pitchFamily="34" charset="0"/>
                </a:defRPr>
              </a:lvl1pPr>
            </a:lstStyle>
            <a:p>
              <a:pPr algn="ctr">
                <a:lnSpc>
                  <a:spcPct val="90000"/>
                </a:lnSpc>
              </a:pPr>
              <a:r>
                <a:rPr lang="hu-HU" sz="1600" dirty="0" smtClean="0">
                  <a:solidFill>
                    <a:prstClr val="black"/>
                  </a:solidFill>
                  <a:latin typeface="Arial" panose="020B0604020202020204"/>
                  <a:sym typeface="HP Simplified Light" panose="020B0404020204020204" pitchFamily="34" charset="0"/>
                </a:rPr>
                <a:t>Ötlet alapú</a:t>
              </a:r>
              <a:br>
                <a:rPr lang="hu-HU" sz="1600" dirty="0" smtClean="0">
                  <a:solidFill>
                    <a:prstClr val="black"/>
                  </a:solidFill>
                  <a:latin typeface="Arial" panose="020B0604020202020204"/>
                  <a:sym typeface="HP Simplified Light" panose="020B0404020204020204" pitchFamily="34" charset="0"/>
                </a:rPr>
              </a:br>
              <a:r>
                <a:rPr lang="hu-HU" sz="1600" dirty="0" smtClean="0">
                  <a:solidFill>
                    <a:prstClr val="black"/>
                  </a:solidFill>
                  <a:latin typeface="Arial" panose="020B0604020202020204"/>
                  <a:sym typeface="HP Simplified Light" panose="020B0404020204020204" pitchFamily="34" charset="0"/>
                </a:rPr>
                <a:t>Gazdaság</a:t>
              </a:r>
              <a:endParaRPr lang="en-US" sz="1600" dirty="0">
                <a:solidFill>
                  <a:prstClr val="black"/>
                </a:solidFill>
                <a:latin typeface="Arial" panose="020B0604020202020204"/>
                <a:sym typeface="HP Simplified Light" panose="020B0404020204020204" pitchFamily="34" charset="0"/>
              </a:endParaRPr>
            </a:p>
          </p:txBody>
        </p:sp>
      </p:grpSp>
      <p:grpSp>
        <p:nvGrpSpPr>
          <p:cNvPr id="6" name="Group 5"/>
          <p:cNvGrpSpPr/>
          <p:nvPr/>
        </p:nvGrpSpPr>
        <p:grpSpPr>
          <a:xfrm>
            <a:off x="138025" y="2057758"/>
            <a:ext cx="4295791" cy="3428107"/>
            <a:chOff x="138025" y="2057758"/>
            <a:chExt cx="4295791" cy="3428107"/>
          </a:xfrm>
        </p:grpSpPr>
        <p:sp>
          <p:nvSpPr>
            <p:cNvPr id="38" name="Right Bracket 37"/>
            <p:cNvSpPr/>
            <p:nvPr/>
          </p:nvSpPr>
          <p:spPr>
            <a:xfrm>
              <a:off x="3876330" y="2057758"/>
              <a:ext cx="557486" cy="3428107"/>
            </a:xfrm>
            <a:prstGeom prst="rightBracket">
              <a:avLst>
                <a:gd name="adj" fmla="val 0"/>
              </a:avLst>
            </a:prstGeom>
            <a:ln w="57150">
              <a:solidFill>
                <a:schemeClr val="tx2"/>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456949"/>
              <a:endParaRPr lang="en-US" sz="1350" dirty="0">
                <a:solidFill>
                  <a:prstClr val="black"/>
                </a:solidFill>
                <a:latin typeface="HP Simplified Light" panose="020B0404020204020204" pitchFamily="34" charset="0"/>
                <a:sym typeface="HP Simplified Light" panose="020B0404020204020204" pitchFamily="34" charset="0"/>
              </a:endParaRPr>
            </a:p>
          </p:txBody>
        </p:sp>
        <p:sp>
          <p:nvSpPr>
            <p:cNvPr id="42" name="Rectangle 41"/>
            <p:cNvSpPr/>
            <p:nvPr/>
          </p:nvSpPr>
          <p:spPr bwMode="ltGray">
            <a:xfrm>
              <a:off x="138025" y="3091181"/>
              <a:ext cx="2288357" cy="1142702"/>
            </a:xfrm>
            <a:prstGeom prst="rect">
              <a:avLst/>
            </a:prstGeom>
            <a:solidFill>
              <a:schemeClr val="bg1"/>
            </a:solidFill>
            <a:ln w="889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6812">
                <a:lnSpc>
                  <a:spcPct val="90000"/>
                </a:lnSpc>
              </a:pPr>
              <a:r>
                <a:rPr lang="hu-HU" sz="1600" b="1" dirty="0">
                  <a:solidFill>
                    <a:prstClr val="black"/>
                  </a:solidFill>
                  <a:cs typeface="Metric Bold"/>
                  <a:sym typeface="HP Simplified Light" panose="020B0404020204020204" pitchFamily="34" charset="0"/>
                </a:rPr>
                <a:t>Hagyományos</a:t>
              </a:r>
              <a:br>
                <a:rPr lang="hu-HU" sz="1600" b="1" dirty="0">
                  <a:solidFill>
                    <a:prstClr val="black"/>
                  </a:solidFill>
                  <a:cs typeface="Metric Bold"/>
                  <a:sym typeface="HP Simplified Light" panose="020B0404020204020204" pitchFamily="34" charset="0"/>
                </a:rPr>
              </a:br>
              <a:r>
                <a:rPr lang="hu-HU" sz="1600" b="1" dirty="0">
                  <a:solidFill>
                    <a:prstClr val="black"/>
                  </a:solidFill>
                  <a:cs typeface="Metric Bold"/>
                  <a:sym typeface="HP Simplified Light" panose="020B0404020204020204" pitchFamily="34" charset="0"/>
                </a:rPr>
                <a:t>alkalmazások</a:t>
              </a:r>
              <a:endParaRPr lang="en-US" sz="1600" b="1" dirty="0">
                <a:solidFill>
                  <a:prstClr val="black"/>
                </a:solidFill>
                <a:cs typeface="Metric Bold"/>
                <a:sym typeface="HP Simplified Light" panose="020B0404020204020204" pitchFamily="34" charset="0"/>
              </a:endParaRPr>
            </a:p>
            <a:p>
              <a:pPr indent="-226877" defTabSz="685045" eaLnBrk="0" fontAlgn="base" hangingPunct="0">
                <a:spcAft>
                  <a:spcPct val="0"/>
                </a:spcAft>
                <a:buFont typeface="HP Simplified Light" panose="020B0404020204020204" pitchFamily="34" charset="0"/>
                <a:buChar char="–"/>
              </a:pPr>
              <a:r>
                <a:rPr lang="hu-HU" sz="1600" dirty="0">
                  <a:solidFill>
                    <a:prstClr val="black"/>
                  </a:solidFill>
                  <a:cs typeface="Metric Bold"/>
                  <a:sym typeface="HP Simplified Light" panose="020B0404020204020204" pitchFamily="34" charset="0"/>
                </a:rPr>
                <a:t>Működés centrikus</a:t>
              </a:r>
              <a:endParaRPr lang="en-US" sz="1600" dirty="0">
                <a:solidFill>
                  <a:prstClr val="black"/>
                </a:solidFill>
                <a:cs typeface="Metric Bold"/>
                <a:sym typeface="HP Simplified Light" panose="020B0404020204020204" pitchFamily="34" charset="0"/>
              </a:endParaRPr>
            </a:p>
            <a:p>
              <a:pPr indent="-226877" defTabSz="685045" eaLnBrk="0" fontAlgn="base" hangingPunct="0">
                <a:spcAft>
                  <a:spcPct val="0"/>
                </a:spcAft>
                <a:buFont typeface="HP Simplified Light" panose="020B0404020204020204" pitchFamily="34" charset="0"/>
                <a:buChar char="–"/>
              </a:pPr>
              <a:r>
                <a:rPr lang="hu-HU" sz="1600" dirty="0">
                  <a:solidFill>
                    <a:prstClr val="black"/>
                  </a:solidFill>
                  <a:cs typeface="Metric Bold"/>
                  <a:sym typeface="HP Simplified Light" panose="020B0404020204020204" pitchFamily="34" charset="0"/>
                </a:rPr>
                <a:t>Ár fókuszú</a:t>
              </a:r>
              <a:endParaRPr lang="en-US" sz="1600" dirty="0">
                <a:solidFill>
                  <a:prstClr val="black"/>
                </a:solidFill>
                <a:cs typeface="Metric Bold"/>
                <a:sym typeface="HP Simplified Light" panose="020B0404020204020204" pitchFamily="34" charset="0"/>
              </a:endParaRPr>
            </a:p>
          </p:txBody>
        </p:sp>
        <p:grpSp>
          <p:nvGrpSpPr>
            <p:cNvPr id="5" name="Group 4"/>
            <p:cNvGrpSpPr/>
            <p:nvPr/>
          </p:nvGrpSpPr>
          <p:grpSpPr>
            <a:xfrm>
              <a:off x="2575611" y="3218347"/>
              <a:ext cx="1523999" cy="843113"/>
              <a:chOff x="4477250" y="6631394"/>
              <a:chExt cx="1523999" cy="843113"/>
            </a:xfrm>
          </p:grpSpPr>
          <p:pic>
            <p:nvPicPr>
              <p:cNvPr id="64" name="Picture 6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54795" y1="61644" x2="54795" y2="61644"/>
                            <a14:foregroundMark x1="50685" y1="47945" x2="50685" y2="47945"/>
                            <a14:foregroundMark x1="52740" y1="26712" x2="52740" y2="26712"/>
                          </a14:backgroundRemoval>
                        </a14:imgEffect>
                      </a14:imgLayer>
                    </a14:imgProps>
                  </a:ext>
                  <a:ext uri="{28A0092B-C50C-407E-A947-70E740481C1C}">
                    <a14:useLocalDpi xmlns:a14="http://schemas.microsoft.com/office/drawing/2010/main" val="0"/>
                  </a:ext>
                </a:extLst>
              </a:blip>
              <a:srcRect l="33786" t="22302" r="35407" b="20985"/>
              <a:stretch/>
            </p:blipFill>
            <p:spPr>
              <a:xfrm>
                <a:off x="4477250" y="6631394"/>
                <a:ext cx="419100" cy="771526"/>
              </a:xfrm>
              <a:prstGeom prst="rect">
                <a:avLst/>
              </a:prstGeom>
            </p:spPr>
          </p:pic>
          <p:sp>
            <p:nvSpPr>
              <p:cNvPr id="99" name="Freeform 31"/>
              <p:cNvSpPr>
                <a:spLocks/>
              </p:cNvSpPr>
              <p:nvPr/>
            </p:nvSpPr>
            <p:spPr bwMode="auto">
              <a:xfrm>
                <a:off x="4810724" y="7133650"/>
                <a:ext cx="180875" cy="340857"/>
              </a:xfrm>
              <a:custGeom>
                <a:avLst/>
                <a:gdLst>
                  <a:gd name="T0" fmla="*/ 0 w 325"/>
                  <a:gd name="T1" fmla="*/ 0 h 550"/>
                  <a:gd name="T2" fmla="*/ 287 w 325"/>
                  <a:gd name="T3" fmla="*/ 0 h 550"/>
                  <a:gd name="T4" fmla="*/ 303 w 325"/>
                  <a:gd name="T5" fmla="*/ 3 h 550"/>
                  <a:gd name="T6" fmla="*/ 315 w 325"/>
                  <a:gd name="T7" fmla="*/ 12 h 550"/>
                  <a:gd name="T8" fmla="*/ 322 w 325"/>
                  <a:gd name="T9" fmla="*/ 24 h 550"/>
                  <a:gd name="T10" fmla="*/ 325 w 325"/>
                  <a:gd name="T11" fmla="*/ 40 h 550"/>
                  <a:gd name="T12" fmla="*/ 325 w 325"/>
                  <a:gd name="T13" fmla="*/ 550 h 550"/>
                  <a:gd name="T14" fmla="*/ 39 w 325"/>
                  <a:gd name="T15" fmla="*/ 550 h 550"/>
                  <a:gd name="T16" fmla="*/ 24 w 325"/>
                  <a:gd name="T17" fmla="*/ 547 h 550"/>
                  <a:gd name="T18" fmla="*/ 10 w 325"/>
                  <a:gd name="T19" fmla="*/ 537 h 550"/>
                  <a:gd name="T20" fmla="*/ 3 w 325"/>
                  <a:gd name="T21" fmla="*/ 525 h 550"/>
                  <a:gd name="T22" fmla="*/ 0 w 325"/>
                  <a:gd name="T23" fmla="*/ 510 h 550"/>
                  <a:gd name="T24" fmla="*/ 0 w 325"/>
                  <a:gd name="T25" fmla="*/ 187 h 550"/>
                  <a:gd name="T26" fmla="*/ 254 w 325"/>
                  <a:gd name="T27" fmla="*/ 187 h 550"/>
                  <a:gd name="T28" fmla="*/ 254 w 325"/>
                  <a:gd name="T29" fmla="*/ 151 h 550"/>
                  <a:gd name="T30" fmla="*/ 0 w 325"/>
                  <a:gd name="T31" fmla="*/ 151 h 550"/>
                  <a:gd name="T32" fmla="*/ 0 w 325"/>
                  <a:gd name="T33" fmla="*/ 99 h 550"/>
                  <a:gd name="T34" fmla="*/ 254 w 325"/>
                  <a:gd name="T35" fmla="*/ 99 h 550"/>
                  <a:gd name="T36" fmla="*/ 254 w 325"/>
                  <a:gd name="T37" fmla="*/ 64 h 550"/>
                  <a:gd name="T38" fmla="*/ 0 w 325"/>
                  <a:gd name="T39" fmla="*/ 64 h 550"/>
                  <a:gd name="T40" fmla="*/ 0 w 32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5" h="550">
                    <a:moveTo>
                      <a:pt x="0" y="0"/>
                    </a:moveTo>
                    <a:lnTo>
                      <a:pt x="287" y="0"/>
                    </a:lnTo>
                    <a:lnTo>
                      <a:pt x="303" y="3"/>
                    </a:lnTo>
                    <a:lnTo>
                      <a:pt x="315" y="12"/>
                    </a:lnTo>
                    <a:lnTo>
                      <a:pt x="322" y="24"/>
                    </a:lnTo>
                    <a:lnTo>
                      <a:pt x="325" y="40"/>
                    </a:lnTo>
                    <a:lnTo>
                      <a:pt x="325" y="550"/>
                    </a:lnTo>
                    <a:lnTo>
                      <a:pt x="39" y="550"/>
                    </a:lnTo>
                    <a:lnTo>
                      <a:pt x="24" y="547"/>
                    </a:lnTo>
                    <a:lnTo>
                      <a:pt x="10" y="537"/>
                    </a:lnTo>
                    <a:lnTo>
                      <a:pt x="3" y="525"/>
                    </a:lnTo>
                    <a:lnTo>
                      <a:pt x="0" y="510"/>
                    </a:lnTo>
                    <a:lnTo>
                      <a:pt x="0" y="187"/>
                    </a:lnTo>
                    <a:lnTo>
                      <a:pt x="254" y="187"/>
                    </a:lnTo>
                    <a:lnTo>
                      <a:pt x="254" y="151"/>
                    </a:lnTo>
                    <a:lnTo>
                      <a:pt x="0" y="151"/>
                    </a:lnTo>
                    <a:lnTo>
                      <a:pt x="0" y="99"/>
                    </a:lnTo>
                    <a:lnTo>
                      <a:pt x="254" y="99"/>
                    </a:lnTo>
                    <a:lnTo>
                      <a:pt x="254" y="64"/>
                    </a:lnTo>
                    <a:lnTo>
                      <a:pt x="0" y="64"/>
                    </a:lnTo>
                    <a:lnTo>
                      <a:pt x="0" y="0"/>
                    </a:lnTo>
                    <a:close/>
                  </a:path>
                </a:pathLst>
              </a:custGeom>
              <a:solidFill>
                <a:schemeClr val="accent2"/>
              </a:solidFill>
              <a:ln w="0">
                <a:noFill/>
                <a:prstDash val="solid"/>
                <a:round/>
                <a:headEnd/>
                <a:tailEnd/>
              </a:ln>
            </p:spPr>
            <p:txBody>
              <a:bodyPr vert="horz" wrap="square" lIns="91392" tIns="45696" rIns="91392" bIns="45696" numCol="1" anchor="t" anchorCtr="0" compatLnSpc="1">
                <a:prstTxWarp prst="textNoShape">
                  <a:avLst/>
                </a:prstTxWarp>
              </a:bodyPr>
              <a:lstStyle/>
              <a:p>
                <a:endParaRPr lang="en-US" dirty="0">
                  <a:solidFill>
                    <a:schemeClr val="accent1"/>
                  </a:solidFill>
                  <a:latin typeface="HP Simplified Light" panose="020B0404020204020204" pitchFamily="34" charset="0"/>
                  <a:sym typeface="HP Simplified Light" panose="020B0404020204020204" pitchFamily="34" charset="0"/>
                </a:endParaRPr>
              </a:p>
            </p:txBody>
          </p:sp>
          <p:sp>
            <p:nvSpPr>
              <p:cNvPr id="100" name="Freeform 31"/>
              <p:cNvSpPr>
                <a:spLocks/>
              </p:cNvSpPr>
              <p:nvPr/>
            </p:nvSpPr>
            <p:spPr bwMode="auto">
              <a:xfrm>
                <a:off x="5325074" y="7133650"/>
                <a:ext cx="180875" cy="340857"/>
              </a:xfrm>
              <a:custGeom>
                <a:avLst/>
                <a:gdLst>
                  <a:gd name="T0" fmla="*/ 0 w 325"/>
                  <a:gd name="T1" fmla="*/ 0 h 550"/>
                  <a:gd name="T2" fmla="*/ 287 w 325"/>
                  <a:gd name="T3" fmla="*/ 0 h 550"/>
                  <a:gd name="T4" fmla="*/ 303 w 325"/>
                  <a:gd name="T5" fmla="*/ 3 h 550"/>
                  <a:gd name="T6" fmla="*/ 315 w 325"/>
                  <a:gd name="T7" fmla="*/ 12 h 550"/>
                  <a:gd name="T8" fmla="*/ 322 w 325"/>
                  <a:gd name="T9" fmla="*/ 24 h 550"/>
                  <a:gd name="T10" fmla="*/ 325 w 325"/>
                  <a:gd name="T11" fmla="*/ 40 h 550"/>
                  <a:gd name="T12" fmla="*/ 325 w 325"/>
                  <a:gd name="T13" fmla="*/ 550 h 550"/>
                  <a:gd name="T14" fmla="*/ 39 w 325"/>
                  <a:gd name="T15" fmla="*/ 550 h 550"/>
                  <a:gd name="T16" fmla="*/ 24 w 325"/>
                  <a:gd name="T17" fmla="*/ 547 h 550"/>
                  <a:gd name="T18" fmla="*/ 10 w 325"/>
                  <a:gd name="T19" fmla="*/ 537 h 550"/>
                  <a:gd name="T20" fmla="*/ 3 w 325"/>
                  <a:gd name="T21" fmla="*/ 525 h 550"/>
                  <a:gd name="T22" fmla="*/ 0 w 325"/>
                  <a:gd name="T23" fmla="*/ 510 h 550"/>
                  <a:gd name="T24" fmla="*/ 0 w 325"/>
                  <a:gd name="T25" fmla="*/ 187 h 550"/>
                  <a:gd name="T26" fmla="*/ 254 w 325"/>
                  <a:gd name="T27" fmla="*/ 187 h 550"/>
                  <a:gd name="T28" fmla="*/ 254 w 325"/>
                  <a:gd name="T29" fmla="*/ 151 h 550"/>
                  <a:gd name="T30" fmla="*/ 0 w 325"/>
                  <a:gd name="T31" fmla="*/ 151 h 550"/>
                  <a:gd name="T32" fmla="*/ 0 w 325"/>
                  <a:gd name="T33" fmla="*/ 99 h 550"/>
                  <a:gd name="T34" fmla="*/ 254 w 325"/>
                  <a:gd name="T35" fmla="*/ 99 h 550"/>
                  <a:gd name="T36" fmla="*/ 254 w 325"/>
                  <a:gd name="T37" fmla="*/ 64 h 550"/>
                  <a:gd name="T38" fmla="*/ 0 w 325"/>
                  <a:gd name="T39" fmla="*/ 64 h 550"/>
                  <a:gd name="T40" fmla="*/ 0 w 32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5" h="550">
                    <a:moveTo>
                      <a:pt x="0" y="0"/>
                    </a:moveTo>
                    <a:lnTo>
                      <a:pt x="287" y="0"/>
                    </a:lnTo>
                    <a:lnTo>
                      <a:pt x="303" y="3"/>
                    </a:lnTo>
                    <a:lnTo>
                      <a:pt x="315" y="12"/>
                    </a:lnTo>
                    <a:lnTo>
                      <a:pt x="322" y="24"/>
                    </a:lnTo>
                    <a:lnTo>
                      <a:pt x="325" y="40"/>
                    </a:lnTo>
                    <a:lnTo>
                      <a:pt x="325" y="550"/>
                    </a:lnTo>
                    <a:lnTo>
                      <a:pt x="39" y="550"/>
                    </a:lnTo>
                    <a:lnTo>
                      <a:pt x="24" y="547"/>
                    </a:lnTo>
                    <a:lnTo>
                      <a:pt x="10" y="537"/>
                    </a:lnTo>
                    <a:lnTo>
                      <a:pt x="3" y="525"/>
                    </a:lnTo>
                    <a:lnTo>
                      <a:pt x="0" y="510"/>
                    </a:lnTo>
                    <a:lnTo>
                      <a:pt x="0" y="187"/>
                    </a:lnTo>
                    <a:lnTo>
                      <a:pt x="254" y="187"/>
                    </a:lnTo>
                    <a:lnTo>
                      <a:pt x="254" y="151"/>
                    </a:lnTo>
                    <a:lnTo>
                      <a:pt x="0" y="151"/>
                    </a:lnTo>
                    <a:lnTo>
                      <a:pt x="0" y="99"/>
                    </a:lnTo>
                    <a:lnTo>
                      <a:pt x="254" y="99"/>
                    </a:lnTo>
                    <a:lnTo>
                      <a:pt x="254" y="64"/>
                    </a:lnTo>
                    <a:lnTo>
                      <a:pt x="0" y="64"/>
                    </a:lnTo>
                    <a:lnTo>
                      <a:pt x="0" y="0"/>
                    </a:lnTo>
                    <a:close/>
                  </a:path>
                </a:pathLst>
              </a:custGeom>
              <a:solidFill>
                <a:schemeClr val="accent2"/>
              </a:solidFill>
              <a:ln w="0">
                <a:noFill/>
                <a:prstDash val="solid"/>
                <a:round/>
                <a:headEnd/>
                <a:tailEnd/>
              </a:ln>
            </p:spPr>
            <p:txBody>
              <a:bodyPr vert="horz" wrap="square" lIns="91392" tIns="45696" rIns="91392" bIns="45696" numCol="1" anchor="t" anchorCtr="0" compatLnSpc="1">
                <a:prstTxWarp prst="textNoShape">
                  <a:avLst/>
                </a:prstTxWarp>
              </a:bodyPr>
              <a:lstStyle/>
              <a:p>
                <a:endParaRPr lang="en-US" dirty="0">
                  <a:solidFill>
                    <a:schemeClr val="accent1"/>
                  </a:solidFill>
                  <a:latin typeface="HP Simplified Light" panose="020B0404020204020204" pitchFamily="34" charset="0"/>
                  <a:sym typeface="HP Simplified Light" panose="020B0404020204020204" pitchFamily="34" charset="0"/>
                </a:endParaRPr>
              </a:p>
            </p:txBody>
          </p:sp>
          <p:sp>
            <p:nvSpPr>
              <p:cNvPr id="101" name="Freeform 31"/>
              <p:cNvSpPr>
                <a:spLocks/>
              </p:cNvSpPr>
              <p:nvPr/>
            </p:nvSpPr>
            <p:spPr bwMode="auto">
              <a:xfrm>
                <a:off x="5820374" y="7133650"/>
                <a:ext cx="180875" cy="340857"/>
              </a:xfrm>
              <a:custGeom>
                <a:avLst/>
                <a:gdLst>
                  <a:gd name="T0" fmla="*/ 0 w 325"/>
                  <a:gd name="T1" fmla="*/ 0 h 550"/>
                  <a:gd name="T2" fmla="*/ 287 w 325"/>
                  <a:gd name="T3" fmla="*/ 0 h 550"/>
                  <a:gd name="T4" fmla="*/ 303 w 325"/>
                  <a:gd name="T5" fmla="*/ 3 h 550"/>
                  <a:gd name="T6" fmla="*/ 315 w 325"/>
                  <a:gd name="T7" fmla="*/ 12 h 550"/>
                  <a:gd name="T8" fmla="*/ 322 w 325"/>
                  <a:gd name="T9" fmla="*/ 24 h 550"/>
                  <a:gd name="T10" fmla="*/ 325 w 325"/>
                  <a:gd name="T11" fmla="*/ 40 h 550"/>
                  <a:gd name="T12" fmla="*/ 325 w 325"/>
                  <a:gd name="T13" fmla="*/ 550 h 550"/>
                  <a:gd name="T14" fmla="*/ 39 w 325"/>
                  <a:gd name="T15" fmla="*/ 550 h 550"/>
                  <a:gd name="T16" fmla="*/ 24 w 325"/>
                  <a:gd name="T17" fmla="*/ 547 h 550"/>
                  <a:gd name="T18" fmla="*/ 10 w 325"/>
                  <a:gd name="T19" fmla="*/ 537 h 550"/>
                  <a:gd name="T20" fmla="*/ 3 w 325"/>
                  <a:gd name="T21" fmla="*/ 525 h 550"/>
                  <a:gd name="T22" fmla="*/ 0 w 325"/>
                  <a:gd name="T23" fmla="*/ 510 h 550"/>
                  <a:gd name="T24" fmla="*/ 0 w 325"/>
                  <a:gd name="T25" fmla="*/ 187 h 550"/>
                  <a:gd name="T26" fmla="*/ 254 w 325"/>
                  <a:gd name="T27" fmla="*/ 187 h 550"/>
                  <a:gd name="T28" fmla="*/ 254 w 325"/>
                  <a:gd name="T29" fmla="*/ 151 h 550"/>
                  <a:gd name="T30" fmla="*/ 0 w 325"/>
                  <a:gd name="T31" fmla="*/ 151 h 550"/>
                  <a:gd name="T32" fmla="*/ 0 w 325"/>
                  <a:gd name="T33" fmla="*/ 99 h 550"/>
                  <a:gd name="T34" fmla="*/ 254 w 325"/>
                  <a:gd name="T35" fmla="*/ 99 h 550"/>
                  <a:gd name="T36" fmla="*/ 254 w 325"/>
                  <a:gd name="T37" fmla="*/ 64 h 550"/>
                  <a:gd name="T38" fmla="*/ 0 w 325"/>
                  <a:gd name="T39" fmla="*/ 64 h 550"/>
                  <a:gd name="T40" fmla="*/ 0 w 32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5" h="550">
                    <a:moveTo>
                      <a:pt x="0" y="0"/>
                    </a:moveTo>
                    <a:lnTo>
                      <a:pt x="287" y="0"/>
                    </a:lnTo>
                    <a:lnTo>
                      <a:pt x="303" y="3"/>
                    </a:lnTo>
                    <a:lnTo>
                      <a:pt x="315" y="12"/>
                    </a:lnTo>
                    <a:lnTo>
                      <a:pt x="322" y="24"/>
                    </a:lnTo>
                    <a:lnTo>
                      <a:pt x="325" y="40"/>
                    </a:lnTo>
                    <a:lnTo>
                      <a:pt x="325" y="550"/>
                    </a:lnTo>
                    <a:lnTo>
                      <a:pt x="39" y="550"/>
                    </a:lnTo>
                    <a:lnTo>
                      <a:pt x="24" y="547"/>
                    </a:lnTo>
                    <a:lnTo>
                      <a:pt x="10" y="537"/>
                    </a:lnTo>
                    <a:lnTo>
                      <a:pt x="3" y="525"/>
                    </a:lnTo>
                    <a:lnTo>
                      <a:pt x="0" y="510"/>
                    </a:lnTo>
                    <a:lnTo>
                      <a:pt x="0" y="187"/>
                    </a:lnTo>
                    <a:lnTo>
                      <a:pt x="254" y="187"/>
                    </a:lnTo>
                    <a:lnTo>
                      <a:pt x="254" y="151"/>
                    </a:lnTo>
                    <a:lnTo>
                      <a:pt x="0" y="151"/>
                    </a:lnTo>
                    <a:lnTo>
                      <a:pt x="0" y="99"/>
                    </a:lnTo>
                    <a:lnTo>
                      <a:pt x="254" y="99"/>
                    </a:lnTo>
                    <a:lnTo>
                      <a:pt x="254" y="64"/>
                    </a:lnTo>
                    <a:lnTo>
                      <a:pt x="0" y="64"/>
                    </a:lnTo>
                    <a:lnTo>
                      <a:pt x="0" y="0"/>
                    </a:lnTo>
                    <a:close/>
                  </a:path>
                </a:pathLst>
              </a:custGeom>
              <a:solidFill>
                <a:schemeClr val="accent2"/>
              </a:solidFill>
              <a:ln w="0">
                <a:noFill/>
                <a:prstDash val="solid"/>
                <a:round/>
                <a:headEnd/>
                <a:tailEnd/>
              </a:ln>
            </p:spPr>
            <p:txBody>
              <a:bodyPr vert="horz" wrap="square" lIns="91392" tIns="45696" rIns="91392" bIns="45696" numCol="1" anchor="t" anchorCtr="0" compatLnSpc="1">
                <a:prstTxWarp prst="textNoShape">
                  <a:avLst/>
                </a:prstTxWarp>
              </a:bodyPr>
              <a:lstStyle/>
              <a:p>
                <a:endParaRPr lang="en-US" dirty="0">
                  <a:solidFill>
                    <a:schemeClr val="accent1"/>
                  </a:solidFill>
                  <a:latin typeface="HP Simplified Light" panose="020B0404020204020204" pitchFamily="34" charset="0"/>
                  <a:sym typeface="HP Simplified Light" panose="020B0404020204020204" pitchFamily="34" charset="0"/>
                </a:endParaRPr>
              </a:p>
            </p:txBody>
          </p:sp>
          <p:pic>
            <p:nvPicPr>
              <p:cNvPr id="102" name="Picture 10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54795" y1="61644" x2="54795" y2="61644"/>
                            <a14:foregroundMark x1="50685" y1="47945" x2="50685" y2="47945"/>
                            <a14:foregroundMark x1="52740" y1="26712" x2="52740" y2="26712"/>
                          </a14:backgroundRemoval>
                        </a14:imgEffect>
                      </a14:imgLayer>
                    </a14:imgProps>
                  </a:ext>
                  <a:ext uri="{28A0092B-C50C-407E-A947-70E740481C1C}">
                    <a14:useLocalDpi xmlns:a14="http://schemas.microsoft.com/office/drawing/2010/main" val="0"/>
                  </a:ext>
                </a:extLst>
              </a:blip>
              <a:srcRect l="33786" t="22302" r="35407" b="20985"/>
              <a:stretch/>
            </p:blipFill>
            <p:spPr>
              <a:xfrm>
                <a:off x="4990893" y="6631394"/>
                <a:ext cx="419100" cy="771526"/>
              </a:xfrm>
              <a:prstGeom prst="rect">
                <a:avLst/>
              </a:prstGeom>
            </p:spPr>
          </p:pic>
          <p:pic>
            <p:nvPicPr>
              <p:cNvPr id="103" name="Picture 10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54795" y1="61644" x2="54795" y2="61644"/>
                            <a14:foregroundMark x1="50685" y1="47945" x2="50685" y2="47945"/>
                            <a14:foregroundMark x1="52740" y1="26712" x2="52740" y2="26712"/>
                          </a14:backgroundRemoval>
                        </a14:imgEffect>
                      </a14:imgLayer>
                    </a14:imgProps>
                  </a:ext>
                  <a:ext uri="{28A0092B-C50C-407E-A947-70E740481C1C}">
                    <a14:useLocalDpi xmlns:a14="http://schemas.microsoft.com/office/drawing/2010/main" val="0"/>
                  </a:ext>
                </a:extLst>
              </a:blip>
              <a:srcRect l="33786" t="22302" r="35407" b="20985"/>
              <a:stretch/>
            </p:blipFill>
            <p:spPr>
              <a:xfrm>
                <a:off x="5484813" y="6631394"/>
                <a:ext cx="419100" cy="771526"/>
              </a:xfrm>
              <a:prstGeom prst="rect">
                <a:avLst/>
              </a:prstGeom>
            </p:spPr>
          </p:pic>
        </p:grpSp>
        <p:sp>
          <p:nvSpPr>
            <p:cNvPr id="105" name="Title 51"/>
            <p:cNvSpPr txBox="1">
              <a:spLocks/>
            </p:cNvSpPr>
            <p:nvPr/>
          </p:nvSpPr>
          <p:spPr bwMode="black">
            <a:xfrm>
              <a:off x="2345605" y="4370058"/>
              <a:ext cx="2063781" cy="278372"/>
            </a:xfrm>
            <a:prstGeom prst="rect">
              <a:avLst/>
            </a:prstGeom>
            <a:ln>
              <a:noFill/>
            </a:ln>
          </p:spPr>
          <p:txBody>
            <a:bodyPr vert="horz" wrap="square" lIns="0" tIns="0" rIns="0" bIns="0" rtlCol="0" anchor="t" anchorCtr="0">
              <a:noAutofit/>
            </a:bodyPr>
            <a:lstStyle>
              <a:lvl1pPr algn="l" defTabSz="457200" rtl="0" eaLnBrk="1" latinLnBrk="0" hangingPunct="1">
                <a:lnSpc>
                  <a:spcPct val="100000"/>
                </a:lnSpc>
                <a:spcBef>
                  <a:spcPct val="0"/>
                </a:spcBef>
                <a:spcAft>
                  <a:spcPts val="0"/>
                </a:spcAft>
                <a:buNone/>
                <a:defRPr lang="en-GB" sz="2800" b="1" i="0" kern="1200">
                  <a:solidFill>
                    <a:srgbClr val="000000"/>
                  </a:solidFill>
                  <a:latin typeface="HP Simplified" pitchFamily="34" charset="0"/>
                  <a:ea typeface="+mj-ea"/>
                  <a:cs typeface="HP Simplified" pitchFamily="34" charset="0"/>
                </a:defRPr>
              </a:lvl1pPr>
            </a:lstStyle>
            <a:p>
              <a:pPr algn="ctr">
                <a:lnSpc>
                  <a:spcPct val="90000"/>
                </a:lnSpc>
              </a:pPr>
              <a:r>
                <a:rPr lang="hu-HU" sz="1600" dirty="0" smtClean="0">
                  <a:solidFill>
                    <a:prstClr val="black"/>
                  </a:solidFill>
                  <a:latin typeface="Arial" panose="020B0604020202020204"/>
                  <a:sym typeface="HP Simplified Light" panose="020B0404020204020204" pitchFamily="34" charset="0"/>
                </a:rPr>
                <a:t>Hagyományos</a:t>
              </a:r>
              <a:br>
                <a:rPr lang="hu-HU" sz="1600" dirty="0" smtClean="0">
                  <a:solidFill>
                    <a:prstClr val="black"/>
                  </a:solidFill>
                  <a:latin typeface="Arial" panose="020B0604020202020204"/>
                  <a:sym typeface="HP Simplified Light" panose="020B0404020204020204" pitchFamily="34" charset="0"/>
                </a:rPr>
              </a:br>
              <a:r>
                <a:rPr lang="hu-HU" sz="1600" dirty="0" smtClean="0">
                  <a:solidFill>
                    <a:prstClr val="black"/>
                  </a:solidFill>
                  <a:latin typeface="Arial" panose="020B0604020202020204"/>
                  <a:sym typeface="HP Simplified Light" panose="020B0404020204020204" pitchFamily="34" charset="0"/>
                </a:rPr>
                <a:t>Üzletmenet</a:t>
              </a:r>
              <a:r>
                <a:rPr lang="en-US" sz="1600" dirty="0">
                  <a:solidFill>
                    <a:prstClr val="white">
                      <a:lumMod val="65000"/>
                    </a:prstClr>
                  </a:solidFill>
                  <a:latin typeface="Arial" panose="020B0604020202020204"/>
                  <a:sym typeface="HP Simplified Light" panose="020B0404020204020204" pitchFamily="34" charset="0"/>
                </a:rPr>
                <a:t/>
              </a:r>
              <a:br>
                <a:rPr lang="en-US" sz="1600" dirty="0">
                  <a:solidFill>
                    <a:prstClr val="white">
                      <a:lumMod val="65000"/>
                    </a:prstClr>
                  </a:solidFill>
                  <a:latin typeface="Arial" panose="020B0604020202020204"/>
                  <a:sym typeface="HP Simplified Light" panose="020B0404020204020204" pitchFamily="34" charset="0"/>
                </a:rPr>
              </a:br>
              <a:endParaRPr lang="en-US" sz="1600" dirty="0">
                <a:solidFill>
                  <a:prstClr val="white">
                    <a:lumMod val="65000"/>
                  </a:prstClr>
                </a:solidFill>
                <a:latin typeface="Arial" panose="020B0604020202020204"/>
                <a:sym typeface="HP Simplified Light" panose="020B0404020204020204" pitchFamily="34" charset="0"/>
              </a:endParaRPr>
            </a:p>
          </p:txBody>
        </p:sp>
      </p:grpSp>
    </p:spTree>
    <p:extLst>
      <p:ext uri="{BB962C8B-B14F-4D97-AF65-F5344CB8AC3E}">
        <p14:creationId xmlns:p14="http://schemas.microsoft.com/office/powerpoint/2010/main" val="44252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2" name="Right Triangle 1"/>
          <p:cNvSpPr/>
          <p:nvPr/>
        </p:nvSpPr>
        <p:spPr bwMode="ltGray">
          <a:xfrm flipH="1">
            <a:off x="620869" y="1670451"/>
            <a:ext cx="10961529" cy="4309679"/>
          </a:xfrm>
          <a:custGeom>
            <a:avLst/>
            <a:gdLst>
              <a:gd name="connsiteX0" fmla="*/ 0 w 11283642"/>
              <a:gd name="connsiteY0" fmla="*/ 4895867 h 4895867"/>
              <a:gd name="connsiteX1" fmla="*/ 0 w 11283642"/>
              <a:gd name="connsiteY1" fmla="*/ 0 h 4895867"/>
              <a:gd name="connsiteX2" fmla="*/ 11283642 w 11283642"/>
              <a:gd name="connsiteY2" fmla="*/ 4895867 h 4895867"/>
              <a:gd name="connsiteX3" fmla="*/ 0 w 11283642"/>
              <a:gd name="connsiteY3" fmla="*/ 4895867 h 4895867"/>
              <a:gd name="connsiteX0" fmla="*/ 0 w 11283642"/>
              <a:gd name="connsiteY0" fmla="*/ 4895867 h 4895867"/>
              <a:gd name="connsiteX1" fmla="*/ 0 w 11283642"/>
              <a:gd name="connsiteY1" fmla="*/ 0 h 4895867"/>
              <a:gd name="connsiteX2" fmla="*/ 11283642 w 11283642"/>
              <a:gd name="connsiteY2" fmla="*/ 4895867 h 4895867"/>
              <a:gd name="connsiteX3" fmla="*/ 0 w 11283642"/>
              <a:gd name="connsiteY3" fmla="*/ 4895867 h 4895867"/>
              <a:gd name="connsiteX0" fmla="*/ 0 w 11283642"/>
              <a:gd name="connsiteY0" fmla="*/ 4895867 h 4895867"/>
              <a:gd name="connsiteX1" fmla="*/ 0 w 11283642"/>
              <a:gd name="connsiteY1" fmla="*/ 0 h 4895867"/>
              <a:gd name="connsiteX2" fmla="*/ 11283642 w 11283642"/>
              <a:gd name="connsiteY2" fmla="*/ 4895867 h 4895867"/>
              <a:gd name="connsiteX3" fmla="*/ 0 w 11283642"/>
              <a:gd name="connsiteY3" fmla="*/ 4895867 h 4895867"/>
              <a:gd name="connsiteX0" fmla="*/ 0 w 11283642"/>
              <a:gd name="connsiteY0" fmla="*/ 4895867 h 4895867"/>
              <a:gd name="connsiteX1" fmla="*/ 0 w 11283642"/>
              <a:gd name="connsiteY1" fmla="*/ 0 h 4895867"/>
              <a:gd name="connsiteX2" fmla="*/ 11283642 w 11283642"/>
              <a:gd name="connsiteY2" fmla="*/ 4895867 h 4895867"/>
              <a:gd name="connsiteX3" fmla="*/ 0 w 11283642"/>
              <a:gd name="connsiteY3" fmla="*/ 4895867 h 4895867"/>
              <a:gd name="connsiteX0" fmla="*/ 0 w 11283642"/>
              <a:gd name="connsiteY0" fmla="*/ 4895867 h 4895867"/>
              <a:gd name="connsiteX1" fmla="*/ 0 w 11283642"/>
              <a:gd name="connsiteY1" fmla="*/ 0 h 4895867"/>
              <a:gd name="connsiteX2" fmla="*/ 11283642 w 11283642"/>
              <a:gd name="connsiteY2" fmla="*/ 4895867 h 4895867"/>
              <a:gd name="connsiteX3" fmla="*/ 0 w 11283642"/>
              <a:gd name="connsiteY3" fmla="*/ 4895867 h 4895867"/>
              <a:gd name="connsiteX0" fmla="*/ 0 w 11283642"/>
              <a:gd name="connsiteY0" fmla="*/ 4895867 h 4895867"/>
              <a:gd name="connsiteX1" fmla="*/ 0 w 11283642"/>
              <a:gd name="connsiteY1" fmla="*/ 0 h 4895867"/>
              <a:gd name="connsiteX2" fmla="*/ 11283642 w 11283642"/>
              <a:gd name="connsiteY2" fmla="*/ 4895867 h 4895867"/>
              <a:gd name="connsiteX3" fmla="*/ 0 w 11283642"/>
              <a:gd name="connsiteY3" fmla="*/ 4895867 h 4895867"/>
              <a:gd name="connsiteX0" fmla="*/ 0 w 11283642"/>
              <a:gd name="connsiteY0" fmla="*/ 4895867 h 4895867"/>
              <a:gd name="connsiteX1" fmla="*/ 0 w 11283642"/>
              <a:gd name="connsiteY1" fmla="*/ 0 h 4895867"/>
              <a:gd name="connsiteX2" fmla="*/ 11283642 w 11283642"/>
              <a:gd name="connsiteY2" fmla="*/ 4895867 h 4895867"/>
              <a:gd name="connsiteX3" fmla="*/ 0 w 11283642"/>
              <a:gd name="connsiteY3" fmla="*/ 4895867 h 4895867"/>
            </a:gdLst>
            <a:ahLst/>
            <a:cxnLst>
              <a:cxn ang="0">
                <a:pos x="connsiteX0" y="connsiteY0"/>
              </a:cxn>
              <a:cxn ang="0">
                <a:pos x="connsiteX1" y="connsiteY1"/>
              </a:cxn>
              <a:cxn ang="0">
                <a:pos x="connsiteX2" y="connsiteY2"/>
              </a:cxn>
              <a:cxn ang="0">
                <a:pos x="connsiteX3" y="connsiteY3"/>
              </a:cxn>
            </a:cxnLst>
            <a:rect l="l" t="t" r="r" b="b"/>
            <a:pathLst>
              <a:path w="11283642" h="4895867">
                <a:moveTo>
                  <a:pt x="0" y="4895867"/>
                </a:moveTo>
                <a:lnTo>
                  <a:pt x="0" y="0"/>
                </a:lnTo>
                <a:cubicBezTo>
                  <a:pt x="3986737" y="3432764"/>
                  <a:pt x="6333252" y="4161077"/>
                  <a:pt x="11283642" y="4895867"/>
                </a:cubicBezTo>
                <a:lnTo>
                  <a:pt x="0" y="4895867"/>
                </a:lnTo>
                <a:close/>
              </a:path>
            </a:pathLst>
          </a:custGeom>
          <a:solidFill>
            <a:schemeClr val="accent6">
              <a:lumMod val="60000"/>
              <a:lumOff val="40000"/>
              <a:alpha val="8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hu-HU" dirty="0" smtClean="0"/>
          </a:p>
        </p:txBody>
      </p:sp>
      <p:sp>
        <p:nvSpPr>
          <p:cNvPr id="2" name="Title 1"/>
          <p:cNvSpPr>
            <a:spLocks noGrp="1"/>
          </p:cNvSpPr>
          <p:nvPr>
            <p:ph type="title"/>
          </p:nvPr>
        </p:nvSpPr>
        <p:spPr>
          <a:xfrm>
            <a:off x="609441" y="519236"/>
            <a:ext cx="11582559" cy="852364"/>
          </a:xfrm>
        </p:spPr>
        <p:txBody>
          <a:bodyPr/>
          <a:lstStyle/>
          <a:p>
            <a:r>
              <a:rPr lang="hu-HU" b="0" dirty="0" smtClean="0"/>
              <a:t>Új típusú Infrastruktúra megoldásra van szükség az új Üzletmenethez</a:t>
            </a:r>
            <a:endParaRPr lang="hu-HU" b="0" dirty="0"/>
          </a:p>
        </p:txBody>
      </p:sp>
      <p:sp>
        <p:nvSpPr>
          <p:cNvPr id="6" name="L-Shape 5"/>
          <p:cNvSpPr/>
          <p:nvPr/>
        </p:nvSpPr>
        <p:spPr>
          <a:xfrm rot="5400000">
            <a:off x="9301006" y="579135"/>
            <a:ext cx="1195992" cy="3366791"/>
          </a:xfrm>
          <a:prstGeom prst="corner">
            <a:avLst>
              <a:gd name="adj1" fmla="val 16120"/>
              <a:gd name="adj2" fmla="val 16110"/>
            </a:avLst>
          </a:prstGeom>
          <a:solidFill>
            <a:srgbClr val="00B388"/>
          </a:solidFill>
          <a:ln>
            <a:solidFill>
              <a:srgbClr val="00B388"/>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hu-HU" dirty="0"/>
          </a:p>
        </p:txBody>
      </p:sp>
      <p:sp>
        <p:nvSpPr>
          <p:cNvPr id="8" name="L-Shape 7"/>
          <p:cNvSpPr/>
          <p:nvPr/>
        </p:nvSpPr>
        <p:spPr>
          <a:xfrm rot="5400000">
            <a:off x="6337446" y="1906424"/>
            <a:ext cx="1190076" cy="2453624"/>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hu-HU" dirty="0"/>
          </a:p>
        </p:txBody>
      </p:sp>
      <p:sp>
        <p:nvSpPr>
          <p:cNvPr id="9" name="L-Shape 8"/>
          <p:cNvSpPr/>
          <p:nvPr/>
        </p:nvSpPr>
        <p:spPr>
          <a:xfrm rot="5400000">
            <a:off x="3827510" y="2755510"/>
            <a:ext cx="1190076" cy="2453624"/>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hu-HU" dirty="0"/>
          </a:p>
        </p:txBody>
      </p:sp>
      <p:sp>
        <p:nvSpPr>
          <p:cNvPr id="10" name="L-Shape 9"/>
          <p:cNvSpPr/>
          <p:nvPr/>
        </p:nvSpPr>
        <p:spPr>
          <a:xfrm rot="5400000">
            <a:off x="1317574" y="3567273"/>
            <a:ext cx="1190076" cy="2453624"/>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hu-HU" dirty="0"/>
          </a:p>
        </p:txBody>
      </p:sp>
      <p:sp>
        <p:nvSpPr>
          <p:cNvPr id="11" name="Freeform 10"/>
          <p:cNvSpPr/>
          <p:nvPr/>
        </p:nvSpPr>
        <p:spPr bwMode="gray">
          <a:xfrm>
            <a:off x="614193" y="1600675"/>
            <a:ext cx="11211118" cy="4419802"/>
          </a:xfrm>
          <a:custGeom>
            <a:avLst/>
            <a:gdLst>
              <a:gd name="connsiteX0" fmla="*/ 50800 w 10210800"/>
              <a:gd name="connsiteY0" fmla="*/ 0 h 5300133"/>
              <a:gd name="connsiteX1" fmla="*/ 50800 w 10210800"/>
              <a:gd name="connsiteY1" fmla="*/ 0 h 5300133"/>
              <a:gd name="connsiteX2" fmla="*/ 33867 w 10210800"/>
              <a:gd name="connsiteY2" fmla="*/ 965200 h 5300133"/>
              <a:gd name="connsiteX3" fmla="*/ 0 w 10210800"/>
              <a:gd name="connsiteY3" fmla="*/ 1354666 h 5300133"/>
              <a:gd name="connsiteX4" fmla="*/ 16934 w 10210800"/>
              <a:gd name="connsiteY4" fmla="*/ 3081866 h 5300133"/>
              <a:gd name="connsiteX5" fmla="*/ 50800 w 10210800"/>
              <a:gd name="connsiteY5" fmla="*/ 3302000 h 5300133"/>
              <a:gd name="connsiteX6" fmla="*/ 67734 w 10210800"/>
              <a:gd name="connsiteY6" fmla="*/ 3522133 h 5300133"/>
              <a:gd name="connsiteX7" fmla="*/ 50800 w 10210800"/>
              <a:gd name="connsiteY7" fmla="*/ 5300133 h 5300133"/>
              <a:gd name="connsiteX8" fmla="*/ 10210800 w 10210800"/>
              <a:gd name="connsiteY8" fmla="*/ 5300133 h 5300133"/>
              <a:gd name="connsiteX0" fmla="*/ 52669 w 10212669"/>
              <a:gd name="connsiteY0" fmla="*/ 0 h 5300133"/>
              <a:gd name="connsiteX1" fmla="*/ 52669 w 10212669"/>
              <a:gd name="connsiteY1" fmla="*/ 0 h 5300133"/>
              <a:gd name="connsiteX2" fmla="*/ 1869 w 10212669"/>
              <a:gd name="connsiteY2" fmla="*/ 1354666 h 5300133"/>
              <a:gd name="connsiteX3" fmla="*/ 18803 w 10212669"/>
              <a:gd name="connsiteY3" fmla="*/ 3081866 h 5300133"/>
              <a:gd name="connsiteX4" fmla="*/ 52669 w 10212669"/>
              <a:gd name="connsiteY4" fmla="*/ 3302000 h 5300133"/>
              <a:gd name="connsiteX5" fmla="*/ 69603 w 10212669"/>
              <a:gd name="connsiteY5" fmla="*/ 3522133 h 5300133"/>
              <a:gd name="connsiteX6" fmla="*/ 52669 w 10212669"/>
              <a:gd name="connsiteY6" fmla="*/ 5300133 h 5300133"/>
              <a:gd name="connsiteX7" fmla="*/ 10212669 w 10212669"/>
              <a:gd name="connsiteY7" fmla="*/ 5300133 h 5300133"/>
              <a:gd name="connsiteX0" fmla="*/ 33866 w 10193866"/>
              <a:gd name="connsiteY0" fmla="*/ 0 h 5300133"/>
              <a:gd name="connsiteX1" fmla="*/ 33866 w 10193866"/>
              <a:gd name="connsiteY1" fmla="*/ 0 h 5300133"/>
              <a:gd name="connsiteX2" fmla="*/ 0 w 10193866"/>
              <a:gd name="connsiteY2" fmla="*/ 3081866 h 5300133"/>
              <a:gd name="connsiteX3" fmla="*/ 33866 w 10193866"/>
              <a:gd name="connsiteY3" fmla="*/ 3302000 h 5300133"/>
              <a:gd name="connsiteX4" fmla="*/ 50800 w 10193866"/>
              <a:gd name="connsiteY4" fmla="*/ 3522133 h 5300133"/>
              <a:gd name="connsiteX5" fmla="*/ 33866 w 10193866"/>
              <a:gd name="connsiteY5" fmla="*/ 5300133 h 5300133"/>
              <a:gd name="connsiteX6" fmla="*/ 10193866 w 10193866"/>
              <a:gd name="connsiteY6" fmla="*/ 5300133 h 5300133"/>
              <a:gd name="connsiteX0" fmla="*/ 1255 w 10161255"/>
              <a:gd name="connsiteY0" fmla="*/ 0 h 5300133"/>
              <a:gd name="connsiteX1" fmla="*/ 1255 w 10161255"/>
              <a:gd name="connsiteY1" fmla="*/ 0 h 5300133"/>
              <a:gd name="connsiteX2" fmla="*/ 1255 w 10161255"/>
              <a:gd name="connsiteY2" fmla="*/ 3302000 h 5300133"/>
              <a:gd name="connsiteX3" fmla="*/ 18189 w 10161255"/>
              <a:gd name="connsiteY3" fmla="*/ 3522133 h 5300133"/>
              <a:gd name="connsiteX4" fmla="*/ 1255 w 10161255"/>
              <a:gd name="connsiteY4" fmla="*/ 5300133 h 5300133"/>
              <a:gd name="connsiteX5" fmla="*/ 10161255 w 10161255"/>
              <a:gd name="connsiteY5" fmla="*/ 5300133 h 5300133"/>
              <a:gd name="connsiteX0" fmla="*/ 752592 w 10912592"/>
              <a:gd name="connsiteY0" fmla="*/ 0 h 5300133"/>
              <a:gd name="connsiteX1" fmla="*/ 752592 w 10912592"/>
              <a:gd name="connsiteY1" fmla="*/ 0 h 5300133"/>
              <a:gd name="connsiteX2" fmla="*/ 752592 w 10912592"/>
              <a:gd name="connsiteY2" fmla="*/ 3302000 h 5300133"/>
              <a:gd name="connsiteX3" fmla="*/ 752592 w 10912592"/>
              <a:gd name="connsiteY3" fmla="*/ 5300133 h 5300133"/>
              <a:gd name="connsiteX4" fmla="*/ 10912592 w 10912592"/>
              <a:gd name="connsiteY4" fmla="*/ 5300133 h 5300133"/>
              <a:gd name="connsiteX0" fmla="*/ 0 w 10160000"/>
              <a:gd name="connsiteY0" fmla="*/ 0 h 5300133"/>
              <a:gd name="connsiteX1" fmla="*/ 0 w 10160000"/>
              <a:gd name="connsiteY1" fmla="*/ 0 h 5300133"/>
              <a:gd name="connsiteX2" fmla="*/ 0 w 10160000"/>
              <a:gd name="connsiteY2" fmla="*/ 5300133 h 5300133"/>
              <a:gd name="connsiteX3" fmla="*/ 10160000 w 10160000"/>
              <a:gd name="connsiteY3" fmla="*/ 5300133 h 5300133"/>
            </a:gdLst>
            <a:ahLst/>
            <a:cxnLst>
              <a:cxn ang="0">
                <a:pos x="connsiteX0" y="connsiteY0"/>
              </a:cxn>
              <a:cxn ang="0">
                <a:pos x="connsiteX1" y="connsiteY1"/>
              </a:cxn>
              <a:cxn ang="0">
                <a:pos x="connsiteX2" y="connsiteY2"/>
              </a:cxn>
              <a:cxn ang="0">
                <a:pos x="connsiteX3" y="connsiteY3"/>
              </a:cxn>
            </a:cxnLst>
            <a:rect l="l" t="t" r="r" b="b"/>
            <a:pathLst>
              <a:path w="10160000" h="5300133">
                <a:moveTo>
                  <a:pt x="0" y="0"/>
                </a:moveTo>
                <a:lnTo>
                  <a:pt x="0" y="0"/>
                </a:lnTo>
                <a:lnTo>
                  <a:pt x="0" y="5300133"/>
                </a:lnTo>
                <a:lnTo>
                  <a:pt x="10160000" y="5300133"/>
                </a:lnTo>
              </a:path>
            </a:pathLst>
          </a:custGeom>
          <a:noFill/>
          <a:ln w="57150">
            <a:solidFill>
              <a:schemeClr val="accent6"/>
            </a:solidFill>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defTabSz="913638"/>
            <a:endParaRPr lang="hu-HU" dirty="0">
              <a:solidFill>
                <a:prstClr val="white"/>
              </a:solidFill>
            </a:endParaRPr>
          </a:p>
        </p:txBody>
      </p:sp>
      <p:sp>
        <p:nvSpPr>
          <p:cNvPr id="12" name="TextBox 11"/>
          <p:cNvSpPr txBox="1"/>
          <p:nvPr/>
        </p:nvSpPr>
        <p:spPr>
          <a:xfrm rot="16200000">
            <a:off x="-927492" y="3514893"/>
            <a:ext cx="2551955" cy="338554"/>
          </a:xfrm>
          <a:prstGeom prst="rect">
            <a:avLst/>
          </a:prstGeom>
          <a:solidFill>
            <a:schemeClr val="bg1"/>
          </a:solidFill>
        </p:spPr>
        <p:txBody>
          <a:bodyPr wrap="square" rtlCol="0">
            <a:spAutoFit/>
          </a:bodyPr>
          <a:lstStyle/>
          <a:p>
            <a:pPr algn="ctr" defTabSz="573474">
              <a:spcAft>
                <a:spcPts val="533"/>
              </a:spcAft>
              <a:buSzPct val="100000"/>
            </a:pPr>
            <a:r>
              <a:rPr lang="hu-HU" sz="1600" dirty="0" smtClean="0">
                <a:solidFill>
                  <a:prstClr val="black"/>
                </a:solidFill>
              </a:rPr>
              <a:t>Alkalmazás optimalizált</a:t>
            </a:r>
            <a:endParaRPr lang="hu-HU" sz="1600" dirty="0">
              <a:solidFill>
                <a:prstClr val="black"/>
              </a:solidFill>
            </a:endParaRPr>
          </a:p>
        </p:txBody>
      </p:sp>
      <p:sp>
        <p:nvSpPr>
          <p:cNvPr id="13" name="TextBox 12"/>
          <p:cNvSpPr txBox="1"/>
          <p:nvPr/>
        </p:nvSpPr>
        <p:spPr>
          <a:xfrm>
            <a:off x="4751789" y="5986046"/>
            <a:ext cx="2551955" cy="338554"/>
          </a:xfrm>
          <a:prstGeom prst="rect">
            <a:avLst/>
          </a:prstGeom>
          <a:noFill/>
        </p:spPr>
        <p:txBody>
          <a:bodyPr wrap="square" rtlCol="0">
            <a:spAutoFit/>
          </a:bodyPr>
          <a:lstStyle/>
          <a:p>
            <a:pPr algn="ctr" defTabSz="573474">
              <a:spcAft>
                <a:spcPts val="533"/>
              </a:spcAft>
              <a:buSzPct val="100000"/>
            </a:pPr>
            <a:r>
              <a:rPr lang="hu-HU" sz="1600" dirty="0" smtClean="0">
                <a:solidFill>
                  <a:prstClr val="black"/>
                </a:solidFill>
              </a:rPr>
              <a:t>Működés optimalizált</a:t>
            </a:r>
            <a:endParaRPr lang="hu-HU" sz="1600" dirty="0">
              <a:solidFill>
                <a:prstClr val="black"/>
              </a:solidFill>
            </a:endParaRPr>
          </a:p>
        </p:txBody>
      </p:sp>
      <p:sp>
        <p:nvSpPr>
          <p:cNvPr id="14" name="Rectangle 13"/>
          <p:cNvSpPr/>
          <p:nvPr/>
        </p:nvSpPr>
        <p:spPr>
          <a:xfrm>
            <a:off x="3381174" y="3719875"/>
            <a:ext cx="2602880" cy="1437317"/>
          </a:xfrm>
          <a:prstGeom prst="rect">
            <a:avLst/>
          </a:prstGeom>
        </p:spPr>
        <p:txBody>
          <a:bodyPr wrap="square">
            <a:spAutoFit/>
          </a:bodyPr>
          <a:lstStyle/>
          <a:p>
            <a:pPr marL="0" lvl="1" defTabSz="609448">
              <a:lnSpc>
                <a:spcPct val="90000"/>
              </a:lnSpc>
              <a:spcAft>
                <a:spcPts val="267"/>
              </a:spcAft>
            </a:pPr>
            <a:r>
              <a:rPr lang="hu-HU" sz="1600" b="1" dirty="0" smtClean="0">
                <a:cs typeface="Arial" panose="020B0604020202020204" pitchFamily="34" charset="0"/>
                <a:sym typeface="HP Simplified Light" panose="020B0404020204020204" pitchFamily="34" charset="0"/>
              </a:rPr>
              <a:t>Üzemeltetés optimalizált</a:t>
            </a:r>
          </a:p>
          <a:p>
            <a:pPr marL="112713" indent="-112713" defTabSz="609448">
              <a:lnSpc>
                <a:spcPct val="90000"/>
              </a:lnSpc>
              <a:spcAft>
                <a:spcPts val="267"/>
              </a:spcAft>
              <a:buFont typeface="Arial" panose="020B0604020202020204" pitchFamily="34" charset="0"/>
              <a:buChar char="•"/>
            </a:pPr>
            <a:r>
              <a:rPr lang="hu-HU" sz="1400" dirty="0" smtClean="0">
                <a:cs typeface="Arial" panose="020B0604020202020204" pitchFamily="34" charset="0"/>
                <a:sym typeface="HP Simplified Light" panose="020B0404020204020204" pitchFamily="34" charset="0"/>
              </a:rPr>
              <a:t>Menedzsment alapú, elő tesztelt de rugalmatlanabb IT</a:t>
            </a:r>
          </a:p>
          <a:p>
            <a:pPr marL="112713" indent="-112713" defTabSz="609448">
              <a:lnSpc>
                <a:spcPct val="90000"/>
              </a:lnSpc>
              <a:spcAft>
                <a:spcPts val="267"/>
              </a:spcAft>
              <a:buFont typeface="Arial" panose="020B0604020202020204" pitchFamily="34" charset="0"/>
              <a:buChar char="•"/>
            </a:pPr>
            <a:r>
              <a:rPr lang="hu-HU" sz="1400" dirty="0" smtClean="0">
                <a:cs typeface="Arial" panose="020B0604020202020204" pitchFamily="34" charset="0"/>
                <a:sym typeface="HP Simplified Light" panose="020B0404020204020204" pitchFamily="34" charset="0"/>
              </a:rPr>
              <a:t>Előkonfigurált fizikai </a:t>
            </a:r>
            <a:r>
              <a:rPr lang="hu-HU" sz="1400" dirty="0" err="1" smtClean="0">
                <a:cs typeface="Arial" panose="020B0604020202020204" pitchFamily="34" charset="0"/>
                <a:sym typeface="HP Simplified Light" panose="020B0404020204020204" pitchFamily="34" charset="0"/>
              </a:rPr>
              <a:t>Infra</a:t>
            </a:r>
            <a:endParaRPr lang="hu-HU" sz="1400" dirty="0" smtClean="0">
              <a:cs typeface="Arial" panose="020B0604020202020204" pitchFamily="34" charset="0"/>
              <a:sym typeface="HP Simplified Light" panose="020B0404020204020204" pitchFamily="34" charset="0"/>
            </a:endParaRPr>
          </a:p>
          <a:p>
            <a:pPr marL="112713" indent="-112713" defTabSz="609448">
              <a:lnSpc>
                <a:spcPct val="90000"/>
              </a:lnSpc>
              <a:spcAft>
                <a:spcPts val="267"/>
              </a:spcAft>
              <a:buFont typeface="Arial" panose="020B0604020202020204" pitchFamily="34" charset="0"/>
              <a:buChar char="•"/>
            </a:pPr>
            <a:r>
              <a:rPr lang="hu-HU" sz="1400" dirty="0" smtClean="0">
                <a:cs typeface="Arial" panose="020B0604020202020204" pitchFamily="34" charset="0"/>
                <a:sym typeface="HP Simplified Light" panose="020B0404020204020204" pitchFamily="34" charset="0"/>
              </a:rPr>
              <a:t>Hardware definiált</a:t>
            </a:r>
          </a:p>
          <a:p>
            <a:pPr marL="112713" indent="-112713" defTabSz="609448">
              <a:lnSpc>
                <a:spcPct val="90000"/>
              </a:lnSpc>
              <a:spcAft>
                <a:spcPts val="267"/>
              </a:spcAft>
              <a:buFont typeface="Arial" panose="020B0604020202020204" pitchFamily="34" charset="0"/>
              <a:buChar char="•"/>
            </a:pPr>
            <a:r>
              <a:rPr lang="hu-HU" sz="1400" dirty="0" smtClean="0">
                <a:cs typeface="Arial" panose="020B0604020202020204" pitchFamily="34" charset="0"/>
                <a:sym typeface="HP Simplified Light" panose="020B0404020204020204" pitchFamily="34" charset="0"/>
              </a:rPr>
              <a:t>Előre definiált alkalmazások</a:t>
            </a:r>
            <a:endParaRPr lang="hu-HU" sz="1400" dirty="0">
              <a:cs typeface="Arial" panose="020B0604020202020204" pitchFamily="34" charset="0"/>
              <a:sym typeface="HP Simplified Light" panose="020B0404020204020204" pitchFamily="34" charset="0"/>
            </a:endParaRPr>
          </a:p>
        </p:txBody>
      </p:sp>
      <p:sp>
        <p:nvSpPr>
          <p:cNvPr id="15" name="Rectangle 14"/>
          <p:cNvSpPr/>
          <p:nvPr/>
        </p:nvSpPr>
        <p:spPr>
          <a:xfrm>
            <a:off x="5910809" y="2797439"/>
            <a:ext cx="2539093" cy="1398844"/>
          </a:xfrm>
          <a:prstGeom prst="rect">
            <a:avLst/>
          </a:prstGeom>
        </p:spPr>
        <p:txBody>
          <a:bodyPr wrap="square">
            <a:spAutoFit/>
          </a:bodyPr>
          <a:lstStyle/>
          <a:p>
            <a:pPr marL="0" lvl="1" defTabSz="609448">
              <a:lnSpc>
                <a:spcPct val="90000"/>
              </a:lnSpc>
              <a:spcAft>
                <a:spcPts val="267"/>
              </a:spcAft>
            </a:pPr>
            <a:r>
              <a:rPr lang="hu-HU" sz="1600" b="1" dirty="0" smtClean="0">
                <a:cs typeface="Arial" panose="020B0604020202020204" pitchFamily="34" charset="0"/>
                <a:sym typeface="HP Simplified Light" panose="020B0404020204020204" pitchFamily="34" charset="0"/>
              </a:rPr>
              <a:t>Egyszerűsített telepítés</a:t>
            </a:r>
          </a:p>
          <a:p>
            <a:pPr marL="117475" lvl="1" indent="-117475">
              <a:lnSpc>
                <a:spcPct val="90000"/>
              </a:lnSpc>
              <a:spcAft>
                <a:spcPts val="200"/>
              </a:spcAft>
              <a:buFont typeface="Arial" panose="020B0604020202020204" pitchFamily="34" charset="0"/>
              <a:buChar char="•"/>
            </a:pPr>
            <a:r>
              <a:rPr lang="hu-HU" sz="1400" b="1" i="1" dirty="0" smtClean="0">
                <a:solidFill>
                  <a:srgbClr val="FF0000"/>
                </a:solidFill>
                <a:sym typeface="HP Simplified Light" panose="020B0404020204020204" pitchFamily="34" charset="0"/>
              </a:rPr>
              <a:t>SAN elhagyásával </a:t>
            </a:r>
            <a:r>
              <a:rPr lang="hu-HU" sz="1400" dirty="0" smtClean="0">
                <a:sym typeface="HP Simplified Light" panose="020B0404020204020204" pitchFamily="34" charset="0"/>
              </a:rPr>
              <a:t>egyszerűsített megoldás</a:t>
            </a:r>
          </a:p>
          <a:p>
            <a:pPr marL="117475" lvl="1" indent="-117475">
              <a:lnSpc>
                <a:spcPct val="90000"/>
              </a:lnSpc>
              <a:spcAft>
                <a:spcPts val="200"/>
              </a:spcAft>
              <a:buFont typeface="Arial" panose="020B0604020202020204" pitchFamily="34" charset="0"/>
              <a:buChar char="•"/>
            </a:pPr>
            <a:r>
              <a:rPr lang="hu-HU" sz="1400" dirty="0" smtClean="0">
                <a:sym typeface="HP Simplified Light" panose="020B0404020204020204" pitchFamily="34" charset="0"/>
              </a:rPr>
              <a:t>Rugalmas virtuális IT</a:t>
            </a:r>
          </a:p>
          <a:p>
            <a:pPr marL="117475" lvl="1" indent="-117475">
              <a:lnSpc>
                <a:spcPct val="90000"/>
              </a:lnSpc>
              <a:spcAft>
                <a:spcPts val="200"/>
              </a:spcAft>
              <a:buFont typeface="Arial" panose="020B0604020202020204" pitchFamily="34" charset="0"/>
              <a:buChar char="•"/>
            </a:pPr>
            <a:r>
              <a:rPr lang="hu-HU" sz="1400" b="1" dirty="0" smtClean="0">
                <a:solidFill>
                  <a:srgbClr val="FF0000"/>
                </a:solidFill>
                <a:sym typeface="HP Simplified Light" panose="020B0404020204020204" pitchFamily="34" charset="0"/>
              </a:rPr>
              <a:t>Software </a:t>
            </a:r>
            <a:r>
              <a:rPr lang="hu-HU" sz="1400" b="1" dirty="0" err="1" smtClean="0">
                <a:solidFill>
                  <a:srgbClr val="FF0000"/>
                </a:solidFill>
                <a:sym typeface="HP Simplified Light" panose="020B0404020204020204" pitchFamily="34" charset="0"/>
              </a:rPr>
              <a:t>defined</a:t>
            </a:r>
            <a:r>
              <a:rPr lang="hu-HU" sz="1400" dirty="0" smtClean="0">
                <a:sym typeface="HP Simplified Light" panose="020B0404020204020204" pitchFamily="34" charset="0"/>
              </a:rPr>
              <a:t> </a:t>
            </a:r>
            <a:r>
              <a:rPr lang="hu-HU" sz="1400" dirty="0" err="1" smtClean="0">
                <a:sym typeface="HP Simplified Light" panose="020B0404020204020204" pitchFamily="34" charset="0"/>
              </a:rPr>
              <a:t>storage</a:t>
            </a:r>
            <a:endParaRPr lang="hu-HU" sz="1400" dirty="0" smtClean="0">
              <a:sym typeface="HP Simplified Light" panose="020B0404020204020204" pitchFamily="34" charset="0"/>
            </a:endParaRPr>
          </a:p>
          <a:p>
            <a:pPr marL="117475" lvl="1" indent="-117475">
              <a:lnSpc>
                <a:spcPct val="90000"/>
              </a:lnSpc>
              <a:spcAft>
                <a:spcPts val="200"/>
              </a:spcAft>
              <a:buFont typeface="Arial" panose="020B0604020202020204" pitchFamily="34" charset="0"/>
              <a:buChar char="•"/>
            </a:pPr>
            <a:r>
              <a:rPr lang="hu-HU" sz="1400" dirty="0" smtClean="0">
                <a:sym typeface="HP Simplified Light" panose="020B0404020204020204" pitchFamily="34" charset="0"/>
              </a:rPr>
              <a:t>Virtuális alkalmazások</a:t>
            </a:r>
            <a:endParaRPr lang="hu-HU" sz="1400" dirty="0">
              <a:sym typeface="HP Simplified Light" panose="020B0404020204020204" pitchFamily="34" charset="0"/>
            </a:endParaRPr>
          </a:p>
        </p:txBody>
      </p:sp>
      <p:sp>
        <p:nvSpPr>
          <p:cNvPr id="16" name="Rectangle 15"/>
          <p:cNvSpPr/>
          <p:nvPr/>
        </p:nvSpPr>
        <p:spPr>
          <a:xfrm>
            <a:off x="8420746" y="1876689"/>
            <a:ext cx="3249832" cy="2008242"/>
          </a:xfrm>
          <a:prstGeom prst="rect">
            <a:avLst/>
          </a:prstGeom>
        </p:spPr>
        <p:txBody>
          <a:bodyPr wrap="square">
            <a:spAutoFit/>
          </a:bodyPr>
          <a:lstStyle/>
          <a:p>
            <a:pPr defTabSz="609448">
              <a:lnSpc>
                <a:spcPct val="90000"/>
              </a:lnSpc>
              <a:spcAft>
                <a:spcPts val="267"/>
              </a:spcAft>
            </a:pPr>
            <a:r>
              <a:rPr lang="hu-HU" sz="1600" b="1" dirty="0" smtClean="0">
                <a:cs typeface="Arial" panose="020B0604020202020204" pitchFamily="34" charset="0"/>
                <a:sym typeface="HP Simplified Light" panose="020B0404020204020204" pitchFamily="34" charset="0"/>
              </a:rPr>
              <a:t>Egyszerűsített szolgáltatás alapú infrastruktúra</a:t>
            </a:r>
          </a:p>
          <a:p>
            <a:pPr marL="117475" indent="-117475">
              <a:lnSpc>
                <a:spcPct val="90000"/>
              </a:lnSpc>
              <a:spcAft>
                <a:spcPts val="200"/>
              </a:spcAft>
              <a:buFont typeface="Arial" panose="020B0604020202020204" pitchFamily="34" charset="0"/>
              <a:buChar char="•"/>
            </a:pPr>
            <a:r>
              <a:rPr lang="hu-HU" sz="1400" b="1" dirty="0" smtClean="0">
                <a:sym typeface="HP Simplified Light" panose="020B0404020204020204" pitchFamily="34" charset="0"/>
              </a:rPr>
              <a:t>Hardware &amp; Software alapú integrált architektúra</a:t>
            </a:r>
          </a:p>
          <a:p>
            <a:pPr marL="117475" indent="-117475">
              <a:lnSpc>
                <a:spcPct val="90000"/>
              </a:lnSpc>
              <a:spcAft>
                <a:spcPts val="200"/>
              </a:spcAft>
              <a:buFont typeface="Arial" panose="020B0604020202020204" pitchFamily="34" charset="0"/>
              <a:buChar char="•"/>
            </a:pPr>
            <a:r>
              <a:rPr lang="hu-HU" sz="1400" b="1" dirty="0" smtClean="0">
                <a:sym typeface="HP Simplified Light" panose="020B0404020204020204" pitchFamily="34" charset="0"/>
              </a:rPr>
              <a:t>Rugalmas IT </a:t>
            </a:r>
          </a:p>
          <a:p>
            <a:pPr marL="117475" indent="-117475">
              <a:lnSpc>
                <a:spcPct val="90000"/>
              </a:lnSpc>
              <a:spcAft>
                <a:spcPts val="200"/>
              </a:spcAft>
              <a:buFont typeface="Arial" panose="020B0604020202020204" pitchFamily="34" charset="0"/>
              <a:buChar char="•"/>
            </a:pPr>
            <a:r>
              <a:rPr lang="hu-HU" sz="1400" b="1" dirty="0" smtClean="0">
                <a:sym typeface="HP Simplified Light" panose="020B0404020204020204" pitchFamily="34" charset="0"/>
              </a:rPr>
              <a:t>Minden komponens Software </a:t>
            </a:r>
            <a:r>
              <a:rPr lang="hu-HU" sz="1400" b="1" dirty="0" err="1" smtClean="0">
                <a:sym typeface="HP Simplified Light" panose="020B0404020204020204" pitchFamily="34" charset="0"/>
              </a:rPr>
              <a:t>defined</a:t>
            </a:r>
            <a:endParaRPr lang="hu-HU" sz="1400" b="1" dirty="0" smtClean="0">
              <a:sym typeface="HP Simplified Light" panose="020B0404020204020204" pitchFamily="34" charset="0"/>
            </a:endParaRPr>
          </a:p>
          <a:p>
            <a:pPr marL="117475" indent="-117475">
              <a:lnSpc>
                <a:spcPct val="90000"/>
              </a:lnSpc>
              <a:spcAft>
                <a:spcPts val="200"/>
              </a:spcAft>
              <a:buFont typeface="Arial" panose="020B0604020202020204" pitchFamily="34" charset="0"/>
              <a:buChar char="•"/>
            </a:pPr>
            <a:r>
              <a:rPr lang="hu-HU" sz="1400" b="1" dirty="0" smtClean="0">
                <a:sym typeface="HP Simplified Light" panose="020B0404020204020204" pitchFamily="34" charset="0"/>
              </a:rPr>
              <a:t>Fizikai, </a:t>
            </a:r>
            <a:r>
              <a:rPr lang="hu-HU" sz="1400" b="1" dirty="0" err="1" smtClean="0">
                <a:sym typeface="HP Simplified Light" panose="020B0404020204020204" pitchFamily="34" charset="0"/>
              </a:rPr>
              <a:t>virtualizált</a:t>
            </a:r>
            <a:r>
              <a:rPr lang="hu-HU" sz="1400" b="1" dirty="0" smtClean="0">
                <a:sym typeface="HP Simplified Light" panose="020B0404020204020204" pitchFamily="34" charset="0"/>
              </a:rPr>
              <a:t>, és konténer alapú alkalmazások</a:t>
            </a:r>
            <a:endParaRPr lang="hu-HU" sz="1400" b="1" dirty="0">
              <a:sym typeface="HP Simplified Light" panose="020B0404020204020204" pitchFamily="34" charset="0"/>
            </a:endParaRPr>
          </a:p>
        </p:txBody>
      </p:sp>
      <p:sp>
        <p:nvSpPr>
          <p:cNvPr id="17" name="Rectangle 16"/>
          <p:cNvSpPr/>
          <p:nvPr/>
        </p:nvSpPr>
        <p:spPr>
          <a:xfrm>
            <a:off x="888282" y="4421458"/>
            <a:ext cx="2204347" cy="1631216"/>
          </a:xfrm>
          <a:prstGeom prst="rect">
            <a:avLst/>
          </a:prstGeom>
        </p:spPr>
        <p:txBody>
          <a:bodyPr wrap="square">
            <a:spAutoFit/>
          </a:bodyPr>
          <a:lstStyle/>
          <a:p>
            <a:pPr defTabSz="609448">
              <a:lnSpc>
                <a:spcPct val="90000"/>
              </a:lnSpc>
              <a:spcAft>
                <a:spcPts val="267"/>
              </a:spcAft>
            </a:pPr>
            <a:r>
              <a:rPr lang="hu-HU" sz="1600" b="1" dirty="0" err="1" smtClean="0">
                <a:cs typeface="Arial" panose="020B0604020202020204" pitchFamily="34" charset="0"/>
                <a:sym typeface="HP Simplified Light" panose="020B0404020204020204" pitchFamily="34" charset="0"/>
              </a:rPr>
              <a:t>Silo</a:t>
            </a:r>
            <a:r>
              <a:rPr lang="hu-HU" sz="1600" b="1" dirty="0" smtClean="0">
                <a:cs typeface="Arial" panose="020B0604020202020204" pitchFamily="34" charset="0"/>
                <a:sym typeface="HP Simplified Light" panose="020B0404020204020204" pitchFamily="34" charset="0"/>
              </a:rPr>
              <a:t> alapú</a:t>
            </a:r>
          </a:p>
          <a:p>
            <a:pPr marL="112713" indent="-112713" defTabSz="609448">
              <a:lnSpc>
                <a:spcPct val="90000"/>
              </a:lnSpc>
              <a:spcAft>
                <a:spcPts val="267"/>
              </a:spcAft>
              <a:buFont typeface="Arial" panose="020B0604020202020204" pitchFamily="34" charset="0"/>
              <a:buChar char="•"/>
            </a:pPr>
            <a:r>
              <a:rPr lang="hu-HU" sz="1400" dirty="0" smtClean="0">
                <a:cs typeface="Arial" panose="020B0604020202020204" pitchFamily="34" charset="0"/>
                <a:sym typeface="HP Simplified Light" panose="020B0404020204020204" pitchFamily="34" charset="0"/>
              </a:rPr>
              <a:t>Bonyolult folyamatok</a:t>
            </a:r>
          </a:p>
          <a:p>
            <a:pPr marL="112713" indent="-112713" defTabSz="609448">
              <a:lnSpc>
                <a:spcPct val="90000"/>
              </a:lnSpc>
              <a:spcAft>
                <a:spcPts val="267"/>
              </a:spcAft>
              <a:buFont typeface="Arial" panose="020B0604020202020204" pitchFamily="34" charset="0"/>
              <a:buChar char="•"/>
            </a:pPr>
            <a:r>
              <a:rPr lang="hu-HU" sz="1400" dirty="0" smtClean="0">
                <a:cs typeface="Arial" panose="020B0604020202020204" pitchFamily="34" charset="0"/>
                <a:sym typeface="HP Simplified Light" panose="020B0404020204020204" pitchFamily="34" charset="0"/>
              </a:rPr>
              <a:t>Statikus, siló alapú IT</a:t>
            </a:r>
          </a:p>
          <a:p>
            <a:pPr marL="112713" indent="-112713" defTabSz="609448">
              <a:lnSpc>
                <a:spcPct val="90000"/>
              </a:lnSpc>
              <a:spcAft>
                <a:spcPts val="267"/>
              </a:spcAft>
              <a:buFont typeface="Arial" panose="020B0604020202020204" pitchFamily="34" charset="0"/>
              <a:buChar char="•"/>
            </a:pPr>
            <a:r>
              <a:rPr lang="hu-HU" sz="1400" dirty="0" smtClean="0">
                <a:cs typeface="Arial" panose="020B0604020202020204" pitchFamily="34" charset="0"/>
                <a:sym typeface="HP Simplified Light" panose="020B0404020204020204" pitchFamily="34" charset="0"/>
              </a:rPr>
              <a:t>Silókként szervezett</a:t>
            </a:r>
          </a:p>
          <a:p>
            <a:pPr marL="112713" indent="-112713" defTabSz="609448">
              <a:lnSpc>
                <a:spcPct val="90000"/>
              </a:lnSpc>
              <a:spcAft>
                <a:spcPts val="267"/>
              </a:spcAft>
              <a:buFont typeface="Arial" panose="020B0604020202020204" pitchFamily="34" charset="0"/>
              <a:buChar char="•"/>
            </a:pPr>
            <a:r>
              <a:rPr lang="hu-HU" sz="1400" dirty="0" smtClean="0">
                <a:cs typeface="Arial" panose="020B0604020202020204" pitchFamily="34" charset="0"/>
                <a:sym typeface="HP Simplified Light" panose="020B0404020204020204" pitchFamily="34" charset="0"/>
              </a:rPr>
              <a:t>Fizikai, </a:t>
            </a:r>
            <a:r>
              <a:rPr lang="hu-HU" sz="1400" dirty="0" err="1" smtClean="0">
                <a:cs typeface="Arial" panose="020B0604020202020204" pitchFamily="34" charset="0"/>
                <a:sym typeface="HP Simplified Light" panose="020B0404020204020204" pitchFamily="34" charset="0"/>
              </a:rPr>
              <a:t>virtualizált</a:t>
            </a:r>
            <a:r>
              <a:rPr lang="hu-HU" sz="1400" dirty="0" smtClean="0">
                <a:cs typeface="Arial" panose="020B0604020202020204" pitchFamily="34" charset="0"/>
                <a:sym typeface="HP Simplified Light" panose="020B0404020204020204" pitchFamily="34" charset="0"/>
              </a:rPr>
              <a:t>, és konténer alapú alkalmazások</a:t>
            </a:r>
            <a:endParaRPr lang="hu-HU" sz="1400" dirty="0">
              <a:cs typeface="Arial" panose="020B0604020202020204" pitchFamily="34" charset="0"/>
              <a:sym typeface="HP Simplified Light" panose="020B0404020204020204" pitchFamily="34" charset="0"/>
            </a:endParaRPr>
          </a:p>
        </p:txBody>
      </p:sp>
      <p:sp>
        <p:nvSpPr>
          <p:cNvPr id="18" name="TextBox 17"/>
          <p:cNvSpPr txBox="1"/>
          <p:nvPr/>
        </p:nvSpPr>
        <p:spPr>
          <a:xfrm>
            <a:off x="533400" y="3865922"/>
            <a:ext cx="1890192" cy="341632"/>
          </a:xfrm>
          <a:prstGeom prst="rect">
            <a:avLst/>
          </a:prstGeom>
          <a:noFill/>
        </p:spPr>
        <p:txBody>
          <a:bodyPr wrap="square" rtlCol="0">
            <a:spAutoFit/>
          </a:bodyPr>
          <a:lstStyle/>
          <a:p>
            <a:pPr algn="ctr" defTabSz="609448">
              <a:lnSpc>
                <a:spcPct val="90000"/>
              </a:lnSpc>
            </a:pPr>
            <a:r>
              <a:rPr lang="hu-HU" b="1" dirty="0" smtClean="0">
                <a:solidFill>
                  <a:prstClr val="black"/>
                </a:solidFill>
                <a:cs typeface="Arial" panose="020B0604020202020204" pitchFamily="34" charset="0"/>
                <a:sym typeface="HP Simplified Light" panose="020B0404020204020204" pitchFamily="34" charset="0"/>
              </a:rPr>
              <a:t>Hagyományos</a:t>
            </a:r>
            <a:endParaRPr lang="hu-HU" b="1" dirty="0">
              <a:solidFill>
                <a:prstClr val="black"/>
              </a:solidFill>
              <a:cs typeface="Arial" panose="020B0604020202020204" pitchFamily="34" charset="0"/>
              <a:sym typeface="HP Simplified Light" panose="020B0404020204020204" pitchFamily="34" charset="0"/>
            </a:endParaRPr>
          </a:p>
        </p:txBody>
      </p:sp>
      <p:sp>
        <p:nvSpPr>
          <p:cNvPr id="19" name="TextBox 18"/>
          <p:cNvSpPr txBox="1"/>
          <p:nvPr/>
        </p:nvSpPr>
        <p:spPr>
          <a:xfrm>
            <a:off x="3038362" y="3054159"/>
            <a:ext cx="1522901" cy="350737"/>
          </a:xfrm>
          <a:prstGeom prst="rect">
            <a:avLst/>
          </a:prstGeom>
          <a:noFill/>
        </p:spPr>
        <p:txBody>
          <a:bodyPr wrap="square" rtlCol="0">
            <a:spAutoFit/>
          </a:bodyPr>
          <a:lstStyle/>
          <a:p>
            <a:pPr algn="ctr" defTabSz="609448">
              <a:lnSpc>
                <a:spcPct val="90000"/>
              </a:lnSpc>
            </a:pPr>
            <a:r>
              <a:rPr lang="hu-HU" b="1" dirty="0" smtClean="0">
                <a:solidFill>
                  <a:prstClr val="black"/>
                </a:solidFill>
                <a:cs typeface="Arial" panose="020B0604020202020204" pitchFamily="34" charset="0"/>
                <a:sym typeface="HP Simplified Light" panose="020B0404020204020204" pitchFamily="34" charset="0"/>
              </a:rPr>
              <a:t>Konvergens</a:t>
            </a:r>
            <a:endParaRPr lang="hu-HU" b="1" dirty="0">
              <a:solidFill>
                <a:prstClr val="black"/>
              </a:solidFill>
              <a:cs typeface="Arial" panose="020B0604020202020204" pitchFamily="34" charset="0"/>
              <a:sym typeface="HP Simplified Light" panose="020B0404020204020204" pitchFamily="34" charset="0"/>
            </a:endParaRPr>
          </a:p>
        </p:txBody>
      </p:sp>
      <p:sp>
        <p:nvSpPr>
          <p:cNvPr id="20" name="TextBox 19"/>
          <p:cNvSpPr txBox="1"/>
          <p:nvPr/>
        </p:nvSpPr>
        <p:spPr>
          <a:xfrm>
            <a:off x="5591944" y="2213580"/>
            <a:ext cx="2295095" cy="341632"/>
          </a:xfrm>
          <a:prstGeom prst="rect">
            <a:avLst/>
          </a:prstGeom>
          <a:noFill/>
        </p:spPr>
        <p:txBody>
          <a:bodyPr wrap="square" rtlCol="0">
            <a:spAutoFit/>
          </a:bodyPr>
          <a:lstStyle/>
          <a:p>
            <a:pPr algn="ctr" defTabSz="609448">
              <a:lnSpc>
                <a:spcPct val="90000"/>
              </a:lnSpc>
            </a:pPr>
            <a:r>
              <a:rPr lang="hu-HU" b="1" dirty="0" err="1" smtClean="0">
                <a:solidFill>
                  <a:prstClr val="black"/>
                </a:solidFill>
                <a:cs typeface="Arial" panose="020B0604020202020204" pitchFamily="34" charset="0"/>
                <a:sym typeface="HP Simplified Light" panose="020B0404020204020204" pitchFamily="34" charset="0"/>
              </a:rPr>
              <a:t>Hyper-konvergens</a:t>
            </a:r>
            <a:endParaRPr lang="hu-HU" b="1" dirty="0">
              <a:solidFill>
                <a:prstClr val="black"/>
              </a:solidFill>
              <a:cs typeface="Arial" panose="020B0604020202020204" pitchFamily="34" charset="0"/>
              <a:sym typeface="HP Simplified Light" panose="020B0404020204020204" pitchFamily="34" charset="0"/>
            </a:endParaRPr>
          </a:p>
        </p:txBody>
      </p:sp>
      <p:sp>
        <p:nvSpPr>
          <p:cNvPr id="21" name="TextBox 20"/>
          <p:cNvSpPr txBox="1"/>
          <p:nvPr/>
        </p:nvSpPr>
        <p:spPr>
          <a:xfrm>
            <a:off x="7536161" y="1196752"/>
            <a:ext cx="4594326" cy="424732"/>
          </a:xfrm>
          <a:prstGeom prst="rect">
            <a:avLst/>
          </a:prstGeom>
          <a:noFill/>
        </p:spPr>
        <p:txBody>
          <a:bodyPr wrap="square" rtlCol="0">
            <a:spAutoFit/>
          </a:bodyPr>
          <a:lstStyle/>
          <a:p>
            <a:pPr algn="ctr" defTabSz="609448">
              <a:lnSpc>
                <a:spcPct val="90000"/>
              </a:lnSpc>
            </a:pPr>
            <a:r>
              <a:rPr lang="hu-HU" sz="2400" b="1" dirty="0" smtClean="0">
                <a:solidFill>
                  <a:srgbClr val="00A982"/>
                </a:solidFill>
                <a:cs typeface="Arial" panose="020B0604020202020204" pitchFamily="34" charset="0"/>
                <a:sym typeface="HP Simplified Light" panose="020B0404020204020204" pitchFamily="34" charset="0"/>
              </a:rPr>
              <a:t>Komponálható „</a:t>
            </a:r>
            <a:r>
              <a:rPr lang="hu-HU" sz="2400" b="1" dirty="0" err="1" smtClean="0">
                <a:solidFill>
                  <a:srgbClr val="00A982"/>
                </a:solidFill>
                <a:cs typeface="Arial" panose="020B0604020202020204" pitchFamily="34" charset="0"/>
                <a:sym typeface="HP Simplified Light" panose="020B0404020204020204" pitchFamily="34" charset="0"/>
              </a:rPr>
              <a:t>Composable</a:t>
            </a:r>
            <a:r>
              <a:rPr lang="hu-HU" sz="2400" b="1" dirty="0" smtClean="0">
                <a:solidFill>
                  <a:srgbClr val="00A982"/>
                </a:solidFill>
                <a:cs typeface="Arial" panose="020B0604020202020204" pitchFamily="34" charset="0"/>
                <a:sym typeface="HP Simplified Light" panose="020B0404020204020204" pitchFamily="34" charset="0"/>
              </a:rPr>
              <a:t>”</a:t>
            </a:r>
            <a:endParaRPr lang="hu-HU" sz="2400" b="1" dirty="0">
              <a:solidFill>
                <a:srgbClr val="00A982"/>
              </a:solidFill>
              <a:cs typeface="Arial" panose="020B0604020202020204" pitchFamily="34" charset="0"/>
              <a:sym typeface="HP Simplified Light" panose="020B0404020204020204" pitchFamily="34" charset="0"/>
            </a:endParaRPr>
          </a:p>
        </p:txBody>
      </p:sp>
      <p:sp>
        <p:nvSpPr>
          <p:cNvPr id="23" name="Pentagon 22"/>
          <p:cNvSpPr/>
          <p:nvPr/>
        </p:nvSpPr>
        <p:spPr>
          <a:xfrm>
            <a:off x="7911958" y="4751068"/>
            <a:ext cx="3008577" cy="461665"/>
          </a:xfrm>
          <a:prstGeom prst="homePlate">
            <a:avLst/>
          </a:prstGeom>
          <a:solidFill>
            <a:srgbClr val="00B388"/>
          </a:solidFill>
          <a:ln w="38100">
            <a:solidFill>
              <a:srgbClr val="00B388"/>
            </a:solidFill>
          </a:ln>
        </p:spPr>
        <p:txBody>
          <a:bodyPr wrap="square">
            <a:spAutoFit/>
          </a:bodyPr>
          <a:lstStyle/>
          <a:p>
            <a:r>
              <a:rPr lang="hu-HU" sz="2400" b="1" dirty="0" smtClean="0">
                <a:solidFill>
                  <a:schemeClr val="bg1"/>
                </a:solidFill>
              </a:rPr>
              <a:t>Komponálhatóság</a:t>
            </a:r>
            <a:endParaRPr lang="hu-HU" sz="2400" b="1" dirty="0">
              <a:solidFill>
                <a:schemeClr val="bg1"/>
              </a:solidFill>
            </a:endParaRPr>
          </a:p>
        </p:txBody>
      </p:sp>
      <p:grpSp>
        <p:nvGrpSpPr>
          <p:cNvPr id="25" name="Group 24"/>
          <p:cNvGrpSpPr/>
          <p:nvPr/>
        </p:nvGrpSpPr>
        <p:grpSpPr>
          <a:xfrm>
            <a:off x="979729" y="4451605"/>
            <a:ext cx="2270274" cy="1497675"/>
            <a:chOff x="868128" y="4534516"/>
            <a:chExt cx="2021452" cy="1330860"/>
          </a:xfrm>
        </p:grpSpPr>
        <p:sp>
          <p:nvSpPr>
            <p:cNvPr id="26" name="Right Arrow 25"/>
            <p:cNvSpPr/>
            <p:nvPr/>
          </p:nvSpPr>
          <p:spPr bwMode="blackWhite">
            <a:xfrm>
              <a:off x="1773972" y="4569620"/>
              <a:ext cx="1115608" cy="780153"/>
            </a:xfrm>
            <a:prstGeom prst="rightArrow">
              <a:avLst>
                <a:gd name="adj1" fmla="val 65964"/>
                <a:gd name="adj2" fmla="val 68624"/>
              </a:avLst>
            </a:prstGeom>
            <a:solidFill>
              <a:schemeClr val="bg1"/>
            </a:solidFill>
            <a:ln w="76200">
              <a:solidFill>
                <a:schemeClr val="accent1"/>
              </a:solidFill>
              <a:round/>
              <a:headEnd/>
              <a:tailEnd/>
            </a:ln>
          </p:spPr>
          <p:txBody>
            <a:bodyPr lIns="24378" tIns="24378" rIns="24378" bIns="24378" rtlCol="0" anchor="ctr"/>
            <a:lstStyle/>
            <a:p>
              <a:pPr algn="ctr" defTabSz="609448"/>
              <a:endParaRPr lang="en-US" sz="1866" b="1" dirty="0">
                <a:solidFill>
                  <a:srgbClr val="FFFFFF"/>
                </a:solidFill>
              </a:endParaRPr>
            </a:p>
          </p:txBody>
        </p:sp>
        <p:sp>
          <p:nvSpPr>
            <p:cNvPr id="27" name="Rectangle 26"/>
            <p:cNvSpPr/>
            <p:nvPr/>
          </p:nvSpPr>
          <p:spPr bwMode="blackWhite">
            <a:xfrm>
              <a:off x="868128" y="4534516"/>
              <a:ext cx="1330860" cy="1330860"/>
            </a:xfrm>
            <a:prstGeom prst="rect">
              <a:avLst/>
            </a:prstGeom>
            <a:solidFill>
              <a:schemeClr val="bg1"/>
            </a:solidFill>
            <a:ln w="76200">
              <a:solidFill>
                <a:schemeClr val="accent1"/>
              </a:solidFill>
              <a:miter lim="800000"/>
              <a:headEnd/>
              <a:tailEnd/>
            </a:ln>
          </p:spPr>
          <p:txBody>
            <a:bodyPr lIns="24378" tIns="24378" rIns="24378" bIns="24378" rtlCol="0" anchor="ctr"/>
            <a:lstStyle/>
            <a:p>
              <a:pPr algn="ctr" defTabSz="609448">
                <a:lnSpc>
                  <a:spcPct val="90000"/>
                </a:lnSpc>
              </a:pPr>
              <a:r>
                <a:rPr lang="hu-HU" sz="1600" b="1" dirty="0" smtClean="0">
                  <a:solidFill>
                    <a:prstClr val="black"/>
                  </a:solidFill>
                  <a:sym typeface="HP Simplified Light" panose="020B0404020204020204" pitchFamily="34" charset="0"/>
                </a:rPr>
                <a:t>Hetek, hónapok</a:t>
              </a:r>
              <a:endParaRPr lang="en-US" sz="1600" b="1" dirty="0">
                <a:solidFill>
                  <a:prstClr val="black"/>
                </a:solidFill>
                <a:sym typeface="HP Simplified Light" panose="020B0404020204020204" pitchFamily="34" charset="0"/>
              </a:endParaRPr>
            </a:p>
          </p:txBody>
        </p:sp>
      </p:grpSp>
      <p:grpSp>
        <p:nvGrpSpPr>
          <p:cNvPr id="28" name="Group 27"/>
          <p:cNvGrpSpPr/>
          <p:nvPr/>
        </p:nvGrpSpPr>
        <p:grpSpPr>
          <a:xfrm>
            <a:off x="3417178" y="3659517"/>
            <a:ext cx="2493631" cy="1785590"/>
            <a:chOff x="868128" y="4534516"/>
            <a:chExt cx="2021452" cy="1330860"/>
          </a:xfrm>
        </p:grpSpPr>
        <p:sp>
          <p:nvSpPr>
            <p:cNvPr id="29" name="Right Arrow 28"/>
            <p:cNvSpPr/>
            <p:nvPr/>
          </p:nvSpPr>
          <p:spPr bwMode="blackWhite">
            <a:xfrm>
              <a:off x="1773972" y="4569620"/>
              <a:ext cx="1115608" cy="780153"/>
            </a:xfrm>
            <a:prstGeom prst="rightArrow">
              <a:avLst>
                <a:gd name="adj1" fmla="val 65964"/>
                <a:gd name="adj2" fmla="val 68624"/>
              </a:avLst>
            </a:prstGeom>
            <a:solidFill>
              <a:schemeClr val="bg1"/>
            </a:solidFill>
            <a:ln w="76200">
              <a:solidFill>
                <a:schemeClr val="accent1"/>
              </a:solidFill>
              <a:round/>
              <a:headEnd/>
              <a:tailEnd/>
            </a:ln>
          </p:spPr>
          <p:txBody>
            <a:bodyPr lIns="24378" tIns="24378" rIns="24378" bIns="24378" rtlCol="0" anchor="ctr"/>
            <a:lstStyle/>
            <a:p>
              <a:pPr algn="ctr" defTabSz="609448"/>
              <a:endParaRPr lang="en-US" sz="1866" b="1" dirty="0">
                <a:solidFill>
                  <a:srgbClr val="FFFFFF"/>
                </a:solidFill>
              </a:endParaRPr>
            </a:p>
          </p:txBody>
        </p:sp>
        <p:sp>
          <p:nvSpPr>
            <p:cNvPr id="30" name="Rectangle 29"/>
            <p:cNvSpPr/>
            <p:nvPr/>
          </p:nvSpPr>
          <p:spPr bwMode="blackWhite">
            <a:xfrm>
              <a:off x="868128" y="4534516"/>
              <a:ext cx="1330860" cy="1330860"/>
            </a:xfrm>
            <a:prstGeom prst="rect">
              <a:avLst/>
            </a:prstGeom>
            <a:solidFill>
              <a:schemeClr val="bg1"/>
            </a:solidFill>
            <a:ln w="76200">
              <a:solidFill>
                <a:schemeClr val="accent1"/>
              </a:solidFill>
              <a:miter lim="800000"/>
              <a:headEnd/>
              <a:tailEnd/>
            </a:ln>
          </p:spPr>
          <p:txBody>
            <a:bodyPr lIns="24378" tIns="24378" rIns="24378" bIns="24378" rtlCol="0" anchor="ctr"/>
            <a:lstStyle/>
            <a:p>
              <a:pPr algn="ctr" defTabSz="609448">
                <a:lnSpc>
                  <a:spcPct val="90000"/>
                </a:lnSpc>
              </a:pPr>
              <a:r>
                <a:rPr lang="hu-HU" sz="1600" b="1" dirty="0" smtClean="0">
                  <a:solidFill>
                    <a:prstClr val="black"/>
                  </a:solidFill>
                  <a:sym typeface="HP Simplified Light" panose="020B0404020204020204" pitchFamily="34" charset="0"/>
                </a:rPr>
                <a:t>Napok</a:t>
              </a:r>
              <a:endParaRPr lang="en-US" sz="1600" b="1" dirty="0">
                <a:solidFill>
                  <a:prstClr val="black"/>
                </a:solidFill>
                <a:sym typeface="HP Simplified Light" panose="020B0404020204020204" pitchFamily="34" charset="0"/>
              </a:endParaRPr>
            </a:p>
          </p:txBody>
        </p:sp>
      </p:grpSp>
      <p:grpSp>
        <p:nvGrpSpPr>
          <p:cNvPr id="32" name="Group 31"/>
          <p:cNvGrpSpPr/>
          <p:nvPr/>
        </p:nvGrpSpPr>
        <p:grpSpPr>
          <a:xfrm>
            <a:off x="5933539" y="2814453"/>
            <a:ext cx="2493631" cy="1785590"/>
            <a:chOff x="868128" y="4534516"/>
            <a:chExt cx="2021452" cy="1330860"/>
          </a:xfrm>
        </p:grpSpPr>
        <p:sp>
          <p:nvSpPr>
            <p:cNvPr id="33" name="Right Arrow 32"/>
            <p:cNvSpPr/>
            <p:nvPr/>
          </p:nvSpPr>
          <p:spPr bwMode="blackWhite">
            <a:xfrm>
              <a:off x="1773972" y="4569620"/>
              <a:ext cx="1115608" cy="780153"/>
            </a:xfrm>
            <a:prstGeom prst="rightArrow">
              <a:avLst>
                <a:gd name="adj1" fmla="val 65964"/>
                <a:gd name="adj2" fmla="val 68624"/>
              </a:avLst>
            </a:prstGeom>
            <a:solidFill>
              <a:schemeClr val="bg1"/>
            </a:solidFill>
            <a:ln w="76200">
              <a:solidFill>
                <a:schemeClr val="accent1"/>
              </a:solidFill>
              <a:round/>
              <a:headEnd/>
              <a:tailEnd/>
            </a:ln>
          </p:spPr>
          <p:txBody>
            <a:bodyPr lIns="24378" tIns="24378" rIns="24378" bIns="24378" rtlCol="0" anchor="ctr"/>
            <a:lstStyle/>
            <a:p>
              <a:pPr algn="ctr" defTabSz="609448"/>
              <a:endParaRPr lang="en-US" sz="1866" b="1" dirty="0">
                <a:solidFill>
                  <a:srgbClr val="FFFFFF"/>
                </a:solidFill>
              </a:endParaRPr>
            </a:p>
          </p:txBody>
        </p:sp>
        <p:sp>
          <p:nvSpPr>
            <p:cNvPr id="34" name="Rectangle 33"/>
            <p:cNvSpPr/>
            <p:nvPr/>
          </p:nvSpPr>
          <p:spPr bwMode="blackWhite">
            <a:xfrm>
              <a:off x="868128" y="4534516"/>
              <a:ext cx="1330860" cy="1330860"/>
            </a:xfrm>
            <a:prstGeom prst="rect">
              <a:avLst/>
            </a:prstGeom>
            <a:solidFill>
              <a:schemeClr val="bg1"/>
            </a:solidFill>
            <a:ln w="76200">
              <a:solidFill>
                <a:schemeClr val="accent1"/>
              </a:solidFill>
              <a:miter lim="800000"/>
              <a:headEnd/>
              <a:tailEnd/>
            </a:ln>
          </p:spPr>
          <p:txBody>
            <a:bodyPr lIns="24378" tIns="24378" rIns="24378" bIns="24378" rtlCol="0" anchor="ctr"/>
            <a:lstStyle/>
            <a:p>
              <a:pPr algn="ctr" defTabSz="609448">
                <a:lnSpc>
                  <a:spcPct val="90000"/>
                </a:lnSpc>
              </a:pPr>
              <a:r>
                <a:rPr lang="hu-HU" sz="1600" b="1" dirty="0" smtClean="0">
                  <a:solidFill>
                    <a:prstClr val="black"/>
                  </a:solidFill>
                  <a:sym typeface="HP Simplified Light" panose="020B0404020204020204" pitchFamily="34" charset="0"/>
                </a:rPr>
                <a:t>Órák, percek</a:t>
              </a:r>
              <a:endParaRPr lang="en-US" sz="1600" b="1" dirty="0">
                <a:solidFill>
                  <a:prstClr val="black"/>
                </a:solidFill>
                <a:sym typeface="HP Simplified Light" panose="020B0404020204020204" pitchFamily="34" charset="0"/>
              </a:endParaRPr>
            </a:p>
          </p:txBody>
        </p:sp>
      </p:grpSp>
      <p:grpSp>
        <p:nvGrpSpPr>
          <p:cNvPr id="35" name="Group 34"/>
          <p:cNvGrpSpPr/>
          <p:nvPr/>
        </p:nvGrpSpPr>
        <p:grpSpPr>
          <a:xfrm>
            <a:off x="8496509" y="1924921"/>
            <a:ext cx="3310253" cy="2258476"/>
            <a:chOff x="8497802" y="3048366"/>
            <a:chExt cx="3310253" cy="2258476"/>
          </a:xfrm>
        </p:grpSpPr>
        <p:sp>
          <p:nvSpPr>
            <p:cNvPr id="36" name="Right Arrow 35"/>
            <p:cNvSpPr/>
            <p:nvPr/>
          </p:nvSpPr>
          <p:spPr bwMode="blackWhite">
            <a:xfrm>
              <a:off x="9998708" y="3125448"/>
              <a:ext cx="1809347" cy="1252639"/>
            </a:xfrm>
            <a:prstGeom prst="rightArrow">
              <a:avLst>
                <a:gd name="adj1" fmla="val 65964"/>
                <a:gd name="adj2" fmla="val 68624"/>
              </a:avLst>
            </a:prstGeom>
            <a:solidFill>
              <a:schemeClr val="bg1"/>
            </a:solidFill>
            <a:ln w="76200">
              <a:solidFill>
                <a:srgbClr val="00B388"/>
              </a:solidFill>
              <a:round/>
              <a:headEnd/>
              <a:tailEnd/>
            </a:ln>
          </p:spPr>
          <p:txBody>
            <a:bodyPr lIns="24378" tIns="24378" rIns="24378" bIns="24378" rtlCol="0" anchor="ctr"/>
            <a:lstStyle/>
            <a:p>
              <a:pPr algn="ctr" defTabSz="609448"/>
              <a:endParaRPr lang="en-US" sz="1866" b="1" dirty="0">
                <a:solidFill>
                  <a:srgbClr val="FFFFFF"/>
                </a:solidFill>
              </a:endParaRPr>
            </a:p>
          </p:txBody>
        </p:sp>
        <p:sp>
          <p:nvSpPr>
            <p:cNvPr id="37" name="Rectangle 36"/>
            <p:cNvSpPr/>
            <p:nvPr/>
          </p:nvSpPr>
          <p:spPr bwMode="blackWhite">
            <a:xfrm>
              <a:off x="8497802" y="3048366"/>
              <a:ext cx="2258475" cy="2258476"/>
            </a:xfrm>
            <a:prstGeom prst="rect">
              <a:avLst/>
            </a:prstGeom>
            <a:solidFill>
              <a:schemeClr val="bg1"/>
            </a:solidFill>
            <a:ln w="76200">
              <a:solidFill>
                <a:srgbClr val="00B388"/>
              </a:solidFill>
              <a:miter lim="800000"/>
              <a:headEnd/>
              <a:tailEnd/>
            </a:ln>
          </p:spPr>
          <p:txBody>
            <a:bodyPr lIns="24378" tIns="24378" rIns="24378" bIns="24378" rtlCol="0" anchor="ctr"/>
            <a:lstStyle/>
            <a:p>
              <a:pPr algn="ctr" defTabSz="609448">
                <a:lnSpc>
                  <a:spcPct val="90000"/>
                </a:lnSpc>
              </a:pPr>
              <a:r>
                <a:rPr lang="hu-HU" sz="1866" b="1" dirty="0" smtClean="0">
                  <a:solidFill>
                    <a:srgbClr val="00B388"/>
                  </a:solidFill>
                  <a:cs typeface="Arial" panose="020B0604020202020204" pitchFamily="34" charset="0"/>
                  <a:sym typeface="HP Simplified Light" panose="020B0404020204020204" pitchFamily="34" charset="0"/>
                </a:rPr>
                <a:t>Percek, Másodpercek</a:t>
              </a:r>
              <a:endParaRPr lang="en-US" sz="1866" b="1" dirty="0">
                <a:solidFill>
                  <a:srgbClr val="00B388"/>
                </a:solidFill>
                <a:cs typeface="Arial" panose="020B0604020202020204" pitchFamily="34" charset="0"/>
                <a:sym typeface="HP Simplified Light" panose="020B0404020204020204" pitchFamily="34" charset="0"/>
              </a:endParaRPr>
            </a:p>
          </p:txBody>
        </p:sp>
      </p:grpSp>
    </p:spTree>
    <p:extLst>
      <p:ext uri="{BB962C8B-B14F-4D97-AF65-F5344CB8AC3E}">
        <p14:creationId xmlns:p14="http://schemas.microsoft.com/office/powerpoint/2010/main" val="2699572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0-#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0-#ppt_w/2"/>
                                          </p:val>
                                        </p:tav>
                                        <p:tav tm="100000">
                                          <p:val>
                                            <p:strVal val="#ppt_x"/>
                                          </p:val>
                                        </p:tav>
                                      </p:tavLst>
                                    </p:anim>
                                    <p:anim calcmode="lin" valueType="num">
                                      <p:cBhvr additive="base">
                                        <p:cTn id="21" dur="500" fill="hold"/>
                                        <p:tgtEl>
                                          <p:spTgt spid="28"/>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0-#ppt_w/2"/>
                                          </p:val>
                                        </p:tav>
                                        <p:tav tm="100000">
                                          <p:val>
                                            <p:strVal val="#ppt_x"/>
                                          </p:val>
                                        </p:tav>
                                      </p:tavLst>
                                    </p:anim>
                                    <p:anim calcmode="lin" valueType="num">
                                      <p:cBhvr additive="base">
                                        <p:cTn id="26" dur="500" fill="hold"/>
                                        <p:tgtEl>
                                          <p:spTgt spid="3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0-#ppt_w/2"/>
                                          </p:val>
                                        </p:tav>
                                        <p:tav tm="100000">
                                          <p:val>
                                            <p:strVal val="#ppt_x"/>
                                          </p:val>
                                        </p:tav>
                                      </p:tavLst>
                                    </p:anim>
                                    <p:anim calcmode="lin" valueType="num">
                                      <p:cBhvr additive="base">
                                        <p:cTn id="31"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flipH="1">
            <a:off x="3175762" y="5267497"/>
            <a:ext cx="1491861" cy="0"/>
          </a:xfrm>
          <a:prstGeom prst="line">
            <a:avLst/>
          </a:prstGeom>
          <a:ln w="19050">
            <a:solidFill>
              <a:srgbClr val="01B388"/>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859419" y="3924976"/>
            <a:ext cx="4258928" cy="2040496"/>
            <a:chOff x="3892883" y="3314785"/>
            <a:chExt cx="4258928" cy="2040496"/>
          </a:xfrm>
        </p:grpSpPr>
        <p:sp>
          <p:nvSpPr>
            <p:cNvPr id="253" name="Rectangle 252"/>
            <p:cNvSpPr/>
            <p:nvPr/>
          </p:nvSpPr>
          <p:spPr>
            <a:xfrm>
              <a:off x="3892883" y="3327324"/>
              <a:ext cx="4258927" cy="449638"/>
            </a:xfrm>
            <a:prstGeom prst="rect">
              <a:avLst/>
            </a:prstGeom>
            <a:solidFill>
              <a:schemeClr val="bg1"/>
            </a:solidFill>
            <a:ln w="19050">
              <a:solidFill>
                <a:srgbClr val="00B38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09219">
                <a:lnSpc>
                  <a:spcPct val="90000"/>
                </a:lnSpc>
              </a:pPr>
              <a:r>
                <a:rPr lang="hu-HU" b="1" dirty="0" smtClean="0">
                  <a:solidFill>
                    <a:srgbClr val="00B388"/>
                  </a:solidFill>
                  <a:cs typeface="Arial" panose="020B0604020202020204" pitchFamily="34" charset="0"/>
                  <a:sym typeface="HP Simplified Light" panose="020B0404020204020204" pitchFamily="34" charset="0"/>
                </a:rPr>
                <a:t>Közös API</a:t>
              </a:r>
            </a:p>
            <a:p>
              <a:pPr algn="ctr" defTabSz="609219">
                <a:lnSpc>
                  <a:spcPct val="90000"/>
                </a:lnSpc>
              </a:pPr>
              <a:r>
                <a:rPr lang="hu-HU" b="1" dirty="0" smtClean="0">
                  <a:solidFill>
                    <a:srgbClr val="00B388"/>
                  </a:solidFill>
                  <a:cs typeface="Arial" panose="020B0604020202020204" pitchFamily="34" charset="0"/>
                  <a:sym typeface="HP Simplified Light" panose="020B0404020204020204" pitchFamily="34" charset="0"/>
                </a:rPr>
                <a:t>API</a:t>
              </a:r>
              <a:endParaRPr lang="hu-HU" b="1" dirty="0">
                <a:solidFill>
                  <a:srgbClr val="00B388"/>
                </a:solidFill>
                <a:cs typeface="Arial" panose="020B0604020202020204" pitchFamily="34" charset="0"/>
                <a:sym typeface="HP Simplified Light" panose="020B0404020204020204" pitchFamily="34" charset="0"/>
              </a:endParaRPr>
            </a:p>
          </p:txBody>
        </p:sp>
        <p:sp>
          <p:nvSpPr>
            <p:cNvPr id="2" name="Rectangle 1"/>
            <p:cNvSpPr/>
            <p:nvPr/>
          </p:nvSpPr>
          <p:spPr bwMode="ltGray">
            <a:xfrm>
              <a:off x="3892883" y="3314785"/>
              <a:ext cx="4258928" cy="2040496"/>
            </a:xfrm>
            <a:prstGeom prst="rect">
              <a:avLst/>
            </a:prstGeom>
            <a:noFill/>
            <a:ln w="76200">
              <a:solidFill>
                <a:srgbClr val="00B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hu-HU" sz="1999" dirty="0"/>
            </a:p>
          </p:txBody>
        </p:sp>
      </p:grpSp>
      <p:grpSp>
        <p:nvGrpSpPr>
          <p:cNvPr id="224" name="Group 223"/>
          <p:cNvGrpSpPr/>
          <p:nvPr/>
        </p:nvGrpSpPr>
        <p:grpSpPr>
          <a:xfrm>
            <a:off x="3894472" y="4289675"/>
            <a:ext cx="4258927" cy="1570948"/>
            <a:chOff x="3989147" y="3784423"/>
            <a:chExt cx="4260036" cy="1571357"/>
          </a:xfrm>
        </p:grpSpPr>
        <p:grpSp>
          <p:nvGrpSpPr>
            <p:cNvPr id="14" name="Group 13"/>
            <p:cNvGrpSpPr/>
            <p:nvPr/>
          </p:nvGrpSpPr>
          <p:grpSpPr>
            <a:xfrm>
              <a:off x="3989147" y="4503040"/>
              <a:ext cx="587373" cy="576077"/>
              <a:chOff x="6677026" y="4762500"/>
              <a:chExt cx="495300" cy="485775"/>
            </a:xfrm>
          </p:grpSpPr>
          <p:sp>
            <p:nvSpPr>
              <p:cNvPr id="7" name="Rectangle 6"/>
              <p:cNvSpPr/>
              <p:nvPr/>
            </p:nvSpPr>
            <p:spPr bwMode="ltGray">
              <a:xfrm>
                <a:off x="6677026" y="4762500"/>
                <a:ext cx="495300" cy="40005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hu-HU" sz="1999" dirty="0"/>
              </a:p>
            </p:txBody>
          </p:sp>
          <p:cxnSp>
            <p:nvCxnSpPr>
              <p:cNvPr id="10" name="Straight Connector 9"/>
              <p:cNvCxnSpPr/>
              <p:nvPr/>
            </p:nvCxnSpPr>
            <p:spPr>
              <a:xfrm>
                <a:off x="6781800" y="5248275"/>
                <a:ext cx="28575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7" name="Rectangle 246"/>
            <p:cNvSpPr/>
            <p:nvPr/>
          </p:nvSpPr>
          <p:spPr>
            <a:xfrm>
              <a:off x="3989147" y="3784423"/>
              <a:ext cx="4260036" cy="1571357"/>
            </a:xfrm>
            <a:prstGeom prst="rect">
              <a:avLst/>
            </a:prstGeom>
            <a:solidFill>
              <a:schemeClr val="bg1"/>
            </a:solidFill>
            <a:ln w="76200">
              <a:solidFill>
                <a:srgbClr val="00B388"/>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219">
                <a:lnSpc>
                  <a:spcPct val="90000"/>
                </a:lnSpc>
              </a:pPr>
              <a:r>
                <a:rPr lang="hu-HU" b="1" dirty="0" smtClean="0">
                  <a:solidFill>
                    <a:srgbClr val="00B388"/>
                  </a:solidFill>
                  <a:cs typeface="Arial" panose="020B0604020202020204" pitchFamily="34" charset="0"/>
                  <a:sym typeface="HP Simplified Light" panose="020B0404020204020204" pitchFamily="34" charset="0"/>
                </a:rPr>
                <a:t>Software </a:t>
              </a:r>
              <a:r>
                <a:rPr lang="hu-HU" b="1" dirty="0" err="1" smtClean="0">
                  <a:solidFill>
                    <a:srgbClr val="00B388"/>
                  </a:solidFill>
                  <a:cs typeface="Arial" panose="020B0604020202020204" pitchFamily="34" charset="0"/>
                  <a:sym typeface="HP Simplified Light" panose="020B0404020204020204" pitchFamily="34" charset="0"/>
                </a:rPr>
                <a:t>Defined</a:t>
              </a:r>
              <a:r>
                <a:rPr lang="hu-HU" b="1" dirty="0" smtClean="0">
                  <a:solidFill>
                    <a:srgbClr val="00B388"/>
                  </a:solidFill>
                  <a:cs typeface="Arial" panose="020B0604020202020204" pitchFamily="34" charset="0"/>
                  <a:sym typeface="HP Simplified Light" panose="020B0404020204020204" pitchFamily="34" charset="0"/>
                </a:rPr>
                <a:t> Intelligencia</a:t>
              </a:r>
              <a:endParaRPr lang="hu-HU" b="1" dirty="0">
                <a:solidFill>
                  <a:srgbClr val="00B388"/>
                </a:solidFill>
                <a:cs typeface="Arial" panose="020B0604020202020204" pitchFamily="34" charset="0"/>
                <a:sym typeface="HP Simplified Light" panose="020B0404020204020204" pitchFamily="34"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059172" y="4600858"/>
              <a:ext cx="552137" cy="552137"/>
            </a:xfrm>
            <a:prstGeom prst="rect">
              <a:avLst/>
            </a:prstGeom>
          </p:spPr>
        </p:pic>
      </p:grpSp>
      <p:graphicFrame>
        <p:nvGraphicFramePr>
          <p:cNvPr id="3" name="Object 2" hidden="1"/>
          <p:cNvGraphicFramePr>
            <a:graphicFrameLocks noChangeAspect="1"/>
          </p:cNvGraphicFramePr>
          <p:nvPr>
            <p:custDataLst>
              <p:tags r:id="rId2"/>
            </p:custDataLst>
            <p:extLst/>
          </p:nvPr>
        </p:nvGraphicFramePr>
        <p:xfrm>
          <a:off x="7941" y="4272"/>
          <a:ext cx="1587" cy="1587"/>
        </p:xfrm>
        <a:graphic>
          <a:graphicData uri="http://schemas.openxmlformats.org/presentationml/2006/ole">
            <mc:AlternateContent xmlns:mc="http://schemas.openxmlformats.org/markup-compatibility/2006">
              <mc:Choice xmlns:v="urn:schemas-microsoft-com:vml" Requires="v">
                <p:oleObj spid="_x0000_s3177"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7941" y="4272"/>
                        <a:ext cx="1587" cy="1587"/>
                      </a:xfrm>
                      <a:prstGeom prst="rect">
                        <a:avLst/>
                      </a:prstGeom>
                    </p:spPr>
                  </p:pic>
                </p:oleObj>
              </mc:Fallback>
            </mc:AlternateContent>
          </a:graphicData>
        </a:graphic>
      </p:graphicFrame>
      <p:sp>
        <p:nvSpPr>
          <p:cNvPr id="94" name="Title 1"/>
          <p:cNvSpPr>
            <a:spLocks noGrp="1"/>
          </p:cNvSpPr>
          <p:nvPr>
            <p:ph type="title"/>
          </p:nvPr>
        </p:nvSpPr>
        <p:spPr>
          <a:xfrm>
            <a:off x="612298" y="522723"/>
            <a:ext cx="10964230" cy="411266"/>
          </a:xfrm>
        </p:spPr>
        <p:txBody>
          <a:bodyPr/>
          <a:lstStyle/>
          <a:p>
            <a:r>
              <a:rPr lang="hu-HU" dirty="0" smtClean="0">
                <a:cs typeface="Metric Bold"/>
                <a:sym typeface="HP Simplified Light" panose="020B0404020204020204" pitchFamily="34" charset="0"/>
              </a:rPr>
              <a:t>Komponálható „Composable” Infrastruktúra</a:t>
            </a:r>
            <a:endParaRPr lang="hu-HU" dirty="0">
              <a:cs typeface="Metric Bold"/>
              <a:sym typeface="HP Simplified Light" panose="020B0404020204020204" pitchFamily="34" charset="0"/>
            </a:endParaRPr>
          </a:p>
        </p:txBody>
      </p:sp>
      <p:sp>
        <p:nvSpPr>
          <p:cNvPr id="25" name="Text Placeholder 9"/>
          <p:cNvSpPr>
            <a:spLocks noGrp="1"/>
          </p:cNvSpPr>
          <p:nvPr>
            <p:ph type="body" sz="quarter" idx="13"/>
          </p:nvPr>
        </p:nvSpPr>
        <p:spPr>
          <a:xfrm>
            <a:off x="610871" y="934895"/>
            <a:ext cx="10967086" cy="380901"/>
          </a:xfrm>
        </p:spPr>
        <p:txBody>
          <a:bodyPr/>
          <a:lstStyle/>
          <a:p>
            <a:r>
              <a:rPr lang="hu-HU" dirty="0" smtClean="0">
                <a:solidFill>
                  <a:srgbClr val="01B388"/>
                </a:solidFill>
                <a:latin typeface="+mj-lt"/>
                <a:cs typeface="Metric Regular"/>
              </a:rPr>
              <a:t>Architektúrális alapelvek</a:t>
            </a:r>
            <a:endParaRPr lang="hu-HU" dirty="0">
              <a:solidFill>
                <a:srgbClr val="01B388"/>
              </a:solidFill>
              <a:latin typeface="+mj-lt"/>
              <a:cs typeface="Metric Regular"/>
            </a:endParaRPr>
          </a:p>
        </p:txBody>
      </p:sp>
      <p:sp>
        <p:nvSpPr>
          <p:cNvPr id="248" name="Rectangle 247"/>
          <p:cNvSpPr/>
          <p:nvPr/>
        </p:nvSpPr>
        <p:spPr>
          <a:xfrm>
            <a:off x="4651083" y="4662413"/>
            <a:ext cx="2780370" cy="1074632"/>
          </a:xfrm>
          <a:prstGeom prst="rect">
            <a:avLst/>
          </a:prstGeom>
          <a:solidFill>
            <a:schemeClr val="bg1"/>
          </a:solidFill>
          <a:ln w="76200">
            <a:solidFill>
              <a:srgbClr val="00B38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219">
              <a:lnSpc>
                <a:spcPct val="90000"/>
              </a:lnSpc>
            </a:pPr>
            <a:endParaRPr lang="hu-HU" sz="1600" b="1" dirty="0">
              <a:solidFill>
                <a:schemeClr val="tx1"/>
              </a:solidFill>
              <a:cs typeface="Arial" panose="020B0604020202020204" pitchFamily="34" charset="0"/>
              <a:sym typeface="HP Simplified Light" panose="020B0404020204020204" pitchFamily="34" charset="0"/>
            </a:endParaRPr>
          </a:p>
        </p:txBody>
      </p:sp>
      <p:sp>
        <p:nvSpPr>
          <p:cNvPr id="17" name="Rectangle 16"/>
          <p:cNvSpPr/>
          <p:nvPr/>
        </p:nvSpPr>
        <p:spPr>
          <a:xfrm>
            <a:off x="407368" y="3861048"/>
            <a:ext cx="3358057" cy="2169184"/>
          </a:xfrm>
          <a:prstGeom prst="rect">
            <a:avLst/>
          </a:prstGeom>
        </p:spPr>
        <p:txBody>
          <a:bodyPr wrap="square">
            <a:spAutoFit/>
          </a:bodyPr>
          <a:lstStyle/>
          <a:p>
            <a:pPr defTabSz="913829">
              <a:spcAft>
                <a:spcPts val="600"/>
              </a:spcAft>
            </a:pPr>
            <a:r>
              <a:rPr lang="hu-HU" sz="1998" b="1" dirty="0" smtClean="0">
                <a:solidFill>
                  <a:srgbClr val="00B388"/>
                </a:solidFill>
                <a:sym typeface="HP Simplified Light" panose="020B0404020204020204" pitchFamily="34" charset="0"/>
              </a:rPr>
              <a:t>Rugalmas erőforrás halmazok</a:t>
            </a:r>
          </a:p>
          <a:p>
            <a:pPr marL="157069" indent="-157069" defTabSz="685388">
              <a:spcAft>
                <a:spcPts val="600"/>
              </a:spcAft>
              <a:buFont typeface="Arial" panose="020B0604020202020204" pitchFamily="34" charset="0"/>
              <a:buChar char="•"/>
            </a:pPr>
            <a:r>
              <a:rPr lang="hu-HU" sz="1600" dirty="0" smtClean="0">
                <a:solidFill>
                  <a:prstClr val="black"/>
                </a:solidFill>
                <a:sym typeface="HP Simplified Light" panose="020B0404020204020204" pitchFamily="34" charset="0"/>
              </a:rPr>
              <a:t>Közös infrastruktúra a csoportokba gyűjtött erőforrás halmazokhoz</a:t>
            </a:r>
          </a:p>
          <a:p>
            <a:pPr marL="157069" indent="-157069" defTabSz="685388">
              <a:spcAft>
                <a:spcPts val="600"/>
              </a:spcAft>
              <a:buFont typeface="Arial" panose="020B0604020202020204" pitchFamily="34" charset="0"/>
              <a:buChar char="•"/>
            </a:pPr>
            <a:r>
              <a:rPr lang="hu-HU" sz="1600" dirty="0" smtClean="0">
                <a:solidFill>
                  <a:prstClr val="black"/>
                </a:solidFill>
                <a:sym typeface="HP Simplified Light" panose="020B0404020204020204" pitchFamily="34" charset="0"/>
              </a:rPr>
              <a:t>Fizikai, virtualizált, és konténeres</a:t>
            </a:r>
          </a:p>
          <a:p>
            <a:pPr marL="157069" indent="-157069" defTabSz="685388">
              <a:spcAft>
                <a:spcPts val="600"/>
              </a:spcAft>
              <a:buFont typeface="Arial" panose="020B0604020202020204" pitchFamily="34" charset="0"/>
              <a:buChar char="•"/>
            </a:pPr>
            <a:r>
              <a:rPr lang="hu-HU" sz="1600" dirty="0" smtClean="0">
                <a:solidFill>
                  <a:prstClr val="black"/>
                </a:solidFill>
                <a:sym typeface="HP Simplified Light" panose="020B0404020204020204" pitchFamily="34" charset="0"/>
              </a:rPr>
              <a:t>Automatikus kapacitás kezelés</a:t>
            </a:r>
            <a:endParaRPr lang="hu-HU" sz="1600" dirty="0">
              <a:solidFill>
                <a:prstClr val="black"/>
              </a:solidFill>
              <a:sym typeface="HP Simplified Light" panose="020B0404020204020204" pitchFamily="34" charset="0"/>
            </a:endParaRPr>
          </a:p>
        </p:txBody>
      </p:sp>
      <p:sp>
        <p:nvSpPr>
          <p:cNvPr id="22" name="Rectangle 21"/>
          <p:cNvSpPr/>
          <p:nvPr/>
        </p:nvSpPr>
        <p:spPr>
          <a:xfrm>
            <a:off x="8686800" y="4709523"/>
            <a:ext cx="3352799" cy="1599797"/>
          </a:xfrm>
          <a:prstGeom prst="rect">
            <a:avLst/>
          </a:prstGeom>
        </p:spPr>
        <p:txBody>
          <a:bodyPr wrap="square">
            <a:spAutoFit/>
          </a:bodyPr>
          <a:lstStyle/>
          <a:p>
            <a:pPr defTabSz="913600">
              <a:spcAft>
                <a:spcPts val="600"/>
              </a:spcAft>
            </a:pPr>
            <a:r>
              <a:rPr lang="hu-HU" sz="1998" b="1" dirty="0" smtClean="0">
                <a:solidFill>
                  <a:srgbClr val="00B388"/>
                </a:solidFill>
                <a:sym typeface="HP Simplified Light" panose="020B0404020204020204" pitchFamily="34" charset="0"/>
              </a:rPr>
              <a:t>Software-Defined Intelligencia</a:t>
            </a:r>
          </a:p>
          <a:p>
            <a:pPr marL="114266" indent="-114266" defTabSz="685594">
              <a:spcAft>
                <a:spcPts val="600"/>
              </a:spcAft>
              <a:buFont typeface="Arial" panose="020B0604020202020204" pitchFamily="34" charset="0"/>
              <a:buChar char="•"/>
            </a:pPr>
            <a:r>
              <a:rPr lang="hu-HU" sz="1600" dirty="0" smtClean="0">
                <a:solidFill>
                  <a:prstClr val="black"/>
                </a:solidFill>
                <a:sym typeface="HP Simplified Light" panose="020B0404020204020204" pitchFamily="34" charset="0"/>
              </a:rPr>
              <a:t>Template alapú erőforrás </a:t>
            </a:r>
            <a:r>
              <a:rPr lang="hu-HU" sz="1600" dirty="0" err="1" smtClean="0">
                <a:solidFill>
                  <a:prstClr val="black"/>
                </a:solidFill>
                <a:sym typeface="HP Simplified Light" panose="020B0404020204020204" pitchFamily="34" charset="0"/>
              </a:rPr>
              <a:t>provizionálás</a:t>
            </a:r>
            <a:endParaRPr lang="hu-HU" sz="1600" dirty="0" smtClean="0">
              <a:solidFill>
                <a:prstClr val="black"/>
              </a:solidFill>
              <a:sym typeface="HP Simplified Light" panose="020B0404020204020204" pitchFamily="34" charset="0"/>
            </a:endParaRPr>
          </a:p>
          <a:p>
            <a:pPr marL="114266" indent="-114266" defTabSz="685594">
              <a:spcAft>
                <a:spcPts val="600"/>
              </a:spcAft>
              <a:buFont typeface="Arial" panose="020B0604020202020204" pitchFamily="34" charset="0"/>
              <a:buChar char="•"/>
            </a:pPr>
            <a:r>
              <a:rPr lang="hu-HU" sz="1600" dirty="0" smtClean="0">
                <a:solidFill>
                  <a:prstClr val="black"/>
                </a:solidFill>
                <a:sym typeface="HP Simplified Light" panose="020B0404020204020204" pitchFamily="34" charset="0"/>
              </a:rPr>
              <a:t>Rugalmas, folyamatos működés</a:t>
            </a:r>
            <a:endParaRPr lang="hu-HU" sz="1600" dirty="0">
              <a:solidFill>
                <a:prstClr val="black"/>
              </a:solidFill>
              <a:sym typeface="HP Simplified Light" panose="020B0404020204020204" pitchFamily="34" charset="0"/>
            </a:endParaRPr>
          </a:p>
        </p:txBody>
      </p:sp>
      <p:cxnSp>
        <p:nvCxnSpPr>
          <p:cNvPr id="24" name="Elbow Connector 23"/>
          <p:cNvCxnSpPr/>
          <p:nvPr/>
        </p:nvCxnSpPr>
        <p:spPr>
          <a:xfrm rot="5400000">
            <a:off x="7817056" y="3013004"/>
            <a:ext cx="1063347" cy="523740"/>
          </a:xfrm>
          <a:prstGeom prst="bentConnector3">
            <a:avLst>
              <a:gd name="adj1" fmla="val 746"/>
            </a:avLst>
          </a:prstGeom>
          <a:ln w="19050">
            <a:solidFill>
              <a:srgbClr val="01B388"/>
            </a:solidFill>
            <a:prstDash val="sysDash"/>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8686801" y="1988840"/>
            <a:ext cx="3473162" cy="2600392"/>
          </a:xfrm>
          <a:prstGeom prst="rect">
            <a:avLst/>
          </a:prstGeom>
        </p:spPr>
        <p:txBody>
          <a:bodyPr wrap="square">
            <a:spAutoFit/>
          </a:bodyPr>
          <a:lstStyle/>
          <a:p>
            <a:pPr defTabSz="913600">
              <a:spcAft>
                <a:spcPts val="600"/>
              </a:spcAft>
            </a:pPr>
            <a:r>
              <a:rPr lang="hu-HU" sz="1998" b="1" dirty="0" smtClean="0">
                <a:solidFill>
                  <a:srgbClr val="00B388"/>
                </a:solidFill>
                <a:sym typeface="HP Simplified Light" panose="020B0404020204020204" pitchFamily="34" charset="0"/>
              </a:rPr>
              <a:t>Közös egyesített API</a:t>
            </a:r>
          </a:p>
          <a:p>
            <a:pPr marL="132047" lvl="1" indent="-132047">
              <a:spcAft>
                <a:spcPts val="600"/>
              </a:spcAft>
              <a:buSzPct val="80000"/>
              <a:buFont typeface="Arial"/>
              <a:buChar char="•"/>
            </a:pPr>
            <a:r>
              <a:rPr lang="hu-HU" sz="1600" dirty="0" smtClean="0">
                <a:solidFill>
                  <a:prstClr val="black"/>
                </a:solidFill>
                <a:sym typeface="HP Simplified Light" panose="020B0404020204020204" pitchFamily="34" charset="0"/>
              </a:rPr>
              <a:t>Egyetlen közös pont az </a:t>
            </a:r>
            <a:r>
              <a:rPr lang="hu-HU" sz="1600" dirty="0" err="1" smtClean="0">
                <a:solidFill>
                  <a:prstClr val="black"/>
                </a:solidFill>
                <a:sym typeface="HP Simplified Light" panose="020B0404020204020204" pitchFamily="34" charset="0"/>
              </a:rPr>
              <a:t>infrastuktúra</a:t>
            </a:r>
            <a:r>
              <a:rPr lang="hu-HU" sz="1600" dirty="0" smtClean="0">
                <a:solidFill>
                  <a:prstClr val="black"/>
                </a:solidFill>
                <a:sym typeface="HP Simplified Light" panose="020B0404020204020204" pitchFamily="34" charset="0"/>
              </a:rPr>
              <a:t> valamennyi komponensének kezeléséhez.</a:t>
            </a:r>
          </a:p>
          <a:p>
            <a:pPr marL="132047" lvl="1" indent="-132047">
              <a:spcAft>
                <a:spcPts val="600"/>
              </a:spcAft>
              <a:buSzPct val="80000"/>
              <a:buFont typeface="Arial"/>
              <a:buChar char="•"/>
            </a:pPr>
            <a:r>
              <a:rPr lang="hu-HU" sz="1600" dirty="0" smtClean="0">
                <a:solidFill>
                  <a:prstClr val="black"/>
                </a:solidFill>
                <a:sym typeface="HP Simplified Light" panose="020B0404020204020204" pitchFamily="34" charset="0"/>
              </a:rPr>
              <a:t>Teljes infrastruktúra programozhatóság</a:t>
            </a:r>
          </a:p>
          <a:p>
            <a:pPr marL="132047" lvl="1" indent="-132047">
              <a:spcAft>
                <a:spcPts val="600"/>
              </a:spcAft>
              <a:buSzPct val="80000"/>
              <a:buFont typeface="Arial"/>
              <a:buChar char="•"/>
            </a:pPr>
            <a:r>
              <a:rPr lang="hu-HU" sz="1600" dirty="0" smtClean="0">
                <a:solidFill>
                  <a:prstClr val="black"/>
                </a:solidFill>
                <a:sym typeface="HP Simplified Light" panose="020B0404020204020204" pitchFamily="34" charset="0"/>
              </a:rPr>
              <a:t>Interface a fizikai komponensekhez az </a:t>
            </a:r>
            <a:r>
              <a:rPr lang="hu-HU" sz="1600" dirty="0" err="1" smtClean="0">
                <a:solidFill>
                  <a:prstClr val="black"/>
                </a:solidFill>
                <a:sym typeface="HP Simplified Light" panose="020B0404020204020204" pitchFamily="34" charset="0"/>
              </a:rPr>
              <a:t>IaS</a:t>
            </a:r>
            <a:r>
              <a:rPr lang="hu-HU" sz="1600" dirty="0" smtClean="0">
                <a:solidFill>
                  <a:prstClr val="black"/>
                </a:solidFill>
                <a:sym typeface="HP Simplified Light" panose="020B0404020204020204" pitchFamily="34" charset="0"/>
              </a:rPr>
              <a:t> szolgáltatáshoz</a:t>
            </a:r>
            <a:endParaRPr lang="hu-HU" sz="1600" dirty="0">
              <a:solidFill>
                <a:prstClr val="black"/>
              </a:solidFill>
              <a:sym typeface="HP Simplified Light" panose="020B0404020204020204" pitchFamily="34" charset="0"/>
            </a:endParaRPr>
          </a:p>
        </p:txBody>
      </p:sp>
      <p:cxnSp>
        <p:nvCxnSpPr>
          <p:cNvPr id="44" name="Straight Connector 43"/>
          <p:cNvCxnSpPr/>
          <p:nvPr/>
        </p:nvCxnSpPr>
        <p:spPr>
          <a:xfrm flipH="1">
            <a:off x="7504435" y="5267497"/>
            <a:ext cx="1289045" cy="0"/>
          </a:xfrm>
          <a:prstGeom prst="line">
            <a:avLst/>
          </a:prstGeom>
          <a:ln w="19050">
            <a:solidFill>
              <a:srgbClr val="01B388"/>
            </a:solidFill>
            <a:prstDash val="sysDash"/>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8"/>
          <a:stretch>
            <a:fillRect/>
          </a:stretch>
        </p:blipFill>
        <p:spPr>
          <a:xfrm>
            <a:off x="3422623" y="1243811"/>
            <a:ext cx="5370857" cy="2141256"/>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86077" y="4978735"/>
            <a:ext cx="680277" cy="686042"/>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76636" y="4997472"/>
            <a:ext cx="553446" cy="648569"/>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32354" y="4993149"/>
            <a:ext cx="651450" cy="657215"/>
          </a:xfrm>
          <a:prstGeom prst="rect">
            <a:avLst/>
          </a:prstGeom>
        </p:spPr>
      </p:pic>
      <p:sp>
        <p:nvSpPr>
          <p:cNvPr id="18" name="Rectangle 17"/>
          <p:cNvSpPr/>
          <p:nvPr/>
        </p:nvSpPr>
        <p:spPr bwMode="ltGray">
          <a:xfrm>
            <a:off x="3930395" y="4185466"/>
            <a:ext cx="4187952" cy="14909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hu-HU" dirty="0" smtClean="0"/>
          </a:p>
        </p:txBody>
      </p:sp>
      <p:cxnSp>
        <p:nvCxnSpPr>
          <p:cNvPr id="20" name="Straight Connector 19"/>
          <p:cNvCxnSpPr/>
          <p:nvPr/>
        </p:nvCxnSpPr>
        <p:spPr>
          <a:xfrm rot="10800000" flipV="1">
            <a:off x="3962400" y="4267200"/>
            <a:ext cx="4114800" cy="0"/>
          </a:xfrm>
          <a:prstGeom prst="line">
            <a:avLst/>
          </a:prstGeom>
          <a:ln w="38100">
            <a:solidFill>
              <a:schemeClr val="bg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691052" y="3411012"/>
            <a:ext cx="4665766" cy="409117"/>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219">
              <a:lnSpc>
                <a:spcPct val="90000"/>
              </a:lnSpc>
            </a:pPr>
            <a:r>
              <a:rPr lang="hu-HU" sz="2400" b="1" dirty="0" smtClean="0">
                <a:solidFill>
                  <a:srgbClr val="00B388"/>
                </a:solidFill>
                <a:cs typeface="Arial" panose="020B0604020202020204" pitchFamily="34" charset="0"/>
                <a:sym typeface="HP Simplified Light" panose="020B0404020204020204" pitchFamily="34" charset="0"/>
              </a:rPr>
              <a:t>Komponálható Infrastruktúra</a:t>
            </a:r>
            <a:endParaRPr lang="hu-HU" sz="2400" b="1" dirty="0">
              <a:solidFill>
                <a:srgbClr val="00B388"/>
              </a:solidFill>
              <a:cs typeface="Arial" panose="020B0604020202020204" pitchFamily="34" charset="0"/>
              <a:sym typeface="HP Simplified Light" panose="020B0404020204020204" pitchFamily="34" charset="0"/>
            </a:endParaRPr>
          </a:p>
        </p:txBody>
      </p:sp>
      <p:sp>
        <p:nvSpPr>
          <p:cNvPr id="26" name="Rectangle 25"/>
          <p:cNvSpPr/>
          <p:nvPr/>
        </p:nvSpPr>
        <p:spPr bwMode="ltGray">
          <a:xfrm>
            <a:off x="4648200" y="4645619"/>
            <a:ext cx="2785934" cy="1074635"/>
          </a:xfrm>
          <a:prstGeom prst="rect">
            <a:avLst/>
          </a:prstGeom>
          <a:noFill/>
          <a:ln w="38100">
            <a:solidFill>
              <a:schemeClr val="bg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hu-HU" dirty="0" smtClean="0">
              <a:solidFill>
                <a:srgbClr val="00B388"/>
              </a:solidFill>
            </a:endParaRPr>
          </a:p>
        </p:txBody>
      </p:sp>
      <p:sp>
        <p:nvSpPr>
          <p:cNvPr id="27" name="Rectangle 26"/>
          <p:cNvSpPr/>
          <p:nvPr/>
        </p:nvSpPr>
        <p:spPr>
          <a:xfrm>
            <a:off x="4874075" y="4637103"/>
            <a:ext cx="2313455" cy="341632"/>
          </a:xfrm>
          <a:prstGeom prst="rect">
            <a:avLst/>
          </a:prstGeom>
        </p:spPr>
        <p:txBody>
          <a:bodyPr wrap="none">
            <a:spAutoFit/>
          </a:bodyPr>
          <a:lstStyle/>
          <a:p>
            <a:pPr algn="ctr" defTabSz="609219">
              <a:lnSpc>
                <a:spcPct val="90000"/>
              </a:lnSpc>
            </a:pPr>
            <a:r>
              <a:rPr lang="hu-HU" b="1" dirty="0" err="1" smtClean="0">
                <a:solidFill>
                  <a:srgbClr val="00B388"/>
                </a:solidFill>
                <a:cs typeface="Arial" panose="020B0604020202020204" pitchFamily="34" charset="0"/>
                <a:sym typeface="HP Simplified Light" panose="020B0404020204020204" pitchFamily="34" charset="0"/>
              </a:rPr>
              <a:t>Rug</a:t>
            </a:r>
            <a:r>
              <a:rPr lang="hu-HU" b="1" dirty="0" smtClean="0">
                <a:solidFill>
                  <a:srgbClr val="00B388"/>
                </a:solidFill>
                <a:cs typeface="Arial" panose="020B0604020202020204" pitchFamily="34" charset="0"/>
                <a:sym typeface="HP Simplified Light" panose="020B0404020204020204" pitchFamily="34" charset="0"/>
              </a:rPr>
              <a:t>. </a:t>
            </a:r>
            <a:r>
              <a:rPr lang="hu-HU" b="1" dirty="0" err="1" smtClean="0">
                <a:solidFill>
                  <a:srgbClr val="00B388"/>
                </a:solidFill>
                <a:cs typeface="Arial" panose="020B0604020202020204" pitchFamily="34" charset="0"/>
                <a:sym typeface="HP Simplified Light" panose="020B0404020204020204" pitchFamily="34" charset="0"/>
              </a:rPr>
              <a:t>erőf.halmazok</a:t>
            </a:r>
            <a:endParaRPr lang="hu-HU" b="1" dirty="0">
              <a:solidFill>
                <a:srgbClr val="00B388"/>
              </a:solidFill>
              <a:cs typeface="Arial" panose="020B0604020202020204" pitchFamily="34" charset="0"/>
              <a:sym typeface="HP Simplified Light" panose="020B0404020204020204" pitchFamily="34" charset="0"/>
            </a:endParaRPr>
          </a:p>
        </p:txBody>
      </p:sp>
      <p:sp>
        <p:nvSpPr>
          <p:cNvPr id="40" name="Rectangle 39"/>
          <p:cNvSpPr/>
          <p:nvPr/>
        </p:nvSpPr>
        <p:spPr>
          <a:xfrm>
            <a:off x="4757571" y="4721039"/>
            <a:ext cx="2546462" cy="249299"/>
          </a:xfrm>
          <a:prstGeom prst="rect">
            <a:avLst/>
          </a:prstGeom>
          <a:solidFill>
            <a:schemeClr val="bg1"/>
          </a:solidFill>
        </p:spPr>
        <p:txBody>
          <a:bodyPr wrap="square" lIns="91440" tIns="0" bIns="0">
            <a:spAutoFit/>
          </a:bodyPr>
          <a:lstStyle/>
          <a:p>
            <a:pPr algn="ctr" defTabSz="609219">
              <a:lnSpc>
                <a:spcPct val="90000"/>
              </a:lnSpc>
            </a:pPr>
            <a:r>
              <a:rPr lang="hu-HU" b="1" dirty="0" err="1" smtClean="0">
                <a:cs typeface="Arial" panose="020B0604020202020204" pitchFamily="34" charset="0"/>
                <a:sym typeface="HP Simplified Light" panose="020B0404020204020204" pitchFamily="34" charset="0"/>
              </a:rPr>
              <a:t>Rug</a:t>
            </a:r>
            <a:r>
              <a:rPr lang="hu-HU" b="1" dirty="0" smtClean="0">
                <a:cs typeface="Arial" panose="020B0604020202020204" pitchFamily="34" charset="0"/>
                <a:sym typeface="HP Simplified Light" panose="020B0404020204020204" pitchFamily="34" charset="0"/>
              </a:rPr>
              <a:t>. </a:t>
            </a:r>
            <a:r>
              <a:rPr lang="hu-HU" b="1" dirty="0" err="1" smtClean="0">
                <a:cs typeface="Arial" panose="020B0604020202020204" pitchFamily="34" charset="0"/>
                <a:sym typeface="HP Simplified Light" panose="020B0404020204020204" pitchFamily="34" charset="0"/>
              </a:rPr>
              <a:t>erőf.halmazok</a:t>
            </a:r>
            <a:endParaRPr lang="hu-HU" b="1" dirty="0">
              <a:cs typeface="Arial" panose="020B0604020202020204" pitchFamily="34" charset="0"/>
              <a:sym typeface="HP Simplified Light" panose="020B0404020204020204" pitchFamily="34" charset="0"/>
            </a:endParaRPr>
          </a:p>
        </p:txBody>
      </p:sp>
      <p:sp>
        <p:nvSpPr>
          <p:cNvPr id="28" name="Rectangle 27"/>
          <p:cNvSpPr/>
          <p:nvPr/>
        </p:nvSpPr>
        <p:spPr>
          <a:xfrm>
            <a:off x="4243842" y="4306834"/>
            <a:ext cx="3480440" cy="249299"/>
          </a:xfrm>
          <a:prstGeom prst="rect">
            <a:avLst/>
          </a:prstGeom>
          <a:solidFill>
            <a:schemeClr val="bg1"/>
          </a:solidFill>
        </p:spPr>
        <p:txBody>
          <a:bodyPr wrap="none" tIns="0" bIns="0">
            <a:spAutoFit/>
          </a:bodyPr>
          <a:lstStyle/>
          <a:p>
            <a:pPr algn="ctr" defTabSz="609219">
              <a:lnSpc>
                <a:spcPct val="90000"/>
              </a:lnSpc>
            </a:pPr>
            <a:r>
              <a:rPr lang="hu-HU" b="1" dirty="0" smtClean="0">
                <a:cs typeface="Arial" panose="020B0604020202020204" pitchFamily="34" charset="0"/>
                <a:sym typeface="HP Simplified Light" panose="020B0404020204020204" pitchFamily="34" charset="0"/>
              </a:rPr>
              <a:t>Software-Defined Intelligencia</a:t>
            </a:r>
            <a:endParaRPr lang="hu-HU" b="1" dirty="0">
              <a:cs typeface="Arial" panose="020B0604020202020204" pitchFamily="34" charset="0"/>
              <a:sym typeface="HP Simplified Light" panose="020B0404020204020204" pitchFamily="34" charset="0"/>
            </a:endParaRPr>
          </a:p>
        </p:txBody>
      </p:sp>
    </p:spTree>
    <p:extLst>
      <p:ext uri="{BB962C8B-B14F-4D97-AF65-F5344CB8AC3E}">
        <p14:creationId xmlns:p14="http://schemas.microsoft.com/office/powerpoint/2010/main" val="358570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24"/>
                                        </p:tgtEl>
                                        <p:attrNameLst>
                                          <p:attrName>style.visibility</p:attrName>
                                        </p:attrNameLst>
                                      </p:cBhvr>
                                      <p:to>
                                        <p:strVal val="visible"/>
                                      </p:to>
                                    </p:set>
                                    <p:animEffect transition="in" filter="fade">
                                      <p:cBhvr>
                                        <p:cTn id="16" dur="500"/>
                                        <p:tgtEl>
                                          <p:spTgt spid="224"/>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248"/>
                                        </p:tgtEl>
                                        <p:attrNameLst>
                                          <p:attrName>style.visibility</p:attrName>
                                        </p:attrNameLst>
                                      </p:cBhvr>
                                      <p:to>
                                        <p:strVal val="hidden"/>
                                      </p:to>
                                    </p:se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par>
                          <p:cTn id="42" fill="hold">
                            <p:stCondLst>
                              <p:cond delay="500"/>
                            </p:stCondLst>
                            <p:childTnLst>
                              <p:par>
                                <p:cTn id="43" presetID="22" presetClass="entr" presetSubtype="4"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animBg="1"/>
      <p:bldP spid="17" grpId="0"/>
      <p:bldP spid="22" grpId="0"/>
      <p:bldP spid="48" grpId="0"/>
      <p:bldP spid="18" grpId="0" animBg="1"/>
      <p:bldP spid="37" grpId="0"/>
      <p:bldP spid="26" grpId="0" animBg="1"/>
      <p:bldP spid="40"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ltGray">
          <a:xfrm>
            <a:off x="737419" y="4431890"/>
            <a:ext cx="3900949" cy="1519084"/>
          </a:xfrm>
          <a:prstGeom prst="rect">
            <a:avLst/>
          </a:prstGeom>
          <a:solidFill>
            <a:srgbClr val="DDDFD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hu-HU" dirty="0" smtClean="0"/>
          </a:p>
        </p:txBody>
      </p:sp>
      <p:graphicFrame>
        <p:nvGraphicFramePr>
          <p:cNvPr id="3" name="Object 2"/>
          <p:cNvGraphicFramePr>
            <a:graphicFrameLocks noChangeAspect="1"/>
          </p:cNvGraphicFramePr>
          <p:nvPr>
            <p:custDataLst>
              <p:tags r:id="rId2"/>
            </p:custDataLst>
            <p:extLst>
              <p:ext uri="{D42A27DB-BD31-4B8C-83A1-F6EECF244321}">
                <p14:modId xmlns:p14="http://schemas.microsoft.com/office/powerpoint/2010/main" val="3281138959"/>
              </p:ex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420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118" y="2118"/>
                        <a:ext cx="2116" cy="2116"/>
                      </a:xfrm>
                      <a:prstGeom prst="rect">
                        <a:avLst/>
                      </a:prstGeom>
                    </p:spPr>
                  </p:pic>
                </p:oleObj>
              </mc:Fallback>
            </mc:AlternateContent>
          </a:graphicData>
        </a:graphic>
      </p:graphicFrame>
      <p:sp>
        <p:nvSpPr>
          <p:cNvPr id="2" name="Title 1"/>
          <p:cNvSpPr>
            <a:spLocks noGrp="1"/>
          </p:cNvSpPr>
          <p:nvPr>
            <p:ph type="title"/>
          </p:nvPr>
        </p:nvSpPr>
        <p:spPr>
          <a:xfrm>
            <a:off x="609441" y="344388"/>
            <a:ext cx="11582559" cy="852364"/>
          </a:xfrm>
          <a:solidFill>
            <a:schemeClr val="bg1"/>
          </a:solidFill>
        </p:spPr>
        <p:txBody>
          <a:bodyPr/>
          <a:lstStyle/>
          <a:p>
            <a:r>
              <a:rPr lang="hu-HU" dirty="0" smtClean="0"/>
              <a:t>Komponálható </a:t>
            </a:r>
            <a:r>
              <a:rPr lang="hu-HU" dirty="0" err="1" smtClean="0"/>
              <a:t>Infra</a:t>
            </a:r>
            <a:r>
              <a:rPr lang="hu-HU" dirty="0" smtClean="0"/>
              <a:t> optimalizálja az alkalmazás és szolgáltatás szinteket</a:t>
            </a:r>
            <a:endParaRPr lang="hu-HU" dirty="0"/>
          </a:p>
        </p:txBody>
      </p:sp>
      <p:sp>
        <p:nvSpPr>
          <p:cNvPr id="34" name="Rectangle 33"/>
          <p:cNvSpPr/>
          <p:nvPr/>
        </p:nvSpPr>
        <p:spPr>
          <a:xfrm>
            <a:off x="5562600" y="2071828"/>
            <a:ext cx="5552365" cy="2785378"/>
          </a:xfrm>
          <a:prstGeom prst="rect">
            <a:avLst/>
          </a:prstGeom>
        </p:spPr>
        <p:txBody>
          <a:bodyPr wrap="square">
            <a:spAutoFit/>
          </a:bodyPr>
          <a:lstStyle/>
          <a:p>
            <a:pPr marL="117475" defTabSz="457189">
              <a:spcAft>
                <a:spcPts val="600"/>
              </a:spcAft>
            </a:pPr>
            <a:r>
              <a:rPr lang="hu-HU" sz="2000" dirty="0" smtClean="0">
                <a:solidFill>
                  <a:prstClr val="black"/>
                </a:solidFill>
                <a:sym typeface="HP Simplified Light" panose="020B0404020204020204" pitchFamily="34" charset="0"/>
              </a:rPr>
              <a:t>Kapacitás gazdálkodás csoportokba gyűjtött erőforrás </a:t>
            </a:r>
            <a:r>
              <a:rPr lang="hu-HU" sz="2000" dirty="0" smtClean="0">
                <a:sym typeface="HP Simplified Light" panose="020B0404020204020204" pitchFamily="34" charset="0"/>
              </a:rPr>
              <a:t>halmazokon</a:t>
            </a:r>
            <a:endParaRPr lang="hu-HU" sz="2000" dirty="0" smtClean="0">
              <a:solidFill>
                <a:prstClr val="black"/>
              </a:solidFill>
              <a:cs typeface="Arial" panose="020B0604020202020204" pitchFamily="34" charset="0"/>
            </a:endParaRPr>
          </a:p>
          <a:p>
            <a:pPr marL="349250" indent="-231775" defTabSz="457189">
              <a:spcAft>
                <a:spcPts val="600"/>
              </a:spcAft>
              <a:buFont typeface="Arial" panose="020B0604020202020204" pitchFamily="34" charset="0"/>
              <a:buChar char="•"/>
            </a:pPr>
            <a:r>
              <a:rPr lang="hu-HU" sz="2000" dirty="0" smtClean="0">
                <a:solidFill>
                  <a:prstClr val="black"/>
                </a:solidFill>
                <a:cs typeface="Arial" panose="020B0604020202020204" pitchFamily="34" charset="0"/>
              </a:rPr>
              <a:t>Valamennyi az alkalmazás számára szükséges erőforrás azonnal rendelkezésre áll</a:t>
            </a:r>
          </a:p>
          <a:p>
            <a:pPr marL="349250" indent="-231775" defTabSz="457189">
              <a:spcAft>
                <a:spcPts val="600"/>
              </a:spcAft>
              <a:buFont typeface="Arial" panose="020B0604020202020204" pitchFamily="34" charset="0"/>
              <a:buChar char="•"/>
            </a:pPr>
            <a:r>
              <a:rPr lang="hu-HU" sz="2000" dirty="0" smtClean="0">
                <a:solidFill>
                  <a:prstClr val="black"/>
                </a:solidFill>
                <a:cs typeface="Arial" panose="020B0604020202020204" pitchFamily="34" charset="0"/>
              </a:rPr>
              <a:t>Biztosítja az erőforrás halmaz optimális kihasználását</a:t>
            </a:r>
          </a:p>
          <a:p>
            <a:pPr marL="117475" defTabSz="457189">
              <a:spcAft>
                <a:spcPts val="600"/>
              </a:spcAft>
            </a:pPr>
            <a:endParaRPr lang="hu-HU" sz="2000" dirty="0">
              <a:solidFill>
                <a:prstClr val="black"/>
              </a:solidFill>
              <a:cs typeface="Arial" panose="020B0604020202020204" pitchFamily="34" charset="0"/>
            </a:endParaRPr>
          </a:p>
        </p:txBody>
      </p:sp>
      <p:pic>
        <p:nvPicPr>
          <p:cNvPr id="60" name="Picture 59" descr="Mobility_2C.emf"/>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96982" y="1330098"/>
            <a:ext cx="398462" cy="600038"/>
          </a:xfrm>
          <a:prstGeom prst="rect">
            <a:avLst/>
          </a:prstGeom>
        </p:spPr>
      </p:pic>
      <p:pic>
        <p:nvPicPr>
          <p:cNvPr id="63" name="Picture 62" descr="Cloud_2C.emf"/>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486258" y="1340110"/>
            <a:ext cx="799742" cy="607260"/>
          </a:xfrm>
          <a:prstGeom prst="rect">
            <a:avLst/>
          </a:prstGeom>
        </p:spPr>
      </p:pic>
      <p:pic>
        <p:nvPicPr>
          <p:cNvPr id="64" name="Picture 63"/>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310064" y="1375041"/>
            <a:ext cx="648633" cy="488228"/>
          </a:xfrm>
          <a:prstGeom prst="rect">
            <a:avLst/>
          </a:prstGeom>
        </p:spPr>
      </p:pic>
      <p:pic>
        <p:nvPicPr>
          <p:cNvPr id="65" name="Picture 6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148264" y="1343686"/>
            <a:ext cx="627313" cy="590368"/>
          </a:xfrm>
          <a:prstGeom prst="rect">
            <a:avLst/>
          </a:prstGeom>
        </p:spPr>
      </p:pic>
      <p:pic>
        <p:nvPicPr>
          <p:cNvPr id="69" name="Picture 68"/>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910264" y="1161170"/>
            <a:ext cx="587323" cy="746162"/>
          </a:xfrm>
          <a:prstGeom prst="rect">
            <a:avLst/>
          </a:prstGeom>
        </p:spPr>
      </p:pic>
      <p:sp>
        <p:nvSpPr>
          <p:cNvPr id="70" name="Rectangle 69"/>
          <p:cNvSpPr/>
          <p:nvPr/>
        </p:nvSpPr>
        <p:spPr bwMode="ltGray">
          <a:xfrm>
            <a:off x="742354" y="2405007"/>
            <a:ext cx="735336" cy="3545427"/>
          </a:xfrm>
          <a:prstGeom prst="rect">
            <a:avLst/>
          </a:prstGeom>
          <a:solidFill>
            <a:srgbClr val="DDDFD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hu-HU" dirty="0" smtClean="0"/>
          </a:p>
        </p:txBody>
      </p:sp>
      <p:sp>
        <p:nvSpPr>
          <p:cNvPr id="72" name="Rectangle 71"/>
          <p:cNvSpPr/>
          <p:nvPr/>
        </p:nvSpPr>
        <p:spPr bwMode="ltGray">
          <a:xfrm>
            <a:off x="753035" y="5825613"/>
            <a:ext cx="727355" cy="117987"/>
          </a:xfrm>
          <a:prstGeom prst="rect">
            <a:avLst/>
          </a:prstGeom>
          <a:solidFill>
            <a:srgbClr val="01B38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hu-HU" dirty="0" smtClean="0"/>
          </a:p>
        </p:txBody>
      </p:sp>
      <p:sp>
        <p:nvSpPr>
          <p:cNvPr id="73" name="Rectangle 72"/>
          <p:cNvSpPr/>
          <p:nvPr/>
        </p:nvSpPr>
        <p:spPr bwMode="ltGray">
          <a:xfrm>
            <a:off x="1524000" y="2405007"/>
            <a:ext cx="735336" cy="3545427"/>
          </a:xfrm>
          <a:prstGeom prst="rect">
            <a:avLst/>
          </a:prstGeom>
          <a:solidFill>
            <a:srgbClr val="DDDFD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hu-HU" dirty="0" smtClean="0"/>
          </a:p>
        </p:txBody>
      </p:sp>
      <p:sp>
        <p:nvSpPr>
          <p:cNvPr id="74" name="Rectangle 73"/>
          <p:cNvSpPr/>
          <p:nvPr/>
        </p:nvSpPr>
        <p:spPr bwMode="ltGray">
          <a:xfrm>
            <a:off x="1529976" y="5464277"/>
            <a:ext cx="725445" cy="486157"/>
          </a:xfrm>
          <a:prstGeom prst="rect">
            <a:avLst/>
          </a:prstGeom>
          <a:solidFill>
            <a:srgbClr val="3C5A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hu-HU" dirty="0" smtClean="0"/>
          </a:p>
        </p:txBody>
      </p:sp>
      <p:sp>
        <p:nvSpPr>
          <p:cNvPr id="75" name="Rectangle 74"/>
          <p:cNvSpPr/>
          <p:nvPr/>
        </p:nvSpPr>
        <p:spPr bwMode="ltGray">
          <a:xfrm>
            <a:off x="2310064" y="2405008"/>
            <a:ext cx="735336" cy="3545427"/>
          </a:xfrm>
          <a:prstGeom prst="rect">
            <a:avLst/>
          </a:prstGeom>
          <a:solidFill>
            <a:srgbClr val="DDDFD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hu-HU" dirty="0" smtClean="0"/>
          </a:p>
        </p:txBody>
      </p:sp>
      <p:sp>
        <p:nvSpPr>
          <p:cNvPr id="76" name="Rectangle 75"/>
          <p:cNvSpPr/>
          <p:nvPr/>
        </p:nvSpPr>
        <p:spPr bwMode="ltGray">
          <a:xfrm>
            <a:off x="2324100" y="5626510"/>
            <a:ext cx="721300" cy="323925"/>
          </a:xfrm>
          <a:prstGeom prst="rect">
            <a:avLst/>
          </a:prstGeom>
          <a:solidFill>
            <a:srgbClr val="5B476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hu-HU" dirty="0" smtClean="0"/>
          </a:p>
        </p:txBody>
      </p:sp>
      <p:sp>
        <p:nvSpPr>
          <p:cNvPr id="77" name="Rectangle 76"/>
          <p:cNvSpPr/>
          <p:nvPr/>
        </p:nvSpPr>
        <p:spPr bwMode="ltGray">
          <a:xfrm>
            <a:off x="3098728" y="2405007"/>
            <a:ext cx="735336" cy="3545427"/>
          </a:xfrm>
          <a:prstGeom prst="rect">
            <a:avLst/>
          </a:prstGeom>
          <a:solidFill>
            <a:srgbClr val="DDDFD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hu-HU" dirty="0" smtClean="0"/>
          </a:p>
        </p:txBody>
      </p:sp>
      <p:sp>
        <p:nvSpPr>
          <p:cNvPr id="78" name="Rectangle 77"/>
          <p:cNvSpPr/>
          <p:nvPr/>
        </p:nvSpPr>
        <p:spPr bwMode="ltGray">
          <a:xfrm>
            <a:off x="3100415" y="5479026"/>
            <a:ext cx="733649" cy="464574"/>
          </a:xfrm>
          <a:prstGeom prst="rect">
            <a:avLst/>
          </a:prstGeom>
          <a:solidFill>
            <a:srgbClr val="5E7A7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hu-HU" dirty="0" smtClean="0"/>
          </a:p>
        </p:txBody>
      </p:sp>
      <p:sp>
        <p:nvSpPr>
          <p:cNvPr id="81" name="Rectangle 80"/>
          <p:cNvSpPr/>
          <p:nvPr/>
        </p:nvSpPr>
        <p:spPr bwMode="ltGray">
          <a:xfrm>
            <a:off x="3881824" y="2405007"/>
            <a:ext cx="747866" cy="3538593"/>
          </a:xfrm>
          <a:prstGeom prst="rect">
            <a:avLst/>
          </a:prstGeom>
          <a:solidFill>
            <a:srgbClr val="DDDFD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hu-HU" dirty="0" smtClean="0"/>
          </a:p>
        </p:txBody>
      </p:sp>
      <p:sp>
        <p:nvSpPr>
          <p:cNvPr id="82" name="Rectangle 81"/>
          <p:cNvSpPr/>
          <p:nvPr/>
        </p:nvSpPr>
        <p:spPr bwMode="ltGray">
          <a:xfrm>
            <a:off x="3890682" y="5818238"/>
            <a:ext cx="739008" cy="125362"/>
          </a:xfrm>
          <a:prstGeom prst="rect">
            <a:avLst/>
          </a:prstGeom>
          <a:solidFill>
            <a:srgbClr val="FF8D6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hu-HU" dirty="0" smtClean="0"/>
          </a:p>
        </p:txBody>
      </p:sp>
      <p:sp>
        <p:nvSpPr>
          <p:cNvPr id="83" name="Rectangle 45"/>
          <p:cNvSpPr/>
          <p:nvPr/>
        </p:nvSpPr>
        <p:spPr bwMode="ltGray">
          <a:xfrm>
            <a:off x="747720" y="4762662"/>
            <a:ext cx="735336" cy="1495015"/>
          </a:xfrm>
          <a:prstGeom prst="rect">
            <a:avLst/>
          </a:prstGeom>
          <a:solidFill>
            <a:srgbClr val="01B38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hu-HU" dirty="0" smtClean="0"/>
          </a:p>
        </p:txBody>
      </p:sp>
      <p:sp>
        <p:nvSpPr>
          <p:cNvPr id="84" name="Rectangle 80"/>
          <p:cNvSpPr/>
          <p:nvPr/>
        </p:nvSpPr>
        <p:spPr bwMode="ltGray">
          <a:xfrm>
            <a:off x="1529366" y="4431890"/>
            <a:ext cx="735336" cy="1518544"/>
          </a:xfrm>
          <a:prstGeom prst="rect">
            <a:avLst/>
          </a:prstGeom>
          <a:solidFill>
            <a:srgbClr val="3C5A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hu-HU" dirty="0" smtClean="0"/>
          </a:p>
        </p:txBody>
      </p:sp>
      <p:sp>
        <p:nvSpPr>
          <p:cNvPr id="85" name="Rectangle 91"/>
          <p:cNvSpPr/>
          <p:nvPr/>
        </p:nvSpPr>
        <p:spPr bwMode="ltGray">
          <a:xfrm>
            <a:off x="2318030" y="4114800"/>
            <a:ext cx="735336" cy="1828800"/>
          </a:xfrm>
          <a:prstGeom prst="rect">
            <a:avLst/>
          </a:prstGeom>
          <a:solidFill>
            <a:srgbClr val="5B476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hu-HU" dirty="0" smtClean="0"/>
          </a:p>
        </p:txBody>
      </p:sp>
      <p:sp>
        <p:nvSpPr>
          <p:cNvPr id="92" name="Rectangle 97"/>
          <p:cNvSpPr/>
          <p:nvPr/>
        </p:nvSpPr>
        <p:spPr bwMode="ltGray">
          <a:xfrm>
            <a:off x="3097160" y="4800600"/>
            <a:ext cx="739733" cy="1143000"/>
          </a:xfrm>
          <a:prstGeom prst="rect">
            <a:avLst/>
          </a:prstGeom>
          <a:solidFill>
            <a:srgbClr val="5E7A7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hu-HU" dirty="0" smtClean="0"/>
          </a:p>
        </p:txBody>
      </p:sp>
      <p:sp>
        <p:nvSpPr>
          <p:cNvPr id="93" name="Rectangle 103"/>
          <p:cNvSpPr/>
          <p:nvPr/>
        </p:nvSpPr>
        <p:spPr bwMode="ltGray">
          <a:xfrm>
            <a:off x="3878826" y="4114801"/>
            <a:ext cx="753232" cy="1828800"/>
          </a:xfrm>
          <a:prstGeom prst="rect">
            <a:avLst/>
          </a:prstGeom>
          <a:solidFill>
            <a:srgbClr val="FF8D6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hu-HU" dirty="0" smtClean="0"/>
          </a:p>
        </p:txBody>
      </p:sp>
      <p:sp>
        <p:nvSpPr>
          <p:cNvPr id="99" name="Rectangle 98"/>
          <p:cNvSpPr/>
          <p:nvPr/>
        </p:nvSpPr>
        <p:spPr bwMode="ltGray">
          <a:xfrm>
            <a:off x="345595" y="5950432"/>
            <a:ext cx="11105322" cy="90756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hu-HU" dirty="0" smtClean="0"/>
          </a:p>
        </p:txBody>
      </p:sp>
      <p:grpSp>
        <p:nvGrpSpPr>
          <p:cNvPr id="105" name="Group 104"/>
          <p:cNvGrpSpPr/>
          <p:nvPr/>
        </p:nvGrpSpPr>
        <p:grpSpPr>
          <a:xfrm>
            <a:off x="592696" y="6248401"/>
            <a:ext cx="969219" cy="390524"/>
            <a:chOff x="3578225" y="1146175"/>
            <a:chExt cx="5038725" cy="2111375"/>
          </a:xfrm>
        </p:grpSpPr>
        <p:sp>
          <p:nvSpPr>
            <p:cNvPr id="106"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hu-HU" dirty="0"/>
            </a:p>
          </p:txBody>
        </p:sp>
        <p:sp>
          <p:nvSpPr>
            <p:cNvPr id="107"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hu-HU" dirty="0"/>
            </a:p>
          </p:txBody>
        </p:sp>
      </p:grpSp>
      <p:sp>
        <p:nvSpPr>
          <p:cNvPr id="42" name="Title 1"/>
          <p:cNvSpPr txBox="1">
            <a:spLocks/>
          </p:cNvSpPr>
          <p:nvPr/>
        </p:nvSpPr>
        <p:spPr>
          <a:xfrm>
            <a:off x="695440" y="439144"/>
            <a:ext cx="10969943" cy="85236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hu-HU" dirty="0" smtClean="0"/>
              <a:t>Hagyományos infrastruktúra statikus, bonyolult, erőforrás pazarló</a:t>
            </a:r>
            <a:endParaRPr lang="hu-HU" dirty="0"/>
          </a:p>
        </p:txBody>
      </p:sp>
      <p:cxnSp>
        <p:nvCxnSpPr>
          <p:cNvPr id="100" name="Straight Connector 9"/>
          <p:cNvCxnSpPr/>
          <p:nvPr/>
        </p:nvCxnSpPr>
        <p:spPr>
          <a:xfrm>
            <a:off x="1101575" y="2060151"/>
            <a:ext cx="0" cy="840061"/>
          </a:xfrm>
          <a:prstGeom prst="line">
            <a:avLst/>
          </a:prstGeom>
          <a:ln w="38100" cmpd="sng">
            <a:solidFill>
              <a:schemeClr val="tx1"/>
            </a:solidFill>
            <a:prstDash val="dot"/>
          </a:ln>
        </p:spPr>
        <p:style>
          <a:lnRef idx="1">
            <a:schemeClr val="accent1"/>
          </a:lnRef>
          <a:fillRef idx="0">
            <a:schemeClr val="accent1"/>
          </a:fillRef>
          <a:effectRef idx="0">
            <a:schemeClr val="accent1"/>
          </a:effectRef>
          <a:fontRef idx="minor">
            <a:schemeClr val="tx1"/>
          </a:fontRef>
        </p:style>
      </p:cxnSp>
      <p:cxnSp>
        <p:nvCxnSpPr>
          <p:cNvPr id="101" name="Straight Connector 44"/>
          <p:cNvCxnSpPr/>
          <p:nvPr/>
        </p:nvCxnSpPr>
        <p:spPr>
          <a:xfrm>
            <a:off x="1875060" y="2060151"/>
            <a:ext cx="0" cy="840061"/>
          </a:xfrm>
          <a:prstGeom prst="line">
            <a:avLst/>
          </a:prstGeom>
          <a:ln w="38100" cmpd="sng">
            <a:solidFill>
              <a:schemeClr val="tx1"/>
            </a:solidFill>
            <a:prstDash val="dot"/>
          </a:ln>
        </p:spPr>
        <p:style>
          <a:lnRef idx="1">
            <a:schemeClr val="accent1"/>
          </a:lnRef>
          <a:fillRef idx="0">
            <a:schemeClr val="accent1"/>
          </a:fillRef>
          <a:effectRef idx="0">
            <a:schemeClr val="accent1"/>
          </a:effectRef>
          <a:fontRef idx="minor">
            <a:schemeClr val="tx1"/>
          </a:fontRef>
        </p:style>
      </p:cxnSp>
      <p:cxnSp>
        <p:nvCxnSpPr>
          <p:cNvPr id="102" name="Straight Connector 46"/>
          <p:cNvCxnSpPr/>
          <p:nvPr/>
        </p:nvCxnSpPr>
        <p:spPr>
          <a:xfrm>
            <a:off x="2658834" y="2060151"/>
            <a:ext cx="0" cy="840061"/>
          </a:xfrm>
          <a:prstGeom prst="line">
            <a:avLst/>
          </a:prstGeom>
          <a:ln w="38100" cmpd="sng">
            <a:solidFill>
              <a:schemeClr val="tx1"/>
            </a:solidFill>
            <a:prstDash val="dot"/>
          </a:ln>
        </p:spPr>
        <p:style>
          <a:lnRef idx="1">
            <a:schemeClr val="accent1"/>
          </a:lnRef>
          <a:fillRef idx="0">
            <a:schemeClr val="accent1"/>
          </a:fillRef>
          <a:effectRef idx="0">
            <a:schemeClr val="accent1"/>
          </a:effectRef>
          <a:fontRef idx="minor">
            <a:schemeClr val="tx1"/>
          </a:fontRef>
        </p:style>
      </p:cxnSp>
      <p:cxnSp>
        <p:nvCxnSpPr>
          <p:cNvPr id="103" name="Straight Connector 47"/>
          <p:cNvCxnSpPr/>
          <p:nvPr/>
        </p:nvCxnSpPr>
        <p:spPr>
          <a:xfrm>
            <a:off x="3453205" y="2060151"/>
            <a:ext cx="0" cy="840061"/>
          </a:xfrm>
          <a:prstGeom prst="line">
            <a:avLst/>
          </a:prstGeom>
          <a:ln w="38100" cmpd="sng">
            <a:solidFill>
              <a:schemeClr val="tx1"/>
            </a:solidFill>
            <a:prstDash val="dot"/>
          </a:ln>
        </p:spPr>
        <p:style>
          <a:lnRef idx="1">
            <a:schemeClr val="accent1"/>
          </a:lnRef>
          <a:fillRef idx="0">
            <a:schemeClr val="accent1"/>
          </a:fillRef>
          <a:effectRef idx="0">
            <a:schemeClr val="accent1"/>
          </a:effectRef>
          <a:fontRef idx="minor">
            <a:schemeClr val="tx1"/>
          </a:fontRef>
        </p:style>
      </p:cxnSp>
      <p:cxnSp>
        <p:nvCxnSpPr>
          <p:cNvPr id="104" name="Straight Connector 48"/>
          <p:cNvCxnSpPr/>
          <p:nvPr/>
        </p:nvCxnSpPr>
        <p:spPr>
          <a:xfrm>
            <a:off x="4225091" y="2055539"/>
            <a:ext cx="0" cy="840061"/>
          </a:xfrm>
          <a:prstGeom prst="line">
            <a:avLst/>
          </a:prstGeom>
          <a:ln w="38100" cmpd="sng">
            <a:solidFill>
              <a:schemeClr val="tx1"/>
            </a:solidFill>
            <a:prstDash val="dot"/>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5562600" y="2016706"/>
            <a:ext cx="5935755" cy="1169551"/>
          </a:xfrm>
          <a:prstGeom prst="rect">
            <a:avLst/>
          </a:prstGeom>
        </p:spPr>
        <p:txBody>
          <a:bodyPr wrap="square">
            <a:spAutoFit/>
          </a:bodyPr>
          <a:lstStyle/>
          <a:p>
            <a:pPr marL="336550" lvl="1" indent="-219075" defTabSz="457189">
              <a:spcAft>
                <a:spcPts val="600"/>
              </a:spcAft>
              <a:buFont typeface="Arial" panose="020B0604020202020204" pitchFamily="34" charset="0"/>
              <a:buChar char="•"/>
            </a:pPr>
            <a:r>
              <a:rPr lang="hu-HU" sz="2000" dirty="0" smtClean="0">
                <a:solidFill>
                  <a:prstClr val="black"/>
                </a:solidFill>
                <a:cs typeface="Arial" panose="020B0604020202020204" pitchFamily="34" charset="0"/>
              </a:rPr>
              <a:t>Előrekonfigurált statikus fizikai IT vagy </a:t>
            </a:r>
            <a:r>
              <a:rPr lang="hu-HU" sz="2000" dirty="0" err="1" smtClean="0">
                <a:solidFill>
                  <a:prstClr val="black"/>
                </a:solidFill>
                <a:cs typeface="Arial" panose="020B0604020202020204" pitchFamily="34" charset="0"/>
              </a:rPr>
              <a:t>virtual</a:t>
            </a:r>
            <a:r>
              <a:rPr lang="hu-HU" sz="2000" dirty="0" smtClean="0">
                <a:solidFill>
                  <a:prstClr val="black"/>
                </a:solidFill>
                <a:cs typeface="Arial" panose="020B0604020202020204" pitchFamily="34" charset="0"/>
              </a:rPr>
              <a:t> IT</a:t>
            </a:r>
          </a:p>
          <a:p>
            <a:pPr marL="336550" lvl="1" indent="-219075" defTabSz="457189">
              <a:spcAft>
                <a:spcPts val="600"/>
              </a:spcAft>
              <a:buFont typeface="Arial" panose="020B0604020202020204" pitchFamily="34" charset="0"/>
              <a:buChar char="•"/>
            </a:pPr>
            <a:r>
              <a:rPr lang="hu-HU" sz="2000" dirty="0" smtClean="0">
                <a:solidFill>
                  <a:prstClr val="black"/>
                </a:solidFill>
                <a:cs typeface="Arial" panose="020B0604020202020204" pitchFamily="34" charset="0"/>
              </a:rPr>
              <a:t>Túl- tartalékolt erőforrás pocsékló infrastruktúra</a:t>
            </a:r>
          </a:p>
          <a:p>
            <a:pPr marL="336550" lvl="1" indent="-219075" defTabSz="457189">
              <a:spcAft>
                <a:spcPts val="600"/>
              </a:spcAft>
              <a:buFont typeface="Arial" panose="020B0604020202020204" pitchFamily="34" charset="0"/>
              <a:buChar char="•"/>
            </a:pPr>
            <a:r>
              <a:rPr lang="hu-HU" sz="2000" dirty="0" smtClean="0">
                <a:solidFill>
                  <a:prstClr val="black"/>
                </a:solidFill>
                <a:cs typeface="Arial" panose="020B0604020202020204" pitchFamily="34" charset="0"/>
              </a:rPr>
              <a:t>Bonyolultság és az ár a mérettel nő</a:t>
            </a:r>
            <a:endParaRPr lang="hu-HU" sz="2000" dirty="0">
              <a:solidFill>
                <a:prstClr val="black"/>
              </a:solidFill>
              <a:cs typeface="Arial" panose="020B0604020202020204" pitchFamily="34" charset="0"/>
            </a:endParaRPr>
          </a:p>
        </p:txBody>
      </p:sp>
      <p:grpSp>
        <p:nvGrpSpPr>
          <p:cNvPr id="884" name="Group 883"/>
          <p:cNvGrpSpPr/>
          <p:nvPr/>
        </p:nvGrpSpPr>
        <p:grpSpPr>
          <a:xfrm>
            <a:off x="786123" y="4128634"/>
            <a:ext cx="3754269" cy="1652612"/>
            <a:chOff x="786123" y="4128634"/>
            <a:chExt cx="3754269" cy="1652612"/>
          </a:xfrm>
        </p:grpSpPr>
        <p:grpSp>
          <p:nvGrpSpPr>
            <p:cNvPr id="885" name="Group 4"/>
            <p:cNvGrpSpPr>
              <a:grpSpLocks noChangeAspect="1"/>
            </p:cNvGrpSpPr>
            <p:nvPr/>
          </p:nvGrpSpPr>
          <p:grpSpPr bwMode="auto">
            <a:xfrm>
              <a:off x="801958" y="4479292"/>
              <a:ext cx="280487" cy="280561"/>
              <a:chOff x="3668" y="1988"/>
              <a:chExt cx="344" cy="344"/>
            </a:xfrm>
            <a:solidFill>
              <a:srgbClr val="DDDFDF"/>
            </a:solidFill>
          </p:grpSpPr>
          <p:sp>
            <p:nvSpPr>
              <p:cNvPr id="1920" name="Freeform 1919"/>
              <p:cNvSpPr>
                <a:spLocks noEditPoints="1"/>
              </p:cNvSpPr>
              <p:nvPr/>
            </p:nvSpPr>
            <p:spPr bwMode="auto">
              <a:xfrm>
                <a:off x="3668" y="1988"/>
                <a:ext cx="344" cy="344"/>
              </a:xfrm>
              <a:custGeom>
                <a:avLst/>
                <a:gdLst>
                  <a:gd name="T0" fmla="*/ 344 w 344"/>
                  <a:gd name="T1" fmla="*/ 344 h 344"/>
                  <a:gd name="T2" fmla="*/ 0 w 344"/>
                  <a:gd name="T3" fmla="*/ 344 h 344"/>
                  <a:gd name="T4" fmla="*/ 0 w 344"/>
                  <a:gd name="T5" fmla="*/ 0 h 344"/>
                  <a:gd name="T6" fmla="*/ 344 w 344"/>
                  <a:gd name="T7" fmla="*/ 0 h 344"/>
                  <a:gd name="T8" fmla="*/ 344 w 344"/>
                  <a:gd name="T9" fmla="*/ 344 h 344"/>
                  <a:gd name="T10" fmla="*/ 29 w 344"/>
                  <a:gd name="T11" fmla="*/ 315 h 344"/>
                  <a:gd name="T12" fmla="*/ 315 w 344"/>
                  <a:gd name="T13" fmla="*/ 315 h 344"/>
                  <a:gd name="T14" fmla="*/ 315 w 344"/>
                  <a:gd name="T15" fmla="*/ 29 h 344"/>
                  <a:gd name="T16" fmla="*/ 29 w 344"/>
                  <a:gd name="T17" fmla="*/ 29 h 344"/>
                  <a:gd name="T18" fmla="*/ 29 w 344"/>
                  <a:gd name="T19" fmla="*/ 3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4" h="344">
                    <a:moveTo>
                      <a:pt x="344" y="344"/>
                    </a:moveTo>
                    <a:lnTo>
                      <a:pt x="0" y="344"/>
                    </a:lnTo>
                    <a:lnTo>
                      <a:pt x="0" y="0"/>
                    </a:lnTo>
                    <a:lnTo>
                      <a:pt x="344" y="0"/>
                    </a:lnTo>
                    <a:lnTo>
                      <a:pt x="344" y="344"/>
                    </a:lnTo>
                    <a:close/>
                    <a:moveTo>
                      <a:pt x="29" y="315"/>
                    </a:moveTo>
                    <a:lnTo>
                      <a:pt x="315" y="315"/>
                    </a:lnTo>
                    <a:lnTo>
                      <a:pt x="315" y="29"/>
                    </a:lnTo>
                    <a:lnTo>
                      <a:pt x="29" y="29"/>
                    </a:lnTo>
                    <a:lnTo>
                      <a:pt x="29" y="3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21" name="Freeform 1920"/>
              <p:cNvSpPr>
                <a:spLocks noEditPoints="1"/>
              </p:cNvSpPr>
              <p:nvPr/>
            </p:nvSpPr>
            <p:spPr bwMode="auto">
              <a:xfrm>
                <a:off x="3738" y="2059"/>
                <a:ext cx="203" cy="203"/>
              </a:xfrm>
              <a:custGeom>
                <a:avLst/>
                <a:gdLst>
                  <a:gd name="T0" fmla="*/ 203 w 203"/>
                  <a:gd name="T1" fmla="*/ 203 h 203"/>
                  <a:gd name="T2" fmla="*/ 0 w 203"/>
                  <a:gd name="T3" fmla="*/ 203 h 203"/>
                  <a:gd name="T4" fmla="*/ 0 w 203"/>
                  <a:gd name="T5" fmla="*/ 0 h 203"/>
                  <a:gd name="T6" fmla="*/ 203 w 203"/>
                  <a:gd name="T7" fmla="*/ 0 h 203"/>
                  <a:gd name="T8" fmla="*/ 203 w 203"/>
                  <a:gd name="T9" fmla="*/ 203 h 203"/>
                  <a:gd name="T10" fmla="*/ 20 w 203"/>
                  <a:gd name="T11" fmla="*/ 183 h 203"/>
                  <a:gd name="T12" fmla="*/ 184 w 203"/>
                  <a:gd name="T13" fmla="*/ 183 h 203"/>
                  <a:gd name="T14" fmla="*/ 184 w 203"/>
                  <a:gd name="T15" fmla="*/ 19 h 203"/>
                  <a:gd name="T16" fmla="*/ 20 w 203"/>
                  <a:gd name="T17" fmla="*/ 19 h 203"/>
                  <a:gd name="T18" fmla="*/ 20 w 203"/>
                  <a:gd name="T19" fmla="*/ 18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3">
                    <a:moveTo>
                      <a:pt x="203" y="203"/>
                    </a:moveTo>
                    <a:lnTo>
                      <a:pt x="0" y="203"/>
                    </a:lnTo>
                    <a:lnTo>
                      <a:pt x="0" y="0"/>
                    </a:lnTo>
                    <a:lnTo>
                      <a:pt x="203" y="0"/>
                    </a:lnTo>
                    <a:lnTo>
                      <a:pt x="203" y="203"/>
                    </a:lnTo>
                    <a:close/>
                    <a:moveTo>
                      <a:pt x="20" y="183"/>
                    </a:moveTo>
                    <a:lnTo>
                      <a:pt x="184" y="183"/>
                    </a:lnTo>
                    <a:lnTo>
                      <a:pt x="184" y="19"/>
                    </a:lnTo>
                    <a:lnTo>
                      <a:pt x="20" y="19"/>
                    </a:lnTo>
                    <a:lnTo>
                      <a:pt x="20" y="18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22" name="Freeform 7"/>
              <p:cNvSpPr>
                <a:spLocks noEditPoints="1"/>
              </p:cNvSpPr>
              <p:nvPr/>
            </p:nvSpPr>
            <p:spPr bwMode="auto">
              <a:xfrm>
                <a:off x="3792" y="2109"/>
                <a:ext cx="96" cy="99"/>
              </a:xfrm>
              <a:custGeom>
                <a:avLst/>
                <a:gdLst>
                  <a:gd name="T0" fmla="*/ 96 w 96"/>
                  <a:gd name="T1" fmla="*/ 99 h 99"/>
                  <a:gd name="T2" fmla="*/ 0 w 96"/>
                  <a:gd name="T3" fmla="*/ 99 h 99"/>
                  <a:gd name="T4" fmla="*/ 0 w 96"/>
                  <a:gd name="T5" fmla="*/ 0 h 99"/>
                  <a:gd name="T6" fmla="*/ 96 w 96"/>
                  <a:gd name="T7" fmla="*/ 0 h 99"/>
                  <a:gd name="T8" fmla="*/ 96 w 96"/>
                  <a:gd name="T9" fmla="*/ 99 h 99"/>
                  <a:gd name="T10" fmla="*/ 19 w 96"/>
                  <a:gd name="T11" fmla="*/ 80 h 99"/>
                  <a:gd name="T12" fmla="*/ 77 w 96"/>
                  <a:gd name="T13" fmla="*/ 80 h 99"/>
                  <a:gd name="T14" fmla="*/ 77 w 96"/>
                  <a:gd name="T15" fmla="*/ 20 h 99"/>
                  <a:gd name="T16" fmla="*/ 19 w 96"/>
                  <a:gd name="T17" fmla="*/ 20 h 99"/>
                  <a:gd name="T18" fmla="*/ 19 w 96"/>
                  <a:gd name="T19" fmla="*/ 8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9">
                    <a:moveTo>
                      <a:pt x="96" y="99"/>
                    </a:moveTo>
                    <a:lnTo>
                      <a:pt x="0" y="99"/>
                    </a:lnTo>
                    <a:lnTo>
                      <a:pt x="0" y="0"/>
                    </a:lnTo>
                    <a:lnTo>
                      <a:pt x="96" y="0"/>
                    </a:lnTo>
                    <a:lnTo>
                      <a:pt x="96" y="99"/>
                    </a:lnTo>
                    <a:close/>
                    <a:moveTo>
                      <a:pt x="19" y="80"/>
                    </a:moveTo>
                    <a:lnTo>
                      <a:pt x="77" y="80"/>
                    </a:lnTo>
                    <a:lnTo>
                      <a:pt x="77" y="20"/>
                    </a:lnTo>
                    <a:lnTo>
                      <a:pt x="19" y="20"/>
                    </a:lnTo>
                    <a:lnTo>
                      <a:pt x="19"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886" name="Group 4"/>
            <p:cNvGrpSpPr>
              <a:grpSpLocks noChangeAspect="1"/>
            </p:cNvGrpSpPr>
            <p:nvPr/>
          </p:nvGrpSpPr>
          <p:grpSpPr bwMode="auto">
            <a:xfrm>
              <a:off x="1149064" y="4479292"/>
              <a:ext cx="280487" cy="280561"/>
              <a:chOff x="3668" y="1988"/>
              <a:chExt cx="344" cy="344"/>
            </a:xfrm>
            <a:solidFill>
              <a:srgbClr val="DDDFDF"/>
            </a:solidFill>
          </p:grpSpPr>
          <p:sp>
            <p:nvSpPr>
              <p:cNvPr id="1917" name="Freeform 1916"/>
              <p:cNvSpPr>
                <a:spLocks noEditPoints="1"/>
              </p:cNvSpPr>
              <p:nvPr/>
            </p:nvSpPr>
            <p:spPr bwMode="auto">
              <a:xfrm>
                <a:off x="3668" y="1988"/>
                <a:ext cx="344" cy="344"/>
              </a:xfrm>
              <a:custGeom>
                <a:avLst/>
                <a:gdLst>
                  <a:gd name="T0" fmla="*/ 344 w 344"/>
                  <a:gd name="T1" fmla="*/ 344 h 344"/>
                  <a:gd name="T2" fmla="*/ 0 w 344"/>
                  <a:gd name="T3" fmla="*/ 344 h 344"/>
                  <a:gd name="T4" fmla="*/ 0 w 344"/>
                  <a:gd name="T5" fmla="*/ 0 h 344"/>
                  <a:gd name="T6" fmla="*/ 344 w 344"/>
                  <a:gd name="T7" fmla="*/ 0 h 344"/>
                  <a:gd name="T8" fmla="*/ 344 w 344"/>
                  <a:gd name="T9" fmla="*/ 344 h 344"/>
                  <a:gd name="T10" fmla="*/ 29 w 344"/>
                  <a:gd name="T11" fmla="*/ 315 h 344"/>
                  <a:gd name="T12" fmla="*/ 315 w 344"/>
                  <a:gd name="T13" fmla="*/ 315 h 344"/>
                  <a:gd name="T14" fmla="*/ 315 w 344"/>
                  <a:gd name="T15" fmla="*/ 29 h 344"/>
                  <a:gd name="T16" fmla="*/ 29 w 344"/>
                  <a:gd name="T17" fmla="*/ 29 h 344"/>
                  <a:gd name="T18" fmla="*/ 29 w 344"/>
                  <a:gd name="T19" fmla="*/ 3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4" h="344">
                    <a:moveTo>
                      <a:pt x="344" y="344"/>
                    </a:moveTo>
                    <a:lnTo>
                      <a:pt x="0" y="344"/>
                    </a:lnTo>
                    <a:lnTo>
                      <a:pt x="0" y="0"/>
                    </a:lnTo>
                    <a:lnTo>
                      <a:pt x="344" y="0"/>
                    </a:lnTo>
                    <a:lnTo>
                      <a:pt x="344" y="344"/>
                    </a:lnTo>
                    <a:close/>
                    <a:moveTo>
                      <a:pt x="29" y="315"/>
                    </a:moveTo>
                    <a:lnTo>
                      <a:pt x="315" y="315"/>
                    </a:lnTo>
                    <a:lnTo>
                      <a:pt x="315" y="29"/>
                    </a:lnTo>
                    <a:lnTo>
                      <a:pt x="29" y="29"/>
                    </a:lnTo>
                    <a:lnTo>
                      <a:pt x="29" y="3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18" name="Freeform 1917"/>
              <p:cNvSpPr>
                <a:spLocks noEditPoints="1"/>
              </p:cNvSpPr>
              <p:nvPr/>
            </p:nvSpPr>
            <p:spPr bwMode="auto">
              <a:xfrm>
                <a:off x="3738" y="2059"/>
                <a:ext cx="203" cy="203"/>
              </a:xfrm>
              <a:custGeom>
                <a:avLst/>
                <a:gdLst>
                  <a:gd name="T0" fmla="*/ 203 w 203"/>
                  <a:gd name="T1" fmla="*/ 203 h 203"/>
                  <a:gd name="T2" fmla="*/ 0 w 203"/>
                  <a:gd name="T3" fmla="*/ 203 h 203"/>
                  <a:gd name="T4" fmla="*/ 0 w 203"/>
                  <a:gd name="T5" fmla="*/ 0 h 203"/>
                  <a:gd name="T6" fmla="*/ 203 w 203"/>
                  <a:gd name="T7" fmla="*/ 0 h 203"/>
                  <a:gd name="T8" fmla="*/ 203 w 203"/>
                  <a:gd name="T9" fmla="*/ 203 h 203"/>
                  <a:gd name="T10" fmla="*/ 20 w 203"/>
                  <a:gd name="T11" fmla="*/ 183 h 203"/>
                  <a:gd name="T12" fmla="*/ 184 w 203"/>
                  <a:gd name="T13" fmla="*/ 183 h 203"/>
                  <a:gd name="T14" fmla="*/ 184 w 203"/>
                  <a:gd name="T15" fmla="*/ 19 h 203"/>
                  <a:gd name="T16" fmla="*/ 20 w 203"/>
                  <a:gd name="T17" fmla="*/ 19 h 203"/>
                  <a:gd name="T18" fmla="*/ 20 w 203"/>
                  <a:gd name="T19" fmla="*/ 18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3">
                    <a:moveTo>
                      <a:pt x="203" y="203"/>
                    </a:moveTo>
                    <a:lnTo>
                      <a:pt x="0" y="203"/>
                    </a:lnTo>
                    <a:lnTo>
                      <a:pt x="0" y="0"/>
                    </a:lnTo>
                    <a:lnTo>
                      <a:pt x="203" y="0"/>
                    </a:lnTo>
                    <a:lnTo>
                      <a:pt x="203" y="203"/>
                    </a:lnTo>
                    <a:close/>
                    <a:moveTo>
                      <a:pt x="20" y="183"/>
                    </a:moveTo>
                    <a:lnTo>
                      <a:pt x="184" y="183"/>
                    </a:lnTo>
                    <a:lnTo>
                      <a:pt x="184" y="19"/>
                    </a:lnTo>
                    <a:lnTo>
                      <a:pt x="20" y="19"/>
                    </a:lnTo>
                    <a:lnTo>
                      <a:pt x="20" y="18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19" name="Freeform 7"/>
              <p:cNvSpPr>
                <a:spLocks noEditPoints="1"/>
              </p:cNvSpPr>
              <p:nvPr/>
            </p:nvSpPr>
            <p:spPr bwMode="auto">
              <a:xfrm>
                <a:off x="3792" y="2109"/>
                <a:ext cx="96" cy="99"/>
              </a:xfrm>
              <a:custGeom>
                <a:avLst/>
                <a:gdLst>
                  <a:gd name="T0" fmla="*/ 96 w 96"/>
                  <a:gd name="T1" fmla="*/ 99 h 99"/>
                  <a:gd name="T2" fmla="*/ 0 w 96"/>
                  <a:gd name="T3" fmla="*/ 99 h 99"/>
                  <a:gd name="T4" fmla="*/ 0 w 96"/>
                  <a:gd name="T5" fmla="*/ 0 h 99"/>
                  <a:gd name="T6" fmla="*/ 96 w 96"/>
                  <a:gd name="T7" fmla="*/ 0 h 99"/>
                  <a:gd name="T8" fmla="*/ 96 w 96"/>
                  <a:gd name="T9" fmla="*/ 99 h 99"/>
                  <a:gd name="T10" fmla="*/ 19 w 96"/>
                  <a:gd name="T11" fmla="*/ 80 h 99"/>
                  <a:gd name="T12" fmla="*/ 77 w 96"/>
                  <a:gd name="T13" fmla="*/ 80 h 99"/>
                  <a:gd name="T14" fmla="*/ 77 w 96"/>
                  <a:gd name="T15" fmla="*/ 20 h 99"/>
                  <a:gd name="T16" fmla="*/ 19 w 96"/>
                  <a:gd name="T17" fmla="*/ 20 h 99"/>
                  <a:gd name="T18" fmla="*/ 19 w 96"/>
                  <a:gd name="T19" fmla="*/ 8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9">
                    <a:moveTo>
                      <a:pt x="96" y="99"/>
                    </a:moveTo>
                    <a:lnTo>
                      <a:pt x="0" y="99"/>
                    </a:lnTo>
                    <a:lnTo>
                      <a:pt x="0" y="0"/>
                    </a:lnTo>
                    <a:lnTo>
                      <a:pt x="96" y="0"/>
                    </a:lnTo>
                    <a:lnTo>
                      <a:pt x="96" y="99"/>
                    </a:lnTo>
                    <a:close/>
                    <a:moveTo>
                      <a:pt x="19" y="80"/>
                    </a:moveTo>
                    <a:lnTo>
                      <a:pt x="77" y="80"/>
                    </a:lnTo>
                    <a:lnTo>
                      <a:pt x="77" y="20"/>
                    </a:lnTo>
                    <a:lnTo>
                      <a:pt x="19" y="20"/>
                    </a:lnTo>
                    <a:lnTo>
                      <a:pt x="19"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887" name="Group 22"/>
            <p:cNvGrpSpPr>
              <a:grpSpLocks noChangeAspect="1"/>
            </p:cNvGrpSpPr>
            <p:nvPr/>
          </p:nvGrpSpPr>
          <p:grpSpPr bwMode="auto">
            <a:xfrm>
              <a:off x="800247" y="4835068"/>
              <a:ext cx="283130" cy="277652"/>
              <a:chOff x="3688" y="2010"/>
              <a:chExt cx="306" cy="300"/>
            </a:xfrm>
            <a:solidFill>
              <a:srgbClr val="DDDFDF"/>
            </a:solidFill>
          </p:grpSpPr>
          <p:sp>
            <p:nvSpPr>
              <p:cNvPr id="1908" name="Freeform 23"/>
              <p:cNvSpPr>
                <a:spLocks noEditPoints="1"/>
              </p:cNvSpPr>
              <p:nvPr/>
            </p:nvSpPr>
            <p:spPr bwMode="auto">
              <a:xfrm>
                <a:off x="3688" y="2010"/>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3 h 92"/>
                  <a:gd name="T12" fmla="*/ 287 w 306"/>
                  <a:gd name="T13" fmla="*/ 73 h 92"/>
                  <a:gd name="T14" fmla="*/ 287 w 306"/>
                  <a:gd name="T15" fmla="*/ 20 h 92"/>
                  <a:gd name="T16" fmla="*/ 19 w 306"/>
                  <a:gd name="T17" fmla="*/ 20 h 92"/>
                  <a:gd name="T18" fmla="*/ 19 w 306"/>
                  <a:gd name="T19" fmla="*/ 7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3"/>
                    </a:moveTo>
                    <a:lnTo>
                      <a:pt x="287" y="73"/>
                    </a:lnTo>
                    <a:lnTo>
                      <a:pt x="287" y="20"/>
                    </a:lnTo>
                    <a:lnTo>
                      <a:pt x="19" y="20"/>
                    </a:lnTo>
                    <a:lnTo>
                      <a:pt x="19" y="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09" name="Rectangle 24"/>
              <p:cNvSpPr>
                <a:spLocks noChangeArrowheads="1"/>
              </p:cNvSpPr>
              <p:nvPr/>
            </p:nvSpPr>
            <p:spPr bwMode="auto">
              <a:xfrm>
                <a:off x="3724" y="2047"/>
                <a:ext cx="17"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10" name="Rectangle 25"/>
              <p:cNvSpPr>
                <a:spLocks noChangeArrowheads="1"/>
              </p:cNvSpPr>
              <p:nvPr/>
            </p:nvSpPr>
            <p:spPr bwMode="auto">
              <a:xfrm>
                <a:off x="3765" y="2047"/>
                <a:ext cx="193"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11" name="Freeform 26"/>
              <p:cNvSpPr>
                <a:spLocks noEditPoints="1"/>
              </p:cNvSpPr>
              <p:nvPr/>
            </p:nvSpPr>
            <p:spPr bwMode="auto">
              <a:xfrm>
                <a:off x="3688" y="2114"/>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12" name="Rectangle 27"/>
              <p:cNvSpPr>
                <a:spLocks noChangeArrowheads="1"/>
              </p:cNvSpPr>
              <p:nvPr/>
            </p:nvSpPr>
            <p:spPr bwMode="auto">
              <a:xfrm>
                <a:off x="3724" y="2150"/>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13" name="Rectangle 28"/>
              <p:cNvSpPr>
                <a:spLocks noChangeArrowheads="1"/>
              </p:cNvSpPr>
              <p:nvPr/>
            </p:nvSpPr>
            <p:spPr bwMode="auto">
              <a:xfrm>
                <a:off x="3765" y="2150"/>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14" name="Freeform 29"/>
              <p:cNvSpPr>
                <a:spLocks noEditPoints="1"/>
              </p:cNvSpPr>
              <p:nvPr/>
            </p:nvSpPr>
            <p:spPr bwMode="auto">
              <a:xfrm>
                <a:off x="3688" y="2218"/>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15" name="Rectangle 30"/>
              <p:cNvSpPr>
                <a:spLocks noChangeArrowheads="1"/>
              </p:cNvSpPr>
              <p:nvPr/>
            </p:nvSpPr>
            <p:spPr bwMode="auto">
              <a:xfrm>
                <a:off x="3724" y="2254"/>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16" name="Rectangle 31"/>
              <p:cNvSpPr>
                <a:spLocks noChangeArrowheads="1"/>
              </p:cNvSpPr>
              <p:nvPr/>
            </p:nvSpPr>
            <p:spPr bwMode="auto">
              <a:xfrm>
                <a:off x="3765" y="2254"/>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888" name="Group 22"/>
            <p:cNvGrpSpPr>
              <a:grpSpLocks noChangeAspect="1"/>
            </p:cNvGrpSpPr>
            <p:nvPr/>
          </p:nvGrpSpPr>
          <p:grpSpPr bwMode="auto">
            <a:xfrm>
              <a:off x="1147198" y="4835068"/>
              <a:ext cx="283130" cy="277652"/>
              <a:chOff x="3688" y="2010"/>
              <a:chExt cx="306" cy="300"/>
            </a:xfrm>
            <a:solidFill>
              <a:srgbClr val="DDDFDF"/>
            </a:solidFill>
          </p:grpSpPr>
          <p:sp>
            <p:nvSpPr>
              <p:cNvPr id="1899" name="Freeform 23"/>
              <p:cNvSpPr>
                <a:spLocks noEditPoints="1"/>
              </p:cNvSpPr>
              <p:nvPr/>
            </p:nvSpPr>
            <p:spPr bwMode="auto">
              <a:xfrm>
                <a:off x="3688" y="2010"/>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3 h 92"/>
                  <a:gd name="T12" fmla="*/ 287 w 306"/>
                  <a:gd name="T13" fmla="*/ 73 h 92"/>
                  <a:gd name="T14" fmla="*/ 287 w 306"/>
                  <a:gd name="T15" fmla="*/ 20 h 92"/>
                  <a:gd name="T16" fmla="*/ 19 w 306"/>
                  <a:gd name="T17" fmla="*/ 20 h 92"/>
                  <a:gd name="T18" fmla="*/ 19 w 306"/>
                  <a:gd name="T19" fmla="*/ 7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3"/>
                    </a:moveTo>
                    <a:lnTo>
                      <a:pt x="287" y="73"/>
                    </a:lnTo>
                    <a:lnTo>
                      <a:pt x="287" y="20"/>
                    </a:lnTo>
                    <a:lnTo>
                      <a:pt x="19" y="20"/>
                    </a:lnTo>
                    <a:lnTo>
                      <a:pt x="19" y="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00" name="Rectangle 24"/>
              <p:cNvSpPr>
                <a:spLocks noChangeArrowheads="1"/>
              </p:cNvSpPr>
              <p:nvPr/>
            </p:nvSpPr>
            <p:spPr bwMode="auto">
              <a:xfrm>
                <a:off x="3724" y="2047"/>
                <a:ext cx="17"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01" name="Rectangle 25"/>
              <p:cNvSpPr>
                <a:spLocks noChangeArrowheads="1"/>
              </p:cNvSpPr>
              <p:nvPr/>
            </p:nvSpPr>
            <p:spPr bwMode="auto">
              <a:xfrm>
                <a:off x="3765" y="2047"/>
                <a:ext cx="193"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02" name="Freeform 26"/>
              <p:cNvSpPr>
                <a:spLocks noEditPoints="1"/>
              </p:cNvSpPr>
              <p:nvPr/>
            </p:nvSpPr>
            <p:spPr bwMode="auto">
              <a:xfrm>
                <a:off x="3688" y="2114"/>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03" name="Rectangle 27"/>
              <p:cNvSpPr>
                <a:spLocks noChangeArrowheads="1"/>
              </p:cNvSpPr>
              <p:nvPr/>
            </p:nvSpPr>
            <p:spPr bwMode="auto">
              <a:xfrm>
                <a:off x="3724" y="2150"/>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04" name="Rectangle 28"/>
              <p:cNvSpPr>
                <a:spLocks noChangeArrowheads="1"/>
              </p:cNvSpPr>
              <p:nvPr/>
            </p:nvSpPr>
            <p:spPr bwMode="auto">
              <a:xfrm>
                <a:off x="3765" y="2150"/>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05" name="Freeform 29"/>
              <p:cNvSpPr>
                <a:spLocks noEditPoints="1"/>
              </p:cNvSpPr>
              <p:nvPr/>
            </p:nvSpPr>
            <p:spPr bwMode="auto">
              <a:xfrm>
                <a:off x="3688" y="2218"/>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06" name="Rectangle 30"/>
              <p:cNvSpPr>
                <a:spLocks noChangeArrowheads="1"/>
              </p:cNvSpPr>
              <p:nvPr/>
            </p:nvSpPr>
            <p:spPr bwMode="auto">
              <a:xfrm>
                <a:off x="3724" y="2254"/>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07" name="Rectangle 31"/>
              <p:cNvSpPr>
                <a:spLocks noChangeArrowheads="1"/>
              </p:cNvSpPr>
              <p:nvPr/>
            </p:nvSpPr>
            <p:spPr bwMode="auto">
              <a:xfrm>
                <a:off x="3765" y="2254"/>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889" name="Group 22"/>
            <p:cNvGrpSpPr>
              <a:grpSpLocks noChangeAspect="1"/>
            </p:cNvGrpSpPr>
            <p:nvPr/>
          </p:nvGrpSpPr>
          <p:grpSpPr bwMode="auto">
            <a:xfrm>
              <a:off x="796413" y="5161646"/>
              <a:ext cx="283130" cy="277652"/>
              <a:chOff x="3688" y="2010"/>
              <a:chExt cx="306" cy="300"/>
            </a:xfrm>
            <a:solidFill>
              <a:srgbClr val="DDDFDF"/>
            </a:solidFill>
          </p:grpSpPr>
          <p:sp>
            <p:nvSpPr>
              <p:cNvPr id="1890" name="Freeform 23"/>
              <p:cNvSpPr>
                <a:spLocks noEditPoints="1"/>
              </p:cNvSpPr>
              <p:nvPr/>
            </p:nvSpPr>
            <p:spPr bwMode="auto">
              <a:xfrm>
                <a:off x="3688" y="2010"/>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3 h 92"/>
                  <a:gd name="T12" fmla="*/ 287 w 306"/>
                  <a:gd name="T13" fmla="*/ 73 h 92"/>
                  <a:gd name="T14" fmla="*/ 287 w 306"/>
                  <a:gd name="T15" fmla="*/ 20 h 92"/>
                  <a:gd name="T16" fmla="*/ 19 w 306"/>
                  <a:gd name="T17" fmla="*/ 20 h 92"/>
                  <a:gd name="T18" fmla="*/ 19 w 306"/>
                  <a:gd name="T19" fmla="*/ 7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3"/>
                    </a:moveTo>
                    <a:lnTo>
                      <a:pt x="287" y="73"/>
                    </a:lnTo>
                    <a:lnTo>
                      <a:pt x="287" y="20"/>
                    </a:lnTo>
                    <a:lnTo>
                      <a:pt x="19" y="20"/>
                    </a:lnTo>
                    <a:lnTo>
                      <a:pt x="19" y="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91" name="Rectangle 24"/>
              <p:cNvSpPr>
                <a:spLocks noChangeArrowheads="1"/>
              </p:cNvSpPr>
              <p:nvPr/>
            </p:nvSpPr>
            <p:spPr bwMode="auto">
              <a:xfrm>
                <a:off x="3724" y="2047"/>
                <a:ext cx="17"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92" name="Rectangle 25"/>
              <p:cNvSpPr>
                <a:spLocks noChangeArrowheads="1"/>
              </p:cNvSpPr>
              <p:nvPr/>
            </p:nvSpPr>
            <p:spPr bwMode="auto">
              <a:xfrm>
                <a:off x="3765" y="2047"/>
                <a:ext cx="193"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93" name="Freeform 26"/>
              <p:cNvSpPr>
                <a:spLocks noEditPoints="1"/>
              </p:cNvSpPr>
              <p:nvPr/>
            </p:nvSpPr>
            <p:spPr bwMode="auto">
              <a:xfrm>
                <a:off x="3688" y="2114"/>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94" name="Rectangle 27"/>
              <p:cNvSpPr>
                <a:spLocks noChangeArrowheads="1"/>
              </p:cNvSpPr>
              <p:nvPr/>
            </p:nvSpPr>
            <p:spPr bwMode="auto">
              <a:xfrm>
                <a:off x="3724" y="2150"/>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95" name="Rectangle 28"/>
              <p:cNvSpPr>
                <a:spLocks noChangeArrowheads="1"/>
              </p:cNvSpPr>
              <p:nvPr/>
            </p:nvSpPr>
            <p:spPr bwMode="auto">
              <a:xfrm>
                <a:off x="3765" y="2150"/>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96" name="Freeform 29"/>
              <p:cNvSpPr>
                <a:spLocks noEditPoints="1"/>
              </p:cNvSpPr>
              <p:nvPr/>
            </p:nvSpPr>
            <p:spPr bwMode="auto">
              <a:xfrm>
                <a:off x="3688" y="2218"/>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97" name="Rectangle 30"/>
              <p:cNvSpPr>
                <a:spLocks noChangeArrowheads="1"/>
              </p:cNvSpPr>
              <p:nvPr/>
            </p:nvSpPr>
            <p:spPr bwMode="auto">
              <a:xfrm>
                <a:off x="3724" y="2254"/>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98" name="Rectangle 31"/>
              <p:cNvSpPr>
                <a:spLocks noChangeArrowheads="1"/>
              </p:cNvSpPr>
              <p:nvPr/>
            </p:nvSpPr>
            <p:spPr bwMode="auto">
              <a:xfrm>
                <a:off x="3765" y="2254"/>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891" name="Group 890"/>
            <p:cNvGrpSpPr>
              <a:grpSpLocks noChangeAspect="1"/>
            </p:cNvGrpSpPr>
            <p:nvPr/>
          </p:nvGrpSpPr>
          <p:grpSpPr bwMode="auto">
            <a:xfrm>
              <a:off x="1143365" y="5161646"/>
              <a:ext cx="283130" cy="277652"/>
              <a:chOff x="3688" y="2010"/>
              <a:chExt cx="306" cy="300"/>
            </a:xfrm>
            <a:solidFill>
              <a:srgbClr val="DDDFDF"/>
            </a:solidFill>
          </p:grpSpPr>
          <p:sp>
            <p:nvSpPr>
              <p:cNvPr id="1881" name="Freeform 23"/>
              <p:cNvSpPr>
                <a:spLocks noEditPoints="1"/>
              </p:cNvSpPr>
              <p:nvPr/>
            </p:nvSpPr>
            <p:spPr bwMode="auto">
              <a:xfrm>
                <a:off x="3688" y="2010"/>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3 h 92"/>
                  <a:gd name="T12" fmla="*/ 287 w 306"/>
                  <a:gd name="T13" fmla="*/ 73 h 92"/>
                  <a:gd name="T14" fmla="*/ 287 w 306"/>
                  <a:gd name="T15" fmla="*/ 20 h 92"/>
                  <a:gd name="T16" fmla="*/ 19 w 306"/>
                  <a:gd name="T17" fmla="*/ 20 h 92"/>
                  <a:gd name="T18" fmla="*/ 19 w 306"/>
                  <a:gd name="T19" fmla="*/ 7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3"/>
                    </a:moveTo>
                    <a:lnTo>
                      <a:pt x="287" y="73"/>
                    </a:lnTo>
                    <a:lnTo>
                      <a:pt x="287" y="20"/>
                    </a:lnTo>
                    <a:lnTo>
                      <a:pt x="19" y="20"/>
                    </a:lnTo>
                    <a:lnTo>
                      <a:pt x="19" y="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82" name="Rectangle 24"/>
              <p:cNvSpPr>
                <a:spLocks noChangeArrowheads="1"/>
              </p:cNvSpPr>
              <p:nvPr/>
            </p:nvSpPr>
            <p:spPr bwMode="auto">
              <a:xfrm>
                <a:off x="3724" y="2047"/>
                <a:ext cx="17"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83" name="Rectangle 25"/>
              <p:cNvSpPr>
                <a:spLocks noChangeArrowheads="1"/>
              </p:cNvSpPr>
              <p:nvPr/>
            </p:nvSpPr>
            <p:spPr bwMode="auto">
              <a:xfrm>
                <a:off x="3765" y="2047"/>
                <a:ext cx="193"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84" name="Freeform 26"/>
              <p:cNvSpPr>
                <a:spLocks noEditPoints="1"/>
              </p:cNvSpPr>
              <p:nvPr/>
            </p:nvSpPr>
            <p:spPr bwMode="auto">
              <a:xfrm>
                <a:off x="3688" y="2114"/>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85" name="Rectangle 27"/>
              <p:cNvSpPr>
                <a:spLocks noChangeArrowheads="1"/>
              </p:cNvSpPr>
              <p:nvPr/>
            </p:nvSpPr>
            <p:spPr bwMode="auto">
              <a:xfrm>
                <a:off x="3724" y="2150"/>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86" name="Rectangle 28"/>
              <p:cNvSpPr>
                <a:spLocks noChangeArrowheads="1"/>
              </p:cNvSpPr>
              <p:nvPr/>
            </p:nvSpPr>
            <p:spPr bwMode="auto">
              <a:xfrm>
                <a:off x="3765" y="2150"/>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87" name="Freeform 29"/>
              <p:cNvSpPr>
                <a:spLocks noEditPoints="1"/>
              </p:cNvSpPr>
              <p:nvPr/>
            </p:nvSpPr>
            <p:spPr bwMode="auto">
              <a:xfrm>
                <a:off x="3688" y="2218"/>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88" name="Rectangle 30"/>
              <p:cNvSpPr>
                <a:spLocks noChangeArrowheads="1"/>
              </p:cNvSpPr>
              <p:nvPr/>
            </p:nvSpPr>
            <p:spPr bwMode="auto">
              <a:xfrm>
                <a:off x="3724" y="2254"/>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89" name="Rectangle 31"/>
              <p:cNvSpPr>
                <a:spLocks noChangeArrowheads="1"/>
              </p:cNvSpPr>
              <p:nvPr/>
            </p:nvSpPr>
            <p:spPr bwMode="auto">
              <a:xfrm>
                <a:off x="3765" y="2254"/>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892" name="Group 66"/>
            <p:cNvGrpSpPr>
              <a:grpSpLocks noChangeAspect="1"/>
            </p:cNvGrpSpPr>
            <p:nvPr/>
          </p:nvGrpSpPr>
          <p:grpSpPr bwMode="auto">
            <a:xfrm>
              <a:off x="792835" y="5486021"/>
              <a:ext cx="292488" cy="295225"/>
              <a:chOff x="3675" y="1991"/>
              <a:chExt cx="330" cy="333"/>
            </a:xfrm>
            <a:solidFill>
              <a:srgbClr val="DDDFDF"/>
            </a:solidFill>
          </p:grpSpPr>
          <p:sp>
            <p:nvSpPr>
              <p:cNvPr id="1868" name="Freeform 67"/>
              <p:cNvSpPr>
                <a:spLocks noEditPoints="1"/>
              </p:cNvSpPr>
              <p:nvPr/>
            </p:nvSpPr>
            <p:spPr bwMode="auto">
              <a:xfrm>
                <a:off x="3793" y="2112"/>
                <a:ext cx="92" cy="92"/>
              </a:xfrm>
              <a:custGeom>
                <a:avLst/>
                <a:gdLst>
                  <a:gd name="T0" fmla="*/ 92 w 92"/>
                  <a:gd name="T1" fmla="*/ 92 h 92"/>
                  <a:gd name="T2" fmla="*/ 0 w 92"/>
                  <a:gd name="T3" fmla="*/ 92 h 92"/>
                  <a:gd name="T4" fmla="*/ 0 w 92"/>
                  <a:gd name="T5" fmla="*/ 0 h 92"/>
                  <a:gd name="T6" fmla="*/ 92 w 92"/>
                  <a:gd name="T7" fmla="*/ 0 h 92"/>
                  <a:gd name="T8" fmla="*/ 92 w 92"/>
                  <a:gd name="T9" fmla="*/ 92 h 92"/>
                  <a:gd name="T10" fmla="*/ 19 w 92"/>
                  <a:gd name="T11" fmla="*/ 72 h 92"/>
                  <a:gd name="T12" fmla="*/ 72 w 92"/>
                  <a:gd name="T13" fmla="*/ 72 h 92"/>
                  <a:gd name="T14" fmla="*/ 72 w 92"/>
                  <a:gd name="T15" fmla="*/ 19 h 92"/>
                  <a:gd name="T16" fmla="*/ 19 w 92"/>
                  <a:gd name="T17" fmla="*/ 19 h 92"/>
                  <a:gd name="T18" fmla="*/ 19 w 92"/>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2" y="92"/>
                    </a:moveTo>
                    <a:lnTo>
                      <a:pt x="0" y="92"/>
                    </a:lnTo>
                    <a:lnTo>
                      <a:pt x="0" y="0"/>
                    </a:lnTo>
                    <a:lnTo>
                      <a:pt x="92" y="0"/>
                    </a:lnTo>
                    <a:lnTo>
                      <a:pt x="92" y="92"/>
                    </a:lnTo>
                    <a:close/>
                    <a:moveTo>
                      <a:pt x="19" y="72"/>
                    </a:moveTo>
                    <a:lnTo>
                      <a:pt x="72" y="72"/>
                    </a:lnTo>
                    <a:lnTo>
                      <a:pt x="72"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69" name="Rectangle 68"/>
              <p:cNvSpPr>
                <a:spLocks noChangeArrowheads="1"/>
              </p:cNvSpPr>
              <p:nvPr/>
            </p:nvSpPr>
            <p:spPr bwMode="auto">
              <a:xfrm>
                <a:off x="3832" y="2225"/>
                <a:ext cx="16" cy="5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70" name="Rectangle 69"/>
              <p:cNvSpPr>
                <a:spLocks noChangeArrowheads="1"/>
              </p:cNvSpPr>
              <p:nvPr/>
            </p:nvSpPr>
            <p:spPr bwMode="auto">
              <a:xfrm>
                <a:off x="3832" y="2037"/>
                <a:ext cx="19" cy="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71" name="Rectangle 70"/>
              <p:cNvSpPr>
                <a:spLocks noChangeArrowheads="1"/>
              </p:cNvSpPr>
              <p:nvPr/>
            </p:nvSpPr>
            <p:spPr bwMode="auto">
              <a:xfrm>
                <a:off x="3909"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72" name="Rectangle 71"/>
              <p:cNvSpPr>
                <a:spLocks noChangeArrowheads="1"/>
              </p:cNvSpPr>
              <p:nvPr/>
            </p:nvSpPr>
            <p:spPr bwMode="auto">
              <a:xfrm>
                <a:off x="3720"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73" name="Freeform 72"/>
              <p:cNvSpPr>
                <a:spLocks/>
              </p:cNvSpPr>
              <p:nvPr/>
            </p:nvSpPr>
            <p:spPr bwMode="auto">
              <a:xfrm>
                <a:off x="3858" y="2012"/>
                <a:ext cx="128" cy="131"/>
              </a:xfrm>
              <a:custGeom>
                <a:avLst/>
                <a:gdLst>
                  <a:gd name="T0" fmla="*/ 45 w 53"/>
                  <a:gd name="T1" fmla="*/ 54 h 54"/>
                  <a:gd name="T2" fmla="*/ 50 w 53"/>
                  <a:gd name="T3" fmla="*/ 52 h 54"/>
                  <a:gd name="T4" fmla="*/ 53 w 53"/>
                  <a:gd name="T5" fmla="*/ 53 h 54"/>
                  <a:gd name="T6" fmla="*/ 2 w 53"/>
                  <a:gd name="T7" fmla="*/ 0 h 54"/>
                  <a:gd name="T8" fmla="*/ 2 w 53"/>
                  <a:gd name="T9" fmla="*/ 3 h 54"/>
                  <a:gd name="T10" fmla="*/ 0 w 53"/>
                  <a:gd name="T11" fmla="*/ 8 h 54"/>
                  <a:gd name="T12" fmla="*/ 45 w 5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45" y="54"/>
                    </a:moveTo>
                    <a:cubicBezTo>
                      <a:pt x="46" y="53"/>
                      <a:pt x="48" y="52"/>
                      <a:pt x="50" y="52"/>
                    </a:cubicBezTo>
                    <a:cubicBezTo>
                      <a:pt x="51" y="52"/>
                      <a:pt x="52" y="52"/>
                      <a:pt x="53" y="53"/>
                    </a:cubicBezTo>
                    <a:cubicBezTo>
                      <a:pt x="49" y="26"/>
                      <a:pt x="28" y="4"/>
                      <a:pt x="2" y="0"/>
                    </a:cubicBezTo>
                    <a:cubicBezTo>
                      <a:pt x="2" y="1"/>
                      <a:pt x="2" y="2"/>
                      <a:pt x="2" y="3"/>
                    </a:cubicBezTo>
                    <a:cubicBezTo>
                      <a:pt x="2" y="5"/>
                      <a:pt x="1" y="7"/>
                      <a:pt x="0" y="8"/>
                    </a:cubicBezTo>
                    <a:cubicBezTo>
                      <a:pt x="24" y="12"/>
                      <a:pt x="42" y="30"/>
                      <a:pt x="45" y="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74" name="Freeform 73"/>
              <p:cNvSpPr>
                <a:spLocks noEditPoints="1"/>
              </p:cNvSpPr>
              <p:nvPr/>
            </p:nvSpPr>
            <p:spPr bwMode="auto">
              <a:xfrm>
                <a:off x="3812" y="1991"/>
                <a:ext cx="56" cy="55"/>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6" y="23"/>
                      <a:pt x="0" y="18"/>
                      <a:pt x="0" y="12"/>
                    </a:cubicBezTo>
                    <a:cubicBezTo>
                      <a:pt x="0" y="5"/>
                      <a:pt x="6"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75" name="Freeform 74"/>
              <p:cNvSpPr>
                <a:spLocks noEditPoints="1"/>
              </p:cNvSpPr>
              <p:nvPr/>
            </p:nvSpPr>
            <p:spPr bwMode="auto">
              <a:xfrm>
                <a:off x="3950" y="2133"/>
                <a:ext cx="55" cy="56"/>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76" name="Freeform 75"/>
              <p:cNvSpPr>
                <a:spLocks/>
              </p:cNvSpPr>
              <p:nvPr/>
            </p:nvSpPr>
            <p:spPr bwMode="auto">
              <a:xfrm>
                <a:off x="3861" y="2179"/>
                <a:ext cx="123" cy="124"/>
              </a:xfrm>
              <a:custGeom>
                <a:avLst/>
                <a:gdLst>
                  <a:gd name="T0" fmla="*/ 49 w 51"/>
                  <a:gd name="T1" fmla="*/ 2 h 51"/>
                  <a:gd name="T2" fmla="*/ 43 w 51"/>
                  <a:gd name="T3" fmla="*/ 0 h 51"/>
                  <a:gd name="T4" fmla="*/ 0 w 51"/>
                  <a:gd name="T5" fmla="*/ 43 h 51"/>
                  <a:gd name="T6" fmla="*/ 1 w 51"/>
                  <a:gd name="T7" fmla="*/ 48 h 51"/>
                  <a:gd name="T8" fmla="*/ 1 w 51"/>
                  <a:gd name="T9" fmla="*/ 51 h 51"/>
                  <a:gd name="T10" fmla="*/ 51 w 51"/>
                  <a:gd name="T11" fmla="*/ 2 h 51"/>
                  <a:gd name="T12" fmla="*/ 49 w 51"/>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49" y="2"/>
                    </a:moveTo>
                    <a:cubicBezTo>
                      <a:pt x="47" y="2"/>
                      <a:pt x="45" y="1"/>
                      <a:pt x="43" y="0"/>
                    </a:cubicBezTo>
                    <a:cubicBezTo>
                      <a:pt x="39" y="22"/>
                      <a:pt x="22" y="39"/>
                      <a:pt x="0" y="43"/>
                    </a:cubicBezTo>
                    <a:cubicBezTo>
                      <a:pt x="1" y="44"/>
                      <a:pt x="1" y="46"/>
                      <a:pt x="1" y="48"/>
                    </a:cubicBezTo>
                    <a:cubicBezTo>
                      <a:pt x="1" y="49"/>
                      <a:pt x="1" y="50"/>
                      <a:pt x="1" y="51"/>
                    </a:cubicBezTo>
                    <a:cubicBezTo>
                      <a:pt x="26" y="47"/>
                      <a:pt x="46" y="27"/>
                      <a:pt x="51" y="2"/>
                    </a:cubicBezTo>
                    <a:cubicBezTo>
                      <a:pt x="50" y="2"/>
                      <a:pt x="50" y="2"/>
                      <a:pt x="49"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77" name="Freeform 76"/>
              <p:cNvSpPr>
                <a:spLocks/>
              </p:cNvSpPr>
              <p:nvPr/>
            </p:nvSpPr>
            <p:spPr bwMode="auto">
              <a:xfrm>
                <a:off x="3694" y="2012"/>
                <a:ext cx="128" cy="131"/>
              </a:xfrm>
              <a:custGeom>
                <a:avLst/>
                <a:gdLst>
                  <a:gd name="T0" fmla="*/ 3 w 53"/>
                  <a:gd name="T1" fmla="*/ 52 h 54"/>
                  <a:gd name="T2" fmla="*/ 8 w 53"/>
                  <a:gd name="T3" fmla="*/ 54 h 54"/>
                  <a:gd name="T4" fmla="*/ 53 w 53"/>
                  <a:gd name="T5" fmla="*/ 8 h 54"/>
                  <a:gd name="T6" fmla="*/ 51 w 53"/>
                  <a:gd name="T7" fmla="*/ 3 h 54"/>
                  <a:gd name="T8" fmla="*/ 52 w 53"/>
                  <a:gd name="T9" fmla="*/ 0 h 54"/>
                  <a:gd name="T10" fmla="*/ 0 w 53"/>
                  <a:gd name="T11" fmla="*/ 53 h 54"/>
                  <a:gd name="T12" fmla="*/ 3 w 53"/>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3" y="52"/>
                    </a:moveTo>
                    <a:cubicBezTo>
                      <a:pt x="5" y="52"/>
                      <a:pt x="7" y="53"/>
                      <a:pt x="8" y="54"/>
                    </a:cubicBezTo>
                    <a:cubicBezTo>
                      <a:pt x="11" y="30"/>
                      <a:pt x="29" y="11"/>
                      <a:pt x="53" y="8"/>
                    </a:cubicBezTo>
                    <a:cubicBezTo>
                      <a:pt x="52" y="6"/>
                      <a:pt x="51" y="5"/>
                      <a:pt x="51" y="3"/>
                    </a:cubicBezTo>
                    <a:cubicBezTo>
                      <a:pt x="51" y="2"/>
                      <a:pt x="51" y="1"/>
                      <a:pt x="52" y="0"/>
                    </a:cubicBezTo>
                    <a:cubicBezTo>
                      <a:pt x="25" y="4"/>
                      <a:pt x="3" y="26"/>
                      <a:pt x="0" y="53"/>
                    </a:cubicBezTo>
                    <a:cubicBezTo>
                      <a:pt x="1" y="52"/>
                      <a:pt x="2" y="52"/>
                      <a:pt x="3"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78" name="Freeform 77"/>
              <p:cNvSpPr>
                <a:spLocks/>
              </p:cNvSpPr>
              <p:nvPr/>
            </p:nvSpPr>
            <p:spPr bwMode="auto">
              <a:xfrm>
                <a:off x="3696" y="2179"/>
                <a:ext cx="126" cy="124"/>
              </a:xfrm>
              <a:custGeom>
                <a:avLst/>
                <a:gdLst>
                  <a:gd name="T0" fmla="*/ 52 w 52"/>
                  <a:gd name="T1" fmla="*/ 43 h 51"/>
                  <a:gd name="T2" fmla="*/ 8 w 52"/>
                  <a:gd name="T3" fmla="*/ 0 h 51"/>
                  <a:gd name="T4" fmla="*/ 2 w 52"/>
                  <a:gd name="T5" fmla="*/ 2 h 51"/>
                  <a:gd name="T6" fmla="*/ 0 w 52"/>
                  <a:gd name="T7" fmla="*/ 2 h 51"/>
                  <a:gd name="T8" fmla="*/ 51 w 52"/>
                  <a:gd name="T9" fmla="*/ 51 h 51"/>
                  <a:gd name="T10" fmla="*/ 50 w 52"/>
                  <a:gd name="T11" fmla="*/ 48 h 51"/>
                  <a:gd name="T12" fmla="*/ 52 w 5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52" h="51">
                    <a:moveTo>
                      <a:pt x="52" y="43"/>
                    </a:moveTo>
                    <a:cubicBezTo>
                      <a:pt x="29" y="40"/>
                      <a:pt x="11" y="22"/>
                      <a:pt x="8" y="0"/>
                    </a:cubicBezTo>
                    <a:cubicBezTo>
                      <a:pt x="6" y="1"/>
                      <a:pt x="4" y="2"/>
                      <a:pt x="2" y="2"/>
                    </a:cubicBezTo>
                    <a:cubicBezTo>
                      <a:pt x="1" y="2"/>
                      <a:pt x="0" y="2"/>
                      <a:pt x="0" y="2"/>
                    </a:cubicBezTo>
                    <a:cubicBezTo>
                      <a:pt x="4" y="27"/>
                      <a:pt x="25" y="47"/>
                      <a:pt x="51" y="51"/>
                    </a:cubicBezTo>
                    <a:cubicBezTo>
                      <a:pt x="51" y="50"/>
                      <a:pt x="50" y="49"/>
                      <a:pt x="50" y="48"/>
                    </a:cubicBezTo>
                    <a:cubicBezTo>
                      <a:pt x="50" y="46"/>
                      <a:pt x="51" y="45"/>
                      <a:pt x="52"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79" name="Freeform 78"/>
              <p:cNvSpPr>
                <a:spLocks noEditPoints="1"/>
              </p:cNvSpPr>
              <p:nvPr/>
            </p:nvSpPr>
            <p:spPr bwMode="auto">
              <a:xfrm>
                <a:off x="3812" y="2269"/>
                <a:ext cx="56" cy="55"/>
              </a:xfrm>
              <a:custGeom>
                <a:avLst/>
                <a:gdLst>
                  <a:gd name="T0" fmla="*/ 12 w 23"/>
                  <a:gd name="T1" fmla="*/ 23 h 23"/>
                  <a:gd name="T2" fmla="*/ 0 w 23"/>
                  <a:gd name="T3" fmla="*/ 11 h 23"/>
                  <a:gd name="T4" fmla="*/ 12 w 23"/>
                  <a:gd name="T5" fmla="*/ 0 h 23"/>
                  <a:gd name="T6" fmla="*/ 23 w 23"/>
                  <a:gd name="T7" fmla="*/ 11 h 23"/>
                  <a:gd name="T8" fmla="*/ 12 w 23"/>
                  <a:gd name="T9" fmla="*/ 23 h 23"/>
                  <a:gd name="T10" fmla="*/ 12 w 23"/>
                  <a:gd name="T11" fmla="*/ 4 h 23"/>
                  <a:gd name="T12" fmla="*/ 4 w 23"/>
                  <a:gd name="T13" fmla="*/ 11 h 23"/>
                  <a:gd name="T14" fmla="*/ 12 w 23"/>
                  <a:gd name="T15" fmla="*/ 19 h 23"/>
                  <a:gd name="T16" fmla="*/ 19 w 23"/>
                  <a:gd name="T17" fmla="*/ 11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1"/>
                    </a:cubicBezTo>
                    <a:cubicBezTo>
                      <a:pt x="0" y="5"/>
                      <a:pt x="5" y="0"/>
                      <a:pt x="12" y="0"/>
                    </a:cubicBezTo>
                    <a:cubicBezTo>
                      <a:pt x="18" y="0"/>
                      <a:pt x="23" y="5"/>
                      <a:pt x="23" y="11"/>
                    </a:cubicBezTo>
                    <a:cubicBezTo>
                      <a:pt x="23" y="18"/>
                      <a:pt x="18" y="23"/>
                      <a:pt x="12" y="23"/>
                    </a:cubicBezTo>
                    <a:close/>
                    <a:moveTo>
                      <a:pt x="12" y="4"/>
                    </a:moveTo>
                    <a:cubicBezTo>
                      <a:pt x="8" y="4"/>
                      <a:pt x="4" y="7"/>
                      <a:pt x="4" y="11"/>
                    </a:cubicBezTo>
                    <a:cubicBezTo>
                      <a:pt x="4" y="15"/>
                      <a:pt x="8" y="19"/>
                      <a:pt x="12" y="19"/>
                    </a:cubicBezTo>
                    <a:cubicBezTo>
                      <a:pt x="16" y="19"/>
                      <a:pt x="19" y="15"/>
                      <a:pt x="19" y="11"/>
                    </a:cubicBezTo>
                    <a:cubicBezTo>
                      <a:pt x="19" y="7"/>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80" name="Freeform 79"/>
              <p:cNvSpPr>
                <a:spLocks noEditPoints="1"/>
              </p:cNvSpPr>
              <p:nvPr/>
            </p:nvSpPr>
            <p:spPr bwMode="auto">
              <a:xfrm>
                <a:off x="3675" y="2133"/>
                <a:ext cx="53" cy="56"/>
              </a:xfrm>
              <a:custGeom>
                <a:avLst/>
                <a:gdLst>
                  <a:gd name="T0" fmla="*/ 11 w 22"/>
                  <a:gd name="T1" fmla="*/ 23 h 23"/>
                  <a:gd name="T2" fmla="*/ 0 w 22"/>
                  <a:gd name="T3" fmla="*/ 12 h 23"/>
                  <a:gd name="T4" fmla="*/ 11 w 22"/>
                  <a:gd name="T5" fmla="*/ 0 h 23"/>
                  <a:gd name="T6" fmla="*/ 22 w 22"/>
                  <a:gd name="T7" fmla="*/ 12 h 23"/>
                  <a:gd name="T8" fmla="*/ 11 w 22"/>
                  <a:gd name="T9" fmla="*/ 23 h 23"/>
                  <a:gd name="T10" fmla="*/ 11 w 22"/>
                  <a:gd name="T11" fmla="*/ 4 h 23"/>
                  <a:gd name="T12" fmla="*/ 4 w 22"/>
                  <a:gd name="T13" fmla="*/ 12 h 23"/>
                  <a:gd name="T14" fmla="*/ 11 w 22"/>
                  <a:gd name="T15" fmla="*/ 19 h 23"/>
                  <a:gd name="T16" fmla="*/ 18 w 22"/>
                  <a:gd name="T17" fmla="*/ 12 h 23"/>
                  <a:gd name="T18" fmla="*/ 11 w 22"/>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3">
                    <a:moveTo>
                      <a:pt x="11" y="23"/>
                    </a:moveTo>
                    <a:cubicBezTo>
                      <a:pt x="5" y="23"/>
                      <a:pt x="0" y="18"/>
                      <a:pt x="0" y="12"/>
                    </a:cubicBezTo>
                    <a:cubicBezTo>
                      <a:pt x="0" y="5"/>
                      <a:pt x="5" y="0"/>
                      <a:pt x="11" y="0"/>
                    </a:cubicBezTo>
                    <a:cubicBezTo>
                      <a:pt x="17" y="0"/>
                      <a:pt x="22" y="5"/>
                      <a:pt x="22" y="12"/>
                    </a:cubicBezTo>
                    <a:cubicBezTo>
                      <a:pt x="22" y="18"/>
                      <a:pt x="17" y="23"/>
                      <a:pt x="11" y="23"/>
                    </a:cubicBezTo>
                    <a:close/>
                    <a:moveTo>
                      <a:pt x="11" y="4"/>
                    </a:moveTo>
                    <a:cubicBezTo>
                      <a:pt x="7" y="4"/>
                      <a:pt x="4" y="8"/>
                      <a:pt x="4" y="12"/>
                    </a:cubicBezTo>
                    <a:cubicBezTo>
                      <a:pt x="4" y="16"/>
                      <a:pt x="7" y="19"/>
                      <a:pt x="11" y="19"/>
                    </a:cubicBezTo>
                    <a:cubicBezTo>
                      <a:pt x="15" y="19"/>
                      <a:pt x="18" y="16"/>
                      <a:pt x="18" y="12"/>
                    </a:cubicBezTo>
                    <a:cubicBezTo>
                      <a:pt x="18"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893" name="Group 66"/>
            <p:cNvGrpSpPr>
              <a:grpSpLocks noChangeAspect="1"/>
            </p:cNvGrpSpPr>
            <p:nvPr/>
          </p:nvGrpSpPr>
          <p:grpSpPr bwMode="auto">
            <a:xfrm>
              <a:off x="1139462" y="5486021"/>
              <a:ext cx="292488" cy="295225"/>
              <a:chOff x="3675" y="1991"/>
              <a:chExt cx="330" cy="333"/>
            </a:xfrm>
            <a:solidFill>
              <a:srgbClr val="DDDFDF"/>
            </a:solidFill>
          </p:grpSpPr>
          <p:sp>
            <p:nvSpPr>
              <p:cNvPr id="1855" name="Freeform 67"/>
              <p:cNvSpPr>
                <a:spLocks noEditPoints="1"/>
              </p:cNvSpPr>
              <p:nvPr/>
            </p:nvSpPr>
            <p:spPr bwMode="auto">
              <a:xfrm>
                <a:off x="3793" y="2112"/>
                <a:ext cx="92" cy="92"/>
              </a:xfrm>
              <a:custGeom>
                <a:avLst/>
                <a:gdLst>
                  <a:gd name="T0" fmla="*/ 92 w 92"/>
                  <a:gd name="T1" fmla="*/ 92 h 92"/>
                  <a:gd name="T2" fmla="*/ 0 w 92"/>
                  <a:gd name="T3" fmla="*/ 92 h 92"/>
                  <a:gd name="T4" fmla="*/ 0 w 92"/>
                  <a:gd name="T5" fmla="*/ 0 h 92"/>
                  <a:gd name="T6" fmla="*/ 92 w 92"/>
                  <a:gd name="T7" fmla="*/ 0 h 92"/>
                  <a:gd name="T8" fmla="*/ 92 w 92"/>
                  <a:gd name="T9" fmla="*/ 92 h 92"/>
                  <a:gd name="T10" fmla="*/ 19 w 92"/>
                  <a:gd name="T11" fmla="*/ 72 h 92"/>
                  <a:gd name="T12" fmla="*/ 72 w 92"/>
                  <a:gd name="T13" fmla="*/ 72 h 92"/>
                  <a:gd name="T14" fmla="*/ 72 w 92"/>
                  <a:gd name="T15" fmla="*/ 19 h 92"/>
                  <a:gd name="T16" fmla="*/ 19 w 92"/>
                  <a:gd name="T17" fmla="*/ 19 h 92"/>
                  <a:gd name="T18" fmla="*/ 19 w 92"/>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2" y="92"/>
                    </a:moveTo>
                    <a:lnTo>
                      <a:pt x="0" y="92"/>
                    </a:lnTo>
                    <a:lnTo>
                      <a:pt x="0" y="0"/>
                    </a:lnTo>
                    <a:lnTo>
                      <a:pt x="92" y="0"/>
                    </a:lnTo>
                    <a:lnTo>
                      <a:pt x="92" y="92"/>
                    </a:lnTo>
                    <a:close/>
                    <a:moveTo>
                      <a:pt x="19" y="72"/>
                    </a:moveTo>
                    <a:lnTo>
                      <a:pt x="72" y="72"/>
                    </a:lnTo>
                    <a:lnTo>
                      <a:pt x="72"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56" name="Rectangle 68"/>
              <p:cNvSpPr>
                <a:spLocks noChangeArrowheads="1"/>
              </p:cNvSpPr>
              <p:nvPr/>
            </p:nvSpPr>
            <p:spPr bwMode="auto">
              <a:xfrm>
                <a:off x="3832" y="2225"/>
                <a:ext cx="16" cy="5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57" name="Rectangle 69"/>
              <p:cNvSpPr>
                <a:spLocks noChangeArrowheads="1"/>
              </p:cNvSpPr>
              <p:nvPr/>
            </p:nvSpPr>
            <p:spPr bwMode="auto">
              <a:xfrm>
                <a:off x="3832" y="2037"/>
                <a:ext cx="19" cy="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58" name="Rectangle 70"/>
              <p:cNvSpPr>
                <a:spLocks noChangeArrowheads="1"/>
              </p:cNvSpPr>
              <p:nvPr/>
            </p:nvSpPr>
            <p:spPr bwMode="auto">
              <a:xfrm>
                <a:off x="3909"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59" name="Rectangle 71"/>
              <p:cNvSpPr>
                <a:spLocks noChangeArrowheads="1"/>
              </p:cNvSpPr>
              <p:nvPr/>
            </p:nvSpPr>
            <p:spPr bwMode="auto">
              <a:xfrm>
                <a:off x="3720"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60" name="Freeform 72"/>
              <p:cNvSpPr>
                <a:spLocks/>
              </p:cNvSpPr>
              <p:nvPr/>
            </p:nvSpPr>
            <p:spPr bwMode="auto">
              <a:xfrm>
                <a:off x="3858" y="2012"/>
                <a:ext cx="128" cy="131"/>
              </a:xfrm>
              <a:custGeom>
                <a:avLst/>
                <a:gdLst>
                  <a:gd name="T0" fmla="*/ 45 w 53"/>
                  <a:gd name="T1" fmla="*/ 54 h 54"/>
                  <a:gd name="T2" fmla="*/ 50 w 53"/>
                  <a:gd name="T3" fmla="*/ 52 h 54"/>
                  <a:gd name="T4" fmla="*/ 53 w 53"/>
                  <a:gd name="T5" fmla="*/ 53 h 54"/>
                  <a:gd name="T6" fmla="*/ 2 w 53"/>
                  <a:gd name="T7" fmla="*/ 0 h 54"/>
                  <a:gd name="T8" fmla="*/ 2 w 53"/>
                  <a:gd name="T9" fmla="*/ 3 h 54"/>
                  <a:gd name="T10" fmla="*/ 0 w 53"/>
                  <a:gd name="T11" fmla="*/ 8 h 54"/>
                  <a:gd name="T12" fmla="*/ 45 w 5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45" y="54"/>
                    </a:moveTo>
                    <a:cubicBezTo>
                      <a:pt x="46" y="53"/>
                      <a:pt x="48" y="52"/>
                      <a:pt x="50" y="52"/>
                    </a:cubicBezTo>
                    <a:cubicBezTo>
                      <a:pt x="51" y="52"/>
                      <a:pt x="52" y="52"/>
                      <a:pt x="53" y="53"/>
                    </a:cubicBezTo>
                    <a:cubicBezTo>
                      <a:pt x="49" y="26"/>
                      <a:pt x="28" y="4"/>
                      <a:pt x="2" y="0"/>
                    </a:cubicBezTo>
                    <a:cubicBezTo>
                      <a:pt x="2" y="1"/>
                      <a:pt x="2" y="2"/>
                      <a:pt x="2" y="3"/>
                    </a:cubicBezTo>
                    <a:cubicBezTo>
                      <a:pt x="2" y="5"/>
                      <a:pt x="1" y="7"/>
                      <a:pt x="0" y="8"/>
                    </a:cubicBezTo>
                    <a:cubicBezTo>
                      <a:pt x="24" y="12"/>
                      <a:pt x="42" y="30"/>
                      <a:pt x="45" y="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61" name="Freeform 73"/>
              <p:cNvSpPr>
                <a:spLocks noEditPoints="1"/>
              </p:cNvSpPr>
              <p:nvPr/>
            </p:nvSpPr>
            <p:spPr bwMode="auto">
              <a:xfrm>
                <a:off x="3812" y="1991"/>
                <a:ext cx="56" cy="55"/>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6" y="23"/>
                      <a:pt x="0" y="18"/>
                      <a:pt x="0" y="12"/>
                    </a:cubicBezTo>
                    <a:cubicBezTo>
                      <a:pt x="0" y="5"/>
                      <a:pt x="6"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62" name="Freeform 74"/>
              <p:cNvSpPr>
                <a:spLocks noEditPoints="1"/>
              </p:cNvSpPr>
              <p:nvPr/>
            </p:nvSpPr>
            <p:spPr bwMode="auto">
              <a:xfrm>
                <a:off x="3950" y="2133"/>
                <a:ext cx="55" cy="56"/>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63" name="Freeform 75"/>
              <p:cNvSpPr>
                <a:spLocks/>
              </p:cNvSpPr>
              <p:nvPr/>
            </p:nvSpPr>
            <p:spPr bwMode="auto">
              <a:xfrm>
                <a:off x="3861" y="2179"/>
                <a:ext cx="123" cy="124"/>
              </a:xfrm>
              <a:custGeom>
                <a:avLst/>
                <a:gdLst>
                  <a:gd name="T0" fmla="*/ 49 w 51"/>
                  <a:gd name="T1" fmla="*/ 2 h 51"/>
                  <a:gd name="T2" fmla="*/ 43 w 51"/>
                  <a:gd name="T3" fmla="*/ 0 h 51"/>
                  <a:gd name="T4" fmla="*/ 0 w 51"/>
                  <a:gd name="T5" fmla="*/ 43 h 51"/>
                  <a:gd name="T6" fmla="*/ 1 w 51"/>
                  <a:gd name="T7" fmla="*/ 48 h 51"/>
                  <a:gd name="T8" fmla="*/ 1 w 51"/>
                  <a:gd name="T9" fmla="*/ 51 h 51"/>
                  <a:gd name="T10" fmla="*/ 51 w 51"/>
                  <a:gd name="T11" fmla="*/ 2 h 51"/>
                  <a:gd name="T12" fmla="*/ 49 w 51"/>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49" y="2"/>
                    </a:moveTo>
                    <a:cubicBezTo>
                      <a:pt x="47" y="2"/>
                      <a:pt x="45" y="1"/>
                      <a:pt x="43" y="0"/>
                    </a:cubicBezTo>
                    <a:cubicBezTo>
                      <a:pt x="39" y="22"/>
                      <a:pt x="22" y="39"/>
                      <a:pt x="0" y="43"/>
                    </a:cubicBezTo>
                    <a:cubicBezTo>
                      <a:pt x="1" y="44"/>
                      <a:pt x="1" y="46"/>
                      <a:pt x="1" y="48"/>
                    </a:cubicBezTo>
                    <a:cubicBezTo>
                      <a:pt x="1" y="49"/>
                      <a:pt x="1" y="50"/>
                      <a:pt x="1" y="51"/>
                    </a:cubicBezTo>
                    <a:cubicBezTo>
                      <a:pt x="26" y="47"/>
                      <a:pt x="46" y="27"/>
                      <a:pt x="51" y="2"/>
                    </a:cubicBezTo>
                    <a:cubicBezTo>
                      <a:pt x="50" y="2"/>
                      <a:pt x="50" y="2"/>
                      <a:pt x="49"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64" name="Freeform 76"/>
              <p:cNvSpPr>
                <a:spLocks/>
              </p:cNvSpPr>
              <p:nvPr/>
            </p:nvSpPr>
            <p:spPr bwMode="auto">
              <a:xfrm>
                <a:off x="3694" y="2012"/>
                <a:ext cx="128" cy="131"/>
              </a:xfrm>
              <a:custGeom>
                <a:avLst/>
                <a:gdLst>
                  <a:gd name="T0" fmla="*/ 3 w 53"/>
                  <a:gd name="T1" fmla="*/ 52 h 54"/>
                  <a:gd name="T2" fmla="*/ 8 w 53"/>
                  <a:gd name="T3" fmla="*/ 54 h 54"/>
                  <a:gd name="T4" fmla="*/ 53 w 53"/>
                  <a:gd name="T5" fmla="*/ 8 h 54"/>
                  <a:gd name="T6" fmla="*/ 51 w 53"/>
                  <a:gd name="T7" fmla="*/ 3 h 54"/>
                  <a:gd name="T8" fmla="*/ 52 w 53"/>
                  <a:gd name="T9" fmla="*/ 0 h 54"/>
                  <a:gd name="T10" fmla="*/ 0 w 53"/>
                  <a:gd name="T11" fmla="*/ 53 h 54"/>
                  <a:gd name="T12" fmla="*/ 3 w 53"/>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3" y="52"/>
                    </a:moveTo>
                    <a:cubicBezTo>
                      <a:pt x="5" y="52"/>
                      <a:pt x="7" y="53"/>
                      <a:pt x="8" y="54"/>
                    </a:cubicBezTo>
                    <a:cubicBezTo>
                      <a:pt x="11" y="30"/>
                      <a:pt x="29" y="11"/>
                      <a:pt x="53" y="8"/>
                    </a:cubicBezTo>
                    <a:cubicBezTo>
                      <a:pt x="52" y="6"/>
                      <a:pt x="51" y="5"/>
                      <a:pt x="51" y="3"/>
                    </a:cubicBezTo>
                    <a:cubicBezTo>
                      <a:pt x="51" y="2"/>
                      <a:pt x="51" y="1"/>
                      <a:pt x="52" y="0"/>
                    </a:cubicBezTo>
                    <a:cubicBezTo>
                      <a:pt x="25" y="4"/>
                      <a:pt x="3" y="26"/>
                      <a:pt x="0" y="53"/>
                    </a:cubicBezTo>
                    <a:cubicBezTo>
                      <a:pt x="1" y="52"/>
                      <a:pt x="2" y="52"/>
                      <a:pt x="3"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65" name="Freeform 77"/>
              <p:cNvSpPr>
                <a:spLocks/>
              </p:cNvSpPr>
              <p:nvPr/>
            </p:nvSpPr>
            <p:spPr bwMode="auto">
              <a:xfrm>
                <a:off x="3696" y="2179"/>
                <a:ext cx="126" cy="124"/>
              </a:xfrm>
              <a:custGeom>
                <a:avLst/>
                <a:gdLst>
                  <a:gd name="T0" fmla="*/ 52 w 52"/>
                  <a:gd name="T1" fmla="*/ 43 h 51"/>
                  <a:gd name="T2" fmla="*/ 8 w 52"/>
                  <a:gd name="T3" fmla="*/ 0 h 51"/>
                  <a:gd name="T4" fmla="*/ 2 w 52"/>
                  <a:gd name="T5" fmla="*/ 2 h 51"/>
                  <a:gd name="T6" fmla="*/ 0 w 52"/>
                  <a:gd name="T7" fmla="*/ 2 h 51"/>
                  <a:gd name="T8" fmla="*/ 51 w 52"/>
                  <a:gd name="T9" fmla="*/ 51 h 51"/>
                  <a:gd name="T10" fmla="*/ 50 w 52"/>
                  <a:gd name="T11" fmla="*/ 48 h 51"/>
                  <a:gd name="T12" fmla="*/ 52 w 5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52" h="51">
                    <a:moveTo>
                      <a:pt x="52" y="43"/>
                    </a:moveTo>
                    <a:cubicBezTo>
                      <a:pt x="29" y="40"/>
                      <a:pt x="11" y="22"/>
                      <a:pt x="8" y="0"/>
                    </a:cubicBezTo>
                    <a:cubicBezTo>
                      <a:pt x="6" y="1"/>
                      <a:pt x="4" y="2"/>
                      <a:pt x="2" y="2"/>
                    </a:cubicBezTo>
                    <a:cubicBezTo>
                      <a:pt x="1" y="2"/>
                      <a:pt x="0" y="2"/>
                      <a:pt x="0" y="2"/>
                    </a:cubicBezTo>
                    <a:cubicBezTo>
                      <a:pt x="4" y="27"/>
                      <a:pt x="25" y="47"/>
                      <a:pt x="51" y="51"/>
                    </a:cubicBezTo>
                    <a:cubicBezTo>
                      <a:pt x="51" y="50"/>
                      <a:pt x="50" y="49"/>
                      <a:pt x="50" y="48"/>
                    </a:cubicBezTo>
                    <a:cubicBezTo>
                      <a:pt x="50" y="46"/>
                      <a:pt x="51" y="45"/>
                      <a:pt x="52"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66" name="Freeform 78"/>
              <p:cNvSpPr>
                <a:spLocks noEditPoints="1"/>
              </p:cNvSpPr>
              <p:nvPr/>
            </p:nvSpPr>
            <p:spPr bwMode="auto">
              <a:xfrm>
                <a:off x="3812" y="2269"/>
                <a:ext cx="56" cy="55"/>
              </a:xfrm>
              <a:custGeom>
                <a:avLst/>
                <a:gdLst>
                  <a:gd name="T0" fmla="*/ 12 w 23"/>
                  <a:gd name="T1" fmla="*/ 23 h 23"/>
                  <a:gd name="T2" fmla="*/ 0 w 23"/>
                  <a:gd name="T3" fmla="*/ 11 h 23"/>
                  <a:gd name="T4" fmla="*/ 12 w 23"/>
                  <a:gd name="T5" fmla="*/ 0 h 23"/>
                  <a:gd name="T6" fmla="*/ 23 w 23"/>
                  <a:gd name="T7" fmla="*/ 11 h 23"/>
                  <a:gd name="T8" fmla="*/ 12 w 23"/>
                  <a:gd name="T9" fmla="*/ 23 h 23"/>
                  <a:gd name="T10" fmla="*/ 12 w 23"/>
                  <a:gd name="T11" fmla="*/ 4 h 23"/>
                  <a:gd name="T12" fmla="*/ 4 w 23"/>
                  <a:gd name="T13" fmla="*/ 11 h 23"/>
                  <a:gd name="T14" fmla="*/ 12 w 23"/>
                  <a:gd name="T15" fmla="*/ 19 h 23"/>
                  <a:gd name="T16" fmla="*/ 19 w 23"/>
                  <a:gd name="T17" fmla="*/ 11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1"/>
                    </a:cubicBezTo>
                    <a:cubicBezTo>
                      <a:pt x="0" y="5"/>
                      <a:pt x="5" y="0"/>
                      <a:pt x="12" y="0"/>
                    </a:cubicBezTo>
                    <a:cubicBezTo>
                      <a:pt x="18" y="0"/>
                      <a:pt x="23" y="5"/>
                      <a:pt x="23" y="11"/>
                    </a:cubicBezTo>
                    <a:cubicBezTo>
                      <a:pt x="23" y="18"/>
                      <a:pt x="18" y="23"/>
                      <a:pt x="12" y="23"/>
                    </a:cubicBezTo>
                    <a:close/>
                    <a:moveTo>
                      <a:pt x="12" y="4"/>
                    </a:moveTo>
                    <a:cubicBezTo>
                      <a:pt x="8" y="4"/>
                      <a:pt x="4" y="7"/>
                      <a:pt x="4" y="11"/>
                    </a:cubicBezTo>
                    <a:cubicBezTo>
                      <a:pt x="4" y="15"/>
                      <a:pt x="8" y="19"/>
                      <a:pt x="12" y="19"/>
                    </a:cubicBezTo>
                    <a:cubicBezTo>
                      <a:pt x="16" y="19"/>
                      <a:pt x="19" y="15"/>
                      <a:pt x="19" y="11"/>
                    </a:cubicBezTo>
                    <a:cubicBezTo>
                      <a:pt x="19" y="7"/>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67" name="Freeform 79"/>
              <p:cNvSpPr>
                <a:spLocks noEditPoints="1"/>
              </p:cNvSpPr>
              <p:nvPr/>
            </p:nvSpPr>
            <p:spPr bwMode="auto">
              <a:xfrm>
                <a:off x="3675" y="2133"/>
                <a:ext cx="53" cy="56"/>
              </a:xfrm>
              <a:custGeom>
                <a:avLst/>
                <a:gdLst>
                  <a:gd name="T0" fmla="*/ 11 w 22"/>
                  <a:gd name="T1" fmla="*/ 23 h 23"/>
                  <a:gd name="T2" fmla="*/ 0 w 22"/>
                  <a:gd name="T3" fmla="*/ 12 h 23"/>
                  <a:gd name="T4" fmla="*/ 11 w 22"/>
                  <a:gd name="T5" fmla="*/ 0 h 23"/>
                  <a:gd name="T6" fmla="*/ 22 w 22"/>
                  <a:gd name="T7" fmla="*/ 12 h 23"/>
                  <a:gd name="T8" fmla="*/ 11 w 22"/>
                  <a:gd name="T9" fmla="*/ 23 h 23"/>
                  <a:gd name="T10" fmla="*/ 11 w 22"/>
                  <a:gd name="T11" fmla="*/ 4 h 23"/>
                  <a:gd name="T12" fmla="*/ 4 w 22"/>
                  <a:gd name="T13" fmla="*/ 12 h 23"/>
                  <a:gd name="T14" fmla="*/ 11 w 22"/>
                  <a:gd name="T15" fmla="*/ 19 h 23"/>
                  <a:gd name="T16" fmla="*/ 18 w 22"/>
                  <a:gd name="T17" fmla="*/ 12 h 23"/>
                  <a:gd name="T18" fmla="*/ 11 w 22"/>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3">
                    <a:moveTo>
                      <a:pt x="11" y="23"/>
                    </a:moveTo>
                    <a:cubicBezTo>
                      <a:pt x="5" y="23"/>
                      <a:pt x="0" y="18"/>
                      <a:pt x="0" y="12"/>
                    </a:cubicBezTo>
                    <a:cubicBezTo>
                      <a:pt x="0" y="5"/>
                      <a:pt x="5" y="0"/>
                      <a:pt x="11" y="0"/>
                    </a:cubicBezTo>
                    <a:cubicBezTo>
                      <a:pt x="17" y="0"/>
                      <a:pt x="22" y="5"/>
                      <a:pt x="22" y="12"/>
                    </a:cubicBezTo>
                    <a:cubicBezTo>
                      <a:pt x="22" y="18"/>
                      <a:pt x="17" y="23"/>
                      <a:pt x="11" y="23"/>
                    </a:cubicBezTo>
                    <a:close/>
                    <a:moveTo>
                      <a:pt x="11" y="4"/>
                    </a:moveTo>
                    <a:cubicBezTo>
                      <a:pt x="7" y="4"/>
                      <a:pt x="4" y="8"/>
                      <a:pt x="4" y="12"/>
                    </a:cubicBezTo>
                    <a:cubicBezTo>
                      <a:pt x="4" y="16"/>
                      <a:pt x="7" y="19"/>
                      <a:pt x="11" y="19"/>
                    </a:cubicBezTo>
                    <a:cubicBezTo>
                      <a:pt x="15" y="19"/>
                      <a:pt x="18" y="16"/>
                      <a:pt x="18" y="12"/>
                    </a:cubicBezTo>
                    <a:cubicBezTo>
                      <a:pt x="18"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894" name="Group 66"/>
            <p:cNvGrpSpPr>
              <a:grpSpLocks noChangeAspect="1"/>
            </p:cNvGrpSpPr>
            <p:nvPr/>
          </p:nvGrpSpPr>
          <p:grpSpPr bwMode="auto">
            <a:xfrm>
              <a:off x="786123" y="4128634"/>
              <a:ext cx="292488" cy="295225"/>
              <a:chOff x="3675" y="1991"/>
              <a:chExt cx="330" cy="333"/>
            </a:xfrm>
            <a:solidFill>
              <a:srgbClr val="DDDFDF"/>
            </a:solidFill>
          </p:grpSpPr>
          <p:sp>
            <p:nvSpPr>
              <p:cNvPr id="1842" name="Freeform 67"/>
              <p:cNvSpPr>
                <a:spLocks noEditPoints="1"/>
              </p:cNvSpPr>
              <p:nvPr/>
            </p:nvSpPr>
            <p:spPr bwMode="auto">
              <a:xfrm>
                <a:off x="3793" y="2112"/>
                <a:ext cx="92" cy="92"/>
              </a:xfrm>
              <a:custGeom>
                <a:avLst/>
                <a:gdLst>
                  <a:gd name="T0" fmla="*/ 92 w 92"/>
                  <a:gd name="T1" fmla="*/ 92 h 92"/>
                  <a:gd name="T2" fmla="*/ 0 w 92"/>
                  <a:gd name="T3" fmla="*/ 92 h 92"/>
                  <a:gd name="T4" fmla="*/ 0 w 92"/>
                  <a:gd name="T5" fmla="*/ 0 h 92"/>
                  <a:gd name="T6" fmla="*/ 92 w 92"/>
                  <a:gd name="T7" fmla="*/ 0 h 92"/>
                  <a:gd name="T8" fmla="*/ 92 w 92"/>
                  <a:gd name="T9" fmla="*/ 92 h 92"/>
                  <a:gd name="T10" fmla="*/ 19 w 92"/>
                  <a:gd name="T11" fmla="*/ 72 h 92"/>
                  <a:gd name="T12" fmla="*/ 72 w 92"/>
                  <a:gd name="T13" fmla="*/ 72 h 92"/>
                  <a:gd name="T14" fmla="*/ 72 w 92"/>
                  <a:gd name="T15" fmla="*/ 19 h 92"/>
                  <a:gd name="T16" fmla="*/ 19 w 92"/>
                  <a:gd name="T17" fmla="*/ 19 h 92"/>
                  <a:gd name="T18" fmla="*/ 19 w 92"/>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2" y="92"/>
                    </a:moveTo>
                    <a:lnTo>
                      <a:pt x="0" y="92"/>
                    </a:lnTo>
                    <a:lnTo>
                      <a:pt x="0" y="0"/>
                    </a:lnTo>
                    <a:lnTo>
                      <a:pt x="92" y="0"/>
                    </a:lnTo>
                    <a:lnTo>
                      <a:pt x="92" y="92"/>
                    </a:lnTo>
                    <a:close/>
                    <a:moveTo>
                      <a:pt x="19" y="72"/>
                    </a:moveTo>
                    <a:lnTo>
                      <a:pt x="72" y="72"/>
                    </a:lnTo>
                    <a:lnTo>
                      <a:pt x="72"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43" name="Rectangle 68"/>
              <p:cNvSpPr>
                <a:spLocks noChangeArrowheads="1"/>
              </p:cNvSpPr>
              <p:nvPr/>
            </p:nvSpPr>
            <p:spPr bwMode="auto">
              <a:xfrm>
                <a:off x="3832" y="2225"/>
                <a:ext cx="16" cy="5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44" name="Rectangle 69"/>
              <p:cNvSpPr>
                <a:spLocks noChangeArrowheads="1"/>
              </p:cNvSpPr>
              <p:nvPr/>
            </p:nvSpPr>
            <p:spPr bwMode="auto">
              <a:xfrm>
                <a:off x="3832" y="2037"/>
                <a:ext cx="19" cy="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45" name="Rectangle 70"/>
              <p:cNvSpPr>
                <a:spLocks noChangeArrowheads="1"/>
              </p:cNvSpPr>
              <p:nvPr/>
            </p:nvSpPr>
            <p:spPr bwMode="auto">
              <a:xfrm>
                <a:off x="3909"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46" name="Rectangle 71"/>
              <p:cNvSpPr>
                <a:spLocks noChangeArrowheads="1"/>
              </p:cNvSpPr>
              <p:nvPr/>
            </p:nvSpPr>
            <p:spPr bwMode="auto">
              <a:xfrm>
                <a:off x="3720"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47" name="Freeform 72"/>
              <p:cNvSpPr>
                <a:spLocks/>
              </p:cNvSpPr>
              <p:nvPr/>
            </p:nvSpPr>
            <p:spPr bwMode="auto">
              <a:xfrm>
                <a:off x="3858" y="2012"/>
                <a:ext cx="128" cy="131"/>
              </a:xfrm>
              <a:custGeom>
                <a:avLst/>
                <a:gdLst>
                  <a:gd name="T0" fmla="*/ 45 w 53"/>
                  <a:gd name="T1" fmla="*/ 54 h 54"/>
                  <a:gd name="T2" fmla="*/ 50 w 53"/>
                  <a:gd name="T3" fmla="*/ 52 h 54"/>
                  <a:gd name="T4" fmla="*/ 53 w 53"/>
                  <a:gd name="T5" fmla="*/ 53 h 54"/>
                  <a:gd name="T6" fmla="*/ 2 w 53"/>
                  <a:gd name="T7" fmla="*/ 0 h 54"/>
                  <a:gd name="T8" fmla="*/ 2 w 53"/>
                  <a:gd name="T9" fmla="*/ 3 h 54"/>
                  <a:gd name="T10" fmla="*/ 0 w 53"/>
                  <a:gd name="T11" fmla="*/ 8 h 54"/>
                  <a:gd name="T12" fmla="*/ 45 w 5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45" y="54"/>
                    </a:moveTo>
                    <a:cubicBezTo>
                      <a:pt x="46" y="53"/>
                      <a:pt x="48" y="52"/>
                      <a:pt x="50" y="52"/>
                    </a:cubicBezTo>
                    <a:cubicBezTo>
                      <a:pt x="51" y="52"/>
                      <a:pt x="52" y="52"/>
                      <a:pt x="53" y="53"/>
                    </a:cubicBezTo>
                    <a:cubicBezTo>
                      <a:pt x="49" y="26"/>
                      <a:pt x="28" y="4"/>
                      <a:pt x="2" y="0"/>
                    </a:cubicBezTo>
                    <a:cubicBezTo>
                      <a:pt x="2" y="1"/>
                      <a:pt x="2" y="2"/>
                      <a:pt x="2" y="3"/>
                    </a:cubicBezTo>
                    <a:cubicBezTo>
                      <a:pt x="2" y="5"/>
                      <a:pt x="1" y="7"/>
                      <a:pt x="0" y="8"/>
                    </a:cubicBezTo>
                    <a:cubicBezTo>
                      <a:pt x="24" y="12"/>
                      <a:pt x="42" y="30"/>
                      <a:pt x="45" y="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48" name="Freeform 73"/>
              <p:cNvSpPr>
                <a:spLocks noEditPoints="1"/>
              </p:cNvSpPr>
              <p:nvPr/>
            </p:nvSpPr>
            <p:spPr bwMode="auto">
              <a:xfrm>
                <a:off x="3812" y="1991"/>
                <a:ext cx="56" cy="55"/>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6" y="23"/>
                      <a:pt x="0" y="18"/>
                      <a:pt x="0" y="12"/>
                    </a:cubicBezTo>
                    <a:cubicBezTo>
                      <a:pt x="0" y="5"/>
                      <a:pt x="6"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49" name="Freeform 74"/>
              <p:cNvSpPr>
                <a:spLocks noEditPoints="1"/>
              </p:cNvSpPr>
              <p:nvPr/>
            </p:nvSpPr>
            <p:spPr bwMode="auto">
              <a:xfrm>
                <a:off x="3950" y="2133"/>
                <a:ext cx="55" cy="56"/>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50" name="Freeform 75"/>
              <p:cNvSpPr>
                <a:spLocks/>
              </p:cNvSpPr>
              <p:nvPr/>
            </p:nvSpPr>
            <p:spPr bwMode="auto">
              <a:xfrm>
                <a:off x="3861" y="2179"/>
                <a:ext cx="123" cy="124"/>
              </a:xfrm>
              <a:custGeom>
                <a:avLst/>
                <a:gdLst>
                  <a:gd name="T0" fmla="*/ 49 w 51"/>
                  <a:gd name="T1" fmla="*/ 2 h 51"/>
                  <a:gd name="T2" fmla="*/ 43 w 51"/>
                  <a:gd name="T3" fmla="*/ 0 h 51"/>
                  <a:gd name="T4" fmla="*/ 0 w 51"/>
                  <a:gd name="T5" fmla="*/ 43 h 51"/>
                  <a:gd name="T6" fmla="*/ 1 w 51"/>
                  <a:gd name="T7" fmla="*/ 48 h 51"/>
                  <a:gd name="T8" fmla="*/ 1 w 51"/>
                  <a:gd name="T9" fmla="*/ 51 h 51"/>
                  <a:gd name="T10" fmla="*/ 51 w 51"/>
                  <a:gd name="T11" fmla="*/ 2 h 51"/>
                  <a:gd name="T12" fmla="*/ 49 w 51"/>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49" y="2"/>
                    </a:moveTo>
                    <a:cubicBezTo>
                      <a:pt x="47" y="2"/>
                      <a:pt x="45" y="1"/>
                      <a:pt x="43" y="0"/>
                    </a:cubicBezTo>
                    <a:cubicBezTo>
                      <a:pt x="39" y="22"/>
                      <a:pt x="22" y="39"/>
                      <a:pt x="0" y="43"/>
                    </a:cubicBezTo>
                    <a:cubicBezTo>
                      <a:pt x="1" y="44"/>
                      <a:pt x="1" y="46"/>
                      <a:pt x="1" y="48"/>
                    </a:cubicBezTo>
                    <a:cubicBezTo>
                      <a:pt x="1" y="49"/>
                      <a:pt x="1" y="50"/>
                      <a:pt x="1" y="51"/>
                    </a:cubicBezTo>
                    <a:cubicBezTo>
                      <a:pt x="26" y="47"/>
                      <a:pt x="46" y="27"/>
                      <a:pt x="51" y="2"/>
                    </a:cubicBezTo>
                    <a:cubicBezTo>
                      <a:pt x="50" y="2"/>
                      <a:pt x="50" y="2"/>
                      <a:pt x="49"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51" name="Freeform 76"/>
              <p:cNvSpPr>
                <a:spLocks/>
              </p:cNvSpPr>
              <p:nvPr/>
            </p:nvSpPr>
            <p:spPr bwMode="auto">
              <a:xfrm>
                <a:off x="3694" y="2012"/>
                <a:ext cx="128" cy="131"/>
              </a:xfrm>
              <a:custGeom>
                <a:avLst/>
                <a:gdLst>
                  <a:gd name="T0" fmla="*/ 3 w 53"/>
                  <a:gd name="T1" fmla="*/ 52 h 54"/>
                  <a:gd name="T2" fmla="*/ 8 w 53"/>
                  <a:gd name="T3" fmla="*/ 54 h 54"/>
                  <a:gd name="T4" fmla="*/ 53 w 53"/>
                  <a:gd name="T5" fmla="*/ 8 h 54"/>
                  <a:gd name="T6" fmla="*/ 51 w 53"/>
                  <a:gd name="T7" fmla="*/ 3 h 54"/>
                  <a:gd name="T8" fmla="*/ 52 w 53"/>
                  <a:gd name="T9" fmla="*/ 0 h 54"/>
                  <a:gd name="T10" fmla="*/ 0 w 53"/>
                  <a:gd name="T11" fmla="*/ 53 h 54"/>
                  <a:gd name="T12" fmla="*/ 3 w 53"/>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3" y="52"/>
                    </a:moveTo>
                    <a:cubicBezTo>
                      <a:pt x="5" y="52"/>
                      <a:pt x="7" y="53"/>
                      <a:pt x="8" y="54"/>
                    </a:cubicBezTo>
                    <a:cubicBezTo>
                      <a:pt x="11" y="30"/>
                      <a:pt x="29" y="11"/>
                      <a:pt x="53" y="8"/>
                    </a:cubicBezTo>
                    <a:cubicBezTo>
                      <a:pt x="52" y="6"/>
                      <a:pt x="51" y="5"/>
                      <a:pt x="51" y="3"/>
                    </a:cubicBezTo>
                    <a:cubicBezTo>
                      <a:pt x="51" y="2"/>
                      <a:pt x="51" y="1"/>
                      <a:pt x="52" y="0"/>
                    </a:cubicBezTo>
                    <a:cubicBezTo>
                      <a:pt x="25" y="4"/>
                      <a:pt x="3" y="26"/>
                      <a:pt x="0" y="53"/>
                    </a:cubicBezTo>
                    <a:cubicBezTo>
                      <a:pt x="1" y="52"/>
                      <a:pt x="2" y="52"/>
                      <a:pt x="3"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52" name="Freeform 77"/>
              <p:cNvSpPr>
                <a:spLocks/>
              </p:cNvSpPr>
              <p:nvPr/>
            </p:nvSpPr>
            <p:spPr bwMode="auto">
              <a:xfrm>
                <a:off x="3696" y="2179"/>
                <a:ext cx="126" cy="124"/>
              </a:xfrm>
              <a:custGeom>
                <a:avLst/>
                <a:gdLst>
                  <a:gd name="T0" fmla="*/ 52 w 52"/>
                  <a:gd name="T1" fmla="*/ 43 h 51"/>
                  <a:gd name="T2" fmla="*/ 8 w 52"/>
                  <a:gd name="T3" fmla="*/ 0 h 51"/>
                  <a:gd name="T4" fmla="*/ 2 w 52"/>
                  <a:gd name="T5" fmla="*/ 2 h 51"/>
                  <a:gd name="T6" fmla="*/ 0 w 52"/>
                  <a:gd name="T7" fmla="*/ 2 h 51"/>
                  <a:gd name="T8" fmla="*/ 51 w 52"/>
                  <a:gd name="T9" fmla="*/ 51 h 51"/>
                  <a:gd name="T10" fmla="*/ 50 w 52"/>
                  <a:gd name="T11" fmla="*/ 48 h 51"/>
                  <a:gd name="T12" fmla="*/ 52 w 5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52" h="51">
                    <a:moveTo>
                      <a:pt x="52" y="43"/>
                    </a:moveTo>
                    <a:cubicBezTo>
                      <a:pt x="29" y="40"/>
                      <a:pt x="11" y="22"/>
                      <a:pt x="8" y="0"/>
                    </a:cubicBezTo>
                    <a:cubicBezTo>
                      <a:pt x="6" y="1"/>
                      <a:pt x="4" y="2"/>
                      <a:pt x="2" y="2"/>
                    </a:cubicBezTo>
                    <a:cubicBezTo>
                      <a:pt x="1" y="2"/>
                      <a:pt x="0" y="2"/>
                      <a:pt x="0" y="2"/>
                    </a:cubicBezTo>
                    <a:cubicBezTo>
                      <a:pt x="4" y="27"/>
                      <a:pt x="25" y="47"/>
                      <a:pt x="51" y="51"/>
                    </a:cubicBezTo>
                    <a:cubicBezTo>
                      <a:pt x="51" y="50"/>
                      <a:pt x="50" y="49"/>
                      <a:pt x="50" y="48"/>
                    </a:cubicBezTo>
                    <a:cubicBezTo>
                      <a:pt x="50" y="46"/>
                      <a:pt x="51" y="45"/>
                      <a:pt x="52"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53" name="Freeform 78"/>
              <p:cNvSpPr>
                <a:spLocks noEditPoints="1"/>
              </p:cNvSpPr>
              <p:nvPr/>
            </p:nvSpPr>
            <p:spPr bwMode="auto">
              <a:xfrm>
                <a:off x="3812" y="2269"/>
                <a:ext cx="56" cy="55"/>
              </a:xfrm>
              <a:custGeom>
                <a:avLst/>
                <a:gdLst>
                  <a:gd name="T0" fmla="*/ 12 w 23"/>
                  <a:gd name="T1" fmla="*/ 23 h 23"/>
                  <a:gd name="T2" fmla="*/ 0 w 23"/>
                  <a:gd name="T3" fmla="*/ 11 h 23"/>
                  <a:gd name="T4" fmla="*/ 12 w 23"/>
                  <a:gd name="T5" fmla="*/ 0 h 23"/>
                  <a:gd name="T6" fmla="*/ 23 w 23"/>
                  <a:gd name="T7" fmla="*/ 11 h 23"/>
                  <a:gd name="T8" fmla="*/ 12 w 23"/>
                  <a:gd name="T9" fmla="*/ 23 h 23"/>
                  <a:gd name="T10" fmla="*/ 12 w 23"/>
                  <a:gd name="T11" fmla="*/ 4 h 23"/>
                  <a:gd name="T12" fmla="*/ 4 w 23"/>
                  <a:gd name="T13" fmla="*/ 11 h 23"/>
                  <a:gd name="T14" fmla="*/ 12 w 23"/>
                  <a:gd name="T15" fmla="*/ 19 h 23"/>
                  <a:gd name="T16" fmla="*/ 19 w 23"/>
                  <a:gd name="T17" fmla="*/ 11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1"/>
                    </a:cubicBezTo>
                    <a:cubicBezTo>
                      <a:pt x="0" y="5"/>
                      <a:pt x="5" y="0"/>
                      <a:pt x="12" y="0"/>
                    </a:cubicBezTo>
                    <a:cubicBezTo>
                      <a:pt x="18" y="0"/>
                      <a:pt x="23" y="5"/>
                      <a:pt x="23" y="11"/>
                    </a:cubicBezTo>
                    <a:cubicBezTo>
                      <a:pt x="23" y="18"/>
                      <a:pt x="18" y="23"/>
                      <a:pt x="12" y="23"/>
                    </a:cubicBezTo>
                    <a:close/>
                    <a:moveTo>
                      <a:pt x="12" y="4"/>
                    </a:moveTo>
                    <a:cubicBezTo>
                      <a:pt x="8" y="4"/>
                      <a:pt x="4" y="7"/>
                      <a:pt x="4" y="11"/>
                    </a:cubicBezTo>
                    <a:cubicBezTo>
                      <a:pt x="4" y="15"/>
                      <a:pt x="8" y="19"/>
                      <a:pt x="12" y="19"/>
                    </a:cubicBezTo>
                    <a:cubicBezTo>
                      <a:pt x="16" y="19"/>
                      <a:pt x="19" y="15"/>
                      <a:pt x="19" y="11"/>
                    </a:cubicBezTo>
                    <a:cubicBezTo>
                      <a:pt x="19" y="7"/>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54" name="Freeform 79"/>
              <p:cNvSpPr>
                <a:spLocks noEditPoints="1"/>
              </p:cNvSpPr>
              <p:nvPr/>
            </p:nvSpPr>
            <p:spPr bwMode="auto">
              <a:xfrm>
                <a:off x="3675" y="2133"/>
                <a:ext cx="53" cy="56"/>
              </a:xfrm>
              <a:custGeom>
                <a:avLst/>
                <a:gdLst>
                  <a:gd name="T0" fmla="*/ 11 w 22"/>
                  <a:gd name="T1" fmla="*/ 23 h 23"/>
                  <a:gd name="T2" fmla="*/ 0 w 22"/>
                  <a:gd name="T3" fmla="*/ 12 h 23"/>
                  <a:gd name="T4" fmla="*/ 11 w 22"/>
                  <a:gd name="T5" fmla="*/ 0 h 23"/>
                  <a:gd name="T6" fmla="*/ 22 w 22"/>
                  <a:gd name="T7" fmla="*/ 12 h 23"/>
                  <a:gd name="T8" fmla="*/ 11 w 22"/>
                  <a:gd name="T9" fmla="*/ 23 h 23"/>
                  <a:gd name="T10" fmla="*/ 11 w 22"/>
                  <a:gd name="T11" fmla="*/ 4 h 23"/>
                  <a:gd name="T12" fmla="*/ 4 w 22"/>
                  <a:gd name="T13" fmla="*/ 12 h 23"/>
                  <a:gd name="T14" fmla="*/ 11 w 22"/>
                  <a:gd name="T15" fmla="*/ 19 h 23"/>
                  <a:gd name="T16" fmla="*/ 18 w 22"/>
                  <a:gd name="T17" fmla="*/ 12 h 23"/>
                  <a:gd name="T18" fmla="*/ 11 w 22"/>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3">
                    <a:moveTo>
                      <a:pt x="11" y="23"/>
                    </a:moveTo>
                    <a:cubicBezTo>
                      <a:pt x="5" y="23"/>
                      <a:pt x="0" y="18"/>
                      <a:pt x="0" y="12"/>
                    </a:cubicBezTo>
                    <a:cubicBezTo>
                      <a:pt x="0" y="5"/>
                      <a:pt x="5" y="0"/>
                      <a:pt x="11" y="0"/>
                    </a:cubicBezTo>
                    <a:cubicBezTo>
                      <a:pt x="17" y="0"/>
                      <a:pt x="22" y="5"/>
                      <a:pt x="22" y="12"/>
                    </a:cubicBezTo>
                    <a:cubicBezTo>
                      <a:pt x="22" y="18"/>
                      <a:pt x="17" y="23"/>
                      <a:pt x="11" y="23"/>
                    </a:cubicBezTo>
                    <a:close/>
                    <a:moveTo>
                      <a:pt x="11" y="4"/>
                    </a:moveTo>
                    <a:cubicBezTo>
                      <a:pt x="7" y="4"/>
                      <a:pt x="4" y="8"/>
                      <a:pt x="4" y="12"/>
                    </a:cubicBezTo>
                    <a:cubicBezTo>
                      <a:pt x="4" y="16"/>
                      <a:pt x="7" y="19"/>
                      <a:pt x="11" y="19"/>
                    </a:cubicBezTo>
                    <a:cubicBezTo>
                      <a:pt x="15" y="19"/>
                      <a:pt x="18" y="16"/>
                      <a:pt x="18" y="12"/>
                    </a:cubicBezTo>
                    <a:cubicBezTo>
                      <a:pt x="18"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895" name="Group 66"/>
            <p:cNvGrpSpPr>
              <a:grpSpLocks noChangeAspect="1"/>
            </p:cNvGrpSpPr>
            <p:nvPr/>
          </p:nvGrpSpPr>
          <p:grpSpPr bwMode="auto">
            <a:xfrm>
              <a:off x="1132749" y="4128634"/>
              <a:ext cx="292488" cy="295225"/>
              <a:chOff x="3675" y="1991"/>
              <a:chExt cx="330" cy="333"/>
            </a:xfrm>
            <a:solidFill>
              <a:srgbClr val="DDDFDF"/>
            </a:solidFill>
          </p:grpSpPr>
          <p:sp>
            <p:nvSpPr>
              <p:cNvPr id="1829" name="Freeform 67"/>
              <p:cNvSpPr>
                <a:spLocks noEditPoints="1"/>
              </p:cNvSpPr>
              <p:nvPr/>
            </p:nvSpPr>
            <p:spPr bwMode="auto">
              <a:xfrm>
                <a:off x="3793" y="2112"/>
                <a:ext cx="92" cy="92"/>
              </a:xfrm>
              <a:custGeom>
                <a:avLst/>
                <a:gdLst>
                  <a:gd name="T0" fmla="*/ 92 w 92"/>
                  <a:gd name="T1" fmla="*/ 92 h 92"/>
                  <a:gd name="T2" fmla="*/ 0 w 92"/>
                  <a:gd name="T3" fmla="*/ 92 h 92"/>
                  <a:gd name="T4" fmla="*/ 0 w 92"/>
                  <a:gd name="T5" fmla="*/ 0 h 92"/>
                  <a:gd name="T6" fmla="*/ 92 w 92"/>
                  <a:gd name="T7" fmla="*/ 0 h 92"/>
                  <a:gd name="T8" fmla="*/ 92 w 92"/>
                  <a:gd name="T9" fmla="*/ 92 h 92"/>
                  <a:gd name="T10" fmla="*/ 19 w 92"/>
                  <a:gd name="T11" fmla="*/ 72 h 92"/>
                  <a:gd name="T12" fmla="*/ 72 w 92"/>
                  <a:gd name="T13" fmla="*/ 72 h 92"/>
                  <a:gd name="T14" fmla="*/ 72 w 92"/>
                  <a:gd name="T15" fmla="*/ 19 h 92"/>
                  <a:gd name="T16" fmla="*/ 19 w 92"/>
                  <a:gd name="T17" fmla="*/ 19 h 92"/>
                  <a:gd name="T18" fmla="*/ 19 w 92"/>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2" y="92"/>
                    </a:moveTo>
                    <a:lnTo>
                      <a:pt x="0" y="92"/>
                    </a:lnTo>
                    <a:lnTo>
                      <a:pt x="0" y="0"/>
                    </a:lnTo>
                    <a:lnTo>
                      <a:pt x="92" y="0"/>
                    </a:lnTo>
                    <a:lnTo>
                      <a:pt x="92" y="92"/>
                    </a:lnTo>
                    <a:close/>
                    <a:moveTo>
                      <a:pt x="19" y="72"/>
                    </a:moveTo>
                    <a:lnTo>
                      <a:pt x="72" y="72"/>
                    </a:lnTo>
                    <a:lnTo>
                      <a:pt x="72"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30" name="Rectangle 68"/>
              <p:cNvSpPr>
                <a:spLocks noChangeArrowheads="1"/>
              </p:cNvSpPr>
              <p:nvPr/>
            </p:nvSpPr>
            <p:spPr bwMode="auto">
              <a:xfrm>
                <a:off x="3832" y="2225"/>
                <a:ext cx="16" cy="5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31" name="Rectangle 69"/>
              <p:cNvSpPr>
                <a:spLocks noChangeArrowheads="1"/>
              </p:cNvSpPr>
              <p:nvPr/>
            </p:nvSpPr>
            <p:spPr bwMode="auto">
              <a:xfrm>
                <a:off x="3832" y="2037"/>
                <a:ext cx="19" cy="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32" name="Rectangle 70"/>
              <p:cNvSpPr>
                <a:spLocks noChangeArrowheads="1"/>
              </p:cNvSpPr>
              <p:nvPr/>
            </p:nvSpPr>
            <p:spPr bwMode="auto">
              <a:xfrm>
                <a:off x="3909"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33" name="Rectangle 71"/>
              <p:cNvSpPr>
                <a:spLocks noChangeArrowheads="1"/>
              </p:cNvSpPr>
              <p:nvPr/>
            </p:nvSpPr>
            <p:spPr bwMode="auto">
              <a:xfrm>
                <a:off x="3720"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34" name="Freeform 72"/>
              <p:cNvSpPr>
                <a:spLocks/>
              </p:cNvSpPr>
              <p:nvPr/>
            </p:nvSpPr>
            <p:spPr bwMode="auto">
              <a:xfrm>
                <a:off x="3858" y="2012"/>
                <a:ext cx="128" cy="131"/>
              </a:xfrm>
              <a:custGeom>
                <a:avLst/>
                <a:gdLst>
                  <a:gd name="T0" fmla="*/ 45 w 53"/>
                  <a:gd name="T1" fmla="*/ 54 h 54"/>
                  <a:gd name="T2" fmla="*/ 50 w 53"/>
                  <a:gd name="T3" fmla="*/ 52 h 54"/>
                  <a:gd name="T4" fmla="*/ 53 w 53"/>
                  <a:gd name="T5" fmla="*/ 53 h 54"/>
                  <a:gd name="T6" fmla="*/ 2 w 53"/>
                  <a:gd name="T7" fmla="*/ 0 h 54"/>
                  <a:gd name="T8" fmla="*/ 2 w 53"/>
                  <a:gd name="T9" fmla="*/ 3 h 54"/>
                  <a:gd name="T10" fmla="*/ 0 w 53"/>
                  <a:gd name="T11" fmla="*/ 8 h 54"/>
                  <a:gd name="T12" fmla="*/ 45 w 5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45" y="54"/>
                    </a:moveTo>
                    <a:cubicBezTo>
                      <a:pt x="46" y="53"/>
                      <a:pt x="48" y="52"/>
                      <a:pt x="50" y="52"/>
                    </a:cubicBezTo>
                    <a:cubicBezTo>
                      <a:pt x="51" y="52"/>
                      <a:pt x="52" y="52"/>
                      <a:pt x="53" y="53"/>
                    </a:cubicBezTo>
                    <a:cubicBezTo>
                      <a:pt x="49" y="26"/>
                      <a:pt x="28" y="4"/>
                      <a:pt x="2" y="0"/>
                    </a:cubicBezTo>
                    <a:cubicBezTo>
                      <a:pt x="2" y="1"/>
                      <a:pt x="2" y="2"/>
                      <a:pt x="2" y="3"/>
                    </a:cubicBezTo>
                    <a:cubicBezTo>
                      <a:pt x="2" y="5"/>
                      <a:pt x="1" y="7"/>
                      <a:pt x="0" y="8"/>
                    </a:cubicBezTo>
                    <a:cubicBezTo>
                      <a:pt x="24" y="12"/>
                      <a:pt x="42" y="30"/>
                      <a:pt x="45" y="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35" name="Freeform 73"/>
              <p:cNvSpPr>
                <a:spLocks noEditPoints="1"/>
              </p:cNvSpPr>
              <p:nvPr/>
            </p:nvSpPr>
            <p:spPr bwMode="auto">
              <a:xfrm>
                <a:off x="3812" y="1991"/>
                <a:ext cx="56" cy="55"/>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6" y="23"/>
                      <a:pt x="0" y="18"/>
                      <a:pt x="0" y="12"/>
                    </a:cubicBezTo>
                    <a:cubicBezTo>
                      <a:pt x="0" y="5"/>
                      <a:pt x="6"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36" name="Freeform 74"/>
              <p:cNvSpPr>
                <a:spLocks noEditPoints="1"/>
              </p:cNvSpPr>
              <p:nvPr/>
            </p:nvSpPr>
            <p:spPr bwMode="auto">
              <a:xfrm>
                <a:off x="3950" y="2133"/>
                <a:ext cx="55" cy="56"/>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37" name="Freeform 75"/>
              <p:cNvSpPr>
                <a:spLocks/>
              </p:cNvSpPr>
              <p:nvPr/>
            </p:nvSpPr>
            <p:spPr bwMode="auto">
              <a:xfrm>
                <a:off x="3861" y="2179"/>
                <a:ext cx="123" cy="124"/>
              </a:xfrm>
              <a:custGeom>
                <a:avLst/>
                <a:gdLst>
                  <a:gd name="T0" fmla="*/ 49 w 51"/>
                  <a:gd name="T1" fmla="*/ 2 h 51"/>
                  <a:gd name="T2" fmla="*/ 43 w 51"/>
                  <a:gd name="T3" fmla="*/ 0 h 51"/>
                  <a:gd name="T4" fmla="*/ 0 w 51"/>
                  <a:gd name="T5" fmla="*/ 43 h 51"/>
                  <a:gd name="T6" fmla="*/ 1 w 51"/>
                  <a:gd name="T7" fmla="*/ 48 h 51"/>
                  <a:gd name="T8" fmla="*/ 1 w 51"/>
                  <a:gd name="T9" fmla="*/ 51 h 51"/>
                  <a:gd name="T10" fmla="*/ 51 w 51"/>
                  <a:gd name="T11" fmla="*/ 2 h 51"/>
                  <a:gd name="T12" fmla="*/ 49 w 51"/>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49" y="2"/>
                    </a:moveTo>
                    <a:cubicBezTo>
                      <a:pt x="47" y="2"/>
                      <a:pt x="45" y="1"/>
                      <a:pt x="43" y="0"/>
                    </a:cubicBezTo>
                    <a:cubicBezTo>
                      <a:pt x="39" y="22"/>
                      <a:pt x="22" y="39"/>
                      <a:pt x="0" y="43"/>
                    </a:cubicBezTo>
                    <a:cubicBezTo>
                      <a:pt x="1" y="44"/>
                      <a:pt x="1" y="46"/>
                      <a:pt x="1" y="48"/>
                    </a:cubicBezTo>
                    <a:cubicBezTo>
                      <a:pt x="1" y="49"/>
                      <a:pt x="1" y="50"/>
                      <a:pt x="1" y="51"/>
                    </a:cubicBezTo>
                    <a:cubicBezTo>
                      <a:pt x="26" y="47"/>
                      <a:pt x="46" y="27"/>
                      <a:pt x="51" y="2"/>
                    </a:cubicBezTo>
                    <a:cubicBezTo>
                      <a:pt x="50" y="2"/>
                      <a:pt x="50" y="2"/>
                      <a:pt x="49"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38" name="Freeform 76"/>
              <p:cNvSpPr>
                <a:spLocks/>
              </p:cNvSpPr>
              <p:nvPr/>
            </p:nvSpPr>
            <p:spPr bwMode="auto">
              <a:xfrm>
                <a:off x="3694" y="2012"/>
                <a:ext cx="128" cy="131"/>
              </a:xfrm>
              <a:custGeom>
                <a:avLst/>
                <a:gdLst>
                  <a:gd name="T0" fmla="*/ 3 w 53"/>
                  <a:gd name="T1" fmla="*/ 52 h 54"/>
                  <a:gd name="T2" fmla="*/ 8 w 53"/>
                  <a:gd name="T3" fmla="*/ 54 h 54"/>
                  <a:gd name="T4" fmla="*/ 53 w 53"/>
                  <a:gd name="T5" fmla="*/ 8 h 54"/>
                  <a:gd name="T6" fmla="*/ 51 w 53"/>
                  <a:gd name="T7" fmla="*/ 3 h 54"/>
                  <a:gd name="T8" fmla="*/ 52 w 53"/>
                  <a:gd name="T9" fmla="*/ 0 h 54"/>
                  <a:gd name="T10" fmla="*/ 0 w 53"/>
                  <a:gd name="T11" fmla="*/ 53 h 54"/>
                  <a:gd name="T12" fmla="*/ 3 w 53"/>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3" y="52"/>
                    </a:moveTo>
                    <a:cubicBezTo>
                      <a:pt x="5" y="52"/>
                      <a:pt x="7" y="53"/>
                      <a:pt x="8" y="54"/>
                    </a:cubicBezTo>
                    <a:cubicBezTo>
                      <a:pt x="11" y="30"/>
                      <a:pt x="29" y="11"/>
                      <a:pt x="53" y="8"/>
                    </a:cubicBezTo>
                    <a:cubicBezTo>
                      <a:pt x="52" y="6"/>
                      <a:pt x="51" y="5"/>
                      <a:pt x="51" y="3"/>
                    </a:cubicBezTo>
                    <a:cubicBezTo>
                      <a:pt x="51" y="2"/>
                      <a:pt x="51" y="1"/>
                      <a:pt x="52" y="0"/>
                    </a:cubicBezTo>
                    <a:cubicBezTo>
                      <a:pt x="25" y="4"/>
                      <a:pt x="3" y="26"/>
                      <a:pt x="0" y="53"/>
                    </a:cubicBezTo>
                    <a:cubicBezTo>
                      <a:pt x="1" y="52"/>
                      <a:pt x="2" y="52"/>
                      <a:pt x="3"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39" name="Freeform 77"/>
              <p:cNvSpPr>
                <a:spLocks/>
              </p:cNvSpPr>
              <p:nvPr/>
            </p:nvSpPr>
            <p:spPr bwMode="auto">
              <a:xfrm>
                <a:off x="3696" y="2179"/>
                <a:ext cx="126" cy="124"/>
              </a:xfrm>
              <a:custGeom>
                <a:avLst/>
                <a:gdLst>
                  <a:gd name="T0" fmla="*/ 52 w 52"/>
                  <a:gd name="T1" fmla="*/ 43 h 51"/>
                  <a:gd name="T2" fmla="*/ 8 w 52"/>
                  <a:gd name="T3" fmla="*/ 0 h 51"/>
                  <a:gd name="T4" fmla="*/ 2 w 52"/>
                  <a:gd name="T5" fmla="*/ 2 h 51"/>
                  <a:gd name="T6" fmla="*/ 0 w 52"/>
                  <a:gd name="T7" fmla="*/ 2 h 51"/>
                  <a:gd name="T8" fmla="*/ 51 w 52"/>
                  <a:gd name="T9" fmla="*/ 51 h 51"/>
                  <a:gd name="T10" fmla="*/ 50 w 52"/>
                  <a:gd name="T11" fmla="*/ 48 h 51"/>
                  <a:gd name="T12" fmla="*/ 52 w 5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52" h="51">
                    <a:moveTo>
                      <a:pt x="52" y="43"/>
                    </a:moveTo>
                    <a:cubicBezTo>
                      <a:pt x="29" y="40"/>
                      <a:pt x="11" y="22"/>
                      <a:pt x="8" y="0"/>
                    </a:cubicBezTo>
                    <a:cubicBezTo>
                      <a:pt x="6" y="1"/>
                      <a:pt x="4" y="2"/>
                      <a:pt x="2" y="2"/>
                    </a:cubicBezTo>
                    <a:cubicBezTo>
                      <a:pt x="1" y="2"/>
                      <a:pt x="0" y="2"/>
                      <a:pt x="0" y="2"/>
                    </a:cubicBezTo>
                    <a:cubicBezTo>
                      <a:pt x="4" y="27"/>
                      <a:pt x="25" y="47"/>
                      <a:pt x="51" y="51"/>
                    </a:cubicBezTo>
                    <a:cubicBezTo>
                      <a:pt x="51" y="50"/>
                      <a:pt x="50" y="49"/>
                      <a:pt x="50" y="48"/>
                    </a:cubicBezTo>
                    <a:cubicBezTo>
                      <a:pt x="50" y="46"/>
                      <a:pt x="51" y="45"/>
                      <a:pt x="52"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40" name="Freeform 78"/>
              <p:cNvSpPr>
                <a:spLocks noEditPoints="1"/>
              </p:cNvSpPr>
              <p:nvPr/>
            </p:nvSpPr>
            <p:spPr bwMode="auto">
              <a:xfrm>
                <a:off x="3812" y="2269"/>
                <a:ext cx="56" cy="55"/>
              </a:xfrm>
              <a:custGeom>
                <a:avLst/>
                <a:gdLst>
                  <a:gd name="T0" fmla="*/ 12 w 23"/>
                  <a:gd name="T1" fmla="*/ 23 h 23"/>
                  <a:gd name="T2" fmla="*/ 0 w 23"/>
                  <a:gd name="T3" fmla="*/ 11 h 23"/>
                  <a:gd name="T4" fmla="*/ 12 w 23"/>
                  <a:gd name="T5" fmla="*/ 0 h 23"/>
                  <a:gd name="T6" fmla="*/ 23 w 23"/>
                  <a:gd name="T7" fmla="*/ 11 h 23"/>
                  <a:gd name="T8" fmla="*/ 12 w 23"/>
                  <a:gd name="T9" fmla="*/ 23 h 23"/>
                  <a:gd name="T10" fmla="*/ 12 w 23"/>
                  <a:gd name="T11" fmla="*/ 4 h 23"/>
                  <a:gd name="T12" fmla="*/ 4 w 23"/>
                  <a:gd name="T13" fmla="*/ 11 h 23"/>
                  <a:gd name="T14" fmla="*/ 12 w 23"/>
                  <a:gd name="T15" fmla="*/ 19 h 23"/>
                  <a:gd name="T16" fmla="*/ 19 w 23"/>
                  <a:gd name="T17" fmla="*/ 11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1"/>
                    </a:cubicBezTo>
                    <a:cubicBezTo>
                      <a:pt x="0" y="5"/>
                      <a:pt x="5" y="0"/>
                      <a:pt x="12" y="0"/>
                    </a:cubicBezTo>
                    <a:cubicBezTo>
                      <a:pt x="18" y="0"/>
                      <a:pt x="23" y="5"/>
                      <a:pt x="23" y="11"/>
                    </a:cubicBezTo>
                    <a:cubicBezTo>
                      <a:pt x="23" y="18"/>
                      <a:pt x="18" y="23"/>
                      <a:pt x="12" y="23"/>
                    </a:cubicBezTo>
                    <a:close/>
                    <a:moveTo>
                      <a:pt x="12" y="4"/>
                    </a:moveTo>
                    <a:cubicBezTo>
                      <a:pt x="8" y="4"/>
                      <a:pt x="4" y="7"/>
                      <a:pt x="4" y="11"/>
                    </a:cubicBezTo>
                    <a:cubicBezTo>
                      <a:pt x="4" y="15"/>
                      <a:pt x="8" y="19"/>
                      <a:pt x="12" y="19"/>
                    </a:cubicBezTo>
                    <a:cubicBezTo>
                      <a:pt x="16" y="19"/>
                      <a:pt x="19" y="15"/>
                      <a:pt x="19" y="11"/>
                    </a:cubicBezTo>
                    <a:cubicBezTo>
                      <a:pt x="19" y="7"/>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41" name="Freeform 79"/>
              <p:cNvSpPr>
                <a:spLocks noEditPoints="1"/>
              </p:cNvSpPr>
              <p:nvPr/>
            </p:nvSpPr>
            <p:spPr bwMode="auto">
              <a:xfrm>
                <a:off x="3675" y="2133"/>
                <a:ext cx="53" cy="56"/>
              </a:xfrm>
              <a:custGeom>
                <a:avLst/>
                <a:gdLst>
                  <a:gd name="T0" fmla="*/ 11 w 22"/>
                  <a:gd name="T1" fmla="*/ 23 h 23"/>
                  <a:gd name="T2" fmla="*/ 0 w 22"/>
                  <a:gd name="T3" fmla="*/ 12 h 23"/>
                  <a:gd name="T4" fmla="*/ 11 w 22"/>
                  <a:gd name="T5" fmla="*/ 0 h 23"/>
                  <a:gd name="T6" fmla="*/ 22 w 22"/>
                  <a:gd name="T7" fmla="*/ 12 h 23"/>
                  <a:gd name="T8" fmla="*/ 11 w 22"/>
                  <a:gd name="T9" fmla="*/ 23 h 23"/>
                  <a:gd name="T10" fmla="*/ 11 w 22"/>
                  <a:gd name="T11" fmla="*/ 4 h 23"/>
                  <a:gd name="T12" fmla="*/ 4 w 22"/>
                  <a:gd name="T13" fmla="*/ 12 h 23"/>
                  <a:gd name="T14" fmla="*/ 11 w 22"/>
                  <a:gd name="T15" fmla="*/ 19 h 23"/>
                  <a:gd name="T16" fmla="*/ 18 w 22"/>
                  <a:gd name="T17" fmla="*/ 12 h 23"/>
                  <a:gd name="T18" fmla="*/ 11 w 22"/>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3">
                    <a:moveTo>
                      <a:pt x="11" y="23"/>
                    </a:moveTo>
                    <a:cubicBezTo>
                      <a:pt x="5" y="23"/>
                      <a:pt x="0" y="18"/>
                      <a:pt x="0" y="12"/>
                    </a:cubicBezTo>
                    <a:cubicBezTo>
                      <a:pt x="0" y="5"/>
                      <a:pt x="5" y="0"/>
                      <a:pt x="11" y="0"/>
                    </a:cubicBezTo>
                    <a:cubicBezTo>
                      <a:pt x="17" y="0"/>
                      <a:pt x="22" y="5"/>
                      <a:pt x="22" y="12"/>
                    </a:cubicBezTo>
                    <a:cubicBezTo>
                      <a:pt x="22" y="18"/>
                      <a:pt x="17" y="23"/>
                      <a:pt x="11" y="23"/>
                    </a:cubicBezTo>
                    <a:close/>
                    <a:moveTo>
                      <a:pt x="11" y="4"/>
                    </a:moveTo>
                    <a:cubicBezTo>
                      <a:pt x="7" y="4"/>
                      <a:pt x="4" y="8"/>
                      <a:pt x="4" y="12"/>
                    </a:cubicBezTo>
                    <a:cubicBezTo>
                      <a:pt x="4" y="16"/>
                      <a:pt x="7" y="19"/>
                      <a:pt x="11" y="19"/>
                    </a:cubicBezTo>
                    <a:cubicBezTo>
                      <a:pt x="15" y="19"/>
                      <a:pt x="18" y="16"/>
                      <a:pt x="18" y="12"/>
                    </a:cubicBezTo>
                    <a:cubicBezTo>
                      <a:pt x="18"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896" name="Group 4"/>
            <p:cNvGrpSpPr>
              <a:grpSpLocks noChangeAspect="1"/>
            </p:cNvGrpSpPr>
            <p:nvPr/>
          </p:nvGrpSpPr>
          <p:grpSpPr bwMode="auto">
            <a:xfrm>
              <a:off x="1569911" y="4479292"/>
              <a:ext cx="280487" cy="280561"/>
              <a:chOff x="3668" y="1988"/>
              <a:chExt cx="344" cy="344"/>
            </a:xfrm>
            <a:solidFill>
              <a:srgbClr val="DDDFDF"/>
            </a:solidFill>
          </p:grpSpPr>
          <p:sp>
            <p:nvSpPr>
              <p:cNvPr id="1826" name="Freeform 1825"/>
              <p:cNvSpPr>
                <a:spLocks noEditPoints="1"/>
              </p:cNvSpPr>
              <p:nvPr/>
            </p:nvSpPr>
            <p:spPr bwMode="auto">
              <a:xfrm>
                <a:off x="3668" y="1988"/>
                <a:ext cx="344" cy="344"/>
              </a:xfrm>
              <a:custGeom>
                <a:avLst/>
                <a:gdLst>
                  <a:gd name="T0" fmla="*/ 344 w 344"/>
                  <a:gd name="T1" fmla="*/ 344 h 344"/>
                  <a:gd name="T2" fmla="*/ 0 w 344"/>
                  <a:gd name="T3" fmla="*/ 344 h 344"/>
                  <a:gd name="T4" fmla="*/ 0 w 344"/>
                  <a:gd name="T5" fmla="*/ 0 h 344"/>
                  <a:gd name="T6" fmla="*/ 344 w 344"/>
                  <a:gd name="T7" fmla="*/ 0 h 344"/>
                  <a:gd name="T8" fmla="*/ 344 w 344"/>
                  <a:gd name="T9" fmla="*/ 344 h 344"/>
                  <a:gd name="T10" fmla="*/ 29 w 344"/>
                  <a:gd name="T11" fmla="*/ 315 h 344"/>
                  <a:gd name="T12" fmla="*/ 315 w 344"/>
                  <a:gd name="T13" fmla="*/ 315 h 344"/>
                  <a:gd name="T14" fmla="*/ 315 w 344"/>
                  <a:gd name="T15" fmla="*/ 29 h 344"/>
                  <a:gd name="T16" fmla="*/ 29 w 344"/>
                  <a:gd name="T17" fmla="*/ 29 h 344"/>
                  <a:gd name="T18" fmla="*/ 29 w 344"/>
                  <a:gd name="T19" fmla="*/ 3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4" h="344">
                    <a:moveTo>
                      <a:pt x="344" y="344"/>
                    </a:moveTo>
                    <a:lnTo>
                      <a:pt x="0" y="344"/>
                    </a:lnTo>
                    <a:lnTo>
                      <a:pt x="0" y="0"/>
                    </a:lnTo>
                    <a:lnTo>
                      <a:pt x="344" y="0"/>
                    </a:lnTo>
                    <a:lnTo>
                      <a:pt x="344" y="344"/>
                    </a:lnTo>
                    <a:close/>
                    <a:moveTo>
                      <a:pt x="29" y="315"/>
                    </a:moveTo>
                    <a:lnTo>
                      <a:pt x="315" y="315"/>
                    </a:lnTo>
                    <a:lnTo>
                      <a:pt x="315" y="29"/>
                    </a:lnTo>
                    <a:lnTo>
                      <a:pt x="29" y="29"/>
                    </a:lnTo>
                    <a:lnTo>
                      <a:pt x="29" y="3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27" name="Freeform 1826"/>
              <p:cNvSpPr>
                <a:spLocks noEditPoints="1"/>
              </p:cNvSpPr>
              <p:nvPr/>
            </p:nvSpPr>
            <p:spPr bwMode="auto">
              <a:xfrm>
                <a:off x="3738" y="2059"/>
                <a:ext cx="203" cy="203"/>
              </a:xfrm>
              <a:custGeom>
                <a:avLst/>
                <a:gdLst>
                  <a:gd name="T0" fmla="*/ 203 w 203"/>
                  <a:gd name="T1" fmla="*/ 203 h 203"/>
                  <a:gd name="T2" fmla="*/ 0 w 203"/>
                  <a:gd name="T3" fmla="*/ 203 h 203"/>
                  <a:gd name="T4" fmla="*/ 0 w 203"/>
                  <a:gd name="T5" fmla="*/ 0 h 203"/>
                  <a:gd name="T6" fmla="*/ 203 w 203"/>
                  <a:gd name="T7" fmla="*/ 0 h 203"/>
                  <a:gd name="T8" fmla="*/ 203 w 203"/>
                  <a:gd name="T9" fmla="*/ 203 h 203"/>
                  <a:gd name="T10" fmla="*/ 20 w 203"/>
                  <a:gd name="T11" fmla="*/ 183 h 203"/>
                  <a:gd name="T12" fmla="*/ 184 w 203"/>
                  <a:gd name="T13" fmla="*/ 183 h 203"/>
                  <a:gd name="T14" fmla="*/ 184 w 203"/>
                  <a:gd name="T15" fmla="*/ 19 h 203"/>
                  <a:gd name="T16" fmla="*/ 20 w 203"/>
                  <a:gd name="T17" fmla="*/ 19 h 203"/>
                  <a:gd name="T18" fmla="*/ 20 w 203"/>
                  <a:gd name="T19" fmla="*/ 18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3">
                    <a:moveTo>
                      <a:pt x="203" y="203"/>
                    </a:moveTo>
                    <a:lnTo>
                      <a:pt x="0" y="203"/>
                    </a:lnTo>
                    <a:lnTo>
                      <a:pt x="0" y="0"/>
                    </a:lnTo>
                    <a:lnTo>
                      <a:pt x="203" y="0"/>
                    </a:lnTo>
                    <a:lnTo>
                      <a:pt x="203" y="203"/>
                    </a:lnTo>
                    <a:close/>
                    <a:moveTo>
                      <a:pt x="20" y="183"/>
                    </a:moveTo>
                    <a:lnTo>
                      <a:pt x="184" y="183"/>
                    </a:lnTo>
                    <a:lnTo>
                      <a:pt x="184" y="19"/>
                    </a:lnTo>
                    <a:lnTo>
                      <a:pt x="20" y="19"/>
                    </a:lnTo>
                    <a:lnTo>
                      <a:pt x="20" y="18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28" name="Freeform 7"/>
              <p:cNvSpPr>
                <a:spLocks noEditPoints="1"/>
              </p:cNvSpPr>
              <p:nvPr/>
            </p:nvSpPr>
            <p:spPr bwMode="auto">
              <a:xfrm>
                <a:off x="3792" y="2109"/>
                <a:ext cx="96" cy="99"/>
              </a:xfrm>
              <a:custGeom>
                <a:avLst/>
                <a:gdLst>
                  <a:gd name="T0" fmla="*/ 96 w 96"/>
                  <a:gd name="T1" fmla="*/ 99 h 99"/>
                  <a:gd name="T2" fmla="*/ 0 w 96"/>
                  <a:gd name="T3" fmla="*/ 99 h 99"/>
                  <a:gd name="T4" fmla="*/ 0 w 96"/>
                  <a:gd name="T5" fmla="*/ 0 h 99"/>
                  <a:gd name="T6" fmla="*/ 96 w 96"/>
                  <a:gd name="T7" fmla="*/ 0 h 99"/>
                  <a:gd name="T8" fmla="*/ 96 w 96"/>
                  <a:gd name="T9" fmla="*/ 99 h 99"/>
                  <a:gd name="T10" fmla="*/ 19 w 96"/>
                  <a:gd name="T11" fmla="*/ 80 h 99"/>
                  <a:gd name="T12" fmla="*/ 77 w 96"/>
                  <a:gd name="T13" fmla="*/ 80 h 99"/>
                  <a:gd name="T14" fmla="*/ 77 w 96"/>
                  <a:gd name="T15" fmla="*/ 20 h 99"/>
                  <a:gd name="T16" fmla="*/ 19 w 96"/>
                  <a:gd name="T17" fmla="*/ 20 h 99"/>
                  <a:gd name="T18" fmla="*/ 19 w 96"/>
                  <a:gd name="T19" fmla="*/ 8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9">
                    <a:moveTo>
                      <a:pt x="96" y="99"/>
                    </a:moveTo>
                    <a:lnTo>
                      <a:pt x="0" y="99"/>
                    </a:lnTo>
                    <a:lnTo>
                      <a:pt x="0" y="0"/>
                    </a:lnTo>
                    <a:lnTo>
                      <a:pt x="96" y="0"/>
                    </a:lnTo>
                    <a:lnTo>
                      <a:pt x="96" y="99"/>
                    </a:lnTo>
                    <a:close/>
                    <a:moveTo>
                      <a:pt x="19" y="80"/>
                    </a:moveTo>
                    <a:lnTo>
                      <a:pt x="77" y="80"/>
                    </a:lnTo>
                    <a:lnTo>
                      <a:pt x="77" y="20"/>
                    </a:lnTo>
                    <a:lnTo>
                      <a:pt x="19" y="20"/>
                    </a:lnTo>
                    <a:lnTo>
                      <a:pt x="19"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897" name="Group 4"/>
            <p:cNvGrpSpPr>
              <a:grpSpLocks noChangeAspect="1"/>
            </p:cNvGrpSpPr>
            <p:nvPr/>
          </p:nvGrpSpPr>
          <p:grpSpPr bwMode="auto">
            <a:xfrm>
              <a:off x="1917018" y="4479292"/>
              <a:ext cx="280487" cy="280561"/>
              <a:chOff x="3668" y="1988"/>
              <a:chExt cx="344" cy="344"/>
            </a:xfrm>
            <a:solidFill>
              <a:srgbClr val="DDDFDF"/>
            </a:solidFill>
          </p:grpSpPr>
          <p:sp>
            <p:nvSpPr>
              <p:cNvPr id="1823" name="Freeform 1822"/>
              <p:cNvSpPr>
                <a:spLocks noEditPoints="1"/>
              </p:cNvSpPr>
              <p:nvPr/>
            </p:nvSpPr>
            <p:spPr bwMode="auto">
              <a:xfrm>
                <a:off x="3668" y="1988"/>
                <a:ext cx="344" cy="344"/>
              </a:xfrm>
              <a:custGeom>
                <a:avLst/>
                <a:gdLst>
                  <a:gd name="T0" fmla="*/ 344 w 344"/>
                  <a:gd name="T1" fmla="*/ 344 h 344"/>
                  <a:gd name="T2" fmla="*/ 0 w 344"/>
                  <a:gd name="T3" fmla="*/ 344 h 344"/>
                  <a:gd name="T4" fmla="*/ 0 w 344"/>
                  <a:gd name="T5" fmla="*/ 0 h 344"/>
                  <a:gd name="T6" fmla="*/ 344 w 344"/>
                  <a:gd name="T7" fmla="*/ 0 h 344"/>
                  <a:gd name="T8" fmla="*/ 344 w 344"/>
                  <a:gd name="T9" fmla="*/ 344 h 344"/>
                  <a:gd name="T10" fmla="*/ 29 w 344"/>
                  <a:gd name="T11" fmla="*/ 315 h 344"/>
                  <a:gd name="T12" fmla="*/ 315 w 344"/>
                  <a:gd name="T13" fmla="*/ 315 h 344"/>
                  <a:gd name="T14" fmla="*/ 315 w 344"/>
                  <a:gd name="T15" fmla="*/ 29 h 344"/>
                  <a:gd name="T16" fmla="*/ 29 w 344"/>
                  <a:gd name="T17" fmla="*/ 29 h 344"/>
                  <a:gd name="T18" fmla="*/ 29 w 344"/>
                  <a:gd name="T19" fmla="*/ 3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4" h="344">
                    <a:moveTo>
                      <a:pt x="344" y="344"/>
                    </a:moveTo>
                    <a:lnTo>
                      <a:pt x="0" y="344"/>
                    </a:lnTo>
                    <a:lnTo>
                      <a:pt x="0" y="0"/>
                    </a:lnTo>
                    <a:lnTo>
                      <a:pt x="344" y="0"/>
                    </a:lnTo>
                    <a:lnTo>
                      <a:pt x="344" y="344"/>
                    </a:lnTo>
                    <a:close/>
                    <a:moveTo>
                      <a:pt x="29" y="315"/>
                    </a:moveTo>
                    <a:lnTo>
                      <a:pt x="315" y="315"/>
                    </a:lnTo>
                    <a:lnTo>
                      <a:pt x="315" y="29"/>
                    </a:lnTo>
                    <a:lnTo>
                      <a:pt x="29" y="29"/>
                    </a:lnTo>
                    <a:lnTo>
                      <a:pt x="29" y="3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24" name="Freeform 1823"/>
              <p:cNvSpPr>
                <a:spLocks noEditPoints="1"/>
              </p:cNvSpPr>
              <p:nvPr/>
            </p:nvSpPr>
            <p:spPr bwMode="auto">
              <a:xfrm>
                <a:off x="3738" y="2059"/>
                <a:ext cx="203" cy="203"/>
              </a:xfrm>
              <a:custGeom>
                <a:avLst/>
                <a:gdLst>
                  <a:gd name="T0" fmla="*/ 203 w 203"/>
                  <a:gd name="T1" fmla="*/ 203 h 203"/>
                  <a:gd name="T2" fmla="*/ 0 w 203"/>
                  <a:gd name="T3" fmla="*/ 203 h 203"/>
                  <a:gd name="T4" fmla="*/ 0 w 203"/>
                  <a:gd name="T5" fmla="*/ 0 h 203"/>
                  <a:gd name="T6" fmla="*/ 203 w 203"/>
                  <a:gd name="T7" fmla="*/ 0 h 203"/>
                  <a:gd name="T8" fmla="*/ 203 w 203"/>
                  <a:gd name="T9" fmla="*/ 203 h 203"/>
                  <a:gd name="T10" fmla="*/ 20 w 203"/>
                  <a:gd name="T11" fmla="*/ 183 h 203"/>
                  <a:gd name="T12" fmla="*/ 184 w 203"/>
                  <a:gd name="T13" fmla="*/ 183 h 203"/>
                  <a:gd name="T14" fmla="*/ 184 w 203"/>
                  <a:gd name="T15" fmla="*/ 19 h 203"/>
                  <a:gd name="T16" fmla="*/ 20 w 203"/>
                  <a:gd name="T17" fmla="*/ 19 h 203"/>
                  <a:gd name="T18" fmla="*/ 20 w 203"/>
                  <a:gd name="T19" fmla="*/ 18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3">
                    <a:moveTo>
                      <a:pt x="203" y="203"/>
                    </a:moveTo>
                    <a:lnTo>
                      <a:pt x="0" y="203"/>
                    </a:lnTo>
                    <a:lnTo>
                      <a:pt x="0" y="0"/>
                    </a:lnTo>
                    <a:lnTo>
                      <a:pt x="203" y="0"/>
                    </a:lnTo>
                    <a:lnTo>
                      <a:pt x="203" y="203"/>
                    </a:lnTo>
                    <a:close/>
                    <a:moveTo>
                      <a:pt x="20" y="183"/>
                    </a:moveTo>
                    <a:lnTo>
                      <a:pt x="184" y="183"/>
                    </a:lnTo>
                    <a:lnTo>
                      <a:pt x="184" y="19"/>
                    </a:lnTo>
                    <a:lnTo>
                      <a:pt x="20" y="19"/>
                    </a:lnTo>
                    <a:lnTo>
                      <a:pt x="20" y="18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25" name="Freeform 7"/>
              <p:cNvSpPr>
                <a:spLocks noEditPoints="1"/>
              </p:cNvSpPr>
              <p:nvPr/>
            </p:nvSpPr>
            <p:spPr bwMode="auto">
              <a:xfrm>
                <a:off x="3792" y="2109"/>
                <a:ext cx="96" cy="99"/>
              </a:xfrm>
              <a:custGeom>
                <a:avLst/>
                <a:gdLst>
                  <a:gd name="T0" fmla="*/ 96 w 96"/>
                  <a:gd name="T1" fmla="*/ 99 h 99"/>
                  <a:gd name="T2" fmla="*/ 0 w 96"/>
                  <a:gd name="T3" fmla="*/ 99 h 99"/>
                  <a:gd name="T4" fmla="*/ 0 w 96"/>
                  <a:gd name="T5" fmla="*/ 0 h 99"/>
                  <a:gd name="T6" fmla="*/ 96 w 96"/>
                  <a:gd name="T7" fmla="*/ 0 h 99"/>
                  <a:gd name="T8" fmla="*/ 96 w 96"/>
                  <a:gd name="T9" fmla="*/ 99 h 99"/>
                  <a:gd name="T10" fmla="*/ 19 w 96"/>
                  <a:gd name="T11" fmla="*/ 80 h 99"/>
                  <a:gd name="T12" fmla="*/ 77 w 96"/>
                  <a:gd name="T13" fmla="*/ 80 h 99"/>
                  <a:gd name="T14" fmla="*/ 77 w 96"/>
                  <a:gd name="T15" fmla="*/ 20 h 99"/>
                  <a:gd name="T16" fmla="*/ 19 w 96"/>
                  <a:gd name="T17" fmla="*/ 20 h 99"/>
                  <a:gd name="T18" fmla="*/ 19 w 96"/>
                  <a:gd name="T19" fmla="*/ 8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9">
                    <a:moveTo>
                      <a:pt x="96" y="99"/>
                    </a:moveTo>
                    <a:lnTo>
                      <a:pt x="0" y="99"/>
                    </a:lnTo>
                    <a:lnTo>
                      <a:pt x="0" y="0"/>
                    </a:lnTo>
                    <a:lnTo>
                      <a:pt x="96" y="0"/>
                    </a:lnTo>
                    <a:lnTo>
                      <a:pt x="96" y="99"/>
                    </a:lnTo>
                    <a:close/>
                    <a:moveTo>
                      <a:pt x="19" y="80"/>
                    </a:moveTo>
                    <a:lnTo>
                      <a:pt x="77" y="80"/>
                    </a:lnTo>
                    <a:lnTo>
                      <a:pt x="77" y="20"/>
                    </a:lnTo>
                    <a:lnTo>
                      <a:pt x="19" y="20"/>
                    </a:lnTo>
                    <a:lnTo>
                      <a:pt x="19"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898" name="Group 22"/>
            <p:cNvGrpSpPr>
              <a:grpSpLocks noChangeAspect="1"/>
            </p:cNvGrpSpPr>
            <p:nvPr/>
          </p:nvGrpSpPr>
          <p:grpSpPr bwMode="auto">
            <a:xfrm>
              <a:off x="1567889" y="4835068"/>
              <a:ext cx="283130" cy="277652"/>
              <a:chOff x="3688" y="2010"/>
              <a:chExt cx="306" cy="300"/>
            </a:xfrm>
            <a:solidFill>
              <a:srgbClr val="DDDFDF"/>
            </a:solidFill>
          </p:grpSpPr>
          <p:sp>
            <p:nvSpPr>
              <p:cNvPr id="1814" name="Freeform 23"/>
              <p:cNvSpPr>
                <a:spLocks noEditPoints="1"/>
              </p:cNvSpPr>
              <p:nvPr/>
            </p:nvSpPr>
            <p:spPr bwMode="auto">
              <a:xfrm>
                <a:off x="3688" y="2010"/>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3 h 92"/>
                  <a:gd name="T12" fmla="*/ 287 w 306"/>
                  <a:gd name="T13" fmla="*/ 73 h 92"/>
                  <a:gd name="T14" fmla="*/ 287 w 306"/>
                  <a:gd name="T15" fmla="*/ 20 h 92"/>
                  <a:gd name="T16" fmla="*/ 19 w 306"/>
                  <a:gd name="T17" fmla="*/ 20 h 92"/>
                  <a:gd name="T18" fmla="*/ 19 w 306"/>
                  <a:gd name="T19" fmla="*/ 7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3"/>
                    </a:moveTo>
                    <a:lnTo>
                      <a:pt x="287" y="73"/>
                    </a:lnTo>
                    <a:lnTo>
                      <a:pt x="287" y="20"/>
                    </a:lnTo>
                    <a:lnTo>
                      <a:pt x="19" y="20"/>
                    </a:lnTo>
                    <a:lnTo>
                      <a:pt x="19" y="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15" name="Rectangle 24"/>
              <p:cNvSpPr>
                <a:spLocks noChangeArrowheads="1"/>
              </p:cNvSpPr>
              <p:nvPr/>
            </p:nvSpPr>
            <p:spPr bwMode="auto">
              <a:xfrm>
                <a:off x="3724" y="2047"/>
                <a:ext cx="17"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16" name="Rectangle 25"/>
              <p:cNvSpPr>
                <a:spLocks noChangeArrowheads="1"/>
              </p:cNvSpPr>
              <p:nvPr/>
            </p:nvSpPr>
            <p:spPr bwMode="auto">
              <a:xfrm>
                <a:off x="3765" y="2047"/>
                <a:ext cx="193"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17" name="Freeform 26"/>
              <p:cNvSpPr>
                <a:spLocks noEditPoints="1"/>
              </p:cNvSpPr>
              <p:nvPr/>
            </p:nvSpPr>
            <p:spPr bwMode="auto">
              <a:xfrm>
                <a:off x="3688" y="2114"/>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18" name="Rectangle 27"/>
              <p:cNvSpPr>
                <a:spLocks noChangeArrowheads="1"/>
              </p:cNvSpPr>
              <p:nvPr/>
            </p:nvSpPr>
            <p:spPr bwMode="auto">
              <a:xfrm>
                <a:off x="3724" y="2150"/>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19" name="Rectangle 28"/>
              <p:cNvSpPr>
                <a:spLocks noChangeArrowheads="1"/>
              </p:cNvSpPr>
              <p:nvPr/>
            </p:nvSpPr>
            <p:spPr bwMode="auto">
              <a:xfrm>
                <a:off x="3765" y="2150"/>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20" name="Freeform 29"/>
              <p:cNvSpPr>
                <a:spLocks noEditPoints="1"/>
              </p:cNvSpPr>
              <p:nvPr/>
            </p:nvSpPr>
            <p:spPr bwMode="auto">
              <a:xfrm>
                <a:off x="3688" y="2218"/>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21" name="Rectangle 30"/>
              <p:cNvSpPr>
                <a:spLocks noChangeArrowheads="1"/>
              </p:cNvSpPr>
              <p:nvPr/>
            </p:nvSpPr>
            <p:spPr bwMode="auto">
              <a:xfrm>
                <a:off x="3724" y="2254"/>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22" name="Rectangle 31"/>
              <p:cNvSpPr>
                <a:spLocks noChangeArrowheads="1"/>
              </p:cNvSpPr>
              <p:nvPr/>
            </p:nvSpPr>
            <p:spPr bwMode="auto">
              <a:xfrm>
                <a:off x="3765" y="2254"/>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899" name="Group 22"/>
            <p:cNvGrpSpPr>
              <a:grpSpLocks noChangeAspect="1"/>
            </p:cNvGrpSpPr>
            <p:nvPr/>
          </p:nvGrpSpPr>
          <p:grpSpPr bwMode="auto">
            <a:xfrm>
              <a:off x="1914841" y="4835068"/>
              <a:ext cx="283130" cy="277652"/>
              <a:chOff x="3688" y="2010"/>
              <a:chExt cx="306" cy="300"/>
            </a:xfrm>
            <a:solidFill>
              <a:srgbClr val="DDDFDF"/>
            </a:solidFill>
          </p:grpSpPr>
          <p:sp>
            <p:nvSpPr>
              <p:cNvPr id="1805" name="Freeform 23"/>
              <p:cNvSpPr>
                <a:spLocks noEditPoints="1"/>
              </p:cNvSpPr>
              <p:nvPr/>
            </p:nvSpPr>
            <p:spPr bwMode="auto">
              <a:xfrm>
                <a:off x="3688" y="2010"/>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3 h 92"/>
                  <a:gd name="T12" fmla="*/ 287 w 306"/>
                  <a:gd name="T13" fmla="*/ 73 h 92"/>
                  <a:gd name="T14" fmla="*/ 287 w 306"/>
                  <a:gd name="T15" fmla="*/ 20 h 92"/>
                  <a:gd name="T16" fmla="*/ 19 w 306"/>
                  <a:gd name="T17" fmla="*/ 20 h 92"/>
                  <a:gd name="T18" fmla="*/ 19 w 306"/>
                  <a:gd name="T19" fmla="*/ 7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3"/>
                    </a:moveTo>
                    <a:lnTo>
                      <a:pt x="287" y="73"/>
                    </a:lnTo>
                    <a:lnTo>
                      <a:pt x="287" y="20"/>
                    </a:lnTo>
                    <a:lnTo>
                      <a:pt x="19" y="20"/>
                    </a:lnTo>
                    <a:lnTo>
                      <a:pt x="19" y="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06" name="Rectangle 24"/>
              <p:cNvSpPr>
                <a:spLocks noChangeArrowheads="1"/>
              </p:cNvSpPr>
              <p:nvPr/>
            </p:nvSpPr>
            <p:spPr bwMode="auto">
              <a:xfrm>
                <a:off x="3724" y="2047"/>
                <a:ext cx="17"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07" name="Rectangle 25"/>
              <p:cNvSpPr>
                <a:spLocks noChangeArrowheads="1"/>
              </p:cNvSpPr>
              <p:nvPr/>
            </p:nvSpPr>
            <p:spPr bwMode="auto">
              <a:xfrm>
                <a:off x="3765" y="2047"/>
                <a:ext cx="193"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08" name="Freeform 26"/>
              <p:cNvSpPr>
                <a:spLocks noEditPoints="1"/>
              </p:cNvSpPr>
              <p:nvPr/>
            </p:nvSpPr>
            <p:spPr bwMode="auto">
              <a:xfrm>
                <a:off x="3688" y="2114"/>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09" name="Rectangle 27"/>
              <p:cNvSpPr>
                <a:spLocks noChangeArrowheads="1"/>
              </p:cNvSpPr>
              <p:nvPr/>
            </p:nvSpPr>
            <p:spPr bwMode="auto">
              <a:xfrm>
                <a:off x="3724" y="2150"/>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10" name="Rectangle 28"/>
              <p:cNvSpPr>
                <a:spLocks noChangeArrowheads="1"/>
              </p:cNvSpPr>
              <p:nvPr/>
            </p:nvSpPr>
            <p:spPr bwMode="auto">
              <a:xfrm>
                <a:off x="3765" y="2150"/>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11" name="Freeform 29"/>
              <p:cNvSpPr>
                <a:spLocks noEditPoints="1"/>
              </p:cNvSpPr>
              <p:nvPr/>
            </p:nvSpPr>
            <p:spPr bwMode="auto">
              <a:xfrm>
                <a:off x="3688" y="2218"/>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12" name="Rectangle 30"/>
              <p:cNvSpPr>
                <a:spLocks noChangeArrowheads="1"/>
              </p:cNvSpPr>
              <p:nvPr/>
            </p:nvSpPr>
            <p:spPr bwMode="auto">
              <a:xfrm>
                <a:off x="3724" y="2254"/>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13" name="Rectangle 31"/>
              <p:cNvSpPr>
                <a:spLocks noChangeArrowheads="1"/>
              </p:cNvSpPr>
              <p:nvPr/>
            </p:nvSpPr>
            <p:spPr bwMode="auto">
              <a:xfrm>
                <a:off x="3765" y="2254"/>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00" name="Group 22"/>
            <p:cNvGrpSpPr>
              <a:grpSpLocks noChangeAspect="1"/>
            </p:cNvGrpSpPr>
            <p:nvPr/>
          </p:nvGrpSpPr>
          <p:grpSpPr bwMode="auto">
            <a:xfrm>
              <a:off x="1564057" y="5161646"/>
              <a:ext cx="283130" cy="277652"/>
              <a:chOff x="3688" y="2010"/>
              <a:chExt cx="306" cy="300"/>
            </a:xfrm>
            <a:solidFill>
              <a:srgbClr val="DDDFDF"/>
            </a:solidFill>
          </p:grpSpPr>
          <p:sp>
            <p:nvSpPr>
              <p:cNvPr id="1796" name="Freeform 23"/>
              <p:cNvSpPr>
                <a:spLocks noEditPoints="1"/>
              </p:cNvSpPr>
              <p:nvPr/>
            </p:nvSpPr>
            <p:spPr bwMode="auto">
              <a:xfrm>
                <a:off x="3688" y="2010"/>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3 h 92"/>
                  <a:gd name="T12" fmla="*/ 287 w 306"/>
                  <a:gd name="T13" fmla="*/ 73 h 92"/>
                  <a:gd name="T14" fmla="*/ 287 w 306"/>
                  <a:gd name="T15" fmla="*/ 20 h 92"/>
                  <a:gd name="T16" fmla="*/ 19 w 306"/>
                  <a:gd name="T17" fmla="*/ 20 h 92"/>
                  <a:gd name="T18" fmla="*/ 19 w 306"/>
                  <a:gd name="T19" fmla="*/ 7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3"/>
                    </a:moveTo>
                    <a:lnTo>
                      <a:pt x="287" y="73"/>
                    </a:lnTo>
                    <a:lnTo>
                      <a:pt x="287" y="20"/>
                    </a:lnTo>
                    <a:lnTo>
                      <a:pt x="19" y="20"/>
                    </a:lnTo>
                    <a:lnTo>
                      <a:pt x="19" y="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97" name="Rectangle 24"/>
              <p:cNvSpPr>
                <a:spLocks noChangeArrowheads="1"/>
              </p:cNvSpPr>
              <p:nvPr/>
            </p:nvSpPr>
            <p:spPr bwMode="auto">
              <a:xfrm>
                <a:off x="3724" y="2047"/>
                <a:ext cx="17"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98" name="Rectangle 25"/>
              <p:cNvSpPr>
                <a:spLocks noChangeArrowheads="1"/>
              </p:cNvSpPr>
              <p:nvPr/>
            </p:nvSpPr>
            <p:spPr bwMode="auto">
              <a:xfrm>
                <a:off x="3765" y="2047"/>
                <a:ext cx="193"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99" name="Freeform 26"/>
              <p:cNvSpPr>
                <a:spLocks noEditPoints="1"/>
              </p:cNvSpPr>
              <p:nvPr/>
            </p:nvSpPr>
            <p:spPr bwMode="auto">
              <a:xfrm>
                <a:off x="3688" y="2114"/>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00" name="Rectangle 27"/>
              <p:cNvSpPr>
                <a:spLocks noChangeArrowheads="1"/>
              </p:cNvSpPr>
              <p:nvPr/>
            </p:nvSpPr>
            <p:spPr bwMode="auto">
              <a:xfrm>
                <a:off x="3724" y="2150"/>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01" name="Rectangle 28"/>
              <p:cNvSpPr>
                <a:spLocks noChangeArrowheads="1"/>
              </p:cNvSpPr>
              <p:nvPr/>
            </p:nvSpPr>
            <p:spPr bwMode="auto">
              <a:xfrm>
                <a:off x="3765" y="2150"/>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02" name="Freeform 29"/>
              <p:cNvSpPr>
                <a:spLocks noEditPoints="1"/>
              </p:cNvSpPr>
              <p:nvPr/>
            </p:nvSpPr>
            <p:spPr bwMode="auto">
              <a:xfrm>
                <a:off x="3688" y="2218"/>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03" name="Rectangle 30"/>
              <p:cNvSpPr>
                <a:spLocks noChangeArrowheads="1"/>
              </p:cNvSpPr>
              <p:nvPr/>
            </p:nvSpPr>
            <p:spPr bwMode="auto">
              <a:xfrm>
                <a:off x="3724" y="2254"/>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04" name="Rectangle 31"/>
              <p:cNvSpPr>
                <a:spLocks noChangeArrowheads="1"/>
              </p:cNvSpPr>
              <p:nvPr/>
            </p:nvSpPr>
            <p:spPr bwMode="auto">
              <a:xfrm>
                <a:off x="3765" y="2254"/>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01" name="Group 22"/>
            <p:cNvGrpSpPr>
              <a:grpSpLocks noChangeAspect="1"/>
            </p:cNvGrpSpPr>
            <p:nvPr/>
          </p:nvGrpSpPr>
          <p:grpSpPr bwMode="auto">
            <a:xfrm>
              <a:off x="1911008" y="5161646"/>
              <a:ext cx="283130" cy="277652"/>
              <a:chOff x="3688" y="2010"/>
              <a:chExt cx="306" cy="300"/>
            </a:xfrm>
            <a:solidFill>
              <a:srgbClr val="DDDFDF"/>
            </a:solidFill>
          </p:grpSpPr>
          <p:sp>
            <p:nvSpPr>
              <p:cNvPr id="1787" name="Freeform 23"/>
              <p:cNvSpPr>
                <a:spLocks noEditPoints="1"/>
              </p:cNvSpPr>
              <p:nvPr/>
            </p:nvSpPr>
            <p:spPr bwMode="auto">
              <a:xfrm>
                <a:off x="3688" y="2010"/>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3 h 92"/>
                  <a:gd name="T12" fmla="*/ 287 w 306"/>
                  <a:gd name="T13" fmla="*/ 73 h 92"/>
                  <a:gd name="T14" fmla="*/ 287 w 306"/>
                  <a:gd name="T15" fmla="*/ 20 h 92"/>
                  <a:gd name="T16" fmla="*/ 19 w 306"/>
                  <a:gd name="T17" fmla="*/ 20 h 92"/>
                  <a:gd name="T18" fmla="*/ 19 w 306"/>
                  <a:gd name="T19" fmla="*/ 7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3"/>
                    </a:moveTo>
                    <a:lnTo>
                      <a:pt x="287" y="73"/>
                    </a:lnTo>
                    <a:lnTo>
                      <a:pt x="287" y="20"/>
                    </a:lnTo>
                    <a:lnTo>
                      <a:pt x="19" y="20"/>
                    </a:lnTo>
                    <a:lnTo>
                      <a:pt x="19" y="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88" name="Rectangle 24"/>
              <p:cNvSpPr>
                <a:spLocks noChangeArrowheads="1"/>
              </p:cNvSpPr>
              <p:nvPr/>
            </p:nvSpPr>
            <p:spPr bwMode="auto">
              <a:xfrm>
                <a:off x="3724" y="2047"/>
                <a:ext cx="17"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89" name="Rectangle 25"/>
              <p:cNvSpPr>
                <a:spLocks noChangeArrowheads="1"/>
              </p:cNvSpPr>
              <p:nvPr/>
            </p:nvSpPr>
            <p:spPr bwMode="auto">
              <a:xfrm>
                <a:off x="3765" y="2047"/>
                <a:ext cx="193"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90" name="Freeform 26"/>
              <p:cNvSpPr>
                <a:spLocks noEditPoints="1"/>
              </p:cNvSpPr>
              <p:nvPr/>
            </p:nvSpPr>
            <p:spPr bwMode="auto">
              <a:xfrm>
                <a:off x="3688" y="2114"/>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91" name="Rectangle 27"/>
              <p:cNvSpPr>
                <a:spLocks noChangeArrowheads="1"/>
              </p:cNvSpPr>
              <p:nvPr/>
            </p:nvSpPr>
            <p:spPr bwMode="auto">
              <a:xfrm>
                <a:off x="3724" y="2150"/>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92" name="Rectangle 28"/>
              <p:cNvSpPr>
                <a:spLocks noChangeArrowheads="1"/>
              </p:cNvSpPr>
              <p:nvPr/>
            </p:nvSpPr>
            <p:spPr bwMode="auto">
              <a:xfrm>
                <a:off x="3765" y="2150"/>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93" name="Freeform 29"/>
              <p:cNvSpPr>
                <a:spLocks noEditPoints="1"/>
              </p:cNvSpPr>
              <p:nvPr/>
            </p:nvSpPr>
            <p:spPr bwMode="auto">
              <a:xfrm>
                <a:off x="3688" y="2218"/>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94" name="Rectangle 30"/>
              <p:cNvSpPr>
                <a:spLocks noChangeArrowheads="1"/>
              </p:cNvSpPr>
              <p:nvPr/>
            </p:nvSpPr>
            <p:spPr bwMode="auto">
              <a:xfrm>
                <a:off x="3724" y="2254"/>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95" name="Rectangle 31"/>
              <p:cNvSpPr>
                <a:spLocks noChangeArrowheads="1"/>
              </p:cNvSpPr>
              <p:nvPr/>
            </p:nvSpPr>
            <p:spPr bwMode="auto">
              <a:xfrm>
                <a:off x="3765" y="2254"/>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03" name="Group 66"/>
            <p:cNvGrpSpPr>
              <a:grpSpLocks noChangeAspect="1"/>
            </p:cNvGrpSpPr>
            <p:nvPr/>
          </p:nvGrpSpPr>
          <p:grpSpPr bwMode="auto">
            <a:xfrm>
              <a:off x="1559828" y="5486021"/>
              <a:ext cx="292488" cy="295225"/>
              <a:chOff x="3675" y="1991"/>
              <a:chExt cx="330" cy="333"/>
            </a:xfrm>
            <a:solidFill>
              <a:srgbClr val="DDDFDF"/>
            </a:solidFill>
          </p:grpSpPr>
          <p:sp>
            <p:nvSpPr>
              <p:cNvPr id="1774" name="Freeform 67"/>
              <p:cNvSpPr>
                <a:spLocks noEditPoints="1"/>
              </p:cNvSpPr>
              <p:nvPr/>
            </p:nvSpPr>
            <p:spPr bwMode="auto">
              <a:xfrm>
                <a:off x="3793" y="2112"/>
                <a:ext cx="92" cy="92"/>
              </a:xfrm>
              <a:custGeom>
                <a:avLst/>
                <a:gdLst>
                  <a:gd name="T0" fmla="*/ 92 w 92"/>
                  <a:gd name="T1" fmla="*/ 92 h 92"/>
                  <a:gd name="T2" fmla="*/ 0 w 92"/>
                  <a:gd name="T3" fmla="*/ 92 h 92"/>
                  <a:gd name="T4" fmla="*/ 0 w 92"/>
                  <a:gd name="T5" fmla="*/ 0 h 92"/>
                  <a:gd name="T6" fmla="*/ 92 w 92"/>
                  <a:gd name="T7" fmla="*/ 0 h 92"/>
                  <a:gd name="T8" fmla="*/ 92 w 92"/>
                  <a:gd name="T9" fmla="*/ 92 h 92"/>
                  <a:gd name="T10" fmla="*/ 19 w 92"/>
                  <a:gd name="T11" fmla="*/ 72 h 92"/>
                  <a:gd name="T12" fmla="*/ 72 w 92"/>
                  <a:gd name="T13" fmla="*/ 72 h 92"/>
                  <a:gd name="T14" fmla="*/ 72 w 92"/>
                  <a:gd name="T15" fmla="*/ 19 h 92"/>
                  <a:gd name="T16" fmla="*/ 19 w 92"/>
                  <a:gd name="T17" fmla="*/ 19 h 92"/>
                  <a:gd name="T18" fmla="*/ 19 w 92"/>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2" y="92"/>
                    </a:moveTo>
                    <a:lnTo>
                      <a:pt x="0" y="92"/>
                    </a:lnTo>
                    <a:lnTo>
                      <a:pt x="0" y="0"/>
                    </a:lnTo>
                    <a:lnTo>
                      <a:pt x="92" y="0"/>
                    </a:lnTo>
                    <a:lnTo>
                      <a:pt x="92" y="92"/>
                    </a:lnTo>
                    <a:close/>
                    <a:moveTo>
                      <a:pt x="19" y="72"/>
                    </a:moveTo>
                    <a:lnTo>
                      <a:pt x="72" y="72"/>
                    </a:lnTo>
                    <a:lnTo>
                      <a:pt x="72"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75" name="Rectangle 68"/>
              <p:cNvSpPr>
                <a:spLocks noChangeArrowheads="1"/>
              </p:cNvSpPr>
              <p:nvPr/>
            </p:nvSpPr>
            <p:spPr bwMode="auto">
              <a:xfrm>
                <a:off x="3832" y="2225"/>
                <a:ext cx="16" cy="5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76" name="Rectangle 69"/>
              <p:cNvSpPr>
                <a:spLocks noChangeArrowheads="1"/>
              </p:cNvSpPr>
              <p:nvPr/>
            </p:nvSpPr>
            <p:spPr bwMode="auto">
              <a:xfrm>
                <a:off x="3832" y="2037"/>
                <a:ext cx="19" cy="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77" name="Rectangle 70"/>
              <p:cNvSpPr>
                <a:spLocks noChangeArrowheads="1"/>
              </p:cNvSpPr>
              <p:nvPr/>
            </p:nvSpPr>
            <p:spPr bwMode="auto">
              <a:xfrm>
                <a:off x="3909"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78" name="Rectangle 71"/>
              <p:cNvSpPr>
                <a:spLocks noChangeArrowheads="1"/>
              </p:cNvSpPr>
              <p:nvPr/>
            </p:nvSpPr>
            <p:spPr bwMode="auto">
              <a:xfrm>
                <a:off x="3720"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79" name="Freeform 72"/>
              <p:cNvSpPr>
                <a:spLocks/>
              </p:cNvSpPr>
              <p:nvPr/>
            </p:nvSpPr>
            <p:spPr bwMode="auto">
              <a:xfrm>
                <a:off x="3858" y="2012"/>
                <a:ext cx="128" cy="131"/>
              </a:xfrm>
              <a:custGeom>
                <a:avLst/>
                <a:gdLst>
                  <a:gd name="T0" fmla="*/ 45 w 53"/>
                  <a:gd name="T1" fmla="*/ 54 h 54"/>
                  <a:gd name="T2" fmla="*/ 50 w 53"/>
                  <a:gd name="T3" fmla="*/ 52 h 54"/>
                  <a:gd name="T4" fmla="*/ 53 w 53"/>
                  <a:gd name="T5" fmla="*/ 53 h 54"/>
                  <a:gd name="T6" fmla="*/ 2 w 53"/>
                  <a:gd name="T7" fmla="*/ 0 h 54"/>
                  <a:gd name="T8" fmla="*/ 2 w 53"/>
                  <a:gd name="T9" fmla="*/ 3 h 54"/>
                  <a:gd name="T10" fmla="*/ 0 w 53"/>
                  <a:gd name="T11" fmla="*/ 8 h 54"/>
                  <a:gd name="T12" fmla="*/ 45 w 5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45" y="54"/>
                    </a:moveTo>
                    <a:cubicBezTo>
                      <a:pt x="46" y="53"/>
                      <a:pt x="48" y="52"/>
                      <a:pt x="50" y="52"/>
                    </a:cubicBezTo>
                    <a:cubicBezTo>
                      <a:pt x="51" y="52"/>
                      <a:pt x="52" y="52"/>
                      <a:pt x="53" y="53"/>
                    </a:cubicBezTo>
                    <a:cubicBezTo>
                      <a:pt x="49" y="26"/>
                      <a:pt x="28" y="4"/>
                      <a:pt x="2" y="0"/>
                    </a:cubicBezTo>
                    <a:cubicBezTo>
                      <a:pt x="2" y="1"/>
                      <a:pt x="2" y="2"/>
                      <a:pt x="2" y="3"/>
                    </a:cubicBezTo>
                    <a:cubicBezTo>
                      <a:pt x="2" y="5"/>
                      <a:pt x="1" y="7"/>
                      <a:pt x="0" y="8"/>
                    </a:cubicBezTo>
                    <a:cubicBezTo>
                      <a:pt x="24" y="12"/>
                      <a:pt x="42" y="30"/>
                      <a:pt x="45" y="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80" name="Freeform 73"/>
              <p:cNvSpPr>
                <a:spLocks noEditPoints="1"/>
              </p:cNvSpPr>
              <p:nvPr/>
            </p:nvSpPr>
            <p:spPr bwMode="auto">
              <a:xfrm>
                <a:off x="3812" y="1991"/>
                <a:ext cx="56" cy="55"/>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6" y="23"/>
                      <a:pt x="0" y="18"/>
                      <a:pt x="0" y="12"/>
                    </a:cubicBezTo>
                    <a:cubicBezTo>
                      <a:pt x="0" y="5"/>
                      <a:pt x="6"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81" name="Freeform 74"/>
              <p:cNvSpPr>
                <a:spLocks noEditPoints="1"/>
              </p:cNvSpPr>
              <p:nvPr/>
            </p:nvSpPr>
            <p:spPr bwMode="auto">
              <a:xfrm>
                <a:off x="3950" y="2133"/>
                <a:ext cx="55" cy="56"/>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82" name="Freeform 75"/>
              <p:cNvSpPr>
                <a:spLocks/>
              </p:cNvSpPr>
              <p:nvPr/>
            </p:nvSpPr>
            <p:spPr bwMode="auto">
              <a:xfrm>
                <a:off x="3861" y="2179"/>
                <a:ext cx="123" cy="124"/>
              </a:xfrm>
              <a:custGeom>
                <a:avLst/>
                <a:gdLst>
                  <a:gd name="T0" fmla="*/ 49 w 51"/>
                  <a:gd name="T1" fmla="*/ 2 h 51"/>
                  <a:gd name="T2" fmla="*/ 43 w 51"/>
                  <a:gd name="T3" fmla="*/ 0 h 51"/>
                  <a:gd name="T4" fmla="*/ 0 w 51"/>
                  <a:gd name="T5" fmla="*/ 43 h 51"/>
                  <a:gd name="T6" fmla="*/ 1 w 51"/>
                  <a:gd name="T7" fmla="*/ 48 h 51"/>
                  <a:gd name="T8" fmla="*/ 1 w 51"/>
                  <a:gd name="T9" fmla="*/ 51 h 51"/>
                  <a:gd name="T10" fmla="*/ 51 w 51"/>
                  <a:gd name="T11" fmla="*/ 2 h 51"/>
                  <a:gd name="T12" fmla="*/ 49 w 51"/>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49" y="2"/>
                    </a:moveTo>
                    <a:cubicBezTo>
                      <a:pt x="47" y="2"/>
                      <a:pt x="45" y="1"/>
                      <a:pt x="43" y="0"/>
                    </a:cubicBezTo>
                    <a:cubicBezTo>
                      <a:pt x="39" y="22"/>
                      <a:pt x="22" y="39"/>
                      <a:pt x="0" y="43"/>
                    </a:cubicBezTo>
                    <a:cubicBezTo>
                      <a:pt x="1" y="44"/>
                      <a:pt x="1" y="46"/>
                      <a:pt x="1" y="48"/>
                    </a:cubicBezTo>
                    <a:cubicBezTo>
                      <a:pt x="1" y="49"/>
                      <a:pt x="1" y="50"/>
                      <a:pt x="1" y="51"/>
                    </a:cubicBezTo>
                    <a:cubicBezTo>
                      <a:pt x="26" y="47"/>
                      <a:pt x="46" y="27"/>
                      <a:pt x="51" y="2"/>
                    </a:cubicBezTo>
                    <a:cubicBezTo>
                      <a:pt x="50" y="2"/>
                      <a:pt x="50" y="2"/>
                      <a:pt x="49"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83" name="Freeform 76"/>
              <p:cNvSpPr>
                <a:spLocks/>
              </p:cNvSpPr>
              <p:nvPr/>
            </p:nvSpPr>
            <p:spPr bwMode="auto">
              <a:xfrm>
                <a:off x="3694" y="2012"/>
                <a:ext cx="128" cy="131"/>
              </a:xfrm>
              <a:custGeom>
                <a:avLst/>
                <a:gdLst>
                  <a:gd name="T0" fmla="*/ 3 w 53"/>
                  <a:gd name="T1" fmla="*/ 52 h 54"/>
                  <a:gd name="T2" fmla="*/ 8 w 53"/>
                  <a:gd name="T3" fmla="*/ 54 h 54"/>
                  <a:gd name="T4" fmla="*/ 53 w 53"/>
                  <a:gd name="T5" fmla="*/ 8 h 54"/>
                  <a:gd name="T6" fmla="*/ 51 w 53"/>
                  <a:gd name="T7" fmla="*/ 3 h 54"/>
                  <a:gd name="T8" fmla="*/ 52 w 53"/>
                  <a:gd name="T9" fmla="*/ 0 h 54"/>
                  <a:gd name="T10" fmla="*/ 0 w 53"/>
                  <a:gd name="T11" fmla="*/ 53 h 54"/>
                  <a:gd name="T12" fmla="*/ 3 w 53"/>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3" y="52"/>
                    </a:moveTo>
                    <a:cubicBezTo>
                      <a:pt x="5" y="52"/>
                      <a:pt x="7" y="53"/>
                      <a:pt x="8" y="54"/>
                    </a:cubicBezTo>
                    <a:cubicBezTo>
                      <a:pt x="11" y="30"/>
                      <a:pt x="29" y="11"/>
                      <a:pt x="53" y="8"/>
                    </a:cubicBezTo>
                    <a:cubicBezTo>
                      <a:pt x="52" y="6"/>
                      <a:pt x="51" y="5"/>
                      <a:pt x="51" y="3"/>
                    </a:cubicBezTo>
                    <a:cubicBezTo>
                      <a:pt x="51" y="2"/>
                      <a:pt x="51" y="1"/>
                      <a:pt x="52" y="0"/>
                    </a:cubicBezTo>
                    <a:cubicBezTo>
                      <a:pt x="25" y="4"/>
                      <a:pt x="3" y="26"/>
                      <a:pt x="0" y="53"/>
                    </a:cubicBezTo>
                    <a:cubicBezTo>
                      <a:pt x="1" y="52"/>
                      <a:pt x="2" y="52"/>
                      <a:pt x="3"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84" name="Freeform 77"/>
              <p:cNvSpPr>
                <a:spLocks/>
              </p:cNvSpPr>
              <p:nvPr/>
            </p:nvSpPr>
            <p:spPr bwMode="auto">
              <a:xfrm>
                <a:off x="3696" y="2179"/>
                <a:ext cx="126" cy="124"/>
              </a:xfrm>
              <a:custGeom>
                <a:avLst/>
                <a:gdLst>
                  <a:gd name="T0" fmla="*/ 52 w 52"/>
                  <a:gd name="T1" fmla="*/ 43 h 51"/>
                  <a:gd name="T2" fmla="*/ 8 w 52"/>
                  <a:gd name="T3" fmla="*/ 0 h 51"/>
                  <a:gd name="T4" fmla="*/ 2 w 52"/>
                  <a:gd name="T5" fmla="*/ 2 h 51"/>
                  <a:gd name="T6" fmla="*/ 0 w 52"/>
                  <a:gd name="T7" fmla="*/ 2 h 51"/>
                  <a:gd name="T8" fmla="*/ 51 w 52"/>
                  <a:gd name="T9" fmla="*/ 51 h 51"/>
                  <a:gd name="T10" fmla="*/ 50 w 52"/>
                  <a:gd name="T11" fmla="*/ 48 h 51"/>
                  <a:gd name="T12" fmla="*/ 52 w 5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52" h="51">
                    <a:moveTo>
                      <a:pt x="52" y="43"/>
                    </a:moveTo>
                    <a:cubicBezTo>
                      <a:pt x="29" y="40"/>
                      <a:pt x="11" y="22"/>
                      <a:pt x="8" y="0"/>
                    </a:cubicBezTo>
                    <a:cubicBezTo>
                      <a:pt x="6" y="1"/>
                      <a:pt x="4" y="2"/>
                      <a:pt x="2" y="2"/>
                    </a:cubicBezTo>
                    <a:cubicBezTo>
                      <a:pt x="1" y="2"/>
                      <a:pt x="0" y="2"/>
                      <a:pt x="0" y="2"/>
                    </a:cubicBezTo>
                    <a:cubicBezTo>
                      <a:pt x="4" y="27"/>
                      <a:pt x="25" y="47"/>
                      <a:pt x="51" y="51"/>
                    </a:cubicBezTo>
                    <a:cubicBezTo>
                      <a:pt x="51" y="50"/>
                      <a:pt x="50" y="49"/>
                      <a:pt x="50" y="48"/>
                    </a:cubicBezTo>
                    <a:cubicBezTo>
                      <a:pt x="50" y="46"/>
                      <a:pt x="51" y="45"/>
                      <a:pt x="52"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85" name="Freeform 78"/>
              <p:cNvSpPr>
                <a:spLocks noEditPoints="1"/>
              </p:cNvSpPr>
              <p:nvPr/>
            </p:nvSpPr>
            <p:spPr bwMode="auto">
              <a:xfrm>
                <a:off x="3812" y="2269"/>
                <a:ext cx="56" cy="55"/>
              </a:xfrm>
              <a:custGeom>
                <a:avLst/>
                <a:gdLst>
                  <a:gd name="T0" fmla="*/ 12 w 23"/>
                  <a:gd name="T1" fmla="*/ 23 h 23"/>
                  <a:gd name="T2" fmla="*/ 0 w 23"/>
                  <a:gd name="T3" fmla="*/ 11 h 23"/>
                  <a:gd name="T4" fmla="*/ 12 w 23"/>
                  <a:gd name="T5" fmla="*/ 0 h 23"/>
                  <a:gd name="T6" fmla="*/ 23 w 23"/>
                  <a:gd name="T7" fmla="*/ 11 h 23"/>
                  <a:gd name="T8" fmla="*/ 12 w 23"/>
                  <a:gd name="T9" fmla="*/ 23 h 23"/>
                  <a:gd name="T10" fmla="*/ 12 w 23"/>
                  <a:gd name="T11" fmla="*/ 4 h 23"/>
                  <a:gd name="T12" fmla="*/ 4 w 23"/>
                  <a:gd name="T13" fmla="*/ 11 h 23"/>
                  <a:gd name="T14" fmla="*/ 12 w 23"/>
                  <a:gd name="T15" fmla="*/ 19 h 23"/>
                  <a:gd name="T16" fmla="*/ 19 w 23"/>
                  <a:gd name="T17" fmla="*/ 11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1"/>
                    </a:cubicBezTo>
                    <a:cubicBezTo>
                      <a:pt x="0" y="5"/>
                      <a:pt x="5" y="0"/>
                      <a:pt x="12" y="0"/>
                    </a:cubicBezTo>
                    <a:cubicBezTo>
                      <a:pt x="18" y="0"/>
                      <a:pt x="23" y="5"/>
                      <a:pt x="23" y="11"/>
                    </a:cubicBezTo>
                    <a:cubicBezTo>
                      <a:pt x="23" y="18"/>
                      <a:pt x="18" y="23"/>
                      <a:pt x="12" y="23"/>
                    </a:cubicBezTo>
                    <a:close/>
                    <a:moveTo>
                      <a:pt x="12" y="4"/>
                    </a:moveTo>
                    <a:cubicBezTo>
                      <a:pt x="8" y="4"/>
                      <a:pt x="4" y="7"/>
                      <a:pt x="4" y="11"/>
                    </a:cubicBezTo>
                    <a:cubicBezTo>
                      <a:pt x="4" y="15"/>
                      <a:pt x="8" y="19"/>
                      <a:pt x="12" y="19"/>
                    </a:cubicBezTo>
                    <a:cubicBezTo>
                      <a:pt x="16" y="19"/>
                      <a:pt x="19" y="15"/>
                      <a:pt x="19" y="11"/>
                    </a:cubicBezTo>
                    <a:cubicBezTo>
                      <a:pt x="19" y="7"/>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86" name="Freeform 79"/>
              <p:cNvSpPr>
                <a:spLocks noEditPoints="1"/>
              </p:cNvSpPr>
              <p:nvPr/>
            </p:nvSpPr>
            <p:spPr bwMode="auto">
              <a:xfrm>
                <a:off x="3675" y="2133"/>
                <a:ext cx="53" cy="56"/>
              </a:xfrm>
              <a:custGeom>
                <a:avLst/>
                <a:gdLst>
                  <a:gd name="T0" fmla="*/ 11 w 22"/>
                  <a:gd name="T1" fmla="*/ 23 h 23"/>
                  <a:gd name="T2" fmla="*/ 0 w 22"/>
                  <a:gd name="T3" fmla="*/ 12 h 23"/>
                  <a:gd name="T4" fmla="*/ 11 w 22"/>
                  <a:gd name="T5" fmla="*/ 0 h 23"/>
                  <a:gd name="T6" fmla="*/ 22 w 22"/>
                  <a:gd name="T7" fmla="*/ 12 h 23"/>
                  <a:gd name="T8" fmla="*/ 11 w 22"/>
                  <a:gd name="T9" fmla="*/ 23 h 23"/>
                  <a:gd name="T10" fmla="*/ 11 w 22"/>
                  <a:gd name="T11" fmla="*/ 4 h 23"/>
                  <a:gd name="T12" fmla="*/ 4 w 22"/>
                  <a:gd name="T13" fmla="*/ 12 h 23"/>
                  <a:gd name="T14" fmla="*/ 11 w 22"/>
                  <a:gd name="T15" fmla="*/ 19 h 23"/>
                  <a:gd name="T16" fmla="*/ 18 w 22"/>
                  <a:gd name="T17" fmla="*/ 12 h 23"/>
                  <a:gd name="T18" fmla="*/ 11 w 22"/>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3">
                    <a:moveTo>
                      <a:pt x="11" y="23"/>
                    </a:moveTo>
                    <a:cubicBezTo>
                      <a:pt x="5" y="23"/>
                      <a:pt x="0" y="18"/>
                      <a:pt x="0" y="12"/>
                    </a:cubicBezTo>
                    <a:cubicBezTo>
                      <a:pt x="0" y="5"/>
                      <a:pt x="5" y="0"/>
                      <a:pt x="11" y="0"/>
                    </a:cubicBezTo>
                    <a:cubicBezTo>
                      <a:pt x="17" y="0"/>
                      <a:pt x="22" y="5"/>
                      <a:pt x="22" y="12"/>
                    </a:cubicBezTo>
                    <a:cubicBezTo>
                      <a:pt x="22" y="18"/>
                      <a:pt x="17" y="23"/>
                      <a:pt x="11" y="23"/>
                    </a:cubicBezTo>
                    <a:close/>
                    <a:moveTo>
                      <a:pt x="11" y="4"/>
                    </a:moveTo>
                    <a:cubicBezTo>
                      <a:pt x="7" y="4"/>
                      <a:pt x="4" y="8"/>
                      <a:pt x="4" y="12"/>
                    </a:cubicBezTo>
                    <a:cubicBezTo>
                      <a:pt x="4" y="16"/>
                      <a:pt x="7" y="19"/>
                      <a:pt x="11" y="19"/>
                    </a:cubicBezTo>
                    <a:cubicBezTo>
                      <a:pt x="15" y="19"/>
                      <a:pt x="18" y="16"/>
                      <a:pt x="18" y="12"/>
                    </a:cubicBezTo>
                    <a:cubicBezTo>
                      <a:pt x="18"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04" name="Group 66"/>
            <p:cNvGrpSpPr>
              <a:grpSpLocks noChangeAspect="1"/>
            </p:cNvGrpSpPr>
            <p:nvPr/>
          </p:nvGrpSpPr>
          <p:grpSpPr bwMode="auto">
            <a:xfrm>
              <a:off x="1906454" y="5486021"/>
              <a:ext cx="292488" cy="295225"/>
              <a:chOff x="3675" y="1991"/>
              <a:chExt cx="330" cy="333"/>
            </a:xfrm>
            <a:solidFill>
              <a:srgbClr val="DDDFDF"/>
            </a:solidFill>
          </p:grpSpPr>
          <p:sp>
            <p:nvSpPr>
              <p:cNvPr id="1761" name="Freeform 67"/>
              <p:cNvSpPr>
                <a:spLocks noEditPoints="1"/>
              </p:cNvSpPr>
              <p:nvPr/>
            </p:nvSpPr>
            <p:spPr bwMode="auto">
              <a:xfrm>
                <a:off x="3793" y="2112"/>
                <a:ext cx="92" cy="92"/>
              </a:xfrm>
              <a:custGeom>
                <a:avLst/>
                <a:gdLst>
                  <a:gd name="T0" fmla="*/ 92 w 92"/>
                  <a:gd name="T1" fmla="*/ 92 h 92"/>
                  <a:gd name="T2" fmla="*/ 0 w 92"/>
                  <a:gd name="T3" fmla="*/ 92 h 92"/>
                  <a:gd name="T4" fmla="*/ 0 w 92"/>
                  <a:gd name="T5" fmla="*/ 0 h 92"/>
                  <a:gd name="T6" fmla="*/ 92 w 92"/>
                  <a:gd name="T7" fmla="*/ 0 h 92"/>
                  <a:gd name="T8" fmla="*/ 92 w 92"/>
                  <a:gd name="T9" fmla="*/ 92 h 92"/>
                  <a:gd name="T10" fmla="*/ 19 w 92"/>
                  <a:gd name="T11" fmla="*/ 72 h 92"/>
                  <a:gd name="T12" fmla="*/ 72 w 92"/>
                  <a:gd name="T13" fmla="*/ 72 h 92"/>
                  <a:gd name="T14" fmla="*/ 72 w 92"/>
                  <a:gd name="T15" fmla="*/ 19 h 92"/>
                  <a:gd name="T16" fmla="*/ 19 w 92"/>
                  <a:gd name="T17" fmla="*/ 19 h 92"/>
                  <a:gd name="T18" fmla="*/ 19 w 92"/>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2" y="92"/>
                    </a:moveTo>
                    <a:lnTo>
                      <a:pt x="0" y="92"/>
                    </a:lnTo>
                    <a:lnTo>
                      <a:pt x="0" y="0"/>
                    </a:lnTo>
                    <a:lnTo>
                      <a:pt x="92" y="0"/>
                    </a:lnTo>
                    <a:lnTo>
                      <a:pt x="92" y="92"/>
                    </a:lnTo>
                    <a:close/>
                    <a:moveTo>
                      <a:pt x="19" y="72"/>
                    </a:moveTo>
                    <a:lnTo>
                      <a:pt x="72" y="72"/>
                    </a:lnTo>
                    <a:lnTo>
                      <a:pt x="72"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62" name="Rectangle 68"/>
              <p:cNvSpPr>
                <a:spLocks noChangeArrowheads="1"/>
              </p:cNvSpPr>
              <p:nvPr/>
            </p:nvSpPr>
            <p:spPr bwMode="auto">
              <a:xfrm>
                <a:off x="3832" y="2225"/>
                <a:ext cx="16" cy="5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63" name="Rectangle 69"/>
              <p:cNvSpPr>
                <a:spLocks noChangeArrowheads="1"/>
              </p:cNvSpPr>
              <p:nvPr/>
            </p:nvSpPr>
            <p:spPr bwMode="auto">
              <a:xfrm>
                <a:off x="3832" y="2037"/>
                <a:ext cx="19" cy="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64" name="Rectangle 70"/>
              <p:cNvSpPr>
                <a:spLocks noChangeArrowheads="1"/>
              </p:cNvSpPr>
              <p:nvPr/>
            </p:nvSpPr>
            <p:spPr bwMode="auto">
              <a:xfrm>
                <a:off x="3909"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65" name="Rectangle 71"/>
              <p:cNvSpPr>
                <a:spLocks noChangeArrowheads="1"/>
              </p:cNvSpPr>
              <p:nvPr/>
            </p:nvSpPr>
            <p:spPr bwMode="auto">
              <a:xfrm>
                <a:off x="3720"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66" name="Freeform 72"/>
              <p:cNvSpPr>
                <a:spLocks/>
              </p:cNvSpPr>
              <p:nvPr/>
            </p:nvSpPr>
            <p:spPr bwMode="auto">
              <a:xfrm>
                <a:off x="3858" y="2012"/>
                <a:ext cx="128" cy="131"/>
              </a:xfrm>
              <a:custGeom>
                <a:avLst/>
                <a:gdLst>
                  <a:gd name="T0" fmla="*/ 45 w 53"/>
                  <a:gd name="T1" fmla="*/ 54 h 54"/>
                  <a:gd name="T2" fmla="*/ 50 w 53"/>
                  <a:gd name="T3" fmla="*/ 52 h 54"/>
                  <a:gd name="T4" fmla="*/ 53 w 53"/>
                  <a:gd name="T5" fmla="*/ 53 h 54"/>
                  <a:gd name="T6" fmla="*/ 2 w 53"/>
                  <a:gd name="T7" fmla="*/ 0 h 54"/>
                  <a:gd name="T8" fmla="*/ 2 w 53"/>
                  <a:gd name="T9" fmla="*/ 3 h 54"/>
                  <a:gd name="T10" fmla="*/ 0 w 53"/>
                  <a:gd name="T11" fmla="*/ 8 h 54"/>
                  <a:gd name="T12" fmla="*/ 45 w 5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45" y="54"/>
                    </a:moveTo>
                    <a:cubicBezTo>
                      <a:pt x="46" y="53"/>
                      <a:pt x="48" y="52"/>
                      <a:pt x="50" y="52"/>
                    </a:cubicBezTo>
                    <a:cubicBezTo>
                      <a:pt x="51" y="52"/>
                      <a:pt x="52" y="52"/>
                      <a:pt x="53" y="53"/>
                    </a:cubicBezTo>
                    <a:cubicBezTo>
                      <a:pt x="49" y="26"/>
                      <a:pt x="28" y="4"/>
                      <a:pt x="2" y="0"/>
                    </a:cubicBezTo>
                    <a:cubicBezTo>
                      <a:pt x="2" y="1"/>
                      <a:pt x="2" y="2"/>
                      <a:pt x="2" y="3"/>
                    </a:cubicBezTo>
                    <a:cubicBezTo>
                      <a:pt x="2" y="5"/>
                      <a:pt x="1" y="7"/>
                      <a:pt x="0" y="8"/>
                    </a:cubicBezTo>
                    <a:cubicBezTo>
                      <a:pt x="24" y="12"/>
                      <a:pt x="42" y="30"/>
                      <a:pt x="45" y="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67" name="Freeform 73"/>
              <p:cNvSpPr>
                <a:spLocks noEditPoints="1"/>
              </p:cNvSpPr>
              <p:nvPr/>
            </p:nvSpPr>
            <p:spPr bwMode="auto">
              <a:xfrm>
                <a:off x="3812" y="1991"/>
                <a:ext cx="56" cy="55"/>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6" y="23"/>
                      <a:pt x="0" y="18"/>
                      <a:pt x="0" y="12"/>
                    </a:cubicBezTo>
                    <a:cubicBezTo>
                      <a:pt x="0" y="5"/>
                      <a:pt x="6"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68" name="Freeform 74"/>
              <p:cNvSpPr>
                <a:spLocks noEditPoints="1"/>
              </p:cNvSpPr>
              <p:nvPr/>
            </p:nvSpPr>
            <p:spPr bwMode="auto">
              <a:xfrm>
                <a:off x="3950" y="2133"/>
                <a:ext cx="55" cy="56"/>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69" name="Freeform 75"/>
              <p:cNvSpPr>
                <a:spLocks/>
              </p:cNvSpPr>
              <p:nvPr/>
            </p:nvSpPr>
            <p:spPr bwMode="auto">
              <a:xfrm>
                <a:off x="3861" y="2179"/>
                <a:ext cx="123" cy="124"/>
              </a:xfrm>
              <a:custGeom>
                <a:avLst/>
                <a:gdLst>
                  <a:gd name="T0" fmla="*/ 49 w 51"/>
                  <a:gd name="T1" fmla="*/ 2 h 51"/>
                  <a:gd name="T2" fmla="*/ 43 w 51"/>
                  <a:gd name="T3" fmla="*/ 0 h 51"/>
                  <a:gd name="T4" fmla="*/ 0 w 51"/>
                  <a:gd name="T5" fmla="*/ 43 h 51"/>
                  <a:gd name="T6" fmla="*/ 1 w 51"/>
                  <a:gd name="T7" fmla="*/ 48 h 51"/>
                  <a:gd name="T8" fmla="*/ 1 w 51"/>
                  <a:gd name="T9" fmla="*/ 51 h 51"/>
                  <a:gd name="T10" fmla="*/ 51 w 51"/>
                  <a:gd name="T11" fmla="*/ 2 h 51"/>
                  <a:gd name="T12" fmla="*/ 49 w 51"/>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49" y="2"/>
                    </a:moveTo>
                    <a:cubicBezTo>
                      <a:pt x="47" y="2"/>
                      <a:pt x="45" y="1"/>
                      <a:pt x="43" y="0"/>
                    </a:cubicBezTo>
                    <a:cubicBezTo>
                      <a:pt x="39" y="22"/>
                      <a:pt x="22" y="39"/>
                      <a:pt x="0" y="43"/>
                    </a:cubicBezTo>
                    <a:cubicBezTo>
                      <a:pt x="1" y="44"/>
                      <a:pt x="1" y="46"/>
                      <a:pt x="1" y="48"/>
                    </a:cubicBezTo>
                    <a:cubicBezTo>
                      <a:pt x="1" y="49"/>
                      <a:pt x="1" y="50"/>
                      <a:pt x="1" y="51"/>
                    </a:cubicBezTo>
                    <a:cubicBezTo>
                      <a:pt x="26" y="47"/>
                      <a:pt x="46" y="27"/>
                      <a:pt x="51" y="2"/>
                    </a:cubicBezTo>
                    <a:cubicBezTo>
                      <a:pt x="50" y="2"/>
                      <a:pt x="50" y="2"/>
                      <a:pt x="49"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70" name="Freeform 76"/>
              <p:cNvSpPr>
                <a:spLocks/>
              </p:cNvSpPr>
              <p:nvPr/>
            </p:nvSpPr>
            <p:spPr bwMode="auto">
              <a:xfrm>
                <a:off x="3694" y="2012"/>
                <a:ext cx="128" cy="131"/>
              </a:xfrm>
              <a:custGeom>
                <a:avLst/>
                <a:gdLst>
                  <a:gd name="T0" fmla="*/ 3 w 53"/>
                  <a:gd name="T1" fmla="*/ 52 h 54"/>
                  <a:gd name="T2" fmla="*/ 8 w 53"/>
                  <a:gd name="T3" fmla="*/ 54 h 54"/>
                  <a:gd name="T4" fmla="*/ 53 w 53"/>
                  <a:gd name="T5" fmla="*/ 8 h 54"/>
                  <a:gd name="T6" fmla="*/ 51 w 53"/>
                  <a:gd name="T7" fmla="*/ 3 h 54"/>
                  <a:gd name="T8" fmla="*/ 52 w 53"/>
                  <a:gd name="T9" fmla="*/ 0 h 54"/>
                  <a:gd name="T10" fmla="*/ 0 w 53"/>
                  <a:gd name="T11" fmla="*/ 53 h 54"/>
                  <a:gd name="T12" fmla="*/ 3 w 53"/>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3" y="52"/>
                    </a:moveTo>
                    <a:cubicBezTo>
                      <a:pt x="5" y="52"/>
                      <a:pt x="7" y="53"/>
                      <a:pt x="8" y="54"/>
                    </a:cubicBezTo>
                    <a:cubicBezTo>
                      <a:pt x="11" y="30"/>
                      <a:pt x="29" y="11"/>
                      <a:pt x="53" y="8"/>
                    </a:cubicBezTo>
                    <a:cubicBezTo>
                      <a:pt x="52" y="6"/>
                      <a:pt x="51" y="5"/>
                      <a:pt x="51" y="3"/>
                    </a:cubicBezTo>
                    <a:cubicBezTo>
                      <a:pt x="51" y="2"/>
                      <a:pt x="51" y="1"/>
                      <a:pt x="52" y="0"/>
                    </a:cubicBezTo>
                    <a:cubicBezTo>
                      <a:pt x="25" y="4"/>
                      <a:pt x="3" y="26"/>
                      <a:pt x="0" y="53"/>
                    </a:cubicBezTo>
                    <a:cubicBezTo>
                      <a:pt x="1" y="52"/>
                      <a:pt x="2" y="52"/>
                      <a:pt x="3"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71" name="Freeform 77"/>
              <p:cNvSpPr>
                <a:spLocks/>
              </p:cNvSpPr>
              <p:nvPr/>
            </p:nvSpPr>
            <p:spPr bwMode="auto">
              <a:xfrm>
                <a:off x="3696" y="2179"/>
                <a:ext cx="126" cy="124"/>
              </a:xfrm>
              <a:custGeom>
                <a:avLst/>
                <a:gdLst>
                  <a:gd name="T0" fmla="*/ 52 w 52"/>
                  <a:gd name="T1" fmla="*/ 43 h 51"/>
                  <a:gd name="T2" fmla="*/ 8 w 52"/>
                  <a:gd name="T3" fmla="*/ 0 h 51"/>
                  <a:gd name="T4" fmla="*/ 2 w 52"/>
                  <a:gd name="T5" fmla="*/ 2 h 51"/>
                  <a:gd name="T6" fmla="*/ 0 w 52"/>
                  <a:gd name="T7" fmla="*/ 2 h 51"/>
                  <a:gd name="T8" fmla="*/ 51 w 52"/>
                  <a:gd name="T9" fmla="*/ 51 h 51"/>
                  <a:gd name="T10" fmla="*/ 50 w 52"/>
                  <a:gd name="T11" fmla="*/ 48 h 51"/>
                  <a:gd name="T12" fmla="*/ 52 w 5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52" h="51">
                    <a:moveTo>
                      <a:pt x="52" y="43"/>
                    </a:moveTo>
                    <a:cubicBezTo>
                      <a:pt x="29" y="40"/>
                      <a:pt x="11" y="22"/>
                      <a:pt x="8" y="0"/>
                    </a:cubicBezTo>
                    <a:cubicBezTo>
                      <a:pt x="6" y="1"/>
                      <a:pt x="4" y="2"/>
                      <a:pt x="2" y="2"/>
                    </a:cubicBezTo>
                    <a:cubicBezTo>
                      <a:pt x="1" y="2"/>
                      <a:pt x="0" y="2"/>
                      <a:pt x="0" y="2"/>
                    </a:cubicBezTo>
                    <a:cubicBezTo>
                      <a:pt x="4" y="27"/>
                      <a:pt x="25" y="47"/>
                      <a:pt x="51" y="51"/>
                    </a:cubicBezTo>
                    <a:cubicBezTo>
                      <a:pt x="51" y="50"/>
                      <a:pt x="50" y="49"/>
                      <a:pt x="50" y="48"/>
                    </a:cubicBezTo>
                    <a:cubicBezTo>
                      <a:pt x="50" y="46"/>
                      <a:pt x="51" y="45"/>
                      <a:pt x="52"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72" name="Freeform 78"/>
              <p:cNvSpPr>
                <a:spLocks noEditPoints="1"/>
              </p:cNvSpPr>
              <p:nvPr/>
            </p:nvSpPr>
            <p:spPr bwMode="auto">
              <a:xfrm>
                <a:off x="3812" y="2269"/>
                <a:ext cx="56" cy="55"/>
              </a:xfrm>
              <a:custGeom>
                <a:avLst/>
                <a:gdLst>
                  <a:gd name="T0" fmla="*/ 12 w 23"/>
                  <a:gd name="T1" fmla="*/ 23 h 23"/>
                  <a:gd name="T2" fmla="*/ 0 w 23"/>
                  <a:gd name="T3" fmla="*/ 11 h 23"/>
                  <a:gd name="T4" fmla="*/ 12 w 23"/>
                  <a:gd name="T5" fmla="*/ 0 h 23"/>
                  <a:gd name="T6" fmla="*/ 23 w 23"/>
                  <a:gd name="T7" fmla="*/ 11 h 23"/>
                  <a:gd name="T8" fmla="*/ 12 w 23"/>
                  <a:gd name="T9" fmla="*/ 23 h 23"/>
                  <a:gd name="T10" fmla="*/ 12 w 23"/>
                  <a:gd name="T11" fmla="*/ 4 h 23"/>
                  <a:gd name="T12" fmla="*/ 4 w 23"/>
                  <a:gd name="T13" fmla="*/ 11 h 23"/>
                  <a:gd name="T14" fmla="*/ 12 w 23"/>
                  <a:gd name="T15" fmla="*/ 19 h 23"/>
                  <a:gd name="T16" fmla="*/ 19 w 23"/>
                  <a:gd name="T17" fmla="*/ 11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1"/>
                    </a:cubicBezTo>
                    <a:cubicBezTo>
                      <a:pt x="0" y="5"/>
                      <a:pt x="5" y="0"/>
                      <a:pt x="12" y="0"/>
                    </a:cubicBezTo>
                    <a:cubicBezTo>
                      <a:pt x="18" y="0"/>
                      <a:pt x="23" y="5"/>
                      <a:pt x="23" y="11"/>
                    </a:cubicBezTo>
                    <a:cubicBezTo>
                      <a:pt x="23" y="18"/>
                      <a:pt x="18" y="23"/>
                      <a:pt x="12" y="23"/>
                    </a:cubicBezTo>
                    <a:close/>
                    <a:moveTo>
                      <a:pt x="12" y="4"/>
                    </a:moveTo>
                    <a:cubicBezTo>
                      <a:pt x="8" y="4"/>
                      <a:pt x="4" y="7"/>
                      <a:pt x="4" y="11"/>
                    </a:cubicBezTo>
                    <a:cubicBezTo>
                      <a:pt x="4" y="15"/>
                      <a:pt x="8" y="19"/>
                      <a:pt x="12" y="19"/>
                    </a:cubicBezTo>
                    <a:cubicBezTo>
                      <a:pt x="16" y="19"/>
                      <a:pt x="19" y="15"/>
                      <a:pt x="19" y="11"/>
                    </a:cubicBezTo>
                    <a:cubicBezTo>
                      <a:pt x="19" y="7"/>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73" name="Freeform 79"/>
              <p:cNvSpPr>
                <a:spLocks noEditPoints="1"/>
              </p:cNvSpPr>
              <p:nvPr/>
            </p:nvSpPr>
            <p:spPr bwMode="auto">
              <a:xfrm>
                <a:off x="3675" y="2133"/>
                <a:ext cx="53" cy="56"/>
              </a:xfrm>
              <a:custGeom>
                <a:avLst/>
                <a:gdLst>
                  <a:gd name="T0" fmla="*/ 11 w 22"/>
                  <a:gd name="T1" fmla="*/ 23 h 23"/>
                  <a:gd name="T2" fmla="*/ 0 w 22"/>
                  <a:gd name="T3" fmla="*/ 12 h 23"/>
                  <a:gd name="T4" fmla="*/ 11 w 22"/>
                  <a:gd name="T5" fmla="*/ 0 h 23"/>
                  <a:gd name="T6" fmla="*/ 22 w 22"/>
                  <a:gd name="T7" fmla="*/ 12 h 23"/>
                  <a:gd name="T8" fmla="*/ 11 w 22"/>
                  <a:gd name="T9" fmla="*/ 23 h 23"/>
                  <a:gd name="T10" fmla="*/ 11 w 22"/>
                  <a:gd name="T11" fmla="*/ 4 h 23"/>
                  <a:gd name="T12" fmla="*/ 4 w 22"/>
                  <a:gd name="T13" fmla="*/ 12 h 23"/>
                  <a:gd name="T14" fmla="*/ 11 w 22"/>
                  <a:gd name="T15" fmla="*/ 19 h 23"/>
                  <a:gd name="T16" fmla="*/ 18 w 22"/>
                  <a:gd name="T17" fmla="*/ 12 h 23"/>
                  <a:gd name="T18" fmla="*/ 11 w 22"/>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3">
                    <a:moveTo>
                      <a:pt x="11" y="23"/>
                    </a:moveTo>
                    <a:cubicBezTo>
                      <a:pt x="5" y="23"/>
                      <a:pt x="0" y="18"/>
                      <a:pt x="0" y="12"/>
                    </a:cubicBezTo>
                    <a:cubicBezTo>
                      <a:pt x="0" y="5"/>
                      <a:pt x="5" y="0"/>
                      <a:pt x="11" y="0"/>
                    </a:cubicBezTo>
                    <a:cubicBezTo>
                      <a:pt x="17" y="0"/>
                      <a:pt x="22" y="5"/>
                      <a:pt x="22" y="12"/>
                    </a:cubicBezTo>
                    <a:cubicBezTo>
                      <a:pt x="22" y="18"/>
                      <a:pt x="17" y="23"/>
                      <a:pt x="11" y="23"/>
                    </a:cubicBezTo>
                    <a:close/>
                    <a:moveTo>
                      <a:pt x="11" y="4"/>
                    </a:moveTo>
                    <a:cubicBezTo>
                      <a:pt x="7" y="4"/>
                      <a:pt x="4" y="8"/>
                      <a:pt x="4" y="12"/>
                    </a:cubicBezTo>
                    <a:cubicBezTo>
                      <a:pt x="4" y="16"/>
                      <a:pt x="7" y="19"/>
                      <a:pt x="11" y="19"/>
                    </a:cubicBezTo>
                    <a:cubicBezTo>
                      <a:pt x="15" y="19"/>
                      <a:pt x="18" y="16"/>
                      <a:pt x="18" y="12"/>
                    </a:cubicBezTo>
                    <a:cubicBezTo>
                      <a:pt x="18"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05" name="Group 904"/>
            <p:cNvGrpSpPr>
              <a:grpSpLocks noChangeAspect="1"/>
            </p:cNvGrpSpPr>
            <p:nvPr/>
          </p:nvGrpSpPr>
          <p:grpSpPr bwMode="auto">
            <a:xfrm>
              <a:off x="1553115" y="4128634"/>
              <a:ext cx="292488" cy="295225"/>
              <a:chOff x="3675" y="1991"/>
              <a:chExt cx="330" cy="333"/>
            </a:xfrm>
            <a:solidFill>
              <a:srgbClr val="DDDFDF"/>
            </a:solidFill>
          </p:grpSpPr>
          <p:sp>
            <p:nvSpPr>
              <p:cNvPr id="1748" name="Freeform 67"/>
              <p:cNvSpPr>
                <a:spLocks noEditPoints="1"/>
              </p:cNvSpPr>
              <p:nvPr/>
            </p:nvSpPr>
            <p:spPr bwMode="auto">
              <a:xfrm>
                <a:off x="3793" y="2112"/>
                <a:ext cx="92" cy="92"/>
              </a:xfrm>
              <a:custGeom>
                <a:avLst/>
                <a:gdLst>
                  <a:gd name="T0" fmla="*/ 92 w 92"/>
                  <a:gd name="T1" fmla="*/ 92 h 92"/>
                  <a:gd name="T2" fmla="*/ 0 w 92"/>
                  <a:gd name="T3" fmla="*/ 92 h 92"/>
                  <a:gd name="T4" fmla="*/ 0 w 92"/>
                  <a:gd name="T5" fmla="*/ 0 h 92"/>
                  <a:gd name="T6" fmla="*/ 92 w 92"/>
                  <a:gd name="T7" fmla="*/ 0 h 92"/>
                  <a:gd name="T8" fmla="*/ 92 w 92"/>
                  <a:gd name="T9" fmla="*/ 92 h 92"/>
                  <a:gd name="T10" fmla="*/ 19 w 92"/>
                  <a:gd name="T11" fmla="*/ 72 h 92"/>
                  <a:gd name="T12" fmla="*/ 72 w 92"/>
                  <a:gd name="T13" fmla="*/ 72 h 92"/>
                  <a:gd name="T14" fmla="*/ 72 w 92"/>
                  <a:gd name="T15" fmla="*/ 19 h 92"/>
                  <a:gd name="T16" fmla="*/ 19 w 92"/>
                  <a:gd name="T17" fmla="*/ 19 h 92"/>
                  <a:gd name="T18" fmla="*/ 19 w 92"/>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2" y="92"/>
                    </a:moveTo>
                    <a:lnTo>
                      <a:pt x="0" y="92"/>
                    </a:lnTo>
                    <a:lnTo>
                      <a:pt x="0" y="0"/>
                    </a:lnTo>
                    <a:lnTo>
                      <a:pt x="92" y="0"/>
                    </a:lnTo>
                    <a:lnTo>
                      <a:pt x="92" y="92"/>
                    </a:lnTo>
                    <a:close/>
                    <a:moveTo>
                      <a:pt x="19" y="72"/>
                    </a:moveTo>
                    <a:lnTo>
                      <a:pt x="72" y="72"/>
                    </a:lnTo>
                    <a:lnTo>
                      <a:pt x="72"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49" name="Rectangle 68"/>
              <p:cNvSpPr>
                <a:spLocks noChangeArrowheads="1"/>
              </p:cNvSpPr>
              <p:nvPr/>
            </p:nvSpPr>
            <p:spPr bwMode="auto">
              <a:xfrm>
                <a:off x="3832" y="2225"/>
                <a:ext cx="16" cy="5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50" name="Rectangle 69"/>
              <p:cNvSpPr>
                <a:spLocks noChangeArrowheads="1"/>
              </p:cNvSpPr>
              <p:nvPr/>
            </p:nvSpPr>
            <p:spPr bwMode="auto">
              <a:xfrm>
                <a:off x="3832" y="2037"/>
                <a:ext cx="19" cy="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51" name="Rectangle 70"/>
              <p:cNvSpPr>
                <a:spLocks noChangeArrowheads="1"/>
              </p:cNvSpPr>
              <p:nvPr/>
            </p:nvSpPr>
            <p:spPr bwMode="auto">
              <a:xfrm>
                <a:off x="3909"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52" name="Rectangle 71"/>
              <p:cNvSpPr>
                <a:spLocks noChangeArrowheads="1"/>
              </p:cNvSpPr>
              <p:nvPr/>
            </p:nvSpPr>
            <p:spPr bwMode="auto">
              <a:xfrm>
                <a:off x="3720"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53" name="Freeform 72"/>
              <p:cNvSpPr>
                <a:spLocks/>
              </p:cNvSpPr>
              <p:nvPr/>
            </p:nvSpPr>
            <p:spPr bwMode="auto">
              <a:xfrm>
                <a:off x="3858" y="2012"/>
                <a:ext cx="128" cy="131"/>
              </a:xfrm>
              <a:custGeom>
                <a:avLst/>
                <a:gdLst>
                  <a:gd name="T0" fmla="*/ 45 w 53"/>
                  <a:gd name="T1" fmla="*/ 54 h 54"/>
                  <a:gd name="T2" fmla="*/ 50 w 53"/>
                  <a:gd name="T3" fmla="*/ 52 h 54"/>
                  <a:gd name="T4" fmla="*/ 53 w 53"/>
                  <a:gd name="T5" fmla="*/ 53 h 54"/>
                  <a:gd name="T6" fmla="*/ 2 w 53"/>
                  <a:gd name="T7" fmla="*/ 0 h 54"/>
                  <a:gd name="T8" fmla="*/ 2 w 53"/>
                  <a:gd name="T9" fmla="*/ 3 h 54"/>
                  <a:gd name="T10" fmla="*/ 0 w 53"/>
                  <a:gd name="T11" fmla="*/ 8 h 54"/>
                  <a:gd name="T12" fmla="*/ 45 w 5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45" y="54"/>
                    </a:moveTo>
                    <a:cubicBezTo>
                      <a:pt x="46" y="53"/>
                      <a:pt x="48" y="52"/>
                      <a:pt x="50" y="52"/>
                    </a:cubicBezTo>
                    <a:cubicBezTo>
                      <a:pt x="51" y="52"/>
                      <a:pt x="52" y="52"/>
                      <a:pt x="53" y="53"/>
                    </a:cubicBezTo>
                    <a:cubicBezTo>
                      <a:pt x="49" y="26"/>
                      <a:pt x="28" y="4"/>
                      <a:pt x="2" y="0"/>
                    </a:cubicBezTo>
                    <a:cubicBezTo>
                      <a:pt x="2" y="1"/>
                      <a:pt x="2" y="2"/>
                      <a:pt x="2" y="3"/>
                    </a:cubicBezTo>
                    <a:cubicBezTo>
                      <a:pt x="2" y="5"/>
                      <a:pt x="1" y="7"/>
                      <a:pt x="0" y="8"/>
                    </a:cubicBezTo>
                    <a:cubicBezTo>
                      <a:pt x="24" y="12"/>
                      <a:pt x="42" y="30"/>
                      <a:pt x="45" y="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54" name="Freeform 73"/>
              <p:cNvSpPr>
                <a:spLocks noEditPoints="1"/>
              </p:cNvSpPr>
              <p:nvPr/>
            </p:nvSpPr>
            <p:spPr bwMode="auto">
              <a:xfrm>
                <a:off x="3812" y="1991"/>
                <a:ext cx="56" cy="55"/>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6" y="23"/>
                      <a:pt x="0" y="18"/>
                      <a:pt x="0" y="12"/>
                    </a:cubicBezTo>
                    <a:cubicBezTo>
                      <a:pt x="0" y="5"/>
                      <a:pt x="6"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55" name="Freeform 74"/>
              <p:cNvSpPr>
                <a:spLocks noEditPoints="1"/>
              </p:cNvSpPr>
              <p:nvPr/>
            </p:nvSpPr>
            <p:spPr bwMode="auto">
              <a:xfrm>
                <a:off x="3950" y="2133"/>
                <a:ext cx="55" cy="56"/>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56" name="Freeform 75"/>
              <p:cNvSpPr>
                <a:spLocks/>
              </p:cNvSpPr>
              <p:nvPr/>
            </p:nvSpPr>
            <p:spPr bwMode="auto">
              <a:xfrm>
                <a:off x="3861" y="2179"/>
                <a:ext cx="123" cy="124"/>
              </a:xfrm>
              <a:custGeom>
                <a:avLst/>
                <a:gdLst>
                  <a:gd name="T0" fmla="*/ 49 w 51"/>
                  <a:gd name="T1" fmla="*/ 2 h 51"/>
                  <a:gd name="T2" fmla="*/ 43 w 51"/>
                  <a:gd name="T3" fmla="*/ 0 h 51"/>
                  <a:gd name="T4" fmla="*/ 0 w 51"/>
                  <a:gd name="T5" fmla="*/ 43 h 51"/>
                  <a:gd name="T6" fmla="*/ 1 w 51"/>
                  <a:gd name="T7" fmla="*/ 48 h 51"/>
                  <a:gd name="T8" fmla="*/ 1 w 51"/>
                  <a:gd name="T9" fmla="*/ 51 h 51"/>
                  <a:gd name="T10" fmla="*/ 51 w 51"/>
                  <a:gd name="T11" fmla="*/ 2 h 51"/>
                  <a:gd name="T12" fmla="*/ 49 w 51"/>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49" y="2"/>
                    </a:moveTo>
                    <a:cubicBezTo>
                      <a:pt x="47" y="2"/>
                      <a:pt x="45" y="1"/>
                      <a:pt x="43" y="0"/>
                    </a:cubicBezTo>
                    <a:cubicBezTo>
                      <a:pt x="39" y="22"/>
                      <a:pt x="22" y="39"/>
                      <a:pt x="0" y="43"/>
                    </a:cubicBezTo>
                    <a:cubicBezTo>
                      <a:pt x="1" y="44"/>
                      <a:pt x="1" y="46"/>
                      <a:pt x="1" y="48"/>
                    </a:cubicBezTo>
                    <a:cubicBezTo>
                      <a:pt x="1" y="49"/>
                      <a:pt x="1" y="50"/>
                      <a:pt x="1" y="51"/>
                    </a:cubicBezTo>
                    <a:cubicBezTo>
                      <a:pt x="26" y="47"/>
                      <a:pt x="46" y="27"/>
                      <a:pt x="51" y="2"/>
                    </a:cubicBezTo>
                    <a:cubicBezTo>
                      <a:pt x="50" y="2"/>
                      <a:pt x="50" y="2"/>
                      <a:pt x="49"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57" name="Freeform 76"/>
              <p:cNvSpPr>
                <a:spLocks/>
              </p:cNvSpPr>
              <p:nvPr/>
            </p:nvSpPr>
            <p:spPr bwMode="auto">
              <a:xfrm>
                <a:off x="3694" y="2012"/>
                <a:ext cx="128" cy="131"/>
              </a:xfrm>
              <a:custGeom>
                <a:avLst/>
                <a:gdLst>
                  <a:gd name="T0" fmla="*/ 3 w 53"/>
                  <a:gd name="T1" fmla="*/ 52 h 54"/>
                  <a:gd name="T2" fmla="*/ 8 w 53"/>
                  <a:gd name="T3" fmla="*/ 54 h 54"/>
                  <a:gd name="T4" fmla="*/ 53 w 53"/>
                  <a:gd name="T5" fmla="*/ 8 h 54"/>
                  <a:gd name="T6" fmla="*/ 51 w 53"/>
                  <a:gd name="T7" fmla="*/ 3 h 54"/>
                  <a:gd name="T8" fmla="*/ 52 w 53"/>
                  <a:gd name="T9" fmla="*/ 0 h 54"/>
                  <a:gd name="T10" fmla="*/ 0 w 53"/>
                  <a:gd name="T11" fmla="*/ 53 h 54"/>
                  <a:gd name="T12" fmla="*/ 3 w 53"/>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3" y="52"/>
                    </a:moveTo>
                    <a:cubicBezTo>
                      <a:pt x="5" y="52"/>
                      <a:pt x="7" y="53"/>
                      <a:pt x="8" y="54"/>
                    </a:cubicBezTo>
                    <a:cubicBezTo>
                      <a:pt x="11" y="30"/>
                      <a:pt x="29" y="11"/>
                      <a:pt x="53" y="8"/>
                    </a:cubicBezTo>
                    <a:cubicBezTo>
                      <a:pt x="52" y="6"/>
                      <a:pt x="51" y="5"/>
                      <a:pt x="51" y="3"/>
                    </a:cubicBezTo>
                    <a:cubicBezTo>
                      <a:pt x="51" y="2"/>
                      <a:pt x="51" y="1"/>
                      <a:pt x="52" y="0"/>
                    </a:cubicBezTo>
                    <a:cubicBezTo>
                      <a:pt x="25" y="4"/>
                      <a:pt x="3" y="26"/>
                      <a:pt x="0" y="53"/>
                    </a:cubicBezTo>
                    <a:cubicBezTo>
                      <a:pt x="1" y="52"/>
                      <a:pt x="2" y="52"/>
                      <a:pt x="3"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58" name="Freeform 77"/>
              <p:cNvSpPr>
                <a:spLocks/>
              </p:cNvSpPr>
              <p:nvPr/>
            </p:nvSpPr>
            <p:spPr bwMode="auto">
              <a:xfrm>
                <a:off x="3696" y="2179"/>
                <a:ext cx="126" cy="124"/>
              </a:xfrm>
              <a:custGeom>
                <a:avLst/>
                <a:gdLst>
                  <a:gd name="T0" fmla="*/ 52 w 52"/>
                  <a:gd name="T1" fmla="*/ 43 h 51"/>
                  <a:gd name="T2" fmla="*/ 8 w 52"/>
                  <a:gd name="T3" fmla="*/ 0 h 51"/>
                  <a:gd name="T4" fmla="*/ 2 w 52"/>
                  <a:gd name="T5" fmla="*/ 2 h 51"/>
                  <a:gd name="T6" fmla="*/ 0 w 52"/>
                  <a:gd name="T7" fmla="*/ 2 h 51"/>
                  <a:gd name="T8" fmla="*/ 51 w 52"/>
                  <a:gd name="T9" fmla="*/ 51 h 51"/>
                  <a:gd name="T10" fmla="*/ 50 w 52"/>
                  <a:gd name="T11" fmla="*/ 48 h 51"/>
                  <a:gd name="T12" fmla="*/ 52 w 5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52" h="51">
                    <a:moveTo>
                      <a:pt x="52" y="43"/>
                    </a:moveTo>
                    <a:cubicBezTo>
                      <a:pt x="29" y="40"/>
                      <a:pt x="11" y="22"/>
                      <a:pt x="8" y="0"/>
                    </a:cubicBezTo>
                    <a:cubicBezTo>
                      <a:pt x="6" y="1"/>
                      <a:pt x="4" y="2"/>
                      <a:pt x="2" y="2"/>
                    </a:cubicBezTo>
                    <a:cubicBezTo>
                      <a:pt x="1" y="2"/>
                      <a:pt x="0" y="2"/>
                      <a:pt x="0" y="2"/>
                    </a:cubicBezTo>
                    <a:cubicBezTo>
                      <a:pt x="4" y="27"/>
                      <a:pt x="25" y="47"/>
                      <a:pt x="51" y="51"/>
                    </a:cubicBezTo>
                    <a:cubicBezTo>
                      <a:pt x="51" y="50"/>
                      <a:pt x="50" y="49"/>
                      <a:pt x="50" y="48"/>
                    </a:cubicBezTo>
                    <a:cubicBezTo>
                      <a:pt x="50" y="46"/>
                      <a:pt x="51" y="45"/>
                      <a:pt x="52"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59" name="Freeform 78"/>
              <p:cNvSpPr>
                <a:spLocks noEditPoints="1"/>
              </p:cNvSpPr>
              <p:nvPr/>
            </p:nvSpPr>
            <p:spPr bwMode="auto">
              <a:xfrm>
                <a:off x="3812" y="2269"/>
                <a:ext cx="56" cy="55"/>
              </a:xfrm>
              <a:custGeom>
                <a:avLst/>
                <a:gdLst>
                  <a:gd name="T0" fmla="*/ 12 w 23"/>
                  <a:gd name="T1" fmla="*/ 23 h 23"/>
                  <a:gd name="T2" fmla="*/ 0 w 23"/>
                  <a:gd name="T3" fmla="*/ 11 h 23"/>
                  <a:gd name="T4" fmla="*/ 12 w 23"/>
                  <a:gd name="T5" fmla="*/ 0 h 23"/>
                  <a:gd name="T6" fmla="*/ 23 w 23"/>
                  <a:gd name="T7" fmla="*/ 11 h 23"/>
                  <a:gd name="T8" fmla="*/ 12 w 23"/>
                  <a:gd name="T9" fmla="*/ 23 h 23"/>
                  <a:gd name="T10" fmla="*/ 12 w 23"/>
                  <a:gd name="T11" fmla="*/ 4 h 23"/>
                  <a:gd name="T12" fmla="*/ 4 w 23"/>
                  <a:gd name="T13" fmla="*/ 11 h 23"/>
                  <a:gd name="T14" fmla="*/ 12 w 23"/>
                  <a:gd name="T15" fmla="*/ 19 h 23"/>
                  <a:gd name="T16" fmla="*/ 19 w 23"/>
                  <a:gd name="T17" fmla="*/ 11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1"/>
                    </a:cubicBezTo>
                    <a:cubicBezTo>
                      <a:pt x="0" y="5"/>
                      <a:pt x="5" y="0"/>
                      <a:pt x="12" y="0"/>
                    </a:cubicBezTo>
                    <a:cubicBezTo>
                      <a:pt x="18" y="0"/>
                      <a:pt x="23" y="5"/>
                      <a:pt x="23" y="11"/>
                    </a:cubicBezTo>
                    <a:cubicBezTo>
                      <a:pt x="23" y="18"/>
                      <a:pt x="18" y="23"/>
                      <a:pt x="12" y="23"/>
                    </a:cubicBezTo>
                    <a:close/>
                    <a:moveTo>
                      <a:pt x="12" y="4"/>
                    </a:moveTo>
                    <a:cubicBezTo>
                      <a:pt x="8" y="4"/>
                      <a:pt x="4" y="7"/>
                      <a:pt x="4" y="11"/>
                    </a:cubicBezTo>
                    <a:cubicBezTo>
                      <a:pt x="4" y="15"/>
                      <a:pt x="8" y="19"/>
                      <a:pt x="12" y="19"/>
                    </a:cubicBezTo>
                    <a:cubicBezTo>
                      <a:pt x="16" y="19"/>
                      <a:pt x="19" y="15"/>
                      <a:pt x="19" y="11"/>
                    </a:cubicBezTo>
                    <a:cubicBezTo>
                      <a:pt x="19" y="7"/>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60" name="Freeform 79"/>
              <p:cNvSpPr>
                <a:spLocks noEditPoints="1"/>
              </p:cNvSpPr>
              <p:nvPr/>
            </p:nvSpPr>
            <p:spPr bwMode="auto">
              <a:xfrm>
                <a:off x="3675" y="2133"/>
                <a:ext cx="53" cy="56"/>
              </a:xfrm>
              <a:custGeom>
                <a:avLst/>
                <a:gdLst>
                  <a:gd name="T0" fmla="*/ 11 w 22"/>
                  <a:gd name="T1" fmla="*/ 23 h 23"/>
                  <a:gd name="T2" fmla="*/ 0 w 22"/>
                  <a:gd name="T3" fmla="*/ 12 h 23"/>
                  <a:gd name="T4" fmla="*/ 11 w 22"/>
                  <a:gd name="T5" fmla="*/ 0 h 23"/>
                  <a:gd name="T6" fmla="*/ 22 w 22"/>
                  <a:gd name="T7" fmla="*/ 12 h 23"/>
                  <a:gd name="T8" fmla="*/ 11 w 22"/>
                  <a:gd name="T9" fmla="*/ 23 h 23"/>
                  <a:gd name="T10" fmla="*/ 11 w 22"/>
                  <a:gd name="T11" fmla="*/ 4 h 23"/>
                  <a:gd name="T12" fmla="*/ 4 w 22"/>
                  <a:gd name="T13" fmla="*/ 12 h 23"/>
                  <a:gd name="T14" fmla="*/ 11 w 22"/>
                  <a:gd name="T15" fmla="*/ 19 h 23"/>
                  <a:gd name="T16" fmla="*/ 18 w 22"/>
                  <a:gd name="T17" fmla="*/ 12 h 23"/>
                  <a:gd name="T18" fmla="*/ 11 w 22"/>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3">
                    <a:moveTo>
                      <a:pt x="11" y="23"/>
                    </a:moveTo>
                    <a:cubicBezTo>
                      <a:pt x="5" y="23"/>
                      <a:pt x="0" y="18"/>
                      <a:pt x="0" y="12"/>
                    </a:cubicBezTo>
                    <a:cubicBezTo>
                      <a:pt x="0" y="5"/>
                      <a:pt x="5" y="0"/>
                      <a:pt x="11" y="0"/>
                    </a:cubicBezTo>
                    <a:cubicBezTo>
                      <a:pt x="17" y="0"/>
                      <a:pt x="22" y="5"/>
                      <a:pt x="22" y="12"/>
                    </a:cubicBezTo>
                    <a:cubicBezTo>
                      <a:pt x="22" y="18"/>
                      <a:pt x="17" y="23"/>
                      <a:pt x="11" y="23"/>
                    </a:cubicBezTo>
                    <a:close/>
                    <a:moveTo>
                      <a:pt x="11" y="4"/>
                    </a:moveTo>
                    <a:cubicBezTo>
                      <a:pt x="7" y="4"/>
                      <a:pt x="4" y="8"/>
                      <a:pt x="4" y="12"/>
                    </a:cubicBezTo>
                    <a:cubicBezTo>
                      <a:pt x="4" y="16"/>
                      <a:pt x="7" y="19"/>
                      <a:pt x="11" y="19"/>
                    </a:cubicBezTo>
                    <a:cubicBezTo>
                      <a:pt x="15" y="19"/>
                      <a:pt x="18" y="16"/>
                      <a:pt x="18" y="12"/>
                    </a:cubicBezTo>
                    <a:cubicBezTo>
                      <a:pt x="18"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06" name="Group 66"/>
            <p:cNvGrpSpPr>
              <a:grpSpLocks noChangeAspect="1"/>
            </p:cNvGrpSpPr>
            <p:nvPr/>
          </p:nvGrpSpPr>
          <p:grpSpPr bwMode="auto">
            <a:xfrm>
              <a:off x="1899742" y="4128634"/>
              <a:ext cx="292488" cy="295225"/>
              <a:chOff x="3675" y="1991"/>
              <a:chExt cx="330" cy="333"/>
            </a:xfrm>
            <a:solidFill>
              <a:srgbClr val="DDDFDF"/>
            </a:solidFill>
          </p:grpSpPr>
          <p:sp>
            <p:nvSpPr>
              <p:cNvPr id="1735" name="Freeform 67"/>
              <p:cNvSpPr>
                <a:spLocks noEditPoints="1"/>
              </p:cNvSpPr>
              <p:nvPr/>
            </p:nvSpPr>
            <p:spPr bwMode="auto">
              <a:xfrm>
                <a:off x="3793" y="2112"/>
                <a:ext cx="92" cy="92"/>
              </a:xfrm>
              <a:custGeom>
                <a:avLst/>
                <a:gdLst>
                  <a:gd name="T0" fmla="*/ 92 w 92"/>
                  <a:gd name="T1" fmla="*/ 92 h 92"/>
                  <a:gd name="T2" fmla="*/ 0 w 92"/>
                  <a:gd name="T3" fmla="*/ 92 h 92"/>
                  <a:gd name="T4" fmla="*/ 0 w 92"/>
                  <a:gd name="T5" fmla="*/ 0 h 92"/>
                  <a:gd name="T6" fmla="*/ 92 w 92"/>
                  <a:gd name="T7" fmla="*/ 0 h 92"/>
                  <a:gd name="T8" fmla="*/ 92 w 92"/>
                  <a:gd name="T9" fmla="*/ 92 h 92"/>
                  <a:gd name="T10" fmla="*/ 19 w 92"/>
                  <a:gd name="T11" fmla="*/ 72 h 92"/>
                  <a:gd name="T12" fmla="*/ 72 w 92"/>
                  <a:gd name="T13" fmla="*/ 72 h 92"/>
                  <a:gd name="T14" fmla="*/ 72 w 92"/>
                  <a:gd name="T15" fmla="*/ 19 h 92"/>
                  <a:gd name="T16" fmla="*/ 19 w 92"/>
                  <a:gd name="T17" fmla="*/ 19 h 92"/>
                  <a:gd name="T18" fmla="*/ 19 w 92"/>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2" y="92"/>
                    </a:moveTo>
                    <a:lnTo>
                      <a:pt x="0" y="92"/>
                    </a:lnTo>
                    <a:lnTo>
                      <a:pt x="0" y="0"/>
                    </a:lnTo>
                    <a:lnTo>
                      <a:pt x="92" y="0"/>
                    </a:lnTo>
                    <a:lnTo>
                      <a:pt x="92" y="92"/>
                    </a:lnTo>
                    <a:close/>
                    <a:moveTo>
                      <a:pt x="19" y="72"/>
                    </a:moveTo>
                    <a:lnTo>
                      <a:pt x="72" y="72"/>
                    </a:lnTo>
                    <a:lnTo>
                      <a:pt x="72"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36" name="Rectangle 68"/>
              <p:cNvSpPr>
                <a:spLocks noChangeArrowheads="1"/>
              </p:cNvSpPr>
              <p:nvPr/>
            </p:nvSpPr>
            <p:spPr bwMode="auto">
              <a:xfrm>
                <a:off x="3832" y="2225"/>
                <a:ext cx="16" cy="5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37" name="Rectangle 69"/>
              <p:cNvSpPr>
                <a:spLocks noChangeArrowheads="1"/>
              </p:cNvSpPr>
              <p:nvPr/>
            </p:nvSpPr>
            <p:spPr bwMode="auto">
              <a:xfrm>
                <a:off x="3832" y="2037"/>
                <a:ext cx="19" cy="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38" name="Rectangle 70"/>
              <p:cNvSpPr>
                <a:spLocks noChangeArrowheads="1"/>
              </p:cNvSpPr>
              <p:nvPr/>
            </p:nvSpPr>
            <p:spPr bwMode="auto">
              <a:xfrm>
                <a:off x="3909"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39" name="Rectangle 71"/>
              <p:cNvSpPr>
                <a:spLocks noChangeArrowheads="1"/>
              </p:cNvSpPr>
              <p:nvPr/>
            </p:nvSpPr>
            <p:spPr bwMode="auto">
              <a:xfrm>
                <a:off x="3720"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40" name="Freeform 72"/>
              <p:cNvSpPr>
                <a:spLocks/>
              </p:cNvSpPr>
              <p:nvPr/>
            </p:nvSpPr>
            <p:spPr bwMode="auto">
              <a:xfrm>
                <a:off x="3858" y="2012"/>
                <a:ext cx="128" cy="131"/>
              </a:xfrm>
              <a:custGeom>
                <a:avLst/>
                <a:gdLst>
                  <a:gd name="T0" fmla="*/ 45 w 53"/>
                  <a:gd name="T1" fmla="*/ 54 h 54"/>
                  <a:gd name="T2" fmla="*/ 50 w 53"/>
                  <a:gd name="T3" fmla="*/ 52 h 54"/>
                  <a:gd name="T4" fmla="*/ 53 w 53"/>
                  <a:gd name="T5" fmla="*/ 53 h 54"/>
                  <a:gd name="T6" fmla="*/ 2 w 53"/>
                  <a:gd name="T7" fmla="*/ 0 h 54"/>
                  <a:gd name="T8" fmla="*/ 2 w 53"/>
                  <a:gd name="T9" fmla="*/ 3 h 54"/>
                  <a:gd name="T10" fmla="*/ 0 w 53"/>
                  <a:gd name="T11" fmla="*/ 8 h 54"/>
                  <a:gd name="T12" fmla="*/ 45 w 5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45" y="54"/>
                    </a:moveTo>
                    <a:cubicBezTo>
                      <a:pt x="46" y="53"/>
                      <a:pt x="48" y="52"/>
                      <a:pt x="50" y="52"/>
                    </a:cubicBezTo>
                    <a:cubicBezTo>
                      <a:pt x="51" y="52"/>
                      <a:pt x="52" y="52"/>
                      <a:pt x="53" y="53"/>
                    </a:cubicBezTo>
                    <a:cubicBezTo>
                      <a:pt x="49" y="26"/>
                      <a:pt x="28" y="4"/>
                      <a:pt x="2" y="0"/>
                    </a:cubicBezTo>
                    <a:cubicBezTo>
                      <a:pt x="2" y="1"/>
                      <a:pt x="2" y="2"/>
                      <a:pt x="2" y="3"/>
                    </a:cubicBezTo>
                    <a:cubicBezTo>
                      <a:pt x="2" y="5"/>
                      <a:pt x="1" y="7"/>
                      <a:pt x="0" y="8"/>
                    </a:cubicBezTo>
                    <a:cubicBezTo>
                      <a:pt x="24" y="12"/>
                      <a:pt x="42" y="30"/>
                      <a:pt x="45" y="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41" name="Freeform 73"/>
              <p:cNvSpPr>
                <a:spLocks noEditPoints="1"/>
              </p:cNvSpPr>
              <p:nvPr/>
            </p:nvSpPr>
            <p:spPr bwMode="auto">
              <a:xfrm>
                <a:off x="3812" y="1991"/>
                <a:ext cx="56" cy="55"/>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6" y="23"/>
                      <a:pt x="0" y="18"/>
                      <a:pt x="0" y="12"/>
                    </a:cubicBezTo>
                    <a:cubicBezTo>
                      <a:pt x="0" y="5"/>
                      <a:pt x="6"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42" name="Freeform 74"/>
              <p:cNvSpPr>
                <a:spLocks noEditPoints="1"/>
              </p:cNvSpPr>
              <p:nvPr/>
            </p:nvSpPr>
            <p:spPr bwMode="auto">
              <a:xfrm>
                <a:off x="3950" y="2133"/>
                <a:ext cx="55" cy="56"/>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43" name="Freeform 75"/>
              <p:cNvSpPr>
                <a:spLocks/>
              </p:cNvSpPr>
              <p:nvPr/>
            </p:nvSpPr>
            <p:spPr bwMode="auto">
              <a:xfrm>
                <a:off x="3861" y="2179"/>
                <a:ext cx="123" cy="124"/>
              </a:xfrm>
              <a:custGeom>
                <a:avLst/>
                <a:gdLst>
                  <a:gd name="T0" fmla="*/ 49 w 51"/>
                  <a:gd name="T1" fmla="*/ 2 h 51"/>
                  <a:gd name="T2" fmla="*/ 43 w 51"/>
                  <a:gd name="T3" fmla="*/ 0 h 51"/>
                  <a:gd name="T4" fmla="*/ 0 w 51"/>
                  <a:gd name="T5" fmla="*/ 43 h 51"/>
                  <a:gd name="T6" fmla="*/ 1 w 51"/>
                  <a:gd name="T7" fmla="*/ 48 h 51"/>
                  <a:gd name="T8" fmla="*/ 1 w 51"/>
                  <a:gd name="T9" fmla="*/ 51 h 51"/>
                  <a:gd name="T10" fmla="*/ 51 w 51"/>
                  <a:gd name="T11" fmla="*/ 2 h 51"/>
                  <a:gd name="T12" fmla="*/ 49 w 51"/>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49" y="2"/>
                    </a:moveTo>
                    <a:cubicBezTo>
                      <a:pt x="47" y="2"/>
                      <a:pt x="45" y="1"/>
                      <a:pt x="43" y="0"/>
                    </a:cubicBezTo>
                    <a:cubicBezTo>
                      <a:pt x="39" y="22"/>
                      <a:pt x="22" y="39"/>
                      <a:pt x="0" y="43"/>
                    </a:cubicBezTo>
                    <a:cubicBezTo>
                      <a:pt x="1" y="44"/>
                      <a:pt x="1" y="46"/>
                      <a:pt x="1" y="48"/>
                    </a:cubicBezTo>
                    <a:cubicBezTo>
                      <a:pt x="1" y="49"/>
                      <a:pt x="1" y="50"/>
                      <a:pt x="1" y="51"/>
                    </a:cubicBezTo>
                    <a:cubicBezTo>
                      <a:pt x="26" y="47"/>
                      <a:pt x="46" y="27"/>
                      <a:pt x="51" y="2"/>
                    </a:cubicBezTo>
                    <a:cubicBezTo>
                      <a:pt x="50" y="2"/>
                      <a:pt x="50" y="2"/>
                      <a:pt x="49"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44" name="Freeform 76"/>
              <p:cNvSpPr>
                <a:spLocks/>
              </p:cNvSpPr>
              <p:nvPr/>
            </p:nvSpPr>
            <p:spPr bwMode="auto">
              <a:xfrm>
                <a:off x="3694" y="2012"/>
                <a:ext cx="128" cy="131"/>
              </a:xfrm>
              <a:custGeom>
                <a:avLst/>
                <a:gdLst>
                  <a:gd name="T0" fmla="*/ 3 w 53"/>
                  <a:gd name="T1" fmla="*/ 52 h 54"/>
                  <a:gd name="T2" fmla="*/ 8 w 53"/>
                  <a:gd name="T3" fmla="*/ 54 h 54"/>
                  <a:gd name="T4" fmla="*/ 53 w 53"/>
                  <a:gd name="T5" fmla="*/ 8 h 54"/>
                  <a:gd name="T6" fmla="*/ 51 w 53"/>
                  <a:gd name="T7" fmla="*/ 3 h 54"/>
                  <a:gd name="T8" fmla="*/ 52 w 53"/>
                  <a:gd name="T9" fmla="*/ 0 h 54"/>
                  <a:gd name="T10" fmla="*/ 0 w 53"/>
                  <a:gd name="T11" fmla="*/ 53 h 54"/>
                  <a:gd name="T12" fmla="*/ 3 w 53"/>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3" y="52"/>
                    </a:moveTo>
                    <a:cubicBezTo>
                      <a:pt x="5" y="52"/>
                      <a:pt x="7" y="53"/>
                      <a:pt x="8" y="54"/>
                    </a:cubicBezTo>
                    <a:cubicBezTo>
                      <a:pt x="11" y="30"/>
                      <a:pt x="29" y="11"/>
                      <a:pt x="53" y="8"/>
                    </a:cubicBezTo>
                    <a:cubicBezTo>
                      <a:pt x="52" y="6"/>
                      <a:pt x="51" y="5"/>
                      <a:pt x="51" y="3"/>
                    </a:cubicBezTo>
                    <a:cubicBezTo>
                      <a:pt x="51" y="2"/>
                      <a:pt x="51" y="1"/>
                      <a:pt x="52" y="0"/>
                    </a:cubicBezTo>
                    <a:cubicBezTo>
                      <a:pt x="25" y="4"/>
                      <a:pt x="3" y="26"/>
                      <a:pt x="0" y="53"/>
                    </a:cubicBezTo>
                    <a:cubicBezTo>
                      <a:pt x="1" y="52"/>
                      <a:pt x="2" y="52"/>
                      <a:pt x="3"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45" name="Freeform 77"/>
              <p:cNvSpPr>
                <a:spLocks/>
              </p:cNvSpPr>
              <p:nvPr/>
            </p:nvSpPr>
            <p:spPr bwMode="auto">
              <a:xfrm>
                <a:off x="3696" y="2179"/>
                <a:ext cx="126" cy="124"/>
              </a:xfrm>
              <a:custGeom>
                <a:avLst/>
                <a:gdLst>
                  <a:gd name="T0" fmla="*/ 52 w 52"/>
                  <a:gd name="T1" fmla="*/ 43 h 51"/>
                  <a:gd name="T2" fmla="*/ 8 w 52"/>
                  <a:gd name="T3" fmla="*/ 0 h 51"/>
                  <a:gd name="T4" fmla="*/ 2 w 52"/>
                  <a:gd name="T5" fmla="*/ 2 h 51"/>
                  <a:gd name="T6" fmla="*/ 0 w 52"/>
                  <a:gd name="T7" fmla="*/ 2 h 51"/>
                  <a:gd name="T8" fmla="*/ 51 w 52"/>
                  <a:gd name="T9" fmla="*/ 51 h 51"/>
                  <a:gd name="T10" fmla="*/ 50 w 52"/>
                  <a:gd name="T11" fmla="*/ 48 h 51"/>
                  <a:gd name="T12" fmla="*/ 52 w 5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52" h="51">
                    <a:moveTo>
                      <a:pt x="52" y="43"/>
                    </a:moveTo>
                    <a:cubicBezTo>
                      <a:pt x="29" y="40"/>
                      <a:pt x="11" y="22"/>
                      <a:pt x="8" y="0"/>
                    </a:cubicBezTo>
                    <a:cubicBezTo>
                      <a:pt x="6" y="1"/>
                      <a:pt x="4" y="2"/>
                      <a:pt x="2" y="2"/>
                    </a:cubicBezTo>
                    <a:cubicBezTo>
                      <a:pt x="1" y="2"/>
                      <a:pt x="0" y="2"/>
                      <a:pt x="0" y="2"/>
                    </a:cubicBezTo>
                    <a:cubicBezTo>
                      <a:pt x="4" y="27"/>
                      <a:pt x="25" y="47"/>
                      <a:pt x="51" y="51"/>
                    </a:cubicBezTo>
                    <a:cubicBezTo>
                      <a:pt x="51" y="50"/>
                      <a:pt x="50" y="49"/>
                      <a:pt x="50" y="48"/>
                    </a:cubicBezTo>
                    <a:cubicBezTo>
                      <a:pt x="50" y="46"/>
                      <a:pt x="51" y="45"/>
                      <a:pt x="52"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46" name="Freeform 78"/>
              <p:cNvSpPr>
                <a:spLocks noEditPoints="1"/>
              </p:cNvSpPr>
              <p:nvPr/>
            </p:nvSpPr>
            <p:spPr bwMode="auto">
              <a:xfrm>
                <a:off x="3812" y="2269"/>
                <a:ext cx="56" cy="55"/>
              </a:xfrm>
              <a:custGeom>
                <a:avLst/>
                <a:gdLst>
                  <a:gd name="T0" fmla="*/ 12 w 23"/>
                  <a:gd name="T1" fmla="*/ 23 h 23"/>
                  <a:gd name="T2" fmla="*/ 0 w 23"/>
                  <a:gd name="T3" fmla="*/ 11 h 23"/>
                  <a:gd name="T4" fmla="*/ 12 w 23"/>
                  <a:gd name="T5" fmla="*/ 0 h 23"/>
                  <a:gd name="T6" fmla="*/ 23 w 23"/>
                  <a:gd name="T7" fmla="*/ 11 h 23"/>
                  <a:gd name="T8" fmla="*/ 12 w 23"/>
                  <a:gd name="T9" fmla="*/ 23 h 23"/>
                  <a:gd name="T10" fmla="*/ 12 w 23"/>
                  <a:gd name="T11" fmla="*/ 4 h 23"/>
                  <a:gd name="T12" fmla="*/ 4 w 23"/>
                  <a:gd name="T13" fmla="*/ 11 h 23"/>
                  <a:gd name="T14" fmla="*/ 12 w 23"/>
                  <a:gd name="T15" fmla="*/ 19 h 23"/>
                  <a:gd name="T16" fmla="*/ 19 w 23"/>
                  <a:gd name="T17" fmla="*/ 11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1"/>
                    </a:cubicBezTo>
                    <a:cubicBezTo>
                      <a:pt x="0" y="5"/>
                      <a:pt x="5" y="0"/>
                      <a:pt x="12" y="0"/>
                    </a:cubicBezTo>
                    <a:cubicBezTo>
                      <a:pt x="18" y="0"/>
                      <a:pt x="23" y="5"/>
                      <a:pt x="23" y="11"/>
                    </a:cubicBezTo>
                    <a:cubicBezTo>
                      <a:pt x="23" y="18"/>
                      <a:pt x="18" y="23"/>
                      <a:pt x="12" y="23"/>
                    </a:cubicBezTo>
                    <a:close/>
                    <a:moveTo>
                      <a:pt x="12" y="4"/>
                    </a:moveTo>
                    <a:cubicBezTo>
                      <a:pt x="8" y="4"/>
                      <a:pt x="4" y="7"/>
                      <a:pt x="4" y="11"/>
                    </a:cubicBezTo>
                    <a:cubicBezTo>
                      <a:pt x="4" y="15"/>
                      <a:pt x="8" y="19"/>
                      <a:pt x="12" y="19"/>
                    </a:cubicBezTo>
                    <a:cubicBezTo>
                      <a:pt x="16" y="19"/>
                      <a:pt x="19" y="15"/>
                      <a:pt x="19" y="11"/>
                    </a:cubicBezTo>
                    <a:cubicBezTo>
                      <a:pt x="19" y="7"/>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47" name="Freeform 79"/>
              <p:cNvSpPr>
                <a:spLocks noEditPoints="1"/>
              </p:cNvSpPr>
              <p:nvPr/>
            </p:nvSpPr>
            <p:spPr bwMode="auto">
              <a:xfrm>
                <a:off x="3675" y="2133"/>
                <a:ext cx="53" cy="56"/>
              </a:xfrm>
              <a:custGeom>
                <a:avLst/>
                <a:gdLst>
                  <a:gd name="T0" fmla="*/ 11 w 22"/>
                  <a:gd name="T1" fmla="*/ 23 h 23"/>
                  <a:gd name="T2" fmla="*/ 0 w 22"/>
                  <a:gd name="T3" fmla="*/ 12 h 23"/>
                  <a:gd name="T4" fmla="*/ 11 w 22"/>
                  <a:gd name="T5" fmla="*/ 0 h 23"/>
                  <a:gd name="T6" fmla="*/ 22 w 22"/>
                  <a:gd name="T7" fmla="*/ 12 h 23"/>
                  <a:gd name="T8" fmla="*/ 11 w 22"/>
                  <a:gd name="T9" fmla="*/ 23 h 23"/>
                  <a:gd name="T10" fmla="*/ 11 w 22"/>
                  <a:gd name="T11" fmla="*/ 4 h 23"/>
                  <a:gd name="T12" fmla="*/ 4 w 22"/>
                  <a:gd name="T13" fmla="*/ 12 h 23"/>
                  <a:gd name="T14" fmla="*/ 11 w 22"/>
                  <a:gd name="T15" fmla="*/ 19 h 23"/>
                  <a:gd name="T16" fmla="*/ 18 w 22"/>
                  <a:gd name="T17" fmla="*/ 12 h 23"/>
                  <a:gd name="T18" fmla="*/ 11 w 22"/>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3">
                    <a:moveTo>
                      <a:pt x="11" y="23"/>
                    </a:moveTo>
                    <a:cubicBezTo>
                      <a:pt x="5" y="23"/>
                      <a:pt x="0" y="18"/>
                      <a:pt x="0" y="12"/>
                    </a:cubicBezTo>
                    <a:cubicBezTo>
                      <a:pt x="0" y="5"/>
                      <a:pt x="5" y="0"/>
                      <a:pt x="11" y="0"/>
                    </a:cubicBezTo>
                    <a:cubicBezTo>
                      <a:pt x="17" y="0"/>
                      <a:pt x="22" y="5"/>
                      <a:pt x="22" y="12"/>
                    </a:cubicBezTo>
                    <a:cubicBezTo>
                      <a:pt x="22" y="18"/>
                      <a:pt x="17" y="23"/>
                      <a:pt x="11" y="23"/>
                    </a:cubicBezTo>
                    <a:close/>
                    <a:moveTo>
                      <a:pt x="11" y="4"/>
                    </a:moveTo>
                    <a:cubicBezTo>
                      <a:pt x="7" y="4"/>
                      <a:pt x="4" y="8"/>
                      <a:pt x="4" y="12"/>
                    </a:cubicBezTo>
                    <a:cubicBezTo>
                      <a:pt x="4" y="16"/>
                      <a:pt x="7" y="19"/>
                      <a:pt x="11" y="19"/>
                    </a:cubicBezTo>
                    <a:cubicBezTo>
                      <a:pt x="15" y="19"/>
                      <a:pt x="18" y="16"/>
                      <a:pt x="18" y="12"/>
                    </a:cubicBezTo>
                    <a:cubicBezTo>
                      <a:pt x="18"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07" name="Group 4"/>
            <p:cNvGrpSpPr>
              <a:grpSpLocks noChangeAspect="1"/>
            </p:cNvGrpSpPr>
            <p:nvPr/>
          </p:nvGrpSpPr>
          <p:grpSpPr bwMode="auto">
            <a:xfrm>
              <a:off x="2359988" y="4479292"/>
              <a:ext cx="280487" cy="280561"/>
              <a:chOff x="3668" y="1988"/>
              <a:chExt cx="344" cy="344"/>
            </a:xfrm>
            <a:solidFill>
              <a:srgbClr val="DDDFDF"/>
            </a:solidFill>
          </p:grpSpPr>
          <p:sp>
            <p:nvSpPr>
              <p:cNvPr id="1732" name="Freeform 1731"/>
              <p:cNvSpPr>
                <a:spLocks noEditPoints="1"/>
              </p:cNvSpPr>
              <p:nvPr/>
            </p:nvSpPr>
            <p:spPr bwMode="auto">
              <a:xfrm>
                <a:off x="3668" y="1988"/>
                <a:ext cx="344" cy="344"/>
              </a:xfrm>
              <a:custGeom>
                <a:avLst/>
                <a:gdLst>
                  <a:gd name="T0" fmla="*/ 344 w 344"/>
                  <a:gd name="T1" fmla="*/ 344 h 344"/>
                  <a:gd name="T2" fmla="*/ 0 w 344"/>
                  <a:gd name="T3" fmla="*/ 344 h 344"/>
                  <a:gd name="T4" fmla="*/ 0 w 344"/>
                  <a:gd name="T5" fmla="*/ 0 h 344"/>
                  <a:gd name="T6" fmla="*/ 344 w 344"/>
                  <a:gd name="T7" fmla="*/ 0 h 344"/>
                  <a:gd name="T8" fmla="*/ 344 w 344"/>
                  <a:gd name="T9" fmla="*/ 344 h 344"/>
                  <a:gd name="T10" fmla="*/ 29 w 344"/>
                  <a:gd name="T11" fmla="*/ 315 h 344"/>
                  <a:gd name="T12" fmla="*/ 315 w 344"/>
                  <a:gd name="T13" fmla="*/ 315 h 344"/>
                  <a:gd name="T14" fmla="*/ 315 w 344"/>
                  <a:gd name="T15" fmla="*/ 29 h 344"/>
                  <a:gd name="T16" fmla="*/ 29 w 344"/>
                  <a:gd name="T17" fmla="*/ 29 h 344"/>
                  <a:gd name="T18" fmla="*/ 29 w 344"/>
                  <a:gd name="T19" fmla="*/ 3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4" h="344">
                    <a:moveTo>
                      <a:pt x="344" y="344"/>
                    </a:moveTo>
                    <a:lnTo>
                      <a:pt x="0" y="344"/>
                    </a:lnTo>
                    <a:lnTo>
                      <a:pt x="0" y="0"/>
                    </a:lnTo>
                    <a:lnTo>
                      <a:pt x="344" y="0"/>
                    </a:lnTo>
                    <a:lnTo>
                      <a:pt x="344" y="344"/>
                    </a:lnTo>
                    <a:close/>
                    <a:moveTo>
                      <a:pt x="29" y="315"/>
                    </a:moveTo>
                    <a:lnTo>
                      <a:pt x="315" y="315"/>
                    </a:lnTo>
                    <a:lnTo>
                      <a:pt x="315" y="29"/>
                    </a:lnTo>
                    <a:lnTo>
                      <a:pt x="29" y="29"/>
                    </a:lnTo>
                    <a:lnTo>
                      <a:pt x="29" y="3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33" name="Freeform 1732"/>
              <p:cNvSpPr>
                <a:spLocks noEditPoints="1"/>
              </p:cNvSpPr>
              <p:nvPr/>
            </p:nvSpPr>
            <p:spPr bwMode="auto">
              <a:xfrm>
                <a:off x="3738" y="2059"/>
                <a:ext cx="203" cy="203"/>
              </a:xfrm>
              <a:custGeom>
                <a:avLst/>
                <a:gdLst>
                  <a:gd name="T0" fmla="*/ 203 w 203"/>
                  <a:gd name="T1" fmla="*/ 203 h 203"/>
                  <a:gd name="T2" fmla="*/ 0 w 203"/>
                  <a:gd name="T3" fmla="*/ 203 h 203"/>
                  <a:gd name="T4" fmla="*/ 0 w 203"/>
                  <a:gd name="T5" fmla="*/ 0 h 203"/>
                  <a:gd name="T6" fmla="*/ 203 w 203"/>
                  <a:gd name="T7" fmla="*/ 0 h 203"/>
                  <a:gd name="T8" fmla="*/ 203 w 203"/>
                  <a:gd name="T9" fmla="*/ 203 h 203"/>
                  <a:gd name="T10" fmla="*/ 20 w 203"/>
                  <a:gd name="T11" fmla="*/ 183 h 203"/>
                  <a:gd name="T12" fmla="*/ 184 w 203"/>
                  <a:gd name="T13" fmla="*/ 183 h 203"/>
                  <a:gd name="T14" fmla="*/ 184 w 203"/>
                  <a:gd name="T15" fmla="*/ 19 h 203"/>
                  <a:gd name="T16" fmla="*/ 20 w 203"/>
                  <a:gd name="T17" fmla="*/ 19 h 203"/>
                  <a:gd name="T18" fmla="*/ 20 w 203"/>
                  <a:gd name="T19" fmla="*/ 18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3">
                    <a:moveTo>
                      <a:pt x="203" y="203"/>
                    </a:moveTo>
                    <a:lnTo>
                      <a:pt x="0" y="203"/>
                    </a:lnTo>
                    <a:lnTo>
                      <a:pt x="0" y="0"/>
                    </a:lnTo>
                    <a:lnTo>
                      <a:pt x="203" y="0"/>
                    </a:lnTo>
                    <a:lnTo>
                      <a:pt x="203" y="203"/>
                    </a:lnTo>
                    <a:close/>
                    <a:moveTo>
                      <a:pt x="20" y="183"/>
                    </a:moveTo>
                    <a:lnTo>
                      <a:pt x="184" y="183"/>
                    </a:lnTo>
                    <a:lnTo>
                      <a:pt x="184" y="19"/>
                    </a:lnTo>
                    <a:lnTo>
                      <a:pt x="20" y="19"/>
                    </a:lnTo>
                    <a:lnTo>
                      <a:pt x="20" y="18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34" name="Freeform 7"/>
              <p:cNvSpPr>
                <a:spLocks noEditPoints="1"/>
              </p:cNvSpPr>
              <p:nvPr/>
            </p:nvSpPr>
            <p:spPr bwMode="auto">
              <a:xfrm>
                <a:off x="3792" y="2109"/>
                <a:ext cx="96" cy="99"/>
              </a:xfrm>
              <a:custGeom>
                <a:avLst/>
                <a:gdLst>
                  <a:gd name="T0" fmla="*/ 96 w 96"/>
                  <a:gd name="T1" fmla="*/ 99 h 99"/>
                  <a:gd name="T2" fmla="*/ 0 w 96"/>
                  <a:gd name="T3" fmla="*/ 99 h 99"/>
                  <a:gd name="T4" fmla="*/ 0 w 96"/>
                  <a:gd name="T5" fmla="*/ 0 h 99"/>
                  <a:gd name="T6" fmla="*/ 96 w 96"/>
                  <a:gd name="T7" fmla="*/ 0 h 99"/>
                  <a:gd name="T8" fmla="*/ 96 w 96"/>
                  <a:gd name="T9" fmla="*/ 99 h 99"/>
                  <a:gd name="T10" fmla="*/ 19 w 96"/>
                  <a:gd name="T11" fmla="*/ 80 h 99"/>
                  <a:gd name="T12" fmla="*/ 77 w 96"/>
                  <a:gd name="T13" fmla="*/ 80 h 99"/>
                  <a:gd name="T14" fmla="*/ 77 w 96"/>
                  <a:gd name="T15" fmla="*/ 20 h 99"/>
                  <a:gd name="T16" fmla="*/ 19 w 96"/>
                  <a:gd name="T17" fmla="*/ 20 h 99"/>
                  <a:gd name="T18" fmla="*/ 19 w 96"/>
                  <a:gd name="T19" fmla="*/ 8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9">
                    <a:moveTo>
                      <a:pt x="96" y="99"/>
                    </a:moveTo>
                    <a:lnTo>
                      <a:pt x="0" y="99"/>
                    </a:lnTo>
                    <a:lnTo>
                      <a:pt x="0" y="0"/>
                    </a:lnTo>
                    <a:lnTo>
                      <a:pt x="96" y="0"/>
                    </a:lnTo>
                    <a:lnTo>
                      <a:pt x="96" y="99"/>
                    </a:lnTo>
                    <a:close/>
                    <a:moveTo>
                      <a:pt x="19" y="80"/>
                    </a:moveTo>
                    <a:lnTo>
                      <a:pt x="77" y="80"/>
                    </a:lnTo>
                    <a:lnTo>
                      <a:pt x="77" y="20"/>
                    </a:lnTo>
                    <a:lnTo>
                      <a:pt x="19" y="20"/>
                    </a:lnTo>
                    <a:lnTo>
                      <a:pt x="19"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08" name="Group 4"/>
            <p:cNvGrpSpPr>
              <a:grpSpLocks noChangeAspect="1"/>
            </p:cNvGrpSpPr>
            <p:nvPr/>
          </p:nvGrpSpPr>
          <p:grpSpPr bwMode="auto">
            <a:xfrm>
              <a:off x="2707095" y="4479292"/>
              <a:ext cx="280487" cy="280561"/>
              <a:chOff x="3668" y="1988"/>
              <a:chExt cx="344" cy="344"/>
            </a:xfrm>
            <a:solidFill>
              <a:srgbClr val="DDDFDF"/>
            </a:solidFill>
          </p:grpSpPr>
          <p:sp>
            <p:nvSpPr>
              <p:cNvPr id="1729" name="Freeform 1728"/>
              <p:cNvSpPr>
                <a:spLocks noEditPoints="1"/>
              </p:cNvSpPr>
              <p:nvPr/>
            </p:nvSpPr>
            <p:spPr bwMode="auto">
              <a:xfrm>
                <a:off x="3668" y="1988"/>
                <a:ext cx="344" cy="344"/>
              </a:xfrm>
              <a:custGeom>
                <a:avLst/>
                <a:gdLst>
                  <a:gd name="T0" fmla="*/ 344 w 344"/>
                  <a:gd name="T1" fmla="*/ 344 h 344"/>
                  <a:gd name="T2" fmla="*/ 0 w 344"/>
                  <a:gd name="T3" fmla="*/ 344 h 344"/>
                  <a:gd name="T4" fmla="*/ 0 w 344"/>
                  <a:gd name="T5" fmla="*/ 0 h 344"/>
                  <a:gd name="T6" fmla="*/ 344 w 344"/>
                  <a:gd name="T7" fmla="*/ 0 h 344"/>
                  <a:gd name="T8" fmla="*/ 344 w 344"/>
                  <a:gd name="T9" fmla="*/ 344 h 344"/>
                  <a:gd name="T10" fmla="*/ 29 w 344"/>
                  <a:gd name="T11" fmla="*/ 315 h 344"/>
                  <a:gd name="T12" fmla="*/ 315 w 344"/>
                  <a:gd name="T13" fmla="*/ 315 h 344"/>
                  <a:gd name="T14" fmla="*/ 315 w 344"/>
                  <a:gd name="T15" fmla="*/ 29 h 344"/>
                  <a:gd name="T16" fmla="*/ 29 w 344"/>
                  <a:gd name="T17" fmla="*/ 29 h 344"/>
                  <a:gd name="T18" fmla="*/ 29 w 344"/>
                  <a:gd name="T19" fmla="*/ 3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4" h="344">
                    <a:moveTo>
                      <a:pt x="344" y="344"/>
                    </a:moveTo>
                    <a:lnTo>
                      <a:pt x="0" y="344"/>
                    </a:lnTo>
                    <a:lnTo>
                      <a:pt x="0" y="0"/>
                    </a:lnTo>
                    <a:lnTo>
                      <a:pt x="344" y="0"/>
                    </a:lnTo>
                    <a:lnTo>
                      <a:pt x="344" y="344"/>
                    </a:lnTo>
                    <a:close/>
                    <a:moveTo>
                      <a:pt x="29" y="315"/>
                    </a:moveTo>
                    <a:lnTo>
                      <a:pt x="315" y="315"/>
                    </a:lnTo>
                    <a:lnTo>
                      <a:pt x="315" y="29"/>
                    </a:lnTo>
                    <a:lnTo>
                      <a:pt x="29" y="29"/>
                    </a:lnTo>
                    <a:lnTo>
                      <a:pt x="29" y="3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30" name="Freeform 1729"/>
              <p:cNvSpPr>
                <a:spLocks noEditPoints="1"/>
              </p:cNvSpPr>
              <p:nvPr/>
            </p:nvSpPr>
            <p:spPr bwMode="auto">
              <a:xfrm>
                <a:off x="3738" y="2059"/>
                <a:ext cx="203" cy="203"/>
              </a:xfrm>
              <a:custGeom>
                <a:avLst/>
                <a:gdLst>
                  <a:gd name="T0" fmla="*/ 203 w 203"/>
                  <a:gd name="T1" fmla="*/ 203 h 203"/>
                  <a:gd name="T2" fmla="*/ 0 w 203"/>
                  <a:gd name="T3" fmla="*/ 203 h 203"/>
                  <a:gd name="T4" fmla="*/ 0 w 203"/>
                  <a:gd name="T5" fmla="*/ 0 h 203"/>
                  <a:gd name="T6" fmla="*/ 203 w 203"/>
                  <a:gd name="T7" fmla="*/ 0 h 203"/>
                  <a:gd name="T8" fmla="*/ 203 w 203"/>
                  <a:gd name="T9" fmla="*/ 203 h 203"/>
                  <a:gd name="T10" fmla="*/ 20 w 203"/>
                  <a:gd name="T11" fmla="*/ 183 h 203"/>
                  <a:gd name="T12" fmla="*/ 184 w 203"/>
                  <a:gd name="T13" fmla="*/ 183 h 203"/>
                  <a:gd name="T14" fmla="*/ 184 w 203"/>
                  <a:gd name="T15" fmla="*/ 19 h 203"/>
                  <a:gd name="T16" fmla="*/ 20 w 203"/>
                  <a:gd name="T17" fmla="*/ 19 h 203"/>
                  <a:gd name="T18" fmla="*/ 20 w 203"/>
                  <a:gd name="T19" fmla="*/ 18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3">
                    <a:moveTo>
                      <a:pt x="203" y="203"/>
                    </a:moveTo>
                    <a:lnTo>
                      <a:pt x="0" y="203"/>
                    </a:lnTo>
                    <a:lnTo>
                      <a:pt x="0" y="0"/>
                    </a:lnTo>
                    <a:lnTo>
                      <a:pt x="203" y="0"/>
                    </a:lnTo>
                    <a:lnTo>
                      <a:pt x="203" y="203"/>
                    </a:lnTo>
                    <a:close/>
                    <a:moveTo>
                      <a:pt x="20" y="183"/>
                    </a:moveTo>
                    <a:lnTo>
                      <a:pt x="184" y="183"/>
                    </a:lnTo>
                    <a:lnTo>
                      <a:pt x="184" y="19"/>
                    </a:lnTo>
                    <a:lnTo>
                      <a:pt x="20" y="19"/>
                    </a:lnTo>
                    <a:lnTo>
                      <a:pt x="20" y="18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31" name="Freeform 7"/>
              <p:cNvSpPr>
                <a:spLocks noEditPoints="1"/>
              </p:cNvSpPr>
              <p:nvPr/>
            </p:nvSpPr>
            <p:spPr bwMode="auto">
              <a:xfrm>
                <a:off x="3792" y="2109"/>
                <a:ext cx="96" cy="99"/>
              </a:xfrm>
              <a:custGeom>
                <a:avLst/>
                <a:gdLst>
                  <a:gd name="T0" fmla="*/ 96 w 96"/>
                  <a:gd name="T1" fmla="*/ 99 h 99"/>
                  <a:gd name="T2" fmla="*/ 0 w 96"/>
                  <a:gd name="T3" fmla="*/ 99 h 99"/>
                  <a:gd name="T4" fmla="*/ 0 w 96"/>
                  <a:gd name="T5" fmla="*/ 0 h 99"/>
                  <a:gd name="T6" fmla="*/ 96 w 96"/>
                  <a:gd name="T7" fmla="*/ 0 h 99"/>
                  <a:gd name="T8" fmla="*/ 96 w 96"/>
                  <a:gd name="T9" fmla="*/ 99 h 99"/>
                  <a:gd name="T10" fmla="*/ 19 w 96"/>
                  <a:gd name="T11" fmla="*/ 80 h 99"/>
                  <a:gd name="T12" fmla="*/ 77 w 96"/>
                  <a:gd name="T13" fmla="*/ 80 h 99"/>
                  <a:gd name="T14" fmla="*/ 77 w 96"/>
                  <a:gd name="T15" fmla="*/ 20 h 99"/>
                  <a:gd name="T16" fmla="*/ 19 w 96"/>
                  <a:gd name="T17" fmla="*/ 20 h 99"/>
                  <a:gd name="T18" fmla="*/ 19 w 96"/>
                  <a:gd name="T19" fmla="*/ 8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9">
                    <a:moveTo>
                      <a:pt x="96" y="99"/>
                    </a:moveTo>
                    <a:lnTo>
                      <a:pt x="0" y="99"/>
                    </a:lnTo>
                    <a:lnTo>
                      <a:pt x="0" y="0"/>
                    </a:lnTo>
                    <a:lnTo>
                      <a:pt x="96" y="0"/>
                    </a:lnTo>
                    <a:lnTo>
                      <a:pt x="96" y="99"/>
                    </a:lnTo>
                    <a:close/>
                    <a:moveTo>
                      <a:pt x="19" y="80"/>
                    </a:moveTo>
                    <a:lnTo>
                      <a:pt x="77" y="80"/>
                    </a:lnTo>
                    <a:lnTo>
                      <a:pt x="77" y="20"/>
                    </a:lnTo>
                    <a:lnTo>
                      <a:pt x="19" y="20"/>
                    </a:lnTo>
                    <a:lnTo>
                      <a:pt x="19"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09" name="Group 22"/>
            <p:cNvGrpSpPr>
              <a:grpSpLocks noChangeAspect="1"/>
            </p:cNvGrpSpPr>
            <p:nvPr/>
          </p:nvGrpSpPr>
          <p:grpSpPr bwMode="auto">
            <a:xfrm>
              <a:off x="2357655" y="4835068"/>
              <a:ext cx="283130" cy="277652"/>
              <a:chOff x="3688" y="2010"/>
              <a:chExt cx="306" cy="300"/>
            </a:xfrm>
            <a:solidFill>
              <a:srgbClr val="DDDFDF"/>
            </a:solidFill>
          </p:grpSpPr>
          <p:sp>
            <p:nvSpPr>
              <p:cNvPr id="1720" name="Freeform 23"/>
              <p:cNvSpPr>
                <a:spLocks noEditPoints="1"/>
              </p:cNvSpPr>
              <p:nvPr/>
            </p:nvSpPr>
            <p:spPr bwMode="auto">
              <a:xfrm>
                <a:off x="3688" y="2010"/>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3 h 92"/>
                  <a:gd name="T12" fmla="*/ 287 w 306"/>
                  <a:gd name="T13" fmla="*/ 73 h 92"/>
                  <a:gd name="T14" fmla="*/ 287 w 306"/>
                  <a:gd name="T15" fmla="*/ 20 h 92"/>
                  <a:gd name="T16" fmla="*/ 19 w 306"/>
                  <a:gd name="T17" fmla="*/ 20 h 92"/>
                  <a:gd name="T18" fmla="*/ 19 w 306"/>
                  <a:gd name="T19" fmla="*/ 7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3"/>
                    </a:moveTo>
                    <a:lnTo>
                      <a:pt x="287" y="73"/>
                    </a:lnTo>
                    <a:lnTo>
                      <a:pt x="287" y="20"/>
                    </a:lnTo>
                    <a:lnTo>
                      <a:pt x="19" y="20"/>
                    </a:lnTo>
                    <a:lnTo>
                      <a:pt x="19" y="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21" name="Rectangle 24"/>
              <p:cNvSpPr>
                <a:spLocks noChangeArrowheads="1"/>
              </p:cNvSpPr>
              <p:nvPr/>
            </p:nvSpPr>
            <p:spPr bwMode="auto">
              <a:xfrm>
                <a:off x="3724" y="2047"/>
                <a:ext cx="17"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22" name="Rectangle 25"/>
              <p:cNvSpPr>
                <a:spLocks noChangeArrowheads="1"/>
              </p:cNvSpPr>
              <p:nvPr/>
            </p:nvSpPr>
            <p:spPr bwMode="auto">
              <a:xfrm>
                <a:off x="3765" y="2047"/>
                <a:ext cx="193"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23" name="Freeform 26"/>
              <p:cNvSpPr>
                <a:spLocks noEditPoints="1"/>
              </p:cNvSpPr>
              <p:nvPr/>
            </p:nvSpPr>
            <p:spPr bwMode="auto">
              <a:xfrm>
                <a:off x="3688" y="2114"/>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24" name="Rectangle 27"/>
              <p:cNvSpPr>
                <a:spLocks noChangeArrowheads="1"/>
              </p:cNvSpPr>
              <p:nvPr/>
            </p:nvSpPr>
            <p:spPr bwMode="auto">
              <a:xfrm>
                <a:off x="3724" y="2150"/>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25" name="Rectangle 28"/>
              <p:cNvSpPr>
                <a:spLocks noChangeArrowheads="1"/>
              </p:cNvSpPr>
              <p:nvPr/>
            </p:nvSpPr>
            <p:spPr bwMode="auto">
              <a:xfrm>
                <a:off x="3765" y="2150"/>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26" name="Freeform 29"/>
              <p:cNvSpPr>
                <a:spLocks noEditPoints="1"/>
              </p:cNvSpPr>
              <p:nvPr/>
            </p:nvSpPr>
            <p:spPr bwMode="auto">
              <a:xfrm>
                <a:off x="3688" y="2218"/>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27" name="Rectangle 30"/>
              <p:cNvSpPr>
                <a:spLocks noChangeArrowheads="1"/>
              </p:cNvSpPr>
              <p:nvPr/>
            </p:nvSpPr>
            <p:spPr bwMode="auto">
              <a:xfrm>
                <a:off x="3724" y="2254"/>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28" name="Rectangle 31"/>
              <p:cNvSpPr>
                <a:spLocks noChangeArrowheads="1"/>
              </p:cNvSpPr>
              <p:nvPr/>
            </p:nvSpPr>
            <p:spPr bwMode="auto">
              <a:xfrm>
                <a:off x="3765" y="2254"/>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10" name="Group 22"/>
            <p:cNvGrpSpPr>
              <a:grpSpLocks noChangeAspect="1"/>
            </p:cNvGrpSpPr>
            <p:nvPr/>
          </p:nvGrpSpPr>
          <p:grpSpPr bwMode="auto">
            <a:xfrm>
              <a:off x="2704607" y="4835068"/>
              <a:ext cx="283130" cy="277652"/>
              <a:chOff x="3688" y="2010"/>
              <a:chExt cx="306" cy="300"/>
            </a:xfrm>
            <a:solidFill>
              <a:srgbClr val="DDDFDF"/>
            </a:solidFill>
          </p:grpSpPr>
          <p:sp>
            <p:nvSpPr>
              <p:cNvPr id="1711" name="Freeform 23"/>
              <p:cNvSpPr>
                <a:spLocks noEditPoints="1"/>
              </p:cNvSpPr>
              <p:nvPr/>
            </p:nvSpPr>
            <p:spPr bwMode="auto">
              <a:xfrm>
                <a:off x="3688" y="2010"/>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3 h 92"/>
                  <a:gd name="T12" fmla="*/ 287 w 306"/>
                  <a:gd name="T13" fmla="*/ 73 h 92"/>
                  <a:gd name="T14" fmla="*/ 287 w 306"/>
                  <a:gd name="T15" fmla="*/ 20 h 92"/>
                  <a:gd name="T16" fmla="*/ 19 w 306"/>
                  <a:gd name="T17" fmla="*/ 20 h 92"/>
                  <a:gd name="T18" fmla="*/ 19 w 306"/>
                  <a:gd name="T19" fmla="*/ 7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3"/>
                    </a:moveTo>
                    <a:lnTo>
                      <a:pt x="287" y="73"/>
                    </a:lnTo>
                    <a:lnTo>
                      <a:pt x="287" y="20"/>
                    </a:lnTo>
                    <a:lnTo>
                      <a:pt x="19" y="20"/>
                    </a:lnTo>
                    <a:lnTo>
                      <a:pt x="19" y="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12" name="Rectangle 24"/>
              <p:cNvSpPr>
                <a:spLocks noChangeArrowheads="1"/>
              </p:cNvSpPr>
              <p:nvPr/>
            </p:nvSpPr>
            <p:spPr bwMode="auto">
              <a:xfrm>
                <a:off x="3724" y="2047"/>
                <a:ext cx="17"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13" name="Rectangle 25"/>
              <p:cNvSpPr>
                <a:spLocks noChangeArrowheads="1"/>
              </p:cNvSpPr>
              <p:nvPr/>
            </p:nvSpPr>
            <p:spPr bwMode="auto">
              <a:xfrm>
                <a:off x="3765" y="2047"/>
                <a:ext cx="193"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14" name="Freeform 26"/>
              <p:cNvSpPr>
                <a:spLocks noEditPoints="1"/>
              </p:cNvSpPr>
              <p:nvPr/>
            </p:nvSpPr>
            <p:spPr bwMode="auto">
              <a:xfrm>
                <a:off x="3688" y="2114"/>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15" name="Rectangle 27"/>
              <p:cNvSpPr>
                <a:spLocks noChangeArrowheads="1"/>
              </p:cNvSpPr>
              <p:nvPr/>
            </p:nvSpPr>
            <p:spPr bwMode="auto">
              <a:xfrm>
                <a:off x="3724" y="2150"/>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16" name="Rectangle 28"/>
              <p:cNvSpPr>
                <a:spLocks noChangeArrowheads="1"/>
              </p:cNvSpPr>
              <p:nvPr/>
            </p:nvSpPr>
            <p:spPr bwMode="auto">
              <a:xfrm>
                <a:off x="3765" y="2150"/>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17" name="Freeform 29"/>
              <p:cNvSpPr>
                <a:spLocks noEditPoints="1"/>
              </p:cNvSpPr>
              <p:nvPr/>
            </p:nvSpPr>
            <p:spPr bwMode="auto">
              <a:xfrm>
                <a:off x="3688" y="2218"/>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18" name="Rectangle 30"/>
              <p:cNvSpPr>
                <a:spLocks noChangeArrowheads="1"/>
              </p:cNvSpPr>
              <p:nvPr/>
            </p:nvSpPr>
            <p:spPr bwMode="auto">
              <a:xfrm>
                <a:off x="3724" y="2254"/>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19" name="Rectangle 31"/>
              <p:cNvSpPr>
                <a:spLocks noChangeArrowheads="1"/>
              </p:cNvSpPr>
              <p:nvPr/>
            </p:nvSpPr>
            <p:spPr bwMode="auto">
              <a:xfrm>
                <a:off x="3765" y="2254"/>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11" name="Group 22"/>
            <p:cNvGrpSpPr>
              <a:grpSpLocks noChangeAspect="1"/>
            </p:cNvGrpSpPr>
            <p:nvPr/>
          </p:nvGrpSpPr>
          <p:grpSpPr bwMode="auto">
            <a:xfrm>
              <a:off x="2353821" y="5161646"/>
              <a:ext cx="283130" cy="277652"/>
              <a:chOff x="3688" y="2010"/>
              <a:chExt cx="306" cy="300"/>
            </a:xfrm>
            <a:solidFill>
              <a:srgbClr val="DDDFDF"/>
            </a:solidFill>
          </p:grpSpPr>
          <p:sp>
            <p:nvSpPr>
              <p:cNvPr id="1702" name="Freeform 23"/>
              <p:cNvSpPr>
                <a:spLocks noEditPoints="1"/>
              </p:cNvSpPr>
              <p:nvPr/>
            </p:nvSpPr>
            <p:spPr bwMode="auto">
              <a:xfrm>
                <a:off x="3688" y="2010"/>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3 h 92"/>
                  <a:gd name="T12" fmla="*/ 287 w 306"/>
                  <a:gd name="T13" fmla="*/ 73 h 92"/>
                  <a:gd name="T14" fmla="*/ 287 w 306"/>
                  <a:gd name="T15" fmla="*/ 20 h 92"/>
                  <a:gd name="T16" fmla="*/ 19 w 306"/>
                  <a:gd name="T17" fmla="*/ 20 h 92"/>
                  <a:gd name="T18" fmla="*/ 19 w 306"/>
                  <a:gd name="T19" fmla="*/ 7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3"/>
                    </a:moveTo>
                    <a:lnTo>
                      <a:pt x="287" y="73"/>
                    </a:lnTo>
                    <a:lnTo>
                      <a:pt x="287" y="20"/>
                    </a:lnTo>
                    <a:lnTo>
                      <a:pt x="19" y="20"/>
                    </a:lnTo>
                    <a:lnTo>
                      <a:pt x="19" y="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03" name="Rectangle 24"/>
              <p:cNvSpPr>
                <a:spLocks noChangeArrowheads="1"/>
              </p:cNvSpPr>
              <p:nvPr/>
            </p:nvSpPr>
            <p:spPr bwMode="auto">
              <a:xfrm>
                <a:off x="3724" y="2047"/>
                <a:ext cx="17"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04" name="Rectangle 25"/>
              <p:cNvSpPr>
                <a:spLocks noChangeArrowheads="1"/>
              </p:cNvSpPr>
              <p:nvPr/>
            </p:nvSpPr>
            <p:spPr bwMode="auto">
              <a:xfrm>
                <a:off x="3765" y="2047"/>
                <a:ext cx="193"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05" name="Freeform 26"/>
              <p:cNvSpPr>
                <a:spLocks noEditPoints="1"/>
              </p:cNvSpPr>
              <p:nvPr/>
            </p:nvSpPr>
            <p:spPr bwMode="auto">
              <a:xfrm>
                <a:off x="3688" y="2114"/>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06" name="Rectangle 27"/>
              <p:cNvSpPr>
                <a:spLocks noChangeArrowheads="1"/>
              </p:cNvSpPr>
              <p:nvPr/>
            </p:nvSpPr>
            <p:spPr bwMode="auto">
              <a:xfrm>
                <a:off x="3724" y="2150"/>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07" name="Rectangle 28"/>
              <p:cNvSpPr>
                <a:spLocks noChangeArrowheads="1"/>
              </p:cNvSpPr>
              <p:nvPr/>
            </p:nvSpPr>
            <p:spPr bwMode="auto">
              <a:xfrm>
                <a:off x="3765" y="2150"/>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08" name="Freeform 29"/>
              <p:cNvSpPr>
                <a:spLocks noEditPoints="1"/>
              </p:cNvSpPr>
              <p:nvPr/>
            </p:nvSpPr>
            <p:spPr bwMode="auto">
              <a:xfrm>
                <a:off x="3688" y="2218"/>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09" name="Rectangle 30"/>
              <p:cNvSpPr>
                <a:spLocks noChangeArrowheads="1"/>
              </p:cNvSpPr>
              <p:nvPr/>
            </p:nvSpPr>
            <p:spPr bwMode="auto">
              <a:xfrm>
                <a:off x="3724" y="2254"/>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10" name="Rectangle 31"/>
              <p:cNvSpPr>
                <a:spLocks noChangeArrowheads="1"/>
              </p:cNvSpPr>
              <p:nvPr/>
            </p:nvSpPr>
            <p:spPr bwMode="auto">
              <a:xfrm>
                <a:off x="3765" y="2254"/>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12" name="Group 22"/>
            <p:cNvGrpSpPr>
              <a:grpSpLocks noChangeAspect="1"/>
            </p:cNvGrpSpPr>
            <p:nvPr/>
          </p:nvGrpSpPr>
          <p:grpSpPr bwMode="auto">
            <a:xfrm>
              <a:off x="2700772" y="5161646"/>
              <a:ext cx="283130" cy="277652"/>
              <a:chOff x="3688" y="2010"/>
              <a:chExt cx="306" cy="300"/>
            </a:xfrm>
            <a:solidFill>
              <a:srgbClr val="DDDFDF"/>
            </a:solidFill>
          </p:grpSpPr>
          <p:sp>
            <p:nvSpPr>
              <p:cNvPr id="1693" name="Freeform 23"/>
              <p:cNvSpPr>
                <a:spLocks noEditPoints="1"/>
              </p:cNvSpPr>
              <p:nvPr/>
            </p:nvSpPr>
            <p:spPr bwMode="auto">
              <a:xfrm>
                <a:off x="3688" y="2010"/>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3 h 92"/>
                  <a:gd name="T12" fmla="*/ 287 w 306"/>
                  <a:gd name="T13" fmla="*/ 73 h 92"/>
                  <a:gd name="T14" fmla="*/ 287 w 306"/>
                  <a:gd name="T15" fmla="*/ 20 h 92"/>
                  <a:gd name="T16" fmla="*/ 19 w 306"/>
                  <a:gd name="T17" fmla="*/ 20 h 92"/>
                  <a:gd name="T18" fmla="*/ 19 w 306"/>
                  <a:gd name="T19" fmla="*/ 7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3"/>
                    </a:moveTo>
                    <a:lnTo>
                      <a:pt x="287" y="73"/>
                    </a:lnTo>
                    <a:lnTo>
                      <a:pt x="287" y="20"/>
                    </a:lnTo>
                    <a:lnTo>
                      <a:pt x="19" y="20"/>
                    </a:lnTo>
                    <a:lnTo>
                      <a:pt x="19" y="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94" name="Rectangle 24"/>
              <p:cNvSpPr>
                <a:spLocks noChangeArrowheads="1"/>
              </p:cNvSpPr>
              <p:nvPr/>
            </p:nvSpPr>
            <p:spPr bwMode="auto">
              <a:xfrm>
                <a:off x="3724" y="2047"/>
                <a:ext cx="17"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95" name="Rectangle 25"/>
              <p:cNvSpPr>
                <a:spLocks noChangeArrowheads="1"/>
              </p:cNvSpPr>
              <p:nvPr/>
            </p:nvSpPr>
            <p:spPr bwMode="auto">
              <a:xfrm>
                <a:off x="3765" y="2047"/>
                <a:ext cx="193"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96" name="Freeform 26"/>
              <p:cNvSpPr>
                <a:spLocks noEditPoints="1"/>
              </p:cNvSpPr>
              <p:nvPr/>
            </p:nvSpPr>
            <p:spPr bwMode="auto">
              <a:xfrm>
                <a:off x="3688" y="2114"/>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97" name="Rectangle 27"/>
              <p:cNvSpPr>
                <a:spLocks noChangeArrowheads="1"/>
              </p:cNvSpPr>
              <p:nvPr/>
            </p:nvSpPr>
            <p:spPr bwMode="auto">
              <a:xfrm>
                <a:off x="3724" y="2150"/>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98" name="Rectangle 28"/>
              <p:cNvSpPr>
                <a:spLocks noChangeArrowheads="1"/>
              </p:cNvSpPr>
              <p:nvPr/>
            </p:nvSpPr>
            <p:spPr bwMode="auto">
              <a:xfrm>
                <a:off x="3765" y="2150"/>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99" name="Freeform 29"/>
              <p:cNvSpPr>
                <a:spLocks noEditPoints="1"/>
              </p:cNvSpPr>
              <p:nvPr/>
            </p:nvSpPr>
            <p:spPr bwMode="auto">
              <a:xfrm>
                <a:off x="3688" y="2218"/>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00" name="Rectangle 30"/>
              <p:cNvSpPr>
                <a:spLocks noChangeArrowheads="1"/>
              </p:cNvSpPr>
              <p:nvPr/>
            </p:nvSpPr>
            <p:spPr bwMode="auto">
              <a:xfrm>
                <a:off x="3724" y="2254"/>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01" name="Rectangle 31"/>
              <p:cNvSpPr>
                <a:spLocks noChangeArrowheads="1"/>
              </p:cNvSpPr>
              <p:nvPr/>
            </p:nvSpPr>
            <p:spPr bwMode="auto">
              <a:xfrm>
                <a:off x="3765" y="2254"/>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13" name="Group 66"/>
            <p:cNvGrpSpPr>
              <a:grpSpLocks noChangeAspect="1"/>
            </p:cNvGrpSpPr>
            <p:nvPr/>
          </p:nvGrpSpPr>
          <p:grpSpPr bwMode="auto">
            <a:xfrm>
              <a:off x="2348943" y="5486021"/>
              <a:ext cx="292488" cy="295225"/>
              <a:chOff x="3675" y="1991"/>
              <a:chExt cx="330" cy="333"/>
            </a:xfrm>
            <a:solidFill>
              <a:srgbClr val="DDDFDF"/>
            </a:solidFill>
          </p:grpSpPr>
          <p:sp>
            <p:nvSpPr>
              <p:cNvPr id="1680" name="Freeform 67"/>
              <p:cNvSpPr>
                <a:spLocks noEditPoints="1"/>
              </p:cNvSpPr>
              <p:nvPr/>
            </p:nvSpPr>
            <p:spPr bwMode="auto">
              <a:xfrm>
                <a:off x="3793" y="2112"/>
                <a:ext cx="92" cy="92"/>
              </a:xfrm>
              <a:custGeom>
                <a:avLst/>
                <a:gdLst>
                  <a:gd name="T0" fmla="*/ 92 w 92"/>
                  <a:gd name="T1" fmla="*/ 92 h 92"/>
                  <a:gd name="T2" fmla="*/ 0 w 92"/>
                  <a:gd name="T3" fmla="*/ 92 h 92"/>
                  <a:gd name="T4" fmla="*/ 0 w 92"/>
                  <a:gd name="T5" fmla="*/ 0 h 92"/>
                  <a:gd name="T6" fmla="*/ 92 w 92"/>
                  <a:gd name="T7" fmla="*/ 0 h 92"/>
                  <a:gd name="T8" fmla="*/ 92 w 92"/>
                  <a:gd name="T9" fmla="*/ 92 h 92"/>
                  <a:gd name="T10" fmla="*/ 19 w 92"/>
                  <a:gd name="T11" fmla="*/ 72 h 92"/>
                  <a:gd name="T12" fmla="*/ 72 w 92"/>
                  <a:gd name="T13" fmla="*/ 72 h 92"/>
                  <a:gd name="T14" fmla="*/ 72 w 92"/>
                  <a:gd name="T15" fmla="*/ 19 h 92"/>
                  <a:gd name="T16" fmla="*/ 19 w 92"/>
                  <a:gd name="T17" fmla="*/ 19 h 92"/>
                  <a:gd name="T18" fmla="*/ 19 w 92"/>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2" y="92"/>
                    </a:moveTo>
                    <a:lnTo>
                      <a:pt x="0" y="92"/>
                    </a:lnTo>
                    <a:lnTo>
                      <a:pt x="0" y="0"/>
                    </a:lnTo>
                    <a:lnTo>
                      <a:pt x="92" y="0"/>
                    </a:lnTo>
                    <a:lnTo>
                      <a:pt x="92" y="92"/>
                    </a:lnTo>
                    <a:close/>
                    <a:moveTo>
                      <a:pt x="19" y="72"/>
                    </a:moveTo>
                    <a:lnTo>
                      <a:pt x="72" y="72"/>
                    </a:lnTo>
                    <a:lnTo>
                      <a:pt x="72"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81" name="Rectangle 68"/>
              <p:cNvSpPr>
                <a:spLocks noChangeArrowheads="1"/>
              </p:cNvSpPr>
              <p:nvPr/>
            </p:nvSpPr>
            <p:spPr bwMode="auto">
              <a:xfrm>
                <a:off x="3832" y="2225"/>
                <a:ext cx="16" cy="5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82" name="Rectangle 69"/>
              <p:cNvSpPr>
                <a:spLocks noChangeArrowheads="1"/>
              </p:cNvSpPr>
              <p:nvPr/>
            </p:nvSpPr>
            <p:spPr bwMode="auto">
              <a:xfrm>
                <a:off x="3832" y="2037"/>
                <a:ext cx="19" cy="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83" name="Rectangle 70"/>
              <p:cNvSpPr>
                <a:spLocks noChangeArrowheads="1"/>
              </p:cNvSpPr>
              <p:nvPr/>
            </p:nvSpPr>
            <p:spPr bwMode="auto">
              <a:xfrm>
                <a:off x="3909"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84" name="Rectangle 71"/>
              <p:cNvSpPr>
                <a:spLocks noChangeArrowheads="1"/>
              </p:cNvSpPr>
              <p:nvPr/>
            </p:nvSpPr>
            <p:spPr bwMode="auto">
              <a:xfrm>
                <a:off x="3720"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85" name="Freeform 72"/>
              <p:cNvSpPr>
                <a:spLocks/>
              </p:cNvSpPr>
              <p:nvPr/>
            </p:nvSpPr>
            <p:spPr bwMode="auto">
              <a:xfrm>
                <a:off x="3858" y="2012"/>
                <a:ext cx="128" cy="131"/>
              </a:xfrm>
              <a:custGeom>
                <a:avLst/>
                <a:gdLst>
                  <a:gd name="T0" fmla="*/ 45 w 53"/>
                  <a:gd name="T1" fmla="*/ 54 h 54"/>
                  <a:gd name="T2" fmla="*/ 50 w 53"/>
                  <a:gd name="T3" fmla="*/ 52 h 54"/>
                  <a:gd name="T4" fmla="*/ 53 w 53"/>
                  <a:gd name="T5" fmla="*/ 53 h 54"/>
                  <a:gd name="T6" fmla="*/ 2 w 53"/>
                  <a:gd name="T7" fmla="*/ 0 h 54"/>
                  <a:gd name="T8" fmla="*/ 2 w 53"/>
                  <a:gd name="T9" fmla="*/ 3 h 54"/>
                  <a:gd name="T10" fmla="*/ 0 w 53"/>
                  <a:gd name="T11" fmla="*/ 8 h 54"/>
                  <a:gd name="T12" fmla="*/ 45 w 5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45" y="54"/>
                    </a:moveTo>
                    <a:cubicBezTo>
                      <a:pt x="46" y="53"/>
                      <a:pt x="48" y="52"/>
                      <a:pt x="50" y="52"/>
                    </a:cubicBezTo>
                    <a:cubicBezTo>
                      <a:pt x="51" y="52"/>
                      <a:pt x="52" y="52"/>
                      <a:pt x="53" y="53"/>
                    </a:cubicBezTo>
                    <a:cubicBezTo>
                      <a:pt x="49" y="26"/>
                      <a:pt x="28" y="4"/>
                      <a:pt x="2" y="0"/>
                    </a:cubicBezTo>
                    <a:cubicBezTo>
                      <a:pt x="2" y="1"/>
                      <a:pt x="2" y="2"/>
                      <a:pt x="2" y="3"/>
                    </a:cubicBezTo>
                    <a:cubicBezTo>
                      <a:pt x="2" y="5"/>
                      <a:pt x="1" y="7"/>
                      <a:pt x="0" y="8"/>
                    </a:cubicBezTo>
                    <a:cubicBezTo>
                      <a:pt x="24" y="12"/>
                      <a:pt x="42" y="30"/>
                      <a:pt x="45" y="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86" name="Freeform 73"/>
              <p:cNvSpPr>
                <a:spLocks noEditPoints="1"/>
              </p:cNvSpPr>
              <p:nvPr/>
            </p:nvSpPr>
            <p:spPr bwMode="auto">
              <a:xfrm>
                <a:off x="3812" y="1991"/>
                <a:ext cx="56" cy="55"/>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6" y="23"/>
                      <a:pt x="0" y="18"/>
                      <a:pt x="0" y="12"/>
                    </a:cubicBezTo>
                    <a:cubicBezTo>
                      <a:pt x="0" y="5"/>
                      <a:pt x="6"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87" name="Freeform 74"/>
              <p:cNvSpPr>
                <a:spLocks noEditPoints="1"/>
              </p:cNvSpPr>
              <p:nvPr/>
            </p:nvSpPr>
            <p:spPr bwMode="auto">
              <a:xfrm>
                <a:off x="3950" y="2133"/>
                <a:ext cx="55" cy="56"/>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88" name="Freeform 75"/>
              <p:cNvSpPr>
                <a:spLocks/>
              </p:cNvSpPr>
              <p:nvPr/>
            </p:nvSpPr>
            <p:spPr bwMode="auto">
              <a:xfrm>
                <a:off x="3861" y="2179"/>
                <a:ext cx="123" cy="124"/>
              </a:xfrm>
              <a:custGeom>
                <a:avLst/>
                <a:gdLst>
                  <a:gd name="T0" fmla="*/ 49 w 51"/>
                  <a:gd name="T1" fmla="*/ 2 h 51"/>
                  <a:gd name="T2" fmla="*/ 43 w 51"/>
                  <a:gd name="T3" fmla="*/ 0 h 51"/>
                  <a:gd name="T4" fmla="*/ 0 w 51"/>
                  <a:gd name="T5" fmla="*/ 43 h 51"/>
                  <a:gd name="T6" fmla="*/ 1 w 51"/>
                  <a:gd name="T7" fmla="*/ 48 h 51"/>
                  <a:gd name="T8" fmla="*/ 1 w 51"/>
                  <a:gd name="T9" fmla="*/ 51 h 51"/>
                  <a:gd name="T10" fmla="*/ 51 w 51"/>
                  <a:gd name="T11" fmla="*/ 2 h 51"/>
                  <a:gd name="T12" fmla="*/ 49 w 51"/>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49" y="2"/>
                    </a:moveTo>
                    <a:cubicBezTo>
                      <a:pt x="47" y="2"/>
                      <a:pt x="45" y="1"/>
                      <a:pt x="43" y="0"/>
                    </a:cubicBezTo>
                    <a:cubicBezTo>
                      <a:pt x="39" y="22"/>
                      <a:pt x="22" y="39"/>
                      <a:pt x="0" y="43"/>
                    </a:cubicBezTo>
                    <a:cubicBezTo>
                      <a:pt x="1" y="44"/>
                      <a:pt x="1" y="46"/>
                      <a:pt x="1" y="48"/>
                    </a:cubicBezTo>
                    <a:cubicBezTo>
                      <a:pt x="1" y="49"/>
                      <a:pt x="1" y="50"/>
                      <a:pt x="1" y="51"/>
                    </a:cubicBezTo>
                    <a:cubicBezTo>
                      <a:pt x="26" y="47"/>
                      <a:pt x="46" y="27"/>
                      <a:pt x="51" y="2"/>
                    </a:cubicBezTo>
                    <a:cubicBezTo>
                      <a:pt x="50" y="2"/>
                      <a:pt x="50" y="2"/>
                      <a:pt x="49"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89" name="Freeform 76"/>
              <p:cNvSpPr>
                <a:spLocks/>
              </p:cNvSpPr>
              <p:nvPr/>
            </p:nvSpPr>
            <p:spPr bwMode="auto">
              <a:xfrm>
                <a:off x="3694" y="2012"/>
                <a:ext cx="128" cy="131"/>
              </a:xfrm>
              <a:custGeom>
                <a:avLst/>
                <a:gdLst>
                  <a:gd name="T0" fmla="*/ 3 w 53"/>
                  <a:gd name="T1" fmla="*/ 52 h 54"/>
                  <a:gd name="T2" fmla="*/ 8 w 53"/>
                  <a:gd name="T3" fmla="*/ 54 h 54"/>
                  <a:gd name="T4" fmla="*/ 53 w 53"/>
                  <a:gd name="T5" fmla="*/ 8 h 54"/>
                  <a:gd name="T6" fmla="*/ 51 w 53"/>
                  <a:gd name="T7" fmla="*/ 3 h 54"/>
                  <a:gd name="T8" fmla="*/ 52 w 53"/>
                  <a:gd name="T9" fmla="*/ 0 h 54"/>
                  <a:gd name="T10" fmla="*/ 0 w 53"/>
                  <a:gd name="T11" fmla="*/ 53 h 54"/>
                  <a:gd name="T12" fmla="*/ 3 w 53"/>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3" y="52"/>
                    </a:moveTo>
                    <a:cubicBezTo>
                      <a:pt x="5" y="52"/>
                      <a:pt x="7" y="53"/>
                      <a:pt x="8" y="54"/>
                    </a:cubicBezTo>
                    <a:cubicBezTo>
                      <a:pt x="11" y="30"/>
                      <a:pt x="29" y="11"/>
                      <a:pt x="53" y="8"/>
                    </a:cubicBezTo>
                    <a:cubicBezTo>
                      <a:pt x="52" y="6"/>
                      <a:pt x="51" y="5"/>
                      <a:pt x="51" y="3"/>
                    </a:cubicBezTo>
                    <a:cubicBezTo>
                      <a:pt x="51" y="2"/>
                      <a:pt x="51" y="1"/>
                      <a:pt x="52" y="0"/>
                    </a:cubicBezTo>
                    <a:cubicBezTo>
                      <a:pt x="25" y="4"/>
                      <a:pt x="3" y="26"/>
                      <a:pt x="0" y="53"/>
                    </a:cubicBezTo>
                    <a:cubicBezTo>
                      <a:pt x="1" y="52"/>
                      <a:pt x="2" y="52"/>
                      <a:pt x="3"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90" name="Freeform 77"/>
              <p:cNvSpPr>
                <a:spLocks/>
              </p:cNvSpPr>
              <p:nvPr/>
            </p:nvSpPr>
            <p:spPr bwMode="auto">
              <a:xfrm>
                <a:off x="3696" y="2179"/>
                <a:ext cx="126" cy="124"/>
              </a:xfrm>
              <a:custGeom>
                <a:avLst/>
                <a:gdLst>
                  <a:gd name="T0" fmla="*/ 52 w 52"/>
                  <a:gd name="T1" fmla="*/ 43 h 51"/>
                  <a:gd name="T2" fmla="*/ 8 w 52"/>
                  <a:gd name="T3" fmla="*/ 0 h 51"/>
                  <a:gd name="T4" fmla="*/ 2 w 52"/>
                  <a:gd name="T5" fmla="*/ 2 h 51"/>
                  <a:gd name="T6" fmla="*/ 0 w 52"/>
                  <a:gd name="T7" fmla="*/ 2 h 51"/>
                  <a:gd name="T8" fmla="*/ 51 w 52"/>
                  <a:gd name="T9" fmla="*/ 51 h 51"/>
                  <a:gd name="T10" fmla="*/ 50 w 52"/>
                  <a:gd name="T11" fmla="*/ 48 h 51"/>
                  <a:gd name="T12" fmla="*/ 52 w 5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52" h="51">
                    <a:moveTo>
                      <a:pt x="52" y="43"/>
                    </a:moveTo>
                    <a:cubicBezTo>
                      <a:pt x="29" y="40"/>
                      <a:pt x="11" y="22"/>
                      <a:pt x="8" y="0"/>
                    </a:cubicBezTo>
                    <a:cubicBezTo>
                      <a:pt x="6" y="1"/>
                      <a:pt x="4" y="2"/>
                      <a:pt x="2" y="2"/>
                    </a:cubicBezTo>
                    <a:cubicBezTo>
                      <a:pt x="1" y="2"/>
                      <a:pt x="0" y="2"/>
                      <a:pt x="0" y="2"/>
                    </a:cubicBezTo>
                    <a:cubicBezTo>
                      <a:pt x="4" y="27"/>
                      <a:pt x="25" y="47"/>
                      <a:pt x="51" y="51"/>
                    </a:cubicBezTo>
                    <a:cubicBezTo>
                      <a:pt x="51" y="50"/>
                      <a:pt x="50" y="49"/>
                      <a:pt x="50" y="48"/>
                    </a:cubicBezTo>
                    <a:cubicBezTo>
                      <a:pt x="50" y="46"/>
                      <a:pt x="51" y="45"/>
                      <a:pt x="52"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91" name="Freeform 78"/>
              <p:cNvSpPr>
                <a:spLocks noEditPoints="1"/>
              </p:cNvSpPr>
              <p:nvPr/>
            </p:nvSpPr>
            <p:spPr bwMode="auto">
              <a:xfrm>
                <a:off x="3812" y="2269"/>
                <a:ext cx="56" cy="55"/>
              </a:xfrm>
              <a:custGeom>
                <a:avLst/>
                <a:gdLst>
                  <a:gd name="T0" fmla="*/ 12 w 23"/>
                  <a:gd name="T1" fmla="*/ 23 h 23"/>
                  <a:gd name="T2" fmla="*/ 0 w 23"/>
                  <a:gd name="T3" fmla="*/ 11 h 23"/>
                  <a:gd name="T4" fmla="*/ 12 w 23"/>
                  <a:gd name="T5" fmla="*/ 0 h 23"/>
                  <a:gd name="T6" fmla="*/ 23 w 23"/>
                  <a:gd name="T7" fmla="*/ 11 h 23"/>
                  <a:gd name="T8" fmla="*/ 12 w 23"/>
                  <a:gd name="T9" fmla="*/ 23 h 23"/>
                  <a:gd name="T10" fmla="*/ 12 w 23"/>
                  <a:gd name="T11" fmla="*/ 4 h 23"/>
                  <a:gd name="T12" fmla="*/ 4 w 23"/>
                  <a:gd name="T13" fmla="*/ 11 h 23"/>
                  <a:gd name="T14" fmla="*/ 12 w 23"/>
                  <a:gd name="T15" fmla="*/ 19 h 23"/>
                  <a:gd name="T16" fmla="*/ 19 w 23"/>
                  <a:gd name="T17" fmla="*/ 11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1"/>
                    </a:cubicBezTo>
                    <a:cubicBezTo>
                      <a:pt x="0" y="5"/>
                      <a:pt x="5" y="0"/>
                      <a:pt x="12" y="0"/>
                    </a:cubicBezTo>
                    <a:cubicBezTo>
                      <a:pt x="18" y="0"/>
                      <a:pt x="23" y="5"/>
                      <a:pt x="23" y="11"/>
                    </a:cubicBezTo>
                    <a:cubicBezTo>
                      <a:pt x="23" y="18"/>
                      <a:pt x="18" y="23"/>
                      <a:pt x="12" y="23"/>
                    </a:cubicBezTo>
                    <a:close/>
                    <a:moveTo>
                      <a:pt x="12" y="4"/>
                    </a:moveTo>
                    <a:cubicBezTo>
                      <a:pt x="8" y="4"/>
                      <a:pt x="4" y="7"/>
                      <a:pt x="4" y="11"/>
                    </a:cubicBezTo>
                    <a:cubicBezTo>
                      <a:pt x="4" y="15"/>
                      <a:pt x="8" y="19"/>
                      <a:pt x="12" y="19"/>
                    </a:cubicBezTo>
                    <a:cubicBezTo>
                      <a:pt x="16" y="19"/>
                      <a:pt x="19" y="15"/>
                      <a:pt x="19" y="11"/>
                    </a:cubicBezTo>
                    <a:cubicBezTo>
                      <a:pt x="19" y="7"/>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92" name="Freeform 79"/>
              <p:cNvSpPr>
                <a:spLocks noEditPoints="1"/>
              </p:cNvSpPr>
              <p:nvPr/>
            </p:nvSpPr>
            <p:spPr bwMode="auto">
              <a:xfrm>
                <a:off x="3675" y="2133"/>
                <a:ext cx="53" cy="56"/>
              </a:xfrm>
              <a:custGeom>
                <a:avLst/>
                <a:gdLst>
                  <a:gd name="T0" fmla="*/ 11 w 22"/>
                  <a:gd name="T1" fmla="*/ 23 h 23"/>
                  <a:gd name="T2" fmla="*/ 0 w 22"/>
                  <a:gd name="T3" fmla="*/ 12 h 23"/>
                  <a:gd name="T4" fmla="*/ 11 w 22"/>
                  <a:gd name="T5" fmla="*/ 0 h 23"/>
                  <a:gd name="T6" fmla="*/ 22 w 22"/>
                  <a:gd name="T7" fmla="*/ 12 h 23"/>
                  <a:gd name="T8" fmla="*/ 11 w 22"/>
                  <a:gd name="T9" fmla="*/ 23 h 23"/>
                  <a:gd name="T10" fmla="*/ 11 w 22"/>
                  <a:gd name="T11" fmla="*/ 4 h 23"/>
                  <a:gd name="T12" fmla="*/ 4 w 22"/>
                  <a:gd name="T13" fmla="*/ 12 h 23"/>
                  <a:gd name="T14" fmla="*/ 11 w 22"/>
                  <a:gd name="T15" fmla="*/ 19 h 23"/>
                  <a:gd name="T16" fmla="*/ 18 w 22"/>
                  <a:gd name="T17" fmla="*/ 12 h 23"/>
                  <a:gd name="T18" fmla="*/ 11 w 22"/>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3">
                    <a:moveTo>
                      <a:pt x="11" y="23"/>
                    </a:moveTo>
                    <a:cubicBezTo>
                      <a:pt x="5" y="23"/>
                      <a:pt x="0" y="18"/>
                      <a:pt x="0" y="12"/>
                    </a:cubicBezTo>
                    <a:cubicBezTo>
                      <a:pt x="0" y="5"/>
                      <a:pt x="5" y="0"/>
                      <a:pt x="11" y="0"/>
                    </a:cubicBezTo>
                    <a:cubicBezTo>
                      <a:pt x="17" y="0"/>
                      <a:pt x="22" y="5"/>
                      <a:pt x="22" y="12"/>
                    </a:cubicBezTo>
                    <a:cubicBezTo>
                      <a:pt x="22" y="18"/>
                      <a:pt x="17" y="23"/>
                      <a:pt x="11" y="23"/>
                    </a:cubicBezTo>
                    <a:close/>
                    <a:moveTo>
                      <a:pt x="11" y="4"/>
                    </a:moveTo>
                    <a:cubicBezTo>
                      <a:pt x="7" y="4"/>
                      <a:pt x="4" y="8"/>
                      <a:pt x="4" y="12"/>
                    </a:cubicBezTo>
                    <a:cubicBezTo>
                      <a:pt x="4" y="16"/>
                      <a:pt x="7" y="19"/>
                      <a:pt x="11" y="19"/>
                    </a:cubicBezTo>
                    <a:cubicBezTo>
                      <a:pt x="15" y="19"/>
                      <a:pt x="18" y="16"/>
                      <a:pt x="18" y="12"/>
                    </a:cubicBezTo>
                    <a:cubicBezTo>
                      <a:pt x="18"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14" name="Group 66"/>
            <p:cNvGrpSpPr>
              <a:grpSpLocks noChangeAspect="1"/>
            </p:cNvGrpSpPr>
            <p:nvPr/>
          </p:nvGrpSpPr>
          <p:grpSpPr bwMode="auto">
            <a:xfrm>
              <a:off x="2695569" y="5486021"/>
              <a:ext cx="292488" cy="295225"/>
              <a:chOff x="3675" y="1991"/>
              <a:chExt cx="330" cy="333"/>
            </a:xfrm>
            <a:solidFill>
              <a:srgbClr val="DDDFDF"/>
            </a:solidFill>
          </p:grpSpPr>
          <p:sp>
            <p:nvSpPr>
              <p:cNvPr id="1667" name="Freeform 67"/>
              <p:cNvSpPr>
                <a:spLocks noEditPoints="1"/>
              </p:cNvSpPr>
              <p:nvPr/>
            </p:nvSpPr>
            <p:spPr bwMode="auto">
              <a:xfrm>
                <a:off x="3793" y="2112"/>
                <a:ext cx="92" cy="92"/>
              </a:xfrm>
              <a:custGeom>
                <a:avLst/>
                <a:gdLst>
                  <a:gd name="T0" fmla="*/ 92 w 92"/>
                  <a:gd name="T1" fmla="*/ 92 h 92"/>
                  <a:gd name="T2" fmla="*/ 0 w 92"/>
                  <a:gd name="T3" fmla="*/ 92 h 92"/>
                  <a:gd name="T4" fmla="*/ 0 w 92"/>
                  <a:gd name="T5" fmla="*/ 0 h 92"/>
                  <a:gd name="T6" fmla="*/ 92 w 92"/>
                  <a:gd name="T7" fmla="*/ 0 h 92"/>
                  <a:gd name="T8" fmla="*/ 92 w 92"/>
                  <a:gd name="T9" fmla="*/ 92 h 92"/>
                  <a:gd name="T10" fmla="*/ 19 w 92"/>
                  <a:gd name="T11" fmla="*/ 72 h 92"/>
                  <a:gd name="T12" fmla="*/ 72 w 92"/>
                  <a:gd name="T13" fmla="*/ 72 h 92"/>
                  <a:gd name="T14" fmla="*/ 72 w 92"/>
                  <a:gd name="T15" fmla="*/ 19 h 92"/>
                  <a:gd name="T16" fmla="*/ 19 w 92"/>
                  <a:gd name="T17" fmla="*/ 19 h 92"/>
                  <a:gd name="T18" fmla="*/ 19 w 92"/>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2" y="92"/>
                    </a:moveTo>
                    <a:lnTo>
                      <a:pt x="0" y="92"/>
                    </a:lnTo>
                    <a:lnTo>
                      <a:pt x="0" y="0"/>
                    </a:lnTo>
                    <a:lnTo>
                      <a:pt x="92" y="0"/>
                    </a:lnTo>
                    <a:lnTo>
                      <a:pt x="92" y="92"/>
                    </a:lnTo>
                    <a:close/>
                    <a:moveTo>
                      <a:pt x="19" y="72"/>
                    </a:moveTo>
                    <a:lnTo>
                      <a:pt x="72" y="72"/>
                    </a:lnTo>
                    <a:lnTo>
                      <a:pt x="72"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68" name="Rectangle 68"/>
              <p:cNvSpPr>
                <a:spLocks noChangeArrowheads="1"/>
              </p:cNvSpPr>
              <p:nvPr/>
            </p:nvSpPr>
            <p:spPr bwMode="auto">
              <a:xfrm>
                <a:off x="3832" y="2225"/>
                <a:ext cx="16" cy="5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69" name="Rectangle 69"/>
              <p:cNvSpPr>
                <a:spLocks noChangeArrowheads="1"/>
              </p:cNvSpPr>
              <p:nvPr/>
            </p:nvSpPr>
            <p:spPr bwMode="auto">
              <a:xfrm>
                <a:off x="3832" y="2037"/>
                <a:ext cx="19" cy="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70" name="Rectangle 70"/>
              <p:cNvSpPr>
                <a:spLocks noChangeArrowheads="1"/>
              </p:cNvSpPr>
              <p:nvPr/>
            </p:nvSpPr>
            <p:spPr bwMode="auto">
              <a:xfrm>
                <a:off x="3909"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71" name="Rectangle 71"/>
              <p:cNvSpPr>
                <a:spLocks noChangeArrowheads="1"/>
              </p:cNvSpPr>
              <p:nvPr/>
            </p:nvSpPr>
            <p:spPr bwMode="auto">
              <a:xfrm>
                <a:off x="3720"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72" name="Freeform 72"/>
              <p:cNvSpPr>
                <a:spLocks/>
              </p:cNvSpPr>
              <p:nvPr/>
            </p:nvSpPr>
            <p:spPr bwMode="auto">
              <a:xfrm>
                <a:off x="3858" y="2012"/>
                <a:ext cx="128" cy="131"/>
              </a:xfrm>
              <a:custGeom>
                <a:avLst/>
                <a:gdLst>
                  <a:gd name="T0" fmla="*/ 45 w 53"/>
                  <a:gd name="T1" fmla="*/ 54 h 54"/>
                  <a:gd name="T2" fmla="*/ 50 w 53"/>
                  <a:gd name="T3" fmla="*/ 52 h 54"/>
                  <a:gd name="T4" fmla="*/ 53 w 53"/>
                  <a:gd name="T5" fmla="*/ 53 h 54"/>
                  <a:gd name="T6" fmla="*/ 2 w 53"/>
                  <a:gd name="T7" fmla="*/ 0 h 54"/>
                  <a:gd name="T8" fmla="*/ 2 w 53"/>
                  <a:gd name="T9" fmla="*/ 3 h 54"/>
                  <a:gd name="T10" fmla="*/ 0 w 53"/>
                  <a:gd name="T11" fmla="*/ 8 h 54"/>
                  <a:gd name="T12" fmla="*/ 45 w 5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45" y="54"/>
                    </a:moveTo>
                    <a:cubicBezTo>
                      <a:pt x="46" y="53"/>
                      <a:pt x="48" y="52"/>
                      <a:pt x="50" y="52"/>
                    </a:cubicBezTo>
                    <a:cubicBezTo>
                      <a:pt x="51" y="52"/>
                      <a:pt x="52" y="52"/>
                      <a:pt x="53" y="53"/>
                    </a:cubicBezTo>
                    <a:cubicBezTo>
                      <a:pt x="49" y="26"/>
                      <a:pt x="28" y="4"/>
                      <a:pt x="2" y="0"/>
                    </a:cubicBezTo>
                    <a:cubicBezTo>
                      <a:pt x="2" y="1"/>
                      <a:pt x="2" y="2"/>
                      <a:pt x="2" y="3"/>
                    </a:cubicBezTo>
                    <a:cubicBezTo>
                      <a:pt x="2" y="5"/>
                      <a:pt x="1" y="7"/>
                      <a:pt x="0" y="8"/>
                    </a:cubicBezTo>
                    <a:cubicBezTo>
                      <a:pt x="24" y="12"/>
                      <a:pt x="42" y="30"/>
                      <a:pt x="45" y="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73" name="Freeform 73"/>
              <p:cNvSpPr>
                <a:spLocks noEditPoints="1"/>
              </p:cNvSpPr>
              <p:nvPr/>
            </p:nvSpPr>
            <p:spPr bwMode="auto">
              <a:xfrm>
                <a:off x="3812" y="1991"/>
                <a:ext cx="56" cy="55"/>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6" y="23"/>
                      <a:pt x="0" y="18"/>
                      <a:pt x="0" y="12"/>
                    </a:cubicBezTo>
                    <a:cubicBezTo>
                      <a:pt x="0" y="5"/>
                      <a:pt x="6"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74" name="Freeform 74"/>
              <p:cNvSpPr>
                <a:spLocks noEditPoints="1"/>
              </p:cNvSpPr>
              <p:nvPr/>
            </p:nvSpPr>
            <p:spPr bwMode="auto">
              <a:xfrm>
                <a:off x="3950" y="2133"/>
                <a:ext cx="55" cy="56"/>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75" name="Freeform 75"/>
              <p:cNvSpPr>
                <a:spLocks/>
              </p:cNvSpPr>
              <p:nvPr/>
            </p:nvSpPr>
            <p:spPr bwMode="auto">
              <a:xfrm>
                <a:off x="3861" y="2179"/>
                <a:ext cx="123" cy="124"/>
              </a:xfrm>
              <a:custGeom>
                <a:avLst/>
                <a:gdLst>
                  <a:gd name="T0" fmla="*/ 49 w 51"/>
                  <a:gd name="T1" fmla="*/ 2 h 51"/>
                  <a:gd name="T2" fmla="*/ 43 w 51"/>
                  <a:gd name="T3" fmla="*/ 0 h 51"/>
                  <a:gd name="T4" fmla="*/ 0 w 51"/>
                  <a:gd name="T5" fmla="*/ 43 h 51"/>
                  <a:gd name="T6" fmla="*/ 1 w 51"/>
                  <a:gd name="T7" fmla="*/ 48 h 51"/>
                  <a:gd name="T8" fmla="*/ 1 w 51"/>
                  <a:gd name="T9" fmla="*/ 51 h 51"/>
                  <a:gd name="T10" fmla="*/ 51 w 51"/>
                  <a:gd name="T11" fmla="*/ 2 h 51"/>
                  <a:gd name="T12" fmla="*/ 49 w 51"/>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49" y="2"/>
                    </a:moveTo>
                    <a:cubicBezTo>
                      <a:pt x="47" y="2"/>
                      <a:pt x="45" y="1"/>
                      <a:pt x="43" y="0"/>
                    </a:cubicBezTo>
                    <a:cubicBezTo>
                      <a:pt x="39" y="22"/>
                      <a:pt x="22" y="39"/>
                      <a:pt x="0" y="43"/>
                    </a:cubicBezTo>
                    <a:cubicBezTo>
                      <a:pt x="1" y="44"/>
                      <a:pt x="1" y="46"/>
                      <a:pt x="1" y="48"/>
                    </a:cubicBezTo>
                    <a:cubicBezTo>
                      <a:pt x="1" y="49"/>
                      <a:pt x="1" y="50"/>
                      <a:pt x="1" y="51"/>
                    </a:cubicBezTo>
                    <a:cubicBezTo>
                      <a:pt x="26" y="47"/>
                      <a:pt x="46" y="27"/>
                      <a:pt x="51" y="2"/>
                    </a:cubicBezTo>
                    <a:cubicBezTo>
                      <a:pt x="50" y="2"/>
                      <a:pt x="50" y="2"/>
                      <a:pt x="49"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76" name="Freeform 76"/>
              <p:cNvSpPr>
                <a:spLocks/>
              </p:cNvSpPr>
              <p:nvPr/>
            </p:nvSpPr>
            <p:spPr bwMode="auto">
              <a:xfrm>
                <a:off x="3694" y="2012"/>
                <a:ext cx="128" cy="131"/>
              </a:xfrm>
              <a:custGeom>
                <a:avLst/>
                <a:gdLst>
                  <a:gd name="T0" fmla="*/ 3 w 53"/>
                  <a:gd name="T1" fmla="*/ 52 h 54"/>
                  <a:gd name="T2" fmla="*/ 8 w 53"/>
                  <a:gd name="T3" fmla="*/ 54 h 54"/>
                  <a:gd name="T4" fmla="*/ 53 w 53"/>
                  <a:gd name="T5" fmla="*/ 8 h 54"/>
                  <a:gd name="T6" fmla="*/ 51 w 53"/>
                  <a:gd name="T7" fmla="*/ 3 h 54"/>
                  <a:gd name="T8" fmla="*/ 52 w 53"/>
                  <a:gd name="T9" fmla="*/ 0 h 54"/>
                  <a:gd name="T10" fmla="*/ 0 w 53"/>
                  <a:gd name="T11" fmla="*/ 53 h 54"/>
                  <a:gd name="T12" fmla="*/ 3 w 53"/>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3" y="52"/>
                    </a:moveTo>
                    <a:cubicBezTo>
                      <a:pt x="5" y="52"/>
                      <a:pt x="7" y="53"/>
                      <a:pt x="8" y="54"/>
                    </a:cubicBezTo>
                    <a:cubicBezTo>
                      <a:pt x="11" y="30"/>
                      <a:pt x="29" y="11"/>
                      <a:pt x="53" y="8"/>
                    </a:cubicBezTo>
                    <a:cubicBezTo>
                      <a:pt x="52" y="6"/>
                      <a:pt x="51" y="5"/>
                      <a:pt x="51" y="3"/>
                    </a:cubicBezTo>
                    <a:cubicBezTo>
                      <a:pt x="51" y="2"/>
                      <a:pt x="51" y="1"/>
                      <a:pt x="52" y="0"/>
                    </a:cubicBezTo>
                    <a:cubicBezTo>
                      <a:pt x="25" y="4"/>
                      <a:pt x="3" y="26"/>
                      <a:pt x="0" y="53"/>
                    </a:cubicBezTo>
                    <a:cubicBezTo>
                      <a:pt x="1" y="52"/>
                      <a:pt x="2" y="52"/>
                      <a:pt x="3"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77" name="Freeform 77"/>
              <p:cNvSpPr>
                <a:spLocks/>
              </p:cNvSpPr>
              <p:nvPr/>
            </p:nvSpPr>
            <p:spPr bwMode="auto">
              <a:xfrm>
                <a:off x="3696" y="2179"/>
                <a:ext cx="126" cy="124"/>
              </a:xfrm>
              <a:custGeom>
                <a:avLst/>
                <a:gdLst>
                  <a:gd name="T0" fmla="*/ 52 w 52"/>
                  <a:gd name="T1" fmla="*/ 43 h 51"/>
                  <a:gd name="T2" fmla="*/ 8 w 52"/>
                  <a:gd name="T3" fmla="*/ 0 h 51"/>
                  <a:gd name="T4" fmla="*/ 2 w 52"/>
                  <a:gd name="T5" fmla="*/ 2 h 51"/>
                  <a:gd name="T6" fmla="*/ 0 w 52"/>
                  <a:gd name="T7" fmla="*/ 2 h 51"/>
                  <a:gd name="T8" fmla="*/ 51 w 52"/>
                  <a:gd name="T9" fmla="*/ 51 h 51"/>
                  <a:gd name="T10" fmla="*/ 50 w 52"/>
                  <a:gd name="T11" fmla="*/ 48 h 51"/>
                  <a:gd name="T12" fmla="*/ 52 w 5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52" h="51">
                    <a:moveTo>
                      <a:pt x="52" y="43"/>
                    </a:moveTo>
                    <a:cubicBezTo>
                      <a:pt x="29" y="40"/>
                      <a:pt x="11" y="22"/>
                      <a:pt x="8" y="0"/>
                    </a:cubicBezTo>
                    <a:cubicBezTo>
                      <a:pt x="6" y="1"/>
                      <a:pt x="4" y="2"/>
                      <a:pt x="2" y="2"/>
                    </a:cubicBezTo>
                    <a:cubicBezTo>
                      <a:pt x="1" y="2"/>
                      <a:pt x="0" y="2"/>
                      <a:pt x="0" y="2"/>
                    </a:cubicBezTo>
                    <a:cubicBezTo>
                      <a:pt x="4" y="27"/>
                      <a:pt x="25" y="47"/>
                      <a:pt x="51" y="51"/>
                    </a:cubicBezTo>
                    <a:cubicBezTo>
                      <a:pt x="51" y="50"/>
                      <a:pt x="50" y="49"/>
                      <a:pt x="50" y="48"/>
                    </a:cubicBezTo>
                    <a:cubicBezTo>
                      <a:pt x="50" y="46"/>
                      <a:pt x="51" y="45"/>
                      <a:pt x="52"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78" name="Freeform 78"/>
              <p:cNvSpPr>
                <a:spLocks noEditPoints="1"/>
              </p:cNvSpPr>
              <p:nvPr/>
            </p:nvSpPr>
            <p:spPr bwMode="auto">
              <a:xfrm>
                <a:off x="3812" y="2269"/>
                <a:ext cx="56" cy="55"/>
              </a:xfrm>
              <a:custGeom>
                <a:avLst/>
                <a:gdLst>
                  <a:gd name="T0" fmla="*/ 12 w 23"/>
                  <a:gd name="T1" fmla="*/ 23 h 23"/>
                  <a:gd name="T2" fmla="*/ 0 w 23"/>
                  <a:gd name="T3" fmla="*/ 11 h 23"/>
                  <a:gd name="T4" fmla="*/ 12 w 23"/>
                  <a:gd name="T5" fmla="*/ 0 h 23"/>
                  <a:gd name="T6" fmla="*/ 23 w 23"/>
                  <a:gd name="T7" fmla="*/ 11 h 23"/>
                  <a:gd name="T8" fmla="*/ 12 w 23"/>
                  <a:gd name="T9" fmla="*/ 23 h 23"/>
                  <a:gd name="T10" fmla="*/ 12 w 23"/>
                  <a:gd name="T11" fmla="*/ 4 h 23"/>
                  <a:gd name="T12" fmla="*/ 4 w 23"/>
                  <a:gd name="T13" fmla="*/ 11 h 23"/>
                  <a:gd name="T14" fmla="*/ 12 w 23"/>
                  <a:gd name="T15" fmla="*/ 19 h 23"/>
                  <a:gd name="T16" fmla="*/ 19 w 23"/>
                  <a:gd name="T17" fmla="*/ 11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1"/>
                    </a:cubicBezTo>
                    <a:cubicBezTo>
                      <a:pt x="0" y="5"/>
                      <a:pt x="5" y="0"/>
                      <a:pt x="12" y="0"/>
                    </a:cubicBezTo>
                    <a:cubicBezTo>
                      <a:pt x="18" y="0"/>
                      <a:pt x="23" y="5"/>
                      <a:pt x="23" y="11"/>
                    </a:cubicBezTo>
                    <a:cubicBezTo>
                      <a:pt x="23" y="18"/>
                      <a:pt x="18" y="23"/>
                      <a:pt x="12" y="23"/>
                    </a:cubicBezTo>
                    <a:close/>
                    <a:moveTo>
                      <a:pt x="12" y="4"/>
                    </a:moveTo>
                    <a:cubicBezTo>
                      <a:pt x="8" y="4"/>
                      <a:pt x="4" y="7"/>
                      <a:pt x="4" y="11"/>
                    </a:cubicBezTo>
                    <a:cubicBezTo>
                      <a:pt x="4" y="15"/>
                      <a:pt x="8" y="19"/>
                      <a:pt x="12" y="19"/>
                    </a:cubicBezTo>
                    <a:cubicBezTo>
                      <a:pt x="16" y="19"/>
                      <a:pt x="19" y="15"/>
                      <a:pt x="19" y="11"/>
                    </a:cubicBezTo>
                    <a:cubicBezTo>
                      <a:pt x="19" y="7"/>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79" name="Freeform 79"/>
              <p:cNvSpPr>
                <a:spLocks noEditPoints="1"/>
              </p:cNvSpPr>
              <p:nvPr/>
            </p:nvSpPr>
            <p:spPr bwMode="auto">
              <a:xfrm>
                <a:off x="3675" y="2133"/>
                <a:ext cx="53" cy="56"/>
              </a:xfrm>
              <a:custGeom>
                <a:avLst/>
                <a:gdLst>
                  <a:gd name="T0" fmla="*/ 11 w 22"/>
                  <a:gd name="T1" fmla="*/ 23 h 23"/>
                  <a:gd name="T2" fmla="*/ 0 w 22"/>
                  <a:gd name="T3" fmla="*/ 12 h 23"/>
                  <a:gd name="T4" fmla="*/ 11 w 22"/>
                  <a:gd name="T5" fmla="*/ 0 h 23"/>
                  <a:gd name="T6" fmla="*/ 22 w 22"/>
                  <a:gd name="T7" fmla="*/ 12 h 23"/>
                  <a:gd name="T8" fmla="*/ 11 w 22"/>
                  <a:gd name="T9" fmla="*/ 23 h 23"/>
                  <a:gd name="T10" fmla="*/ 11 w 22"/>
                  <a:gd name="T11" fmla="*/ 4 h 23"/>
                  <a:gd name="T12" fmla="*/ 4 w 22"/>
                  <a:gd name="T13" fmla="*/ 12 h 23"/>
                  <a:gd name="T14" fmla="*/ 11 w 22"/>
                  <a:gd name="T15" fmla="*/ 19 h 23"/>
                  <a:gd name="T16" fmla="*/ 18 w 22"/>
                  <a:gd name="T17" fmla="*/ 12 h 23"/>
                  <a:gd name="T18" fmla="*/ 11 w 22"/>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3">
                    <a:moveTo>
                      <a:pt x="11" y="23"/>
                    </a:moveTo>
                    <a:cubicBezTo>
                      <a:pt x="5" y="23"/>
                      <a:pt x="0" y="18"/>
                      <a:pt x="0" y="12"/>
                    </a:cubicBezTo>
                    <a:cubicBezTo>
                      <a:pt x="0" y="5"/>
                      <a:pt x="5" y="0"/>
                      <a:pt x="11" y="0"/>
                    </a:cubicBezTo>
                    <a:cubicBezTo>
                      <a:pt x="17" y="0"/>
                      <a:pt x="22" y="5"/>
                      <a:pt x="22" y="12"/>
                    </a:cubicBezTo>
                    <a:cubicBezTo>
                      <a:pt x="22" y="18"/>
                      <a:pt x="17" y="23"/>
                      <a:pt x="11" y="23"/>
                    </a:cubicBezTo>
                    <a:close/>
                    <a:moveTo>
                      <a:pt x="11" y="4"/>
                    </a:moveTo>
                    <a:cubicBezTo>
                      <a:pt x="7" y="4"/>
                      <a:pt x="4" y="8"/>
                      <a:pt x="4" y="12"/>
                    </a:cubicBezTo>
                    <a:cubicBezTo>
                      <a:pt x="4" y="16"/>
                      <a:pt x="7" y="19"/>
                      <a:pt x="11" y="19"/>
                    </a:cubicBezTo>
                    <a:cubicBezTo>
                      <a:pt x="15" y="19"/>
                      <a:pt x="18" y="16"/>
                      <a:pt x="18" y="12"/>
                    </a:cubicBezTo>
                    <a:cubicBezTo>
                      <a:pt x="18"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15" name="Group 66"/>
            <p:cNvGrpSpPr>
              <a:grpSpLocks noChangeAspect="1"/>
            </p:cNvGrpSpPr>
            <p:nvPr/>
          </p:nvGrpSpPr>
          <p:grpSpPr bwMode="auto">
            <a:xfrm>
              <a:off x="2342230" y="4128634"/>
              <a:ext cx="292488" cy="295225"/>
              <a:chOff x="3675" y="1991"/>
              <a:chExt cx="330" cy="333"/>
            </a:xfrm>
            <a:solidFill>
              <a:srgbClr val="DDDFDF"/>
            </a:solidFill>
          </p:grpSpPr>
          <p:sp>
            <p:nvSpPr>
              <p:cNvPr id="1654" name="Freeform 67"/>
              <p:cNvSpPr>
                <a:spLocks noEditPoints="1"/>
              </p:cNvSpPr>
              <p:nvPr/>
            </p:nvSpPr>
            <p:spPr bwMode="auto">
              <a:xfrm>
                <a:off x="3793" y="2112"/>
                <a:ext cx="92" cy="92"/>
              </a:xfrm>
              <a:custGeom>
                <a:avLst/>
                <a:gdLst>
                  <a:gd name="T0" fmla="*/ 92 w 92"/>
                  <a:gd name="T1" fmla="*/ 92 h 92"/>
                  <a:gd name="T2" fmla="*/ 0 w 92"/>
                  <a:gd name="T3" fmla="*/ 92 h 92"/>
                  <a:gd name="T4" fmla="*/ 0 w 92"/>
                  <a:gd name="T5" fmla="*/ 0 h 92"/>
                  <a:gd name="T6" fmla="*/ 92 w 92"/>
                  <a:gd name="T7" fmla="*/ 0 h 92"/>
                  <a:gd name="T8" fmla="*/ 92 w 92"/>
                  <a:gd name="T9" fmla="*/ 92 h 92"/>
                  <a:gd name="T10" fmla="*/ 19 w 92"/>
                  <a:gd name="T11" fmla="*/ 72 h 92"/>
                  <a:gd name="T12" fmla="*/ 72 w 92"/>
                  <a:gd name="T13" fmla="*/ 72 h 92"/>
                  <a:gd name="T14" fmla="*/ 72 w 92"/>
                  <a:gd name="T15" fmla="*/ 19 h 92"/>
                  <a:gd name="T16" fmla="*/ 19 w 92"/>
                  <a:gd name="T17" fmla="*/ 19 h 92"/>
                  <a:gd name="T18" fmla="*/ 19 w 92"/>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2" y="92"/>
                    </a:moveTo>
                    <a:lnTo>
                      <a:pt x="0" y="92"/>
                    </a:lnTo>
                    <a:lnTo>
                      <a:pt x="0" y="0"/>
                    </a:lnTo>
                    <a:lnTo>
                      <a:pt x="92" y="0"/>
                    </a:lnTo>
                    <a:lnTo>
                      <a:pt x="92" y="92"/>
                    </a:lnTo>
                    <a:close/>
                    <a:moveTo>
                      <a:pt x="19" y="72"/>
                    </a:moveTo>
                    <a:lnTo>
                      <a:pt x="72" y="72"/>
                    </a:lnTo>
                    <a:lnTo>
                      <a:pt x="72"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55" name="Rectangle 68"/>
              <p:cNvSpPr>
                <a:spLocks noChangeArrowheads="1"/>
              </p:cNvSpPr>
              <p:nvPr/>
            </p:nvSpPr>
            <p:spPr bwMode="auto">
              <a:xfrm>
                <a:off x="3832" y="2225"/>
                <a:ext cx="16" cy="5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56" name="Rectangle 69"/>
              <p:cNvSpPr>
                <a:spLocks noChangeArrowheads="1"/>
              </p:cNvSpPr>
              <p:nvPr/>
            </p:nvSpPr>
            <p:spPr bwMode="auto">
              <a:xfrm>
                <a:off x="3832" y="2037"/>
                <a:ext cx="19" cy="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57" name="Rectangle 70"/>
              <p:cNvSpPr>
                <a:spLocks noChangeArrowheads="1"/>
              </p:cNvSpPr>
              <p:nvPr/>
            </p:nvSpPr>
            <p:spPr bwMode="auto">
              <a:xfrm>
                <a:off x="3909"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58" name="Rectangle 71"/>
              <p:cNvSpPr>
                <a:spLocks noChangeArrowheads="1"/>
              </p:cNvSpPr>
              <p:nvPr/>
            </p:nvSpPr>
            <p:spPr bwMode="auto">
              <a:xfrm>
                <a:off x="3720"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59" name="Freeform 72"/>
              <p:cNvSpPr>
                <a:spLocks/>
              </p:cNvSpPr>
              <p:nvPr/>
            </p:nvSpPr>
            <p:spPr bwMode="auto">
              <a:xfrm>
                <a:off x="3858" y="2012"/>
                <a:ext cx="128" cy="131"/>
              </a:xfrm>
              <a:custGeom>
                <a:avLst/>
                <a:gdLst>
                  <a:gd name="T0" fmla="*/ 45 w 53"/>
                  <a:gd name="T1" fmla="*/ 54 h 54"/>
                  <a:gd name="T2" fmla="*/ 50 w 53"/>
                  <a:gd name="T3" fmla="*/ 52 h 54"/>
                  <a:gd name="T4" fmla="*/ 53 w 53"/>
                  <a:gd name="T5" fmla="*/ 53 h 54"/>
                  <a:gd name="T6" fmla="*/ 2 w 53"/>
                  <a:gd name="T7" fmla="*/ 0 h 54"/>
                  <a:gd name="T8" fmla="*/ 2 w 53"/>
                  <a:gd name="T9" fmla="*/ 3 h 54"/>
                  <a:gd name="T10" fmla="*/ 0 w 53"/>
                  <a:gd name="T11" fmla="*/ 8 h 54"/>
                  <a:gd name="T12" fmla="*/ 45 w 5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45" y="54"/>
                    </a:moveTo>
                    <a:cubicBezTo>
                      <a:pt x="46" y="53"/>
                      <a:pt x="48" y="52"/>
                      <a:pt x="50" y="52"/>
                    </a:cubicBezTo>
                    <a:cubicBezTo>
                      <a:pt x="51" y="52"/>
                      <a:pt x="52" y="52"/>
                      <a:pt x="53" y="53"/>
                    </a:cubicBezTo>
                    <a:cubicBezTo>
                      <a:pt x="49" y="26"/>
                      <a:pt x="28" y="4"/>
                      <a:pt x="2" y="0"/>
                    </a:cubicBezTo>
                    <a:cubicBezTo>
                      <a:pt x="2" y="1"/>
                      <a:pt x="2" y="2"/>
                      <a:pt x="2" y="3"/>
                    </a:cubicBezTo>
                    <a:cubicBezTo>
                      <a:pt x="2" y="5"/>
                      <a:pt x="1" y="7"/>
                      <a:pt x="0" y="8"/>
                    </a:cubicBezTo>
                    <a:cubicBezTo>
                      <a:pt x="24" y="12"/>
                      <a:pt x="42" y="30"/>
                      <a:pt x="45" y="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60" name="Freeform 73"/>
              <p:cNvSpPr>
                <a:spLocks noEditPoints="1"/>
              </p:cNvSpPr>
              <p:nvPr/>
            </p:nvSpPr>
            <p:spPr bwMode="auto">
              <a:xfrm>
                <a:off x="3812" y="1991"/>
                <a:ext cx="56" cy="55"/>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6" y="23"/>
                      <a:pt x="0" y="18"/>
                      <a:pt x="0" y="12"/>
                    </a:cubicBezTo>
                    <a:cubicBezTo>
                      <a:pt x="0" y="5"/>
                      <a:pt x="6"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61" name="Freeform 74"/>
              <p:cNvSpPr>
                <a:spLocks noEditPoints="1"/>
              </p:cNvSpPr>
              <p:nvPr/>
            </p:nvSpPr>
            <p:spPr bwMode="auto">
              <a:xfrm>
                <a:off x="3950" y="2133"/>
                <a:ext cx="55" cy="56"/>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62" name="Freeform 75"/>
              <p:cNvSpPr>
                <a:spLocks/>
              </p:cNvSpPr>
              <p:nvPr/>
            </p:nvSpPr>
            <p:spPr bwMode="auto">
              <a:xfrm>
                <a:off x="3861" y="2179"/>
                <a:ext cx="123" cy="124"/>
              </a:xfrm>
              <a:custGeom>
                <a:avLst/>
                <a:gdLst>
                  <a:gd name="T0" fmla="*/ 49 w 51"/>
                  <a:gd name="T1" fmla="*/ 2 h 51"/>
                  <a:gd name="T2" fmla="*/ 43 w 51"/>
                  <a:gd name="T3" fmla="*/ 0 h 51"/>
                  <a:gd name="T4" fmla="*/ 0 w 51"/>
                  <a:gd name="T5" fmla="*/ 43 h 51"/>
                  <a:gd name="T6" fmla="*/ 1 w 51"/>
                  <a:gd name="T7" fmla="*/ 48 h 51"/>
                  <a:gd name="T8" fmla="*/ 1 w 51"/>
                  <a:gd name="T9" fmla="*/ 51 h 51"/>
                  <a:gd name="T10" fmla="*/ 51 w 51"/>
                  <a:gd name="T11" fmla="*/ 2 h 51"/>
                  <a:gd name="T12" fmla="*/ 49 w 51"/>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49" y="2"/>
                    </a:moveTo>
                    <a:cubicBezTo>
                      <a:pt x="47" y="2"/>
                      <a:pt x="45" y="1"/>
                      <a:pt x="43" y="0"/>
                    </a:cubicBezTo>
                    <a:cubicBezTo>
                      <a:pt x="39" y="22"/>
                      <a:pt x="22" y="39"/>
                      <a:pt x="0" y="43"/>
                    </a:cubicBezTo>
                    <a:cubicBezTo>
                      <a:pt x="1" y="44"/>
                      <a:pt x="1" y="46"/>
                      <a:pt x="1" y="48"/>
                    </a:cubicBezTo>
                    <a:cubicBezTo>
                      <a:pt x="1" y="49"/>
                      <a:pt x="1" y="50"/>
                      <a:pt x="1" y="51"/>
                    </a:cubicBezTo>
                    <a:cubicBezTo>
                      <a:pt x="26" y="47"/>
                      <a:pt x="46" y="27"/>
                      <a:pt x="51" y="2"/>
                    </a:cubicBezTo>
                    <a:cubicBezTo>
                      <a:pt x="50" y="2"/>
                      <a:pt x="50" y="2"/>
                      <a:pt x="49"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63" name="Freeform 76"/>
              <p:cNvSpPr>
                <a:spLocks/>
              </p:cNvSpPr>
              <p:nvPr/>
            </p:nvSpPr>
            <p:spPr bwMode="auto">
              <a:xfrm>
                <a:off x="3694" y="2012"/>
                <a:ext cx="128" cy="131"/>
              </a:xfrm>
              <a:custGeom>
                <a:avLst/>
                <a:gdLst>
                  <a:gd name="T0" fmla="*/ 3 w 53"/>
                  <a:gd name="T1" fmla="*/ 52 h 54"/>
                  <a:gd name="T2" fmla="*/ 8 w 53"/>
                  <a:gd name="T3" fmla="*/ 54 h 54"/>
                  <a:gd name="T4" fmla="*/ 53 w 53"/>
                  <a:gd name="T5" fmla="*/ 8 h 54"/>
                  <a:gd name="T6" fmla="*/ 51 w 53"/>
                  <a:gd name="T7" fmla="*/ 3 h 54"/>
                  <a:gd name="T8" fmla="*/ 52 w 53"/>
                  <a:gd name="T9" fmla="*/ 0 h 54"/>
                  <a:gd name="T10" fmla="*/ 0 w 53"/>
                  <a:gd name="T11" fmla="*/ 53 h 54"/>
                  <a:gd name="T12" fmla="*/ 3 w 53"/>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3" y="52"/>
                    </a:moveTo>
                    <a:cubicBezTo>
                      <a:pt x="5" y="52"/>
                      <a:pt x="7" y="53"/>
                      <a:pt x="8" y="54"/>
                    </a:cubicBezTo>
                    <a:cubicBezTo>
                      <a:pt x="11" y="30"/>
                      <a:pt x="29" y="11"/>
                      <a:pt x="53" y="8"/>
                    </a:cubicBezTo>
                    <a:cubicBezTo>
                      <a:pt x="52" y="6"/>
                      <a:pt x="51" y="5"/>
                      <a:pt x="51" y="3"/>
                    </a:cubicBezTo>
                    <a:cubicBezTo>
                      <a:pt x="51" y="2"/>
                      <a:pt x="51" y="1"/>
                      <a:pt x="52" y="0"/>
                    </a:cubicBezTo>
                    <a:cubicBezTo>
                      <a:pt x="25" y="4"/>
                      <a:pt x="3" y="26"/>
                      <a:pt x="0" y="53"/>
                    </a:cubicBezTo>
                    <a:cubicBezTo>
                      <a:pt x="1" y="52"/>
                      <a:pt x="2" y="52"/>
                      <a:pt x="3"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64" name="Freeform 77"/>
              <p:cNvSpPr>
                <a:spLocks/>
              </p:cNvSpPr>
              <p:nvPr/>
            </p:nvSpPr>
            <p:spPr bwMode="auto">
              <a:xfrm>
                <a:off x="3696" y="2179"/>
                <a:ext cx="126" cy="124"/>
              </a:xfrm>
              <a:custGeom>
                <a:avLst/>
                <a:gdLst>
                  <a:gd name="T0" fmla="*/ 52 w 52"/>
                  <a:gd name="T1" fmla="*/ 43 h 51"/>
                  <a:gd name="T2" fmla="*/ 8 w 52"/>
                  <a:gd name="T3" fmla="*/ 0 h 51"/>
                  <a:gd name="T4" fmla="*/ 2 w 52"/>
                  <a:gd name="T5" fmla="*/ 2 h 51"/>
                  <a:gd name="T6" fmla="*/ 0 w 52"/>
                  <a:gd name="T7" fmla="*/ 2 h 51"/>
                  <a:gd name="T8" fmla="*/ 51 w 52"/>
                  <a:gd name="T9" fmla="*/ 51 h 51"/>
                  <a:gd name="T10" fmla="*/ 50 w 52"/>
                  <a:gd name="T11" fmla="*/ 48 h 51"/>
                  <a:gd name="T12" fmla="*/ 52 w 5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52" h="51">
                    <a:moveTo>
                      <a:pt x="52" y="43"/>
                    </a:moveTo>
                    <a:cubicBezTo>
                      <a:pt x="29" y="40"/>
                      <a:pt x="11" y="22"/>
                      <a:pt x="8" y="0"/>
                    </a:cubicBezTo>
                    <a:cubicBezTo>
                      <a:pt x="6" y="1"/>
                      <a:pt x="4" y="2"/>
                      <a:pt x="2" y="2"/>
                    </a:cubicBezTo>
                    <a:cubicBezTo>
                      <a:pt x="1" y="2"/>
                      <a:pt x="0" y="2"/>
                      <a:pt x="0" y="2"/>
                    </a:cubicBezTo>
                    <a:cubicBezTo>
                      <a:pt x="4" y="27"/>
                      <a:pt x="25" y="47"/>
                      <a:pt x="51" y="51"/>
                    </a:cubicBezTo>
                    <a:cubicBezTo>
                      <a:pt x="51" y="50"/>
                      <a:pt x="50" y="49"/>
                      <a:pt x="50" y="48"/>
                    </a:cubicBezTo>
                    <a:cubicBezTo>
                      <a:pt x="50" y="46"/>
                      <a:pt x="51" y="45"/>
                      <a:pt x="52"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65" name="Freeform 78"/>
              <p:cNvSpPr>
                <a:spLocks noEditPoints="1"/>
              </p:cNvSpPr>
              <p:nvPr/>
            </p:nvSpPr>
            <p:spPr bwMode="auto">
              <a:xfrm>
                <a:off x="3812" y="2269"/>
                <a:ext cx="56" cy="55"/>
              </a:xfrm>
              <a:custGeom>
                <a:avLst/>
                <a:gdLst>
                  <a:gd name="T0" fmla="*/ 12 w 23"/>
                  <a:gd name="T1" fmla="*/ 23 h 23"/>
                  <a:gd name="T2" fmla="*/ 0 w 23"/>
                  <a:gd name="T3" fmla="*/ 11 h 23"/>
                  <a:gd name="T4" fmla="*/ 12 w 23"/>
                  <a:gd name="T5" fmla="*/ 0 h 23"/>
                  <a:gd name="T6" fmla="*/ 23 w 23"/>
                  <a:gd name="T7" fmla="*/ 11 h 23"/>
                  <a:gd name="T8" fmla="*/ 12 w 23"/>
                  <a:gd name="T9" fmla="*/ 23 h 23"/>
                  <a:gd name="T10" fmla="*/ 12 w 23"/>
                  <a:gd name="T11" fmla="*/ 4 h 23"/>
                  <a:gd name="T12" fmla="*/ 4 w 23"/>
                  <a:gd name="T13" fmla="*/ 11 h 23"/>
                  <a:gd name="T14" fmla="*/ 12 w 23"/>
                  <a:gd name="T15" fmla="*/ 19 h 23"/>
                  <a:gd name="T16" fmla="*/ 19 w 23"/>
                  <a:gd name="T17" fmla="*/ 11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1"/>
                    </a:cubicBezTo>
                    <a:cubicBezTo>
                      <a:pt x="0" y="5"/>
                      <a:pt x="5" y="0"/>
                      <a:pt x="12" y="0"/>
                    </a:cubicBezTo>
                    <a:cubicBezTo>
                      <a:pt x="18" y="0"/>
                      <a:pt x="23" y="5"/>
                      <a:pt x="23" y="11"/>
                    </a:cubicBezTo>
                    <a:cubicBezTo>
                      <a:pt x="23" y="18"/>
                      <a:pt x="18" y="23"/>
                      <a:pt x="12" y="23"/>
                    </a:cubicBezTo>
                    <a:close/>
                    <a:moveTo>
                      <a:pt x="12" y="4"/>
                    </a:moveTo>
                    <a:cubicBezTo>
                      <a:pt x="8" y="4"/>
                      <a:pt x="4" y="7"/>
                      <a:pt x="4" y="11"/>
                    </a:cubicBezTo>
                    <a:cubicBezTo>
                      <a:pt x="4" y="15"/>
                      <a:pt x="8" y="19"/>
                      <a:pt x="12" y="19"/>
                    </a:cubicBezTo>
                    <a:cubicBezTo>
                      <a:pt x="16" y="19"/>
                      <a:pt x="19" y="15"/>
                      <a:pt x="19" y="11"/>
                    </a:cubicBezTo>
                    <a:cubicBezTo>
                      <a:pt x="19" y="7"/>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66" name="Freeform 79"/>
              <p:cNvSpPr>
                <a:spLocks noEditPoints="1"/>
              </p:cNvSpPr>
              <p:nvPr/>
            </p:nvSpPr>
            <p:spPr bwMode="auto">
              <a:xfrm>
                <a:off x="3675" y="2133"/>
                <a:ext cx="53" cy="56"/>
              </a:xfrm>
              <a:custGeom>
                <a:avLst/>
                <a:gdLst>
                  <a:gd name="T0" fmla="*/ 11 w 22"/>
                  <a:gd name="T1" fmla="*/ 23 h 23"/>
                  <a:gd name="T2" fmla="*/ 0 w 22"/>
                  <a:gd name="T3" fmla="*/ 12 h 23"/>
                  <a:gd name="T4" fmla="*/ 11 w 22"/>
                  <a:gd name="T5" fmla="*/ 0 h 23"/>
                  <a:gd name="T6" fmla="*/ 22 w 22"/>
                  <a:gd name="T7" fmla="*/ 12 h 23"/>
                  <a:gd name="T8" fmla="*/ 11 w 22"/>
                  <a:gd name="T9" fmla="*/ 23 h 23"/>
                  <a:gd name="T10" fmla="*/ 11 w 22"/>
                  <a:gd name="T11" fmla="*/ 4 h 23"/>
                  <a:gd name="T12" fmla="*/ 4 w 22"/>
                  <a:gd name="T13" fmla="*/ 12 h 23"/>
                  <a:gd name="T14" fmla="*/ 11 w 22"/>
                  <a:gd name="T15" fmla="*/ 19 h 23"/>
                  <a:gd name="T16" fmla="*/ 18 w 22"/>
                  <a:gd name="T17" fmla="*/ 12 h 23"/>
                  <a:gd name="T18" fmla="*/ 11 w 22"/>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3">
                    <a:moveTo>
                      <a:pt x="11" y="23"/>
                    </a:moveTo>
                    <a:cubicBezTo>
                      <a:pt x="5" y="23"/>
                      <a:pt x="0" y="18"/>
                      <a:pt x="0" y="12"/>
                    </a:cubicBezTo>
                    <a:cubicBezTo>
                      <a:pt x="0" y="5"/>
                      <a:pt x="5" y="0"/>
                      <a:pt x="11" y="0"/>
                    </a:cubicBezTo>
                    <a:cubicBezTo>
                      <a:pt x="17" y="0"/>
                      <a:pt x="22" y="5"/>
                      <a:pt x="22" y="12"/>
                    </a:cubicBezTo>
                    <a:cubicBezTo>
                      <a:pt x="22" y="18"/>
                      <a:pt x="17" y="23"/>
                      <a:pt x="11" y="23"/>
                    </a:cubicBezTo>
                    <a:close/>
                    <a:moveTo>
                      <a:pt x="11" y="4"/>
                    </a:moveTo>
                    <a:cubicBezTo>
                      <a:pt x="7" y="4"/>
                      <a:pt x="4" y="8"/>
                      <a:pt x="4" y="12"/>
                    </a:cubicBezTo>
                    <a:cubicBezTo>
                      <a:pt x="4" y="16"/>
                      <a:pt x="7" y="19"/>
                      <a:pt x="11" y="19"/>
                    </a:cubicBezTo>
                    <a:cubicBezTo>
                      <a:pt x="15" y="19"/>
                      <a:pt x="18" y="16"/>
                      <a:pt x="18" y="12"/>
                    </a:cubicBezTo>
                    <a:cubicBezTo>
                      <a:pt x="18"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16" name="Group 66"/>
            <p:cNvGrpSpPr>
              <a:grpSpLocks noChangeAspect="1"/>
            </p:cNvGrpSpPr>
            <p:nvPr/>
          </p:nvGrpSpPr>
          <p:grpSpPr bwMode="auto">
            <a:xfrm>
              <a:off x="2688857" y="4128634"/>
              <a:ext cx="292488" cy="295225"/>
              <a:chOff x="3675" y="1991"/>
              <a:chExt cx="330" cy="333"/>
            </a:xfrm>
            <a:solidFill>
              <a:srgbClr val="DDDFDF"/>
            </a:solidFill>
          </p:grpSpPr>
          <p:sp>
            <p:nvSpPr>
              <p:cNvPr id="1641" name="Freeform 67"/>
              <p:cNvSpPr>
                <a:spLocks noEditPoints="1"/>
              </p:cNvSpPr>
              <p:nvPr/>
            </p:nvSpPr>
            <p:spPr bwMode="auto">
              <a:xfrm>
                <a:off x="3793" y="2112"/>
                <a:ext cx="92" cy="92"/>
              </a:xfrm>
              <a:custGeom>
                <a:avLst/>
                <a:gdLst>
                  <a:gd name="T0" fmla="*/ 92 w 92"/>
                  <a:gd name="T1" fmla="*/ 92 h 92"/>
                  <a:gd name="T2" fmla="*/ 0 w 92"/>
                  <a:gd name="T3" fmla="*/ 92 h 92"/>
                  <a:gd name="T4" fmla="*/ 0 w 92"/>
                  <a:gd name="T5" fmla="*/ 0 h 92"/>
                  <a:gd name="T6" fmla="*/ 92 w 92"/>
                  <a:gd name="T7" fmla="*/ 0 h 92"/>
                  <a:gd name="T8" fmla="*/ 92 w 92"/>
                  <a:gd name="T9" fmla="*/ 92 h 92"/>
                  <a:gd name="T10" fmla="*/ 19 w 92"/>
                  <a:gd name="T11" fmla="*/ 72 h 92"/>
                  <a:gd name="T12" fmla="*/ 72 w 92"/>
                  <a:gd name="T13" fmla="*/ 72 h 92"/>
                  <a:gd name="T14" fmla="*/ 72 w 92"/>
                  <a:gd name="T15" fmla="*/ 19 h 92"/>
                  <a:gd name="T16" fmla="*/ 19 w 92"/>
                  <a:gd name="T17" fmla="*/ 19 h 92"/>
                  <a:gd name="T18" fmla="*/ 19 w 92"/>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2" y="92"/>
                    </a:moveTo>
                    <a:lnTo>
                      <a:pt x="0" y="92"/>
                    </a:lnTo>
                    <a:lnTo>
                      <a:pt x="0" y="0"/>
                    </a:lnTo>
                    <a:lnTo>
                      <a:pt x="92" y="0"/>
                    </a:lnTo>
                    <a:lnTo>
                      <a:pt x="92" y="92"/>
                    </a:lnTo>
                    <a:close/>
                    <a:moveTo>
                      <a:pt x="19" y="72"/>
                    </a:moveTo>
                    <a:lnTo>
                      <a:pt x="72" y="72"/>
                    </a:lnTo>
                    <a:lnTo>
                      <a:pt x="72"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42" name="Rectangle 68"/>
              <p:cNvSpPr>
                <a:spLocks noChangeArrowheads="1"/>
              </p:cNvSpPr>
              <p:nvPr/>
            </p:nvSpPr>
            <p:spPr bwMode="auto">
              <a:xfrm>
                <a:off x="3832" y="2225"/>
                <a:ext cx="16" cy="5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43" name="Rectangle 69"/>
              <p:cNvSpPr>
                <a:spLocks noChangeArrowheads="1"/>
              </p:cNvSpPr>
              <p:nvPr/>
            </p:nvSpPr>
            <p:spPr bwMode="auto">
              <a:xfrm>
                <a:off x="3832" y="2037"/>
                <a:ext cx="19" cy="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44" name="Rectangle 70"/>
              <p:cNvSpPr>
                <a:spLocks noChangeArrowheads="1"/>
              </p:cNvSpPr>
              <p:nvPr/>
            </p:nvSpPr>
            <p:spPr bwMode="auto">
              <a:xfrm>
                <a:off x="3909"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45" name="Rectangle 71"/>
              <p:cNvSpPr>
                <a:spLocks noChangeArrowheads="1"/>
              </p:cNvSpPr>
              <p:nvPr/>
            </p:nvSpPr>
            <p:spPr bwMode="auto">
              <a:xfrm>
                <a:off x="3720"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46" name="Freeform 72"/>
              <p:cNvSpPr>
                <a:spLocks/>
              </p:cNvSpPr>
              <p:nvPr/>
            </p:nvSpPr>
            <p:spPr bwMode="auto">
              <a:xfrm>
                <a:off x="3858" y="2012"/>
                <a:ext cx="128" cy="131"/>
              </a:xfrm>
              <a:custGeom>
                <a:avLst/>
                <a:gdLst>
                  <a:gd name="T0" fmla="*/ 45 w 53"/>
                  <a:gd name="T1" fmla="*/ 54 h 54"/>
                  <a:gd name="T2" fmla="*/ 50 w 53"/>
                  <a:gd name="T3" fmla="*/ 52 h 54"/>
                  <a:gd name="T4" fmla="*/ 53 w 53"/>
                  <a:gd name="T5" fmla="*/ 53 h 54"/>
                  <a:gd name="T6" fmla="*/ 2 w 53"/>
                  <a:gd name="T7" fmla="*/ 0 h 54"/>
                  <a:gd name="T8" fmla="*/ 2 w 53"/>
                  <a:gd name="T9" fmla="*/ 3 h 54"/>
                  <a:gd name="T10" fmla="*/ 0 w 53"/>
                  <a:gd name="T11" fmla="*/ 8 h 54"/>
                  <a:gd name="T12" fmla="*/ 45 w 5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45" y="54"/>
                    </a:moveTo>
                    <a:cubicBezTo>
                      <a:pt x="46" y="53"/>
                      <a:pt x="48" y="52"/>
                      <a:pt x="50" y="52"/>
                    </a:cubicBezTo>
                    <a:cubicBezTo>
                      <a:pt x="51" y="52"/>
                      <a:pt x="52" y="52"/>
                      <a:pt x="53" y="53"/>
                    </a:cubicBezTo>
                    <a:cubicBezTo>
                      <a:pt x="49" y="26"/>
                      <a:pt x="28" y="4"/>
                      <a:pt x="2" y="0"/>
                    </a:cubicBezTo>
                    <a:cubicBezTo>
                      <a:pt x="2" y="1"/>
                      <a:pt x="2" y="2"/>
                      <a:pt x="2" y="3"/>
                    </a:cubicBezTo>
                    <a:cubicBezTo>
                      <a:pt x="2" y="5"/>
                      <a:pt x="1" y="7"/>
                      <a:pt x="0" y="8"/>
                    </a:cubicBezTo>
                    <a:cubicBezTo>
                      <a:pt x="24" y="12"/>
                      <a:pt x="42" y="30"/>
                      <a:pt x="45" y="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47" name="Freeform 73"/>
              <p:cNvSpPr>
                <a:spLocks noEditPoints="1"/>
              </p:cNvSpPr>
              <p:nvPr/>
            </p:nvSpPr>
            <p:spPr bwMode="auto">
              <a:xfrm>
                <a:off x="3812" y="1991"/>
                <a:ext cx="56" cy="55"/>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6" y="23"/>
                      <a:pt x="0" y="18"/>
                      <a:pt x="0" y="12"/>
                    </a:cubicBezTo>
                    <a:cubicBezTo>
                      <a:pt x="0" y="5"/>
                      <a:pt x="6"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48" name="Freeform 74"/>
              <p:cNvSpPr>
                <a:spLocks noEditPoints="1"/>
              </p:cNvSpPr>
              <p:nvPr/>
            </p:nvSpPr>
            <p:spPr bwMode="auto">
              <a:xfrm>
                <a:off x="3950" y="2133"/>
                <a:ext cx="55" cy="56"/>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49" name="Freeform 75"/>
              <p:cNvSpPr>
                <a:spLocks/>
              </p:cNvSpPr>
              <p:nvPr/>
            </p:nvSpPr>
            <p:spPr bwMode="auto">
              <a:xfrm>
                <a:off x="3861" y="2179"/>
                <a:ext cx="123" cy="124"/>
              </a:xfrm>
              <a:custGeom>
                <a:avLst/>
                <a:gdLst>
                  <a:gd name="T0" fmla="*/ 49 w 51"/>
                  <a:gd name="T1" fmla="*/ 2 h 51"/>
                  <a:gd name="T2" fmla="*/ 43 w 51"/>
                  <a:gd name="T3" fmla="*/ 0 h 51"/>
                  <a:gd name="T4" fmla="*/ 0 w 51"/>
                  <a:gd name="T5" fmla="*/ 43 h 51"/>
                  <a:gd name="T6" fmla="*/ 1 w 51"/>
                  <a:gd name="T7" fmla="*/ 48 h 51"/>
                  <a:gd name="T8" fmla="*/ 1 w 51"/>
                  <a:gd name="T9" fmla="*/ 51 h 51"/>
                  <a:gd name="T10" fmla="*/ 51 w 51"/>
                  <a:gd name="T11" fmla="*/ 2 h 51"/>
                  <a:gd name="T12" fmla="*/ 49 w 51"/>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49" y="2"/>
                    </a:moveTo>
                    <a:cubicBezTo>
                      <a:pt x="47" y="2"/>
                      <a:pt x="45" y="1"/>
                      <a:pt x="43" y="0"/>
                    </a:cubicBezTo>
                    <a:cubicBezTo>
                      <a:pt x="39" y="22"/>
                      <a:pt x="22" y="39"/>
                      <a:pt x="0" y="43"/>
                    </a:cubicBezTo>
                    <a:cubicBezTo>
                      <a:pt x="1" y="44"/>
                      <a:pt x="1" y="46"/>
                      <a:pt x="1" y="48"/>
                    </a:cubicBezTo>
                    <a:cubicBezTo>
                      <a:pt x="1" y="49"/>
                      <a:pt x="1" y="50"/>
                      <a:pt x="1" y="51"/>
                    </a:cubicBezTo>
                    <a:cubicBezTo>
                      <a:pt x="26" y="47"/>
                      <a:pt x="46" y="27"/>
                      <a:pt x="51" y="2"/>
                    </a:cubicBezTo>
                    <a:cubicBezTo>
                      <a:pt x="50" y="2"/>
                      <a:pt x="50" y="2"/>
                      <a:pt x="49"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50" name="Freeform 76"/>
              <p:cNvSpPr>
                <a:spLocks/>
              </p:cNvSpPr>
              <p:nvPr/>
            </p:nvSpPr>
            <p:spPr bwMode="auto">
              <a:xfrm>
                <a:off x="3694" y="2012"/>
                <a:ext cx="128" cy="131"/>
              </a:xfrm>
              <a:custGeom>
                <a:avLst/>
                <a:gdLst>
                  <a:gd name="T0" fmla="*/ 3 w 53"/>
                  <a:gd name="T1" fmla="*/ 52 h 54"/>
                  <a:gd name="T2" fmla="*/ 8 w 53"/>
                  <a:gd name="T3" fmla="*/ 54 h 54"/>
                  <a:gd name="T4" fmla="*/ 53 w 53"/>
                  <a:gd name="T5" fmla="*/ 8 h 54"/>
                  <a:gd name="T6" fmla="*/ 51 w 53"/>
                  <a:gd name="T7" fmla="*/ 3 h 54"/>
                  <a:gd name="T8" fmla="*/ 52 w 53"/>
                  <a:gd name="T9" fmla="*/ 0 h 54"/>
                  <a:gd name="T10" fmla="*/ 0 w 53"/>
                  <a:gd name="T11" fmla="*/ 53 h 54"/>
                  <a:gd name="T12" fmla="*/ 3 w 53"/>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3" y="52"/>
                    </a:moveTo>
                    <a:cubicBezTo>
                      <a:pt x="5" y="52"/>
                      <a:pt x="7" y="53"/>
                      <a:pt x="8" y="54"/>
                    </a:cubicBezTo>
                    <a:cubicBezTo>
                      <a:pt x="11" y="30"/>
                      <a:pt x="29" y="11"/>
                      <a:pt x="53" y="8"/>
                    </a:cubicBezTo>
                    <a:cubicBezTo>
                      <a:pt x="52" y="6"/>
                      <a:pt x="51" y="5"/>
                      <a:pt x="51" y="3"/>
                    </a:cubicBezTo>
                    <a:cubicBezTo>
                      <a:pt x="51" y="2"/>
                      <a:pt x="51" y="1"/>
                      <a:pt x="52" y="0"/>
                    </a:cubicBezTo>
                    <a:cubicBezTo>
                      <a:pt x="25" y="4"/>
                      <a:pt x="3" y="26"/>
                      <a:pt x="0" y="53"/>
                    </a:cubicBezTo>
                    <a:cubicBezTo>
                      <a:pt x="1" y="52"/>
                      <a:pt x="2" y="52"/>
                      <a:pt x="3"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51" name="Freeform 77"/>
              <p:cNvSpPr>
                <a:spLocks/>
              </p:cNvSpPr>
              <p:nvPr/>
            </p:nvSpPr>
            <p:spPr bwMode="auto">
              <a:xfrm>
                <a:off x="3696" y="2179"/>
                <a:ext cx="126" cy="124"/>
              </a:xfrm>
              <a:custGeom>
                <a:avLst/>
                <a:gdLst>
                  <a:gd name="T0" fmla="*/ 52 w 52"/>
                  <a:gd name="T1" fmla="*/ 43 h 51"/>
                  <a:gd name="T2" fmla="*/ 8 w 52"/>
                  <a:gd name="T3" fmla="*/ 0 h 51"/>
                  <a:gd name="T4" fmla="*/ 2 w 52"/>
                  <a:gd name="T5" fmla="*/ 2 h 51"/>
                  <a:gd name="T6" fmla="*/ 0 w 52"/>
                  <a:gd name="T7" fmla="*/ 2 h 51"/>
                  <a:gd name="T8" fmla="*/ 51 w 52"/>
                  <a:gd name="T9" fmla="*/ 51 h 51"/>
                  <a:gd name="T10" fmla="*/ 50 w 52"/>
                  <a:gd name="T11" fmla="*/ 48 h 51"/>
                  <a:gd name="T12" fmla="*/ 52 w 5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52" h="51">
                    <a:moveTo>
                      <a:pt x="52" y="43"/>
                    </a:moveTo>
                    <a:cubicBezTo>
                      <a:pt x="29" y="40"/>
                      <a:pt x="11" y="22"/>
                      <a:pt x="8" y="0"/>
                    </a:cubicBezTo>
                    <a:cubicBezTo>
                      <a:pt x="6" y="1"/>
                      <a:pt x="4" y="2"/>
                      <a:pt x="2" y="2"/>
                    </a:cubicBezTo>
                    <a:cubicBezTo>
                      <a:pt x="1" y="2"/>
                      <a:pt x="0" y="2"/>
                      <a:pt x="0" y="2"/>
                    </a:cubicBezTo>
                    <a:cubicBezTo>
                      <a:pt x="4" y="27"/>
                      <a:pt x="25" y="47"/>
                      <a:pt x="51" y="51"/>
                    </a:cubicBezTo>
                    <a:cubicBezTo>
                      <a:pt x="51" y="50"/>
                      <a:pt x="50" y="49"/>
                      <a:pt x="50" y="48"/>
                    </a:cubicBezTo>
                    <a:cubicBezTo>
                      <a:pt x="50" y="46"/>
                      <a:pt x="51" y="45"/>
                      <a:pt x="52"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52" name="Freeform 78"/>
              <p:cNvSpPr>
                <a:spLocks noEditPoints="1"/>
              </p:cNvSpPr>
              <p:nvPr/>
            </p:nvSpPr>
            <p:spPr bwMode="auto">
              <a:xfrm>
                <a:off x="3812" y="2269"/>
                <a:ext cx="56" cy="55"/>
              </a:xfrm>
              <a:custGeom>
                <a:avLst/>
                <a:gdLst>
                  <a:gd name="T0" fmla="*/ 12 w 23"/>
                  <a:gd name="T1" fmla="*/ 23 h 23"/>
                  <a:gd name="T2" fmla="*/ 0 w 23"/>
                  <a:gd name="T3" fmla="*/ 11 h 23"/>
                  <a:gd name="T4" fmla="*/ 12 w 23"/>
                  <a:gd name="T5" fmla="*/ 0 h 23"/>
                  <a:gd name="T6" fmla="*/ 23 w 23"/>
                  <a:gd name="T7" fmla="*/ 11 h 23"/>
                  <a:gd name="T8" fmla="*/ 12 w 23"/>
                  <a:gd name="T9" fmla="*/ 23 h 23"/>
                  <a:gd name="T10" fmla="*/ 12 w 23"/>
                  <a:gd name="T11" fmla="*/ 4 h 23"/>
                  <a:gd name="T12" fmla="*/ 4 w 23"/>
                  <a:gd name="T13" fmla="*/ 11 h 23"/>
                  <a:gd name="T14" fmla="*/ 12 w 23"/>
                  <a:gd name="T15" fmla="*/ 19 h 23"/>
                  <a:gd name="T16" fmla="*/ 19 w 23"/>
                  <a:gd name="T17" fmla="*/ 11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1"/>
                    </a:cubicBezTo>
                    <a:cubicBezTo>
                      <a:pt x="0" y="5"/>
                      <a:pt x="5" y="0"/>
                      <a:pt x="12" y="0"/>
                    </a:cubicBezTo>
                    <a:cubicBezTo>
                      <a:pt x="18" y="0"/>
                      <a:pt x="23" y="5"/>
                      <a:pt x="23" y="11"/>
                    </a:cubicBezTo>
                    <a:cubicBezTo>
                      <a:pt x="23" y="18"/>
                      <a:pt x="18" y="23"/>
                      <a:pt x="12" y="23"/>
                    </a:cubicBezTo>
                    <a:close/>
                    <a:moveTo>
                      <a:pt x="12" y="4"/>
                    </a:moveTo>
                    <a:cubicBezTo>
                      <a:pt x="8" y="4"/>
                      <a:pt x="4" y="7"/>
                      <a:pt x="4" y="11"/>
                    </a:cubicBezTo>
                    <a:cubicBezTo>
                      <a:pt x="4" y="15"/>
                      <a:pt x="8" y="19"/>
                      <a:pt x="12" y="19"/>
                    </a:cubicBezTo>
                    <a:cubicBezTo>
                      <a:pt x="16" y="19"/>
                      <a:pt x="19" y="15"/>
                      <a:pt x="19" y="11"/>
                    </a:cubicBezTo>
                    <a:cubicBezTo>
                      <a:pt x="19" y="7"/>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53" name="Freeform 79"/>
              <p:cNvSpPr>
                <a:spLocks noEditPoints="1"/>
              </p:cNvSpPr>
              <p:nvPr/>
            </p:nvSpPr>
            <p:spPr bwMode="auto">
              <a:xfrm>
                <a:off x="3675" y="2133"/>
                <a:ext cx="53" cy="56"/>
              </a:xfrm>
              <a:custGeom>
                <a:avLst/>
                <a:gdLst>
                  <a:gd name="T0" fmla="*/ 11 w 22"/>
                  <a:gd name="T1" fmla="*/ 23 h 23"/>
                  <a:gd name="T2" fmla="*/ 0 w 22"/>
                  <a:gd name="T3" fmla="*/ 12 h 23"/>
                  <a:gd name="T4" fmla="*/ 11 w 22"/>
                  <a:gd name="T5" fmla="*/ 0 h 23"/>
                  <a:gd name="T6" fmla="*/ 22 w 22"/>
                  <a:gd name="T7" fmla="*/ 12 h 23"/>
                  <a:gd name="T8" fmla="*/ 11 w 22"/>
                  <a:gd name="T9" fmla="*/ 23 h 23"/>
                  <a:gd name="T10" fmla="*/ 11 w 22"/>
                  <a:gd name="T11" fmla="*/ 4 h 23"/>
                  <a:gd name="T12" fmla="*/ 4 w 22"/>
                  <a:gd name="T13" fmla="*/ 12 h 23"/>
                  <a:gd name="T14" fmla="*/ 11 w 22"/>
                  <a:gd name="T15" fmla="*/ 19 h 23"/>
                  <a:gd name="T16" fmla="*/ 18 w 22"/>
                  <a:gd name="T17" fmla="*/ 12 h 23"/>
                  <a:gd name="T18" fmla="*/ 11 w 22"/>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3">
                    <a:moveTo>
                      <a:pt x="11" y="23"/>
                    </a:moveTo>
                    <a:cubicBezTo>
                      <a:pt x="5" y="23"/>
                      <a:pt x="0" y="18"/>
                      <a:pt x="0" y="12"/>
                    </a:cubicBezTo>
                    <a:cubicBezTo>
                      <a:pt x="0" y="5"/>
                      <a:pt x="5" y="0"/>
                      <a:pt x="11" y="0"/>
                    </a:cubicBezTo>
                    <a:cubicBezTo>
                      <a:pt x="17" y="0"/>
                      <a:pt x="22" y="5"/>
                      <a:pt x="22" y="12"/>
                    </a:cubicBezTo>
                    <a:cubicBezTo>
                      <a:pt x="22" y="18"/>
                      <a:pt x="17" y="23"/>
                      <a:pt x="11" y="23"/>
                    </a:cubicBezTo>
                    <a:close/>
                    <a:moveTo>
                      <a:pt x="11" y="4"/>
                    </a:moveTo>
                    <a:cubicBezTo>
                      <a:pt x="7" y="4"/>
                      <a:pt x="4" y="8"/>
                      <a:pt x="4" y="12"/>
                    </a:cubicBezTo>
                    <a:cubicBezTo>
                      <a:pt x="4" y="16"/>
                      <a:pt x="7" y="19"/>
                      <a:pt x="11" y="19"/>
                    </a:cubicBezTo>
                    <a:cubicBezTo>
                      <a:pt x="15" y="19"/>
                      <a:pt x="18" y="16"/>
                      <a:pt x="18" y="12"/>
                    </a:cubicBezTo>
                    <a:cubicBezTo>
                      <a:pt x="18"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17" name="Group 4"/>
            <p:cNvGrpSpPr>
              <a:grpSpLocks noChangeAspect="1"/>
            </p:cNvGrpSpPr>
            <p:nvPr/>
          </p:nvGrpSpPr>
          <p:grpSpPr bwMode="auto">
            <a:xfrm>
              <a:off x="3127937" y="4479292"/>
              <a:ext cx="280487" cy="280561"/>
              <a:chOff x="3668" y="1988"/>
              <a:chExt cx="344" cy="344"/>
            </a:xfrm>
            <a:solidFill>
              <a:srgbClr val="DDDFDF"/>
            </a:solidFill>
          </p:grpSpPr>
          <p:sp>
            <p:nvSpPr>
              <p:cNvPr id="1638" name="Freeform 1637"/>
              <p:cNvSpPr>
                <a:spLocks noEditPoints="1"/>
              </p:cNvSpPr>
              <p:nvPr/>
            </p:nvSpPr>
            <p:spPr bwMode="auto">
              <a:xfrm>
                <a:off x="3668" y="1988"/>
                <a:ext cx="344" cy="344"/>
              </a:xfrm>
              <a:custGeom>
                <a:avLst/>
                <a:gdLst>
                  <a:gd name="T0" fmla="*/ 344 w 344"/>
                  <a:gd name="T1" fmla="*/ 344 h 344"/>
                  <a:gd name="T2" fmla="*/ 0 w 344"/>
                  <a:gd name="T3" fmla="*/ 344 h 344"/>
                  <a:gd name="T4" fmla="*/ 0 w 344"/>
                  <a:gd name="T5" fmla="*/ 0 h 344"/>
                  <a:gd name="T6" fmla="*/ 344 w 344"/>
                  <a:gd name="T7" fmla="*/ 0 h 344"/>
                  <a:gd name="T8" fmla="*/ 344 w 344"/>
                  <a:gd name="T9" fmla="*/ 344 h 344"/>
                  <a:gd name="T10" fmla="*/ 29 w 344"/>
                  <a:gd name="T11" fmla="*/ 315 h 344"/>
                  <a:gd name="T12" fmla="*/ 315 w 344"/>
                  <a:gd name="T13" fmla="*/ 315 h 344"/>
                  <a:gd name="T14" fmla="*/ 315 w 344"/>
                  <a:gd name="T15" fmla="*/ 29 h 344"/>
                  <a:gd name="T16" fmla="*/ 29 w 344"/>
                  <a:gd name="T17" fmla="*/ 29 h 344"/>
                  <a:gd name="T18" fmla="*/ 29 w 344"/>
                  <a:gd name="T19" fmla="*/ 3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4" h="344">
                    <a:moveTo>
                      <a:pt x="344" y="344"/>
                    </a:moveTo>
                    <a:lnTo>
                      <a:pt x="0" y="344"/>
                    </a:lnTo>
                    <a:lnTo>
                      <a:pt x="0" y="0"/>
                    </a:lnTo>
                    <a:lnTo>
                      <a:pt x="344" y="0"/>
                    </a:lnTo>
                    <a:lnTo>
                      <a:pt x="344" y="344"/>
                    </a:lnTo>
                    <a:close/>
                    <a:moveTo>
                      <a:pt x="29" y="315"/>
                    </a:moveTo>
                    <a:lnTo>
                      <a:pt x="315" y="315"/>
                    </a:lnTo>
                    <a:lnTo>
                      <a:pt x="315" y="29"/>
                    </a:lnTo>
                    <a:lnTo>
                      <a:pt x="29" y="29"/>
                    </a:lnTo>
                    <a:lnTo>
                      <a:pt x="29" y="3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39" name="Freeform 1638"/>
              <p:cNvSpPr>
                <a:spLocks noEditPoints="1"/>
              </p:cNvSpPr>
              <p:nvPr/>
            </p:nvSpPr>
            <p:spPr bwMode="auto">
              <a:xfrm>
                <a:off x="3738" y="2059"/>
                <a:ext cx="203" cy="203"/>
              </a:xfrm>
              <a:custGeom>
                <a:avLst/>
                <a:gdLst>
                  <a:gd name="T0" fmla="*/ 203 w 203"/>
                  <a:gd name="T1" fmla="*/ 203 h 203"/>
                  <a:gd name="T2" fmla="*/ 0 w 203"/>
                  <a:gd name="T3" fmla="*/ 203 h 203"/>
                  <a:gd name="T4" fmla="*/ 0 w 203"/>
                  <a:gd name="T5" fmla="*/ 0 h 203"/>
                  <a:gd name="T6" fmla="*/ 203 w 203"/>
                  <a:gd name="T7" fmla="*/ 0 h 203"/>
                  <a:gd name="T8" fmla="*/ 203 w 203"/>
                  <a:gd name="T9" fmla="*/ 203 h 203"/>
                  <a:gd name="T10" fmla="*/ 20 w 203"/>
                  <a:gd name="T11" fmla="*/ 183 h 203"/>
                  <a:gd name="T12" fmla="*/ 184 w 203"/>
                  <a:gd name="T13" fmla="*/ 183 h 203"/>
                  <a:gd name="T14" fmla="*/ 184 w 203"/>
                  <a:gd name="T15" fmla="*/ 19 h 203"/>
                  <a:gd name="T16" fmla="*/ 20 w 203"/>
                  <a:gd name="T17" fmla="*/ 19 h 203"/>
                  <a:gd name="T18" fmla="*/ 20 w 203"/>
                  <a:gd name="T19" fmla="*/ 18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3">
                    <a:moveTo>
                      <a:pt x="203" y="203"/>
                    </a:moveTo>
                    <a:lnTo>
                      <a:pt x="0" y="203"/>
                    </a:lnTo>
                    <a:lnTo>
                      <a:pt x="0" y="0"/>
                    </a:lnTo>
                    <a:lnTo>
                      <a:pt x="203" y="0"/>
                    </a:lnTo>
                    <a:lnTo>
                      <a:pt x="203" y="203"/>
                    </a:lnTo>
                    <a:close/>
                    <a:moveTo>
                      <a:pt x="20" y="183"/>
                    </a:moveTo>
                    <a:lnTo>
                      <a:pt x="184" y="183"/>
                    </a:lnTo>
                    <a:lnTo>
                      <a:pt x="184" y="19"/>
                    </a:lnTo>
                    <a:lnTo>
                      <a:pt x="20" y="19"/>
                    </a:lnTo>
                    <a:lnTo>
                      <a:pt x="20" y="18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40" name="Freeform 7"/>
              <p:cNvSpPr>
                <a:spLocks noEditPoints="1"/>
              </p:cNvSpPr>
              <p:nvPr/>
            </p:nvSpPr>
            <p:spPr bwMode="auto">
              <a:xfrm>
                <a:off x="3792" y="2109"/>
                <a:ext cx="96" cy="99"/>
              </a:xfrm>
              <a:custGeom>
                <a:avLst/>
                <a:gdLst>
                  <a:gd name="T0" fmla="*/ 96 w 96"/>
                  <a:gd name="T1" fmla="*/ 99 h 99"/>
                  <a:gd name="T2" fmla="*/ 0 w 96"/>
                  <a:gd name="T3" fmla="*/ 99 h 99"/>
                  <a:gd name="T4" fmla="*/ 0 w 96"/>
                  <a:gd name="T5" fmla="*/ 0 h 99"/>
                  <a:gd name="T6" fmla="*/ 96 w 96"/>
                  <a:gd name="T7" fmla="*/ 0 h 99"/>
                  <a:gd name="T8" fmla="*/ 96 w 96"/>
                  <a:gd name="T9" fmla="*/ 99 h 99"/>
                  <a:gd name="T10" fmla="*/ 19 w 96"/>
                  <a:gd name="T11" fmla="*/ 80 h 99"/>
                  <a:gd name="T12" fmla="*/ 77 w 96"/>
                  <a:gd name="T13" fmla="*/ 80 h 99"/>
                  <a:gd name="T14" fmla="*/ 77 w 96"/>
                  <a:gd name="T15" fmla="*/ 20 h 99"/>
                  <a:gd name="T16" fmla="*/ 19 w 96"/>
                  <a:gd name="T17" fmla="*/ 20 h 99"/>
                  <a:gd name="T18" fmla="*/ 19 w 96"/>
                  <a:gd name="T19" fmla="*/ 8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9">
                    <a:moveTo>
                      <a:pt x="96" y="99"/>
                    </a:moveTo>
                    <a:lnTo>
                      <a:pt x="0" y="99"/>
                    </a:lnTo>
                    <a:lnTo>
                      <a:pt x="0" y="0"/>
                    </a:lnTo>
                    <a:lnTo>
                      <a:pt x="96" y="0"/>
                    </a:lnTo>
                    <a:lnTo>
                      <a:pt x="96" y="99"/>
                    </a:lnTo>
                    <a:close/>
                    <a:moveTo>
                      <a:pt x="19" y="80"/>
                    </a:moveTo>
                    <a:lnTo>
                      <a:pt x="77" y="80"/>
                    </a:lnTo>
                    <a:lnTo>
                      <a:pt x="77" y="20"/>
                    </a:lnTo>
                    <a:lnTo>
                      <a:pt x="19" y="20"/>
                    </a:lnTo>
                    <a:lnTo>
                      <a:pt x="19"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18" name="Group 22"/>
            <p:cNvGrpSpPr>
              <a:grpSpLocks noChangeAspect="1"/>
            </p:cNvGrpSpPr>
            <p:nvPr/>
          </p:nvGrpSpPr>
          <p:grpSpPr bwMode="auto">
            <a:xfrm>
              <a:off x="3125295" y="4835068"/>
              <a:ext cx="283130" cy="277652"/>
              <a:chOff x="3688" y="2010"/>
              <a:chExt cx="306" cy="300"/>
            </a:xfrm>
            <a:solidFill>
              <a:srgbClr val="DDDFDF"/>
            </a:solidFill>
          </p:grpSpPr>
          <p:sp>
            <p:nvSpPr>
              <p:cNvPr id="1629" name="Freeform 23"/>
              <p:cNvSpPr>
                <a:spLocks noEditPoints="1"/>
              </p:cNvSpPr>
              <p:nvPr/>
            </p:nvSpPr>
            <p:spPr bwMode="auto">
              <a:xfrm>
                <a:off x="3688" y="2010"/>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3 h 92"/>
                  <a:gd name="T12" fmla="*/ 287 w 306"/>
                  <a:gd name="T13" fmla="*/ 73 h 92"/>
                  <a:gd name="T14" fmla="*/ 287 w 306"/>
                  <a:gd name="T15" fmla="*/ 20 h 92"/>
                  <a:gd name="T16" fmla="*/ 19 w 306"/>
                  <a:gd name="T17" fmla="*/ 20 h 92"/>
                  <a:gd name="T18" fmla="*/ 19 w 306"/>
                  <a:gd name="T19" fmla="*/ 7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3"/>
                    </a:moveTo>
                    <a:lnTo>
                      <a:pt x="287" y="73"/>
                    </a:lnTo>
                    <a:lnTo>
                      <a:pt x="287" y="20"/>
                    </a:lnTo>
                    <a:lnTo>
                      <a:pt x="19" y="20"/>
                    </a:lnTo>
                    <a:lnTo>
                      <a:pt x="19" y="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30" name="Rectangle 24"/>
              <p:cNvSpPr>
                <a:spLocks noChangeArrowheads="1"/>
              </p:cNvSpPr>
              <p:nvPr/>
            </p:nvSpPr>
            <p:spPr bwMode="auto">
              <a:xfrm>
                <a:off x="3724" y="2047"/>
                <a:ext cx="17"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31" name="Rectangle 25"/>
              <p:cNvSpPr>
                <a:spLocks noChangeArrowheads="1"/>
              </p:cNvSpPr>
              <p:nvPr/>
            </p:nvSpPr>
            <p:spPr bwMode="auto">
              <a:xfrm>
                <a:off x="3765" y="2047"/>
                <a:ext cx="193"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32" name="Freeform 26"/>
              <p:cNvSpPr>
                <a:spLocks noEditPoints="1"/>
              </p:cNvSpPr>
              <p:nvPr/>
            </p:nvSpPr>
            <p:spPr bwMode="auto">
              <a:xfrm>
                <a:off x="3688" y="2114"/>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33" name="Rectangle 27"/>
              <p:cNvSpPr>
                <a:spLocks noChangeArrowheads="1"/>
              </p:cNvSpPr>
              <p:nvPr/>
            </p:nvSpPr>
            <p:spPr bwMode="auto">
              <a:xfrm>
                <a:off x="3724" y="2150"/>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34" name="Rectangle 28"/>
              <p:cNvSpPr>
                <a:spLocks noChangeArrowheads="1"/>
              </p:cNvSpPr>
              <p:nvPr/>
            </p:nvSpPr>
            <p:spPr bwMode="auto">
              <a:xfrm>
                <a:off x="3765" y="2150"/>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35" name="Freeform 29"/>
              <p:cNvSpPr>
                <a:spLocks noEditPoints="1"/>
              </p:cNvSpPr>
              <p:nvPr/>
            </p:nvSpPr>
            <p:spPr bwMode="auto">
              <a:xfrm>
                <a:off x="3688" y="2218"/>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36" name="Rectangle 30"/>
              <p:cNvSpPr>
                <a:spLocks noChangeArrowheads="1"/>
              </p:cNvSpPr>
              <p:nvPr/>
            </p:nvSpPr>
            <p:spPr bwMode="auto">
              <a:xfrm>
                <a:off x="3724" y="2254"/>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37" name="Rectangle 31"/>
              <p:cNvSpPr>
                <a:spLocks noChangeArrowheads="1"/>
              </p:cNvSpPr>
              <p:nvPr/>
            </p:nvSpPr>
            <p:spPr bwMode="auto">
              <a:xfrm>
                <a:off x="3765" y="2254"/>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19" name="Group 22"/>
            <p:cNvGrpSpPr>
              <a:grpSpLocks noChangeAspect="1"/>
            </p:cNvGrpSpPr>
            <p:nvPr/>
          </p:nvGrpSpPr>
          <p:grpSpPr bwMode="auto">
            <a:xfrm>
              <a:off x="3121460" y="5161646"/>
              <a:ext cx="283130" cy="277652"/>
              <a:chOff x="3688" y="2010"/>
              <a:chExt cx="306" cy="300"/>
            </a:xfrm>
            <a:solidFill>
              <a:srgbClr val="DDDFDF"/>
            </a:solidFill>
          </p:grpSpPr>
          <p:sp>
            <p:nvSpPr>
              <p:cNvPr id="1620" name="Freeform 23"/>
              <p:cNvSpPr>
                <a:spLocks noEditPoints="1"/>
              </p:cNvSpPr>
              <p:nvPr/>
            </p:nvSpPr>
            <p:spPr bwMode="auto">
              <a:xfrm>
                <a:off x="3688" y="2010"/>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3 h 92"/>
                  <a:gd name="T12" fmla="*/ 287 w 306"/>
                  <a:gd name="T13" fmla="*/ 73 h 92"/>
                  <a:gd name="T14" fmla="*/ 287 w 306"/>
                  <a:gd name="T15" fmla="*/ 20 h 92"/>
                  <a:gd name="T16" fmla="*/ 19 w 306"/>
                  <a:gd name="T17" fmla="*/ 20 h 92"/>
                  <a:gd name="T18" fmla="*/ 19 w 306"/>
                  <a:gd name="T19" fmla="*/ 7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3"/>
                    </a:moveTo>
                    <a:lnTo>
                      <a:pt x="287" y="73"/>
                    </a:lnTo>
                    <a:lnTo>
                      <a:pt x="287" y="20"/>
                    </a:lnTo>
                    <a:lnTo>
                      <a:pt x="19" y="20"/>
                    </a:lnTo>
                    <a:lnTo>
                      <a:pt x="19" y="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21" name="Rectangle 24"/>
              <p:cNvSpPr>
                <a:spLocks noChangeArrowheads="1"/>
              </p:cNvSpPr>
              <p:nvPr/>
            </p:nvSpPr>
            <p:spPr bwMode="auto">
              <a:xfrm>
                <a:off x="3724" y="2047"/>
                <a:ext cx="17"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22" name="Rectangle 25"/>
              <p:cNvSpPr>
                <a:spLocks noChangeArrowheads="1"/>
              </p:cNvSpPr>
              <p:nvPr/>
            </p:nvSpPr>
            <p:spPr bwMode="auto">
              <a:xfrm>
                <a:off x="3765" y="2047"/>
                <a:ext cx="193"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23" name="Freeform 26"/>
              <p:cNvSpPr>
                <a:spLocks noEditPoints="1"/>
              </p:cNvSpPr>
              <p:nvPr/>
            </p:nvSpPr>
            <p:spPr bwMode="auto">
              <a:xfrm>
                <a:off x="3688" y="2114"/>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24" name="Rectangle 27"/>
              <p:cNvSpPr>
                <a:spLocks noChangeArrowheads="1"/>
              </p:cNvSpPr>
              <p:nvPr/>
            </p:nvSpPr>
            <p:spPr bwMode="auto">
              <a:xfrm>
                <a:off x="3724" y="2150"/>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25" name="Rectangle 28"/>
              <p:cNvSpPr>
                <a:spLocks noChangeArrowheads="1"/>
              </p:cNvSpPr>
              <p:nvPr/>
            </p:nvSpPr>
            <p:spPr bwMode="auto">
              <a:xfrm>
                <a:off x="3765" y="2150"/>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26" name="Freeform 29"/>
              <p:cNvSpPr>
                <a:spLocks noEditPoints="1"/>
              </p:cNvSpPr>
              <p:nvPr/>
            </p:nvSpPr>
            <p:spPr bwMode="auto">
              <a:xfrm>
                <a:off x="3688" y="2218"/>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27" name="Rectangle 30"/>
              <p:cNvSpPr>
                <a:spLocks noChangeArrowheads="1"/>
              </p:cNvSpPr>
              <p:nvPr/>
            </p:nvSpPr>
            <p:spPr bwMode="auto">
              <a:xfrm>
                <a:off x="3724" y="2254"/>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28" name="Rectangle 31"/>
              <p:cNvSpPr>
                <a:spLocks noChangeArrowheads="1"/>
              </p:cNvSpPr>
              <p:nvPr/>
            </p:nvSpPr>
            <p:spPr bwMode="auto">
              <a:xfrm>
                <a:off x="3765" y="2254"/>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20" name="Group 66"/>
            <p:cNvGrpSpPr>
              <a:grpSpLocks noChangeAspect="1"/>
            </p:cNvGrpSpPr>
            <p:nvPr/>
          </p:nvGrpSpPr>
          <p:grpSpPr bwMode="auto">
            <a:xfrm>
              <a:off x="3115935" y="5486021"/>
              <a:ext cx="292488" cy="295225"/>
              <a:chOff x="3675" y="1991"/>
              <a:chExt cx="330" cy="333"/>
            </a:xfrm>
            <a:solidFill>
              <a:srgbClr val="DDDFDF"/>
            </a:solidFill>
          </p:grpSpPr>
          <p:sp>
            <p:nvSpPr>
              <p:cNvPr id="1607" name="Freeform 67"/>
              <p:cNvSpPr>
                <a:spLocks noEditPoints="1"/>
              </p:cNvSpPr>
              <p:nvPr/>
            </p:nvSpPr>
            <p:spPr bwMode="auto">
              <a:xfrm>
                <a:off x="3793" y="2112"/>
                <a:ext cx="92" cy="92"/>
              </a:xfrm>
              <a:custGeom>
                <a:avLst/>
                <a:gdLst>
                  <a:gd name="T0" fmla="*/ 92 w 92"/>
                  <a:gd name="T1" fmla="*/ 92 h 92"/>
                  <a:gd name="T2" fmla="*/ 0 w 92"/>
                  <a:gd name="T3" fmla="*/ 92 h 92"/>
                  <a:gd name="T4" fmla="*/ 0 w 92"/>
                  <a:gd name="T5" fmla="*/ 0 h 92"/>
                  <a:gd name="T6" fmla="*/ 92 w 92"/>
                  <a:gd name="T7" fmla="*/ 0 h 92"/>
                  <a:gd name="T8" fmla="*/ 92 w 92"/>
                  <a:gd name="T9" fmla="*/ 92 h 92"/>
                  <a:gd name="T10" fmla="*/ 19 w 92"/>
                  <a:gd name="T11" fmla="*/ 72 h 92"/>
                  <a:gd name="T12" fmla="*/ 72 w 92"/>
                  <a:gd name="T13" fmla="*/ 72 h 92"/>
                  <a:gd name="T14" fmla="*/ 72 w 92"/>
                  <a:gd name="T15" fmla="*/ 19 h 92"/>
                  <a:gd name="T16" fmla="*/ 19 w 92"/>
                  <a:gd name="T17" fmla="*/ 19 h 92"/>
                  <a:gd name="T18" fmla="*/ 19 w 92"/>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2" y="92"/>
                    </a:moveTo>
                    <a:lnTo>
                      <a:pt x="0" y="92"/>
                    </a:lnTo>
                    <a:lnTo>
                      <a:pt x="0" y="0"/>
                    </a:lnTo>
                    <a:lnTo>
                      <a:pt x="92" y="0"/>
                    </a:lnTo>
                    <a:lnTo>
                      <a:pt x="92" y="92"/>
                    </a:lnTo>
                    <a:close/>
                    <a:moveTo>
                      <a:pt x="19" y="72"/>
                    </a:moveTo>
                    <a:lnTo>
                      <a:pt x="72" y="72"/>
                    </a:lnTo>
                    <a:lnTo>
                      <a:pt x="72"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08" name="Rectangle 68"/>
              <p:cNvSpPr>
                <a:spLocks noChangeArrowheads="1"/>
              </p:cNvSpPr>
              <p:nvPr/>
            </p:nvSpPr>
            <p:spPr bwMode="auto">
              <a:xfrm>
                <a:off x="3832" y="2225"/>
                <a:ext cx="16" cy="5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09" name="Rectangle 69"/>
              <p:cNvSpPr>
                <a:spLocks noChangeArrowheads="1"/>
              </p:cNvSpPr>
              <p:nvPr/>
            </p:nvSpPr>
            <p:spPr bwMode="auto">
              <a:xfrm>
                <a:off x="3832" y="2037"/>
                <a:ext cx="19" cy="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10" name="Rectangle 70"/>
              <p:cNvSpPr>
                <a:spLocks noChangeArrowheads="1"/>
              </p:cNvSpPr>
              <p:nvPr/>
            </p:nvSpPr>
            <p:spPr bwMode="auto">
              <a:xfrm>
                <a:off x="3909"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11" name="Rectangle 71"/>
              <p:cNvSpPr>
                <a:spLocks noChangeArrowheads="1"/>
              </p:cNvSpPr>
              <p:nvPr/>
            </p:nvSpPr>
            <p:spPr bwMode="auto">
              <a:xfrm>
                <a:off x="3720"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12" name="Freeform 72"/>
              <p:cNvSpPr>
                <a:spLocks/>
              </p:cNvSpPr>
              <p:nvPr/>
            </p:nvSpPr>
            <p:spPr bwMode="auto">
              <a:xfrm>
                <a:off x="3858" y="2012"/>
                <a:ext cx="128" cy="131"/>
              </a:xfrm>
              <a:custGeom>
                <a:avLst/>
                <a:gdLst>
                  <a:gd name="T0" fmla="*/ 45 w 53"/>
                  <a:gd name="T1" fmla="*/ 54 h 54"/>
                  <a:gd name="T2" fmla="*/ 50 w 53"/>
                  <a:gd name="T3" fmla="*/ 52 h 54"/>
                  <a:gd name="T4" fmla="*/ 53 w 53"/>
                  <a:gd name="T5" fmla="*/ 53 h 54"/>
                  <a:gd name="T6" fmla="*/ 2 w 53"/>
                  <a:gd name="T7" fmla="*/ 0 h 54"/>
                  <a:gd name="T8" fmla="*/ 2 w 53"/>
                  <a:gd name="T9" fmla="*/ 3 h 54"/>
                  <a:gd name="T10" fmla="*/ 0 w 53"/>
                  <a:gd name="T11" fmla="*/ 8 h 54"/>
                  <a:gd name="T12" fmla="*/ 45 w 5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45" y="54"/>
                    </a:moveTo>
                    <a:cubicBezTo>
                      <a:pt x="46" y="53"/>
                      <a:pt x="48" y="52"/>
                      <a:pt x="50" y="52"/>
                    </a:cubicBezTo>
                    <a:cubicBezTo>
                      <a:pt x="51" y="52"/>
                      <a:pt x="52" y="52"/>
                      <a:pt x="53" y="53"/>
                    </a:cubicBezTo>
                    <a:cubicBezTo>
                      <a:pt x="49" y="26"/>
                      <a:pt x="28" y="4"/>
                      <a:pt x="2" y="0"/>
                    </a:cubicBezTo>
                    <a:cubicBezTo>
                      <a:pt x="2" y="1"/>
                      <a:pt x="2" y="2"/>
                      <a:pt x="2" y="3"/>
                    </a:cubicBezTo>
                    <a:cubicBezTo>
                      <a:pt x="2" y="5"/>
                      <a:pt x="1" y="7"/>
                      <a:pt x="0" y="8"/>
                    </a:cubicBezTo>
                    <a:cubicBezTo>
                      <a:pt x="24" y="12"/>
                      <a:pt x="42" y="30"/>
                      <a:pt x="45" y="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13" name="Freeform 73"/>
              <p:cNvSpPr>
                <a:spLocks noEditPoints="1"/>
              </p:cNvSpPr>
              <p:nvPr/>
            </p:nvSpPr>
            <p:spPr bwMode="auto">
              <a:xfrm>
                <a:off x="3812" y="1991"/>
                <a:ext cx="56" cy="55"/>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6" y="23"/>
                      <a:pt x="0" y="18"/>
                      <a:pt x="0" y="12"/>
                    </a:cubicBezTo>
                    <a:cubicBezTo>
                      <a:pt x="0" y="5"/>
                      <a:pt x="6"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14" name="Freeform 74"/>
              <p:cNvSpPr>
                <a:spLocks noEditPoints="1"/>
              </p:cNvSpPr>
              <p:nvPr/>
            </p:nvSpPr>
            <p:spPr bwMode="auto">
              <a:xfrm>
                <a:off x="3950" y="2133"/>
                <a:ext cx="55" cy="56"/>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15" name="Freeform 75"/>
              <p:cNvSpPr>
                <a:spLocks/>
              </p:cNvSpPr>
              <p:nvPr/>
            </p:nvSpPr>
            <p:spPr bwMode="auto">
              <a:xfrm>
                <a:off x="3861" y="2179"/>
                <a:ext cx="123" cy="124"/>
              </a:xfrm>
              <a:custGeom>
                <a:avLst/>
                <a:gdLst>
                  <a:gd name="T0" fmla="*/ 49 w 51"/>
                  <a:gd name="T1" fmla="*/ 2 h 51"/>
                  <a:gd name="T2" fmla="*/ 43 w 51"/>
                  <a:gd name="T3" fmla="*/ 0 h 51"/>
                  <a:gd name="T4" fmla="*/ 0 w 51"/>
                  <a:gd name="T5" fmla="*/ 43 h 51"/>
                  <a:gd name="T6" fmla="*/ 1 w 51"/>
                  <a:gd name="T7" fmla="*/ 48 h 51"/>
                  <a:gd name="T8" fmla="*/ 1 w 51"/>
                  <a:gd name="T9" fmla="*/ 51 h 51"/>
                  <a:gd name="T10" fmla="*/ 51 w 51"/>
                  <a:gd name="T11" fmla="*/ 2 h 51"/>
                  <a:gd name="T12" fmla="*/ 49 w 51"/>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49" y="2"/>
                    </a:moveTo>
                    <a:cubicBezTo>
                      <a:pt x="47" y="2"/>
                      <a:pt x="45" y="1"/>
                      <a:pt x="43" y="0"/>
                    </a:cubicBezTo>
                    <a:cubicBezTo>
                      <a:pt x="39" y="22"/>
                      <a:pt x="22" y="39"/>
                      <a:pt x="0" y="43"/>
                    </a:cubicBezTo>
                    <a:cubicBezTo>
                      <a:pt x="1" y="44"/>
                      <a:pt x="1" y="46"/>
                      <a:pt x="1" y="48"/>
                    </a:cubicBezTo>
                    <a:cubicBezTo>
                      <a:pt x="1" y="49"/>
                      <a:pt x="1" y="50"/>
                      <a:pt x="1" y="51"/>
                    </a:cubicBezTo>
                    <a:cubicBezTo>
                      <a:pt x="26" y="47"/>
                      <a:pt x="46" y="27"/>
                      <a:pt x="51" y="2"/>
                    </a:cubicBezTo>
                    <a:cubicBezTo>
                      <a:pt x="50" y="2"/>
                      <a:pt x="50" y="2"/>
                      <a:pt x="49"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16" name="Freeform 76"/>
              <p:cNvSpPr>
                <a:spLocks/>
              </p:cNvSpPr>
              <p:nvPr/>
            </p:nvSpPr>
            <p:spPr bwMode="auto">
              <a:xfrm>
                <a:off x="3694" y="2012"/>
                <a:ext cx="128" cy="131"/>
              </a:xfrm>
              <a:custGeom>
                <a:avLst/>
                <a:gdLst>
                  <a:gd name="T0" fmla="*/ 3 w 53"/>
                  <a:gd name="T1" fmla="*/ 52 h 54"/>
                  <a:gd name="T2" fmla="*/ 8 w 53"/>
                  <a:gd name="T3" fmla="*/ 54 h 54"/>
                  <a:gd name="T4" fmla="*/ 53 w 53"/>
                  <a:gd name="T5" fmla="*/ 8 h 54"/>
                  <a:gd name="T6" fmla="*/ 51 w 53"/>
                  <a:gd name="T7" fmla="*/ 3 h 54"/>
                  <a:gd name="T8" fmla="*/ 52 w 53"/>
                  <a:gd name="T9" fmla="*/ 0 h 54"/>
                  <a:gd name="T10" fmla="*/ 0 w 53"/>
                  <a:gd name="T11" fmla="*/ 53 h 54"/>
                  <a:gd name="T12" fmla="*/ 3 w 53"/>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3" y="52"/>
                    </a:moveTo>
                    <a:cubicBezTo>
                      <a:pt x="5" y="52"/>
                      <a:pt x="7" y="53"/>
                      <a:pt x="8" y="54"/>
                    </a:cubicBezTo>
                    <a:cubicBezTo>
                      <a:pt x="11" y="30"/>
                      <a:pt x="29" y="11"/>
                      <a:pt x="53" y="8"/>
                    </a:cubicBezTo>
                    <a:cubicBezTo>
                      <a:pt x="52" y="6"/>
                      <a:pt x="51" y="5"/>
                      <a:pt x="51" y="3"/>
                    </a:cubicBezTo>
                    <a:cubicBezTo>
                      <a:pt x="51" y="2"/>
                      <a:pt x="51" y="1"/>
                      <a:pt x="52" y="0"/>
                    </a:cubicBezTo>
                    <a:cubicBezTo>
                      <a:pt x="25" y="4"/>
                      <a:pt x="3" y="26"/>
                      <a:pt x="0" y="53"/>
                    </a:cubicBezTo>
                    <a:cubicBezTo>
                      <a:pt x="1" y="52"/>
                      <a:pt x="2" y="52"/>
                      <a:pt x="3"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17" name="Freeform 77"/>
              <p:cNvSpPr>
                <a:spLocks/>
              </p:cNvSpPr>
              <p:nvPr/>
            </p:nvSpPr>
            <p:spPr bwMode="auto">
              <a:xfrm>
                <a:off x="3696" y="2179"/>
                <a:ext cx="126" cy="124"/>
              </a:xfrm>
              <a:custGeom>
                <a:avLst/>
                <a:gdLst>
                  <a:gd name="T0" fmla="*/ 52 w 52"/>
                  <a:gd name="T1" fmla="*/ 43 h 51"/>
                  <a:gd name="T2" fmla="*/ 8 w 52"/>
                  <a:gd name="T3" fmla="*/ 0 h 51"/>
                  <a:gd name="T4" fmla="*/ 2 w 52"/>
                  <a:gd name="T5" fmla="*/ 2 h 51"/>
                  <a:gd name="T6" fmla="*/ 0 w 52"/>
                  <a:gd name="T7" fmla="*/ 2 h 51"/>
                  <a:gd name="T8" fmla="*/ 51 w 52"/>
                  <a:gd name="T9" fmla="*/ 51 h 51"/>
                  <a:gd name="T10" fmla="*/ 50 w 52"/>
                  <a:gd name="T11" fmla="*/ 48 h 51"/>
                  <a:gd name="T12" fmla="*/ 52 w 5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52" h="51">
                    <a:moveTo>
                      <a:pt x="52" y="43"/>
                    </a:moveTo>
                    <a:cubicBezTo>
                      <a:pt x="29" y="40"/>
                      <a:pt x="11" y="22"/>
                      <a:pt x="8" y="0"/>
                    </a:cubicBezTo>
                    <a:cubicBezTo>
                      <a:pt x="6" y="1"/>
                      <a:pt x="4" y="2"/>
                      <a:pt x="2" y="2"/>
                    </a:cubicBezTo>
                    <a:cubicBezTo>
                      <a:pt x="1" y="2"/>
                      <a:pt x="0" y="2"/>
                      <a:pt x="0" y="2"/>
                    </a:cubicBezTo>
                    <a:cubicBezTo>
                      <a:pt x="4" y="27"/>
                      <a:pt x="25" y="47"/>
                      <a:pt x="51" y="51"/>
                    </a:cubicBezTo>
                    <a:cubicBezTo>
                      <a:pt x="51" y="50"/>
                      <a:pt x="50" y="49"/>
                      <a:pt x="50" y="48"/>
                    </a:cubicBezTo>
                    <a:cubicBezTo>
                      <a:pt x="50" y="46"/>
                      <a:pt x="51" y="45"/>
                      <a:pt x="52"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18" name="Freeform 78"/>
              <p:cNvSpPr>
                <a:spLocks noEditPoints="1"/>
              </p:cNvSpPr>
              <p:nvPr/>
            </p:nvSpPr>
            <p:spPr bwMode="auto">
              <a:xfrm>
                <a:off x="3812" y="2269"/>
                <a:ext cx="56" cy="55"/>
              </a:xfrm>
              <a:custGeom>
                <a:avLst/>
                <a:gdLst>
                  <a:gd name="T0" fmla="*/ 12 w 23"/>
                  <a:gd name="T1" fmla="*/ 23 h 23"/>
                  <a:gd name="T2" fmla="*/ 0 w 23"/>
                  <a:gd name="T3" fmla="*/ 11 h 23"/>
                  <a:gd name="T4" fmla="*/ 12 w 23"/>
                  <a:gd name="T5" fmla="*/ 0 h 23"/>
                  <a:gd name="T6" fmla="*/ 23 w 23"/>
                  <a:gd name="T7" fmla="*/ 11 h 23"/>
                  <a:gd name="T8" fmla="*/ 12 w 23"/>
                  <a:gd name="T9" fmla="*/ 23 h 23"/>
                  <a:gd name="T10" fmla="*/ 12 w 23"/>
                  <a:gd name="T11" fmla="*/ 4 h 23"/>
                  <a:gd name="T12" fmla="*/ 4 w 23"/>
                  <a:gd name="T13" fmla="*/ 11 h 23"/>
                  <a:gd name="T14" fmla="*/ 12 w 23"/>
                  <a:gd name="T15" fmla="*/ 19 h 23"/>
                  <a:gd name="T16" fmla="*/ 19 w 23"/>
                  <a:gd name="T17" fmla="*/ 11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1"/>
                    </a:cubicBezTo>
                    <a:cubicBezTo>
                      <a:pt x="0" y="5"/>
                      <a:pt x="5" y="0"/>
                      <a:pt x="12" y="0"/>
                    </a:cubicBezTo>
                    <a:cubicBezTo>
                      <a:pt x="18" y="0"/>
                      <a:pt x="23" y="5"/>
                      <a:pt x="23" y="11"/>
                    </a:cubicBezTo>
                    <a:cubicBezTo>
                      <a:pt x="23" y="18"/>
                      <a:pt x="18" y="23"/>
                      <a:pt x="12" y="23"/>
                    </a:cubicBezTo>
                    <a:close/>
                    <a:moveTo>
                      <a:pt x="12" y="4"/>
                    </a:moveTo>
                    <a:cubicBezTo>
                      <a:pt x="8" y="4"/>
                      <a:pt x="4" y="7"/>
                      <a:pt x="4" y="11"/>
                    </a:cubicBezTo>
                    <a:cubicBezTo>
                      <a:pt x="4" y="15"/>
                      <a:pt x="8" y="19"/>
                      <a:pt x="12" y="19"/>
                    </a:cubicBezTo>
                    <a:cubicBezTo>
                      <a:pt x="16" y="19"/>
                      <a:pt x="19" y="15"/>
                      <a:pt x="19" y="11"/>
                    </a:cubicBezTo>
                    <a:cubicBezTo>
                      <a:pt x="19" y="7"/>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19" name="Freeform 79"/>
              <p:cNvSpPr>
                <a:spLocks noEditPoints="1"/>
              </p:cNvSpPr>
              <p:nvPr/>
            </p:nvSpPr>
            <p:spPr bwMode="auto">
              <a:xfrm>
                <a:off x="3675" y="2133"/>
                <a:ext cx="53" cy="56"/>
              </a:xfrm>
              <a:custGeom>
                <a:avLst/>
                <a:gdLst>
                  <a:gd name="T0" fmla="*/ 11 w 22"/>
                  <a:gd name="T1" fmla="*/ 23 h 23"/>
                  <a:gd name="T2" fmla="*/ 0 w 22"/>
                  <a:gd name="T3" fmla="*/ 12 h 23"/>
                  <a:gd name="T4" fmla="*/ 11 w 22"/>
                  <a:gd name="T5" fmla="*/ 0 h 23"/>
                  <a:gd name="T6" fmla="*/ 22 w 22"/>
                  <a:gd name="T7" fmla="*/ 12 h 23"/>
                  <a:gd name="T8" fmla="*/ 11 w 22"/>
                  <a:gd name="T9" fmla="*/ 23 h 23"/>
                  <a:gd name="T10" fmla="*/ 11 w 22"/>
                  <a:gd name="T11" fmla="*/ 4 h 23"/>
                  <a:gd name="T12" fmla="*/ 4 w 22"/>
                  <a:gd name="T13" fmla="*/ 12 h 23"/>
                  <a:gd name="T14" fmla="*/ 11 w 22"/>
                  <a:gd name="T15" fmla="*/ 19 h 23"/>
                  <a:gd name="T16" fmla="*/ 18 w 22"/>
                  <a:gd name="T17" fmla="*/ 12 h 23"/>
                  <a:gd name="T18" fmla="*/ 11 w 22"/>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3">
                    <a:moveTo>
                      <a:pt x="11" y="23"/>
                    </a:moveTo>
                    <a:cubicBezTo>
                      <a:pt x="5" y="23"/>
                      <a:pt x="0" y="18"/>
                      <a:pt x="0" y="12"/>
                    </a:cubicBezTo>
                    <a:cubicBezTo>
                      <a:pt x="0" y="5"/>
                      <a:pt x="5" y="0"/>
                      <a:pt x="11" y="0"/>
                    </a:cubicBezTo>
                    <a:cubicBezTo>
                      <a:pt x="17" y="0"/>
                      <a:pt x="22" y="5"/>
                      <a:pt x="22" y="12"/>
                    </a:cubicBezTo>
                    <a:cubicBezTo>
                      <a:pt x="22" y="18"/>
                      <a:pt x="17" y="23"/>
                      <a:pt x="11" y="23"/>
                    </a:cubicBezTo>
                    <a:close/>
                    <a:moveTo>
                      <a:pt x="11" y="4"/>
                    </a:moveTo>
                    <a:cubicBezTo>
                      <a:pt x="7" y="4"/>
                      <a:pt x="4" y="8"/>
                      <a:pt x="4" y="12"/>
                    </a:cubicBezTo>
                    <a:cubicBezTo>
                      <a:pt x="4" y="16"/>
                      <a:pt x="7" y="19"/>
                      <a:pt x="11" y="19"/>
                    </a:cubicBezTo>
                    <a:cubicBezTo>
                      <a:pt x="15" y="19"/>
                      <a:pt x="18" y="16"/>
                      <a:pt x="18" y="12"/>
                    </a:cubicBezTo>
                    <a:cubicBezTo>
                      <a:pt x="18"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21" name="Group 4"/>
            <p:cNvGrpSpPr>
              <a:grpSpLocks noChangeAspect="1"/>
            </p:cNvGrpSpPr>
            <p:nvPr/>
          </p:nvGrpSpPr>
          <p:grpSpPr bwMode="auto">
            <a:xfrm>
              <a:off x="3491447" y="4479292"/>
              <a:ext cx="280487" cy="280561"/>
              <a:chOff x="3668" y="1988"/>
              <a:chExt cx="344" cy="344"/>
            </a:xfrm>
            <a:solidFill>
              <a:srgbClr val="DDDFDF"/>
            </a:solidFill>
          </p:grpSpPr>
          <p:sp>
            <p:nvSpPr>
              <p:cNvPr id="1604" name="Freeform 1603"/>
              <p:cNvSpPr>
                <a:spLocks noEditPoints="1"/>
              </p:cNvSpPr>
              <p:nvPr/>
            </p:nvSpPr>
            <p:spPr bwMode="auto">
              <a:xfrm>
                <a:off x="3668" y="1988"/>
                <a:ext cx="344" cy="344"/>
              </a:xfrm>
              <a:custGeom>
                <a:avLst/>
                <a:gdLst>
                  <a:gd name="T0" fmla="*/ 344 w 344"/>
                  <a:gd name="T1" fmla="*/ 344 h 344"/>
                  <a:gd name="T2" fmla="*/ 0 w 344"/>
                  <a:gd name="T3" fmla="*/ 344 h 344"/>
                  <a:gd name="T4" fmla="*/ 0 w 344"/>
                  <a:gd name="T5" fmla="*/ 0 h 344"/>
                  <a:gd name="T6" fmla="*/ 344 w 344"/>
                  <a:gd name="T7" fmla="*/ 0 h 344"/>
                  <a:gd name="T8" fmla="*/ 344 w 344"/>
                  <a:gd name="T9" fmla="*/ 344 h 344"/>
                  <a:gd name="T10" fmla="*/ 29 w 344"/>
                  <a:gd name="T11" fmla="*/ 315 h 344"/>
                  <a:gd name="T12" fmla="*/ 315 w 344"/>
                  <a:gd name="T13" fmla="*/ 315 h 344"/>
                  <a:gd name="T14" fmla="*/ 315 w 344"/>
                  <a:gd name="T15" fmla="*/ 29 h 344"/>
                  <a:gd name="T16" fmla="*/ 29 w 344"/>
                  <a:gd name="T17" fmla="*/ 29 h 344"/>
                  <a:gd name="T18" fmla="*/ 29 w 344"/>
                  <a:gd name="T19" fmla="*/ 3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4" h="344">
                    <a:moveTo>
                      <a:pt x="344" y="344"/>
                    </a:moveTo>
                    <a:lnTo>
                      <a:pt x="0" y="344"/>
                    </a:lnTo>
                    <a:lnTo>
                      <a:pt x="0" y="0"/>
                    </a:lnTo>
                    <a:lnTo>
                      <a:pt x="344" y="0"/>
                    </a:lnTo>
                    <a:lnTo>
                      <a:pt x="344" y="344"/>
                    </a:lnTo>
                    <a:close/>
                    <a:moveTo>
                      <a:pt x="29" y="315"/>
                    </a:moveTo>
                    <a:lnTo>
                      <a:pt x="315" y="315"/>
                    </a:lnTo>
                    <a:lnTo>
                      <a:pt x="315" y="29"/>
                    </a:lnTo>
                    <a:lnTo>
                      <a:pt x="29" y="29"/>
                    </a:lnTo>
                    <a:lnTo>
                      <a:pt x="29" y="3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05" name="Freeform 1604"/>
              <p:cNvSpPr>
                <a:spLocks noEditPoints="1"/>
              </p:cNvSpPr>
              <p:nvPr/>
            </p:nvSpPr>
            <p:spPr bwMode="auto">
              <a:xfrm>
                <a:off x="3738" y="2059"/>
                <a:ext cx="203" cy="203"/>
              </a:xfrm>
              <a:custGeom>
                <a:avLst/>
                <a:gdLst>
                  <a:gd name="T0" fmla="*/ 203 w 203"/>
                  <a:gd name="T1" fmla="*/ 203 h 203"/>
                  <a:gd name="T2" fmla="*/ 0 w 203"/>
                  <a:gd name="T3" fmla="*/ 203 h 203"/>
                  <a:gd name="T4" fmla="*/ 0 w 203"/>
                  <a:gd name="T5" fmla="*/ 0 h 203"/>
                  <a:gd name="T6" fmla="*/ 203 w 203"/>
                  <a:gd name="T7" fmla="*/ 0 h 203"/>
                  <a:gd name="T8" fmla="*/ 203 w 203"/>
                  <a:gd name="T9" fmla="*/ 203 h 203"/>
                  <a:gd name="T10" fmla="*/ 20 w 203"/>
                  <a:gd name="T11" fmla="*/ 183 h 203"/>
                  <a:gd name="T12" fmla="*/ 184 w 203"/>
                  <a:gd name="T13" fmla="*/ 183 h 203"/>
                  <a:gd name="T14" fmla="*/ 184 w 203"/>
                  <a:gd name="T15" fmla="*/ 19 h 203"/>
                  <a:gd name="T16" fmla="*/ 20 w 203"/>
                  <a:gd name="T17" fmla="*/ 19 h 203"/>
                  <a:gd name="T18" fmla="*/ 20 w 203"/>
                  <a:gd name="T19" fmla="*/ 18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3">
                    <a:moveTo>
                      <a:pt x="203" y="203"/>
                    </a:moveTo>
                    <a:lnTo>
                      <a:pt x="0" y="203"/>
                    </a:lnTo>
                    <a:lnTo>
                      <a:pt x="0" y="0"/>
                    </a:lnTo>
                    <a:lnTo>
                      <a:pt x="203" y="0"/>
                    </a:lnTo>
                    <a:lnTo>
                      <a:pt x="203" y="203"/>
                    </a:lnTo>
                    <a:close/>
                    <a:moveTo>
                      <a:pt x="20" y="183"/>
                    </a:moveTo>
                    <a:lnTo>
                      <a:pt x="184" y="183"/>
                    </a:lnTo>
                    <a:lnTo>
                      <a:pt x="184" y="19"/>
                    </a:lnTo>
                    <a:lnTo>
                      <a:pt x="20" y="19"/>
                    </a:lnTo>
                    <a:lnTo>
                      <a:pt x="20" y="18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06" name="Freeform 7"/>
              <p:cNvSpPr>
                <a:spLocks noEditPoints="1"/>
              </p:cNvSpPr>
              <p:nvPr/>
            </p:nvSpPr>
            <p:spPr bwMode="auto">
              <a:xfrm>
                <a:off x="3792" y="2109"/>
                <a:ext cx="96" cy="99"/>
              </a:xfrm>
              <a:custGeom>
                <a:avLst/>
                <a:gdLst>
                  <a:gd name="T0" fmla="*/ 96 w 96"/>
                  <a:gd name="T1" fmla="*/ 99 h 99"/>
                  <a:gd name="T2" fmla="*/ 0 w 96"/>
                  <a:gd name="T3" fmla="*/ 99 h 99"/>
                  <a:gd name="T4" fmla="*/ 0 w 96"/>
                  <a:gd name="T5" fmla="*/ 0 h 99"/>
                  <a:gd name="T6" fmla="*/ 96 w 96"/>
                  <a:gd name="T7" fmla="*/ 0 h 99"/>
                  <a:gd name="T8" fmla="*/ 96 w 96"/>
                  <a:gd name="T9" fmla="*/ 99 h 99"/>
                  <a:gd name="T10" fmla="*/ 19 w 96"/>
                  <a:gd name="T11" fmla="*/ 80 h 99"/>
                  <a:gd name="T12" fmla="*/ 77 w 96"/>
                  <a:gd name="T13" fmla="*/ 80 h 99"/>
                  <a:gd name="T14" fmla="*/ 77 w 96"/>
                  <a:gd name="T15" fmla="*/ 20 h 99"/>
                  <a:gd name="T16" fmla="*/ 19 w 96"/>
                  <a:gd name="T17" fmla="*/ 20 h 99"/>
                  <a:gd name="T18" fmla="*/ 19 w 96"/>
                  <a:gd name="T19" fmla="*/ 8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9">
                    <a:moveTo>
                      <a:pt x="96" y="99"/>
                    </a:moveTo>
                    <a:lnTo>
                      <a:pt x="0" y="99"/>
                    </a:lnTo>
                    <a:lnTo>
                      <a:pt x="0" y="0"/>
                    </a:lnTo>
                    <a:lnTo>
                      <a:pt x="96" y="0"/>
                    </a:lnTo>
                    <a:lnTo>
                      <a:pt x="96" y="99"/>
                    </a:lnTo>
                    <a:close/>
                    <a:moveTo>
                      <a:pt x="19" y="80"/>
                    </a:moveTo>
                    <a:lnTo>
                      <a:pt x="77" y="80"/>
                    </a:lnTo>
                    <a:lnTo>
                      <a:pt x="77" y="20"/>
                    </a:lnTo>
                    <a:lnTo>
                      <a:pt x="19" y="20"/>
                    </a:lnTo>
                    <a:lnTo>
                      <a:pt x="19"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22" name="Group 22"/>
            <p:cNvGrpSpPr>
              <a:grpSpLocks noChangeAspect="1"/>
            </p:cNvGrpSpPr>
            <p:nvPr/>
          </p:nvGrpSpPr>
          <p:grpSpPr bwMode="auto">
            <a:xfrm>
              <a:off x="3488959" y="4835068"/>
              <a:ext cx="283130" cy="277652"/>
              <a:chOff x="3688" y="2010"/>
              <a:chExt cx="306" cy="300"/>
            </a:xfrm>
            <a:solidFill>
              <a:srgbClr val="DDDFDF"/>
            </a:solidFill>
          </p:grpSpPr>
          <p:sp>
            <p:nvSpPr>
              <p:cNvPr id="1595" name="Freeform 23"/>
              <p:cNvSpPr>
                <a:spLocks noEditPoints="1"/>
              </p:cNvSpPr>
              <p:nvPr/>
            </p:nvSpPr>
            <p:spPr bwMode="auto">
              <a:xfrm>
                <a:off x="3688" y="2010"/>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3 h 92"/>
                  <a:gd name="T12" fmla="*/ 287 w 306"/>
                  <a:gd name="T13" fmla="*/ 73 h 92"/>
                  <a:gd name="T14" fmla="*/ 287 w 306"/>
                  <a:gd name="T15" fmla="*/ 20 h 92"/>
                  <a:gd name="T16" fmla="*/ 19 w 306"/>
                  <a:gd name="T17" fmla="*/ 20 h 92"/>
                  <a:gd name="T18" fmla="*/ 19 w 306"/>
                  <a:gd name="T19" fmla="*/ 7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3"/>
                    </a:moveTo>
                    <a:lnTo>
                      <a:pt x="287" y="73"/>
                    </a:lnTo>
                    <a:lnTo>
                      <a:pt x="287" y="20"/>
                    </a:lnTo>
                    <a:lnTo>
                      <a:pt x="19" y="20"/>
                    </a:lnTo>
                    <a:lnTo>
                      <a:pt x="19" y="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96" name="Rectangle 24"/>
              <p:cNvSpPr>
                <a:spLocks noChangeArrowheads="1"/>
              </p:cNvSpPr>
              <p:nvPr/>
            </p:nvSpPr>
            <p:spPr bwMode="auto">
              <a:xfrm>
                <a:off x="3724" y="2047"/>
                <a:ext cx="17"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97" name="Rectangle 25"/>
              <p:cNvSpPr>
                <a:spLocks noChangeArrowheads="1"/>
              </p:cNvSpPr>
              <p:nvPr/>
            </p:nvSpPr>
            <p:spPr bwMode="auto">
              <a:xfrm>
                <a:off x="3765" y="2047"/>
                <a:ext cx="193"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98" name="Freeform 26"/>
              <p:cNvSpPr>
                <a:spLocks noEditPoints="1"/>
              </p:cNvSpPr>
              <p:nvPr/>
            </p:nvSpPr>
            <p:spPr bwMode="auto">
              <a:xfrm>
                <a:off x="3688" y="2114"/>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99" name="Rectangle 27"/>
              <p:cNvSpPr>
                <a:spLocks noChangeArrowheads="1"/>
              </p:cNvSpPr>
              <p:nvPr/>
            </p:nvSpPr>
            <p:spPr bwMode="auto">
              <a:xfrm>
                <a:off x="3724" y="2150"/>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00" name="Rectangle 28"/>
              <p:cNvSpPr>
                <a:spLocks noChangeArrowheads="1"/>
              </p:cNvSpPr>
              <p:nvPr/>
            </p:nvSpPr>
            <p:spPr bwMode="auto">
              <a:xfrm>
                <a:off x="3765" y="2150"/>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01" name="Freeform 29"/>
              <p:cNvSpPr>
                <a:spLocks noEditPoints="1"/>
              </p:cNvSpPr>
              <p:nvPr/>
            </p:nvSpPr>
            <p:spPr bwMode="auto">
              <a:xfrm>
                <a:off x="3688" y="2218"/>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02" name="Rectangle 30"/>
              <p:cNvSpPr>
                <a:spLocks noChangeArrowheads="1"/>
              </p:cNvSpPr>
              <p:nvPr/>
            </p:nvSpPr>
            <p:spPr bwMode="auto">
              <a:xfrm>
                <a:off x="3724" y="2254"/>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03" name="Rectangle 31"/>
              <p:cNvSpPr>
                <a:spLocks noChangeArrowheads="1"/>
              </p:cNvSpPr>
              <p:nvPr/>
            </p:nvSpPr>
            <p:spPr bwMode="auto">
              <a:xfrm>
                <a:off x="3765" y="2254"/>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23" name="Group 22"/>
            <p:cNvGrpSpPr>
              <a:grpSpLocks noChangeAspect="1"/>
            </p:cNvGrpSpPr>
            <p:nvPr/>
          </p:nvGrpSpPr>
          <p:grpSpPr bwMode="auto">
            <a:xfrm>
              <a:off x="3485125" y="5161646"/>
              <a:ext cx="283130" cy="277652"/>
              <a:chOff x="3688" y="2010"/>
              <a:chExt cx="306" cy="300"/>
            </a:xfrm>
            <a:solidFill>
              <a:srgbClr val="DDDFDF"/>
            </a:solidFill>
          </p:grpSpPr>
          <p:sp>
            <p:nvSpPr>
              <p:cNvPr id="1586" name="Freeform 23"/>
              <p:cNvSpPr>
                <a:spLocks noEditPoints="1"/>
              </p:cNvSpPr>
              <p:nvPr/>
            </p:nvSpPr>
            <p:spPr bwMode="auto">
              <a:xfrm>
                <a:off x="3688" y="2010"/>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3 h 92"/>
                  <a:gd name="T12" fmla="*/ 287 w 306"/>
                  <a:gd name="T13" fmla="*/ 73 h 92"/>
                  <a:gd name="T14" fmla="*/ 287 w 306"/>
                  <a:gd name="T15" fmla="*/ 20 h 92"/>
                  <a:gd name="T16" fmla="*/ 19 w 306"/>
                  <a:gd name="T17" fmla="*/ 20 h 92"/>
                  <a:gd name="T18" fmla="*/ 19 w 306"/>
                  <a:gd name="T19" fmla="*/ 7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3"/>
                    </a:moveTo>
                    <a:lnTo>
                      <a:pt x="287" y="73"/>
                    </a:lnTo>
                    <a:lnTo>
                      <a:pt x="287" y="20"/>
                    </a:lnTo>
                    <a:lnTo>
                      <a:pt x="19" y="20"/>
                    </a:lnTo>
                    <a:lnTo>
                      <a:pt x="19" y="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87" name="Rectangle 24"/>
              <p:cNvSpPr>
                <a:spLocks noChangeArrowheads="1"/>
              </p:cNvSpPr>
              <p:nvPr/>
            </p:nvSpPr>
            <p:spPr bwMode="auto">
              <a:xfrm>
                <a:off x="3724" y="2047"/>
                <a:ext cx="17"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88" name="Rectangle 25"/>
              <p:cNvSpPr>
                <a:spLocks noChangeArrowheads="1"/>
              </p:cNvSpPr>
              <p:nvPr/>
            </p:nvSpPr>
            <p:spPr bwMode="auto">
              <a:xfrm>
                <a:off x="3765" y="2047"/>
                <a:ext cx="193"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89" name="Freeform 26"/>
              <p:cNvSpPr>
                <a:spLocks noEditPoints="1"/>
              </p:cNvSpPr>
              <p:nvPr/>
            </p:nvSpPr>
            <p:spPr bwMode="auto">
              <a:xfrm>
                <a:off x="3688" y="2114"/>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90" name="Rectangle 27"/>
              <p:cNvSpPr>
                <a:spLocks noChangeArrowheads="1"/>
              </p:cNvSpPr>
              <p:nvPr/>
            </p:nvSpPr>
            <p:spPr bwMode="auto">
              <a:xfrm>
                <a:off x="3724" y="2150"/>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91" name="Rectangle 28"/>
              <p:cNvSpPr>
                <a:spLocks noChangeArrowheads="1"/>
              </p:cNvSpPr>
              <p:nvPr/>
            </p:nvSpPr>
            <p:spPr bwMode="auto">
              <a:xfrm>
                <a:off x="3765" y="2150"/>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92" name="Freeform 29"/>
              <p:cNvSpPr>
                <a:spLocks noEditPoints="1"/>
              </p:cNvSpPr>
              <p:nvPr/>
            </p:nvSpPr>
            <p:spPr bwMode="auto">
              <a:xfrm>
                <a:off x="3688" y="2218"/>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93" name="Rectangle 30"/>
              <p:cNvSpPr>
                <a:spLocks noChangeArrowheads="1"/>
              </p:cNvSpPr>
              <p:nvPr/>
            </p:nvSpPr>
            <p:spPr bwMode="auto">
              <a:xfrm>
                <a:off x="3724" y="2254"/>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94" name="Rectangle 31"/>
              <p:cNvSpPr>
                <a:spLocks noChangeArrowheads="1"/>
              </p:cNvSpPr>
              <p:nvPr/>
            </p:nvSpPr>
            <p:spPr bwMode="auto">
              <a:xfrm>
                <a:off x="3765" y="2254"/>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24" name="Group 66"/>
            <p:cNvGrpSpPr>
              <a:grpSpLocks noChangeAspect="1"/>
            </p:cNvGrpSpPr>
            <p:nvPr/>
          </p:nvGrpSpPr>
          <p:grpSpPr bwMode="auto">
            <a:xfrm>
              <a:off x="3479922" y="5486021"/>
              <a:ext cx="292488" cy="295225"/>
              <a:chOff x="3675" y="1991"/>
              <a:chExt cx="330" cy="333"/>
            </a:xfrm>
            <a:solidFill>
              <a:srgbClr val="DDDFDF"/>
            </a:solidFill>
          </p:grpSpPr>
          <p:sp>
            <p:nvSpPr>
              <p:cNvPr id="1573" name="Freeform 67"/>
              <p:cNvSpPr>
                <a:spLocks noEditPoints="1"/>
              </p:cNvSpPr>
              <p:nvPr/>
            </p:nvSpPr>
            <p:spPr bwMode="auto">
              <a:xfrm>
                <a:off x="3793" y="2112"/>
                <a:ext cx="92" cy="92"/>
              </a:xfrm>
              <a:custGeom>
                <a:avLst/>
                <a:gdLst>
                  <a:gd name="T0" fmla="*/ 92 w 92"/>
                  <a:gd name="T1" fmla="*/ 92 h 92"/>
                  <a:gd name="T2" fmla="*/ 0 w 92"/>
                  <a:gd name="T3" fmla="*/ 92 h 92"/>
                  <a:gd name="T4" fmla="*/ 0 w 92"/>
                  <a:gd name="T5" fmla="*/ 0 h 92"/>
                  <a:gd name="T6" fmla="*/ 92 w 92"/>
                  <a:gd name="T7" fmla="*/ 0 h 92"/>
                  <a:gd name="T8" fmla="*/ 92 w 92"/>
                  <a:gd name="T9" fmla="*/ 92 h 92"/>
                  <a:gd name="T10" fmla="*/ 19 w 92"/>
                  <a:gd name="T11" fmla="*/ 72 h 92"/>
                  <a:gd name="T12" fmla="*/ 72 w 92"/>
                  <a:gd name="T13" fmla="*/ 72 h 92"/>
                  <a:gd name="T14" fmla="*/ 72 w 92"/>
                  <a:gd name="T15" fmla="*/ 19 h 92"/>
                  <a:gd name="T16" fmla="*/ 19 w 92"/>
                  <a:gd name="T17" fmla="*/ 19 h 92"/>
                  <a:gd name="T18" fmla="*/ 19 w 92"/>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2" y="92"/>
                    </a:moveTo>
                    <a:lnTo>
                      <a:pt x="0" y="92"/>
                    </a:lnTo>
                    <a:lnTo>
                      <a:pt x="0" y="0"/>
                    </a:lnTo>
                    <a:lnTo>
                      <a:pt x="92" y="0"/>
                    </a:lnTo>
                    <a:lnTo>
                      <a:pt x="92" y="92"/>
                    </a:lnTo>
                    <a:close/>
                    <a:moveTo>
                      <a:pt x="19" y="72"/>
                    </a:moveTo>
                    <a:lnTo>
                      <a:pt x="72" y="72"/>
                    </a:lnTo>
                    <a:lnTo>
                      <a:pt x="72"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74" name="Rectangle 68"/>
              <p:cNvSpPr>
                <a:spLocks noChangeArrowheads="1"/>
              </p:cNvSpPr>
              <p:nvPr/>
            </p:nvSpPr>
            <p:spPr bwMode="auto">
              <a:xfrm>
                <a:off x="3832" y="2225"/>
                <a:ext cx="16" cy="5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75" name="Rectangle 69"/>
              <p:cNvSpPr>
                <a:spLocks noChangeArrowheads="1"/>
              </p:cNvSpPr>
              <p:nvPr/>
            </p:nvSpPr>
            <p:spPr bwMode="auto">
              <a:xfrm>
                <a:off x="3832" y="2037"/>
                <a:ext cx="19" cy="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76" name="Rectangle 70"/>
              <p:cNvSpPr>
                <a:spLocks noChangeArrowheads="1"/>
              </p:cNvSpPr>
              <p:nvPr/>
            </p:nvSpPr>
            <p:spPr bwMode="auto">
              <a:xfrm>
                <a:off x="3909"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77" name="Rectangle 71"/>
              <p:cNvSpPr>
                <a:spLocks noChangeArrowheads="1"/>
              </p:cNvSpPr>
              <p:nvPr/>
            </p:nvSpPr>
            <p:spPr bwMode="auto">
              <a:xfrm>
                <a:off x="3720"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78" name="Freeform 72"/>
              <p:cNvSpPr>
                <a:spLocks/>
              </p:cNvSpPr>
              <p:nvPr/>
            </p:nvSpPr>
            <p:spPr bwMode="auto">
              <a:xfrm>
                <a:off x="3858" y="2012"/>
                <a:ext cx="128" cy="131"/>
              </a:xfrm>
              <a:custGeom>
                <a:avLst/>
                <a:gdLst>
                  <a:gd name="T0" fmla="*/ 45 w 53"/>
                  <a:gd name="T1" fmla="*/ 54 h 54"/>
                  <a:gd name="T2" fmla="*/ 50 w 53"/>
                  <a:gd name="T3" fmla="*/ 52 h 54"/>
                  <a:gd name="T4" fmla="*/ 53 w 53"/>
                  <a:gd name="T5" fmla="*/ 53 h 54"/>
                  <a:gd name="T6" fmla="*/ 2 w 53"/>
                  <a:gd name="T7" fmla="*/ 0 h 54"/>
                  <a:gd name="T8" fmla="*/ 2 w 53"/>
                  <a:gd name="T9" fmla="*/ 3 h 54"/>
                  <a:gd name="T10" fmla="*/ 0 w 53"/>
                  <a:gd name="T11" fmla="*/ 8 h 54"/>
                  <a:gd name="T12" fmla="*/ 45 w 5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45" y="54"/>
                    </a:moveTo>
                    <a:cubicBezTo>
                      <a:pt x="46" y="53"/>
                      <a:pt x="48" y="52"/>
                      <a:pt x="50" y="52"/>
                    </a:cubicBezTo>
                    <a:cubicBezTo>
                      <a:pt x="51" y="52"/>
                      <a:pt x="52" y="52"/>
                      <a:pt x="53" y="53"/>
                    </a:cubicBezTo>
                    <a:cubicBezTo>
                      <a:pt x="49" y="26"/>
                      <a:pt x="28" y="4"/>
                      <a:pt x="2" y="0"/>
                    </a:cubicBezTo>
                    <a:cubicBezTo>
                      <a:pt x="2" y="1"/>
                      <a:pt x="2" y="2"/>
                      <a:pt x="2" y="3"/>
                    </a:cubicBezTo>
                    <a:cubicBezTo>
                      <a:pt x="2" y="5"/>
                      <a:pt x="1" y="7"/>
                      <a:pt x="0" y="8"/>
                    </a:cubicBezTo>
                    <a:cubicBezTo>
                      <a:pt x="24" y="12"/>
                      <a:pt x="42" y="30"/>
                      <a:pt x="45" y="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79" name="Freeform 73"/>
              <p:cNvSpPr>
                <a:spLocks noEditPoints="1"/>
              </p:cNvSpPr>
              <p:nvPr/>
            </p:nvSpPr>
            <p:spPr bwMode="auto">
              <a:xfrm>
                <a:off x="3812" y="1991"/>
                <a:ext cx="56" cy="55"/>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6" y="23"/>
                      <a:pt x="0" y="18"/>
                      <a:pt x="0" y="12"/>
                    </a:cubicBezTo>
                    <a:cubicBezTo>
                      <a:pt x="0" y="5"/>
                      <a:pt x="6"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80" name="Freeform 74"/>
              <p:cNvSpPr>
                <a:spLocks noEditPoints="1"/>
              </p:cNvSpPr>
              <p:nvPr/>
            </p:nvSpPr>
            <p:spPr bwMode="auto">
              <a:xfrm>
                <a:off x="3950" y="2133"/>
                <a:ext cx="55" cy="56"/>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81" name="Freeform 75"/>
              <p:cNvSpPr>
                <a:spLocks/>
              </p:cNvSpPr>
              <p:nvPr/>
            </p:nvSpPr>
            <p:spPr bwMode="auto">
              <a:xfrm>
                <a:off x="3861" y="2179"/>
                <a:ext cx="123" cy="124"/>
              </a:xfrm>
              <a:custGeom>
                <a:avLst/>
                <a:gdLst>
                  <a:gd name="T0" fmla="*/ 49 w 51"/>
                  <a:gd name="T1" fmla="*/ 2 h 51"/>
                  <a:gd name="T2" fmla="*/ 43 w 51"/>
                  <a:gd name="T3" fmla="*/ 0 h 51"/>
                  <a:gd name="T4" fmla="*/ 0 w 51"/>
                  <a:gd name="T5" fmla="*/ 43 h 51"/>
                  <a:gd name="T6" fmla="*/ 1 w 51"/>
                  <a:gd name="T7" fmla="*/ 48 h 51"/>
                  <a:gd name="T8" fmla="*/ 1 w 51"/>
                  <a:gd name="T9" fmla="*/ 51 h 51"/>
                  <a:gd name="T10" fmla="*/ 51 w 51"/>
                  <a:gd name="T11" fmla="*/ 2 h 51"/>
                  <a:gd name="T12" fmla="*/ 49 w 51"/>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49" y="2"/>
                    </a:moveTo>
                    <a:cubicBezTo>
                      <a:pt x="47" y="2"/>
                      <a:pt x="45" y="1"/>
                      <a:pt x="43" y="0"/>
                    </a:cubicBezTo>
                    <a:cubicBezTo>
                      <a:pt x="39" y="22"/>
                      <a:pt x="22" y="39"/>
                      <a:pt x="0" y="43"/>
                    </a:cubicBezTo>
                    <a:cubicBezTo>
                      <a:pt x="1" y="44"/>
                      <a:pt x="1" y="46"/>
                      <a:pt x="1" y="48"/>
                    </a:cubicBezTo>
                    <a:cubicBezTo>
                      <a:pt x="1" y="49"/>
                      <a:pt x="1" y="50"/>
                      <a:pt x="1" y="51"/>
                    </a:cubicBezTo>
                    <a:cubicBezTo>
                      <a:pt x="26" y="47"/>
                      <a:pt x="46" y="27"/>
                      <a:pt x="51" y="2"/>
                    </a:cubicBezTo>
                    <a:cubicBezTo>
                      <a:pt x="50" y="2"/>
                      <a:pt x="50" y="2"/>
                      <a:pt x="49"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82" name="Freeform 76"/>
              <p:cNvSpPr>
                <a:spLocks/>
              </p:cNvSpPr>
              <p:nvPr/>
            </p:nvSpPr>
            <p:spPr bwMode="auto">
              <a:xfrm>
                <a:off x="3694" y="2012"/>
                <a:ext cx="128" cy="131"/>
              </a:xfrm>
              <a:custGeom>
                <a:avLst/>
                <a:gdLst>
                  <a:gd name="T0" fmla="*/ 3 w 53"/>
                  <a:gd name="T1" fmla="*/ 52 h 54"/>
                  <a:gd name="T2" fmla="*/ 8 w 53"/>
                  <a:gd name="T3" fmla="*/ 54 h 54"/>
                  <a:gd name="T4" fmla="*/ 53 w 53"/>
                  <a:gd name="T5" fmla="*/ 8 h 54"/>
                  <a:gd name="T6" fmla="*/ 51 w 53"/>
                  <a:gd name="T7" fmla="*/ 3 h 54"/>
                  <a:gd name="T8" fmla="*/ 52 w 53"/>
                  <a:gd name="T9" fmla="*/ 0 h 54"/>
                  <a:gd name="T10" fmla="*/ 0 w 53"/>
                  <a:gd name="T11" fmla="*/ 53 h 54"/>
                  <a:gd name="T12" fmla="*/ 3 w 53"/>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3" y="52"/>
                    </a:moveTo>
                    <a:cubicBezTo>
                      <a:pt x="5" y="52"/>
                      <a:pt x="7" y="53"/>
                      <a:pt x="8" y="54"/>
                    </a:cubicBezTo>
                    <a:cubicBezTo>
                      <a:pt x="11" y="30"/>
                      <a:pt x="29" y="11"/>
                      <a:pt x="53" y="8"/>
                    </a:cubicBezTo>
                    <a:cubicBezTo>
                      <a:pt x="52" y="6"/>
                      <a:pt x="51" y="5"/>
                      <a:pt x="51" y="3"/>
                    </a:cubicBezTo>
                    <a:cubicBezTo>
                      <a:pt x="51" y="2"/>
                      <a:pt x="51" y="1"/>
                      <a:pt x="52" y="0"/>
                    </a:cubicBezTo>
                    <a:cubicBezTo>
                      <a:pt x="25" y="4"/>
                      <a:pt x="3" y="26"/>
                      <a:pt x="0" y="53"/>
                    </a:cubicBezTo>
                    <a:cubicBezTo>
                      <a:pt x="1" y="52"/>
                      <a:pt x="2" y="52"/>
                      <a:pt x="3"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83" name="Freeform 77"/>
              <p:cNvSpPr>
                <a:spLocks/>
              </p:cNvSpPr>
              <p:nvPr/>
            </p:nvSpPr>
            <p:spPr bwMode="auto">
              <a:xfrm>
                <a:off x="3696" y="2179"/>
                <a:ext cx="126" cy="124"/>
              </a:xfrm>
              <a:custGeom>
                <a:avLst/>
                <a:gdLst>
                  <a:gd name="T0" fmla="*/ 52 w 52"/>
                  <a:gd name="T1" fmla="*/ 43 h 51"/>
                  <a:gd name="T2" fmla="*/ 8 w 52"/>
                  <a:gd name="T3" fmla="*/ 0 h 51"/>
                  <a:gd name="T4" fmla="*/ 2 w 52"/>
                  <a:gd name="T5" fmla="*/ 2 h 51"/>
                  <a:gd name="T6" fmla="*/ 0 w 52"/>
                  <a:gd name="T7" fmla="*/ 2 h 51"/>
                  <a:gd name="T8" fmla="*/ 51 w 52"/>
                  <a:gd name="T9" fmla="*/ 51 h 51"/>
                  <a:gd name="T10" fmla="*/ 50 w 52"/>
                  <a:gd name="T11" fmla="*/ 48 h 51"/>
                  <a:gd name="T12" fmla="*/ 52 w 5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52" h="51">
                    <a:moveTo>
                      <a:pt x="52" y="43"/>
                    </a:moveTo>
                    <a:cubicBezTo>
                      <a:pt x="29" y="40"/>
                      <a:pt x="11" y="22"/>
                      <a:pt x="8" y="0"/>
                    </a:cubicBezTo>
                    <a:cubicBezTo>
                      <a:pt x="6" y="1"/>
                      <a:pt x="4" y="2"/>
                      <a:pt x="2" y="2"/>
                    </a:cubicBezTo>
                    <a:cubicBezTo>
                      <a:pt x="1" y="2"/>
                      <a:pt x="0" y="2"/>
                      <a:pt x="0" y="2"/>
                    </a:cubicBezTo>
                    <a:cubicBezTo>
                      <a:pt x="4" y="27"/>
                      <a:pt x="25" y="47"/>
                      <a:pt x="51" y="51"/>
                    </a:cubicBezTo>
                    <a:cubicBezTo>
                      <a:pt x="51" y="50"/>
                      <a:pt x="50" y="49"/>
                      <a:pt x="50" y="48"/>
                    </a:cubicBezTo>
                    <a:cubicBezTo>
                      <a:pt x="50" y="46"/>
                      <a:pt x="51" y="45"/>
                      <a:pt x="52"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84" name="Freeform 78"/>
              <p:cNvSpPr>
                <a:spLocks noEditPoints="1"/>
              </p:cNvSpPr>
              <p:nvPr/>
            </p:nvSpPr>
            <p:spPr bwMode="auto">
              <a:xfrm>
                <a:off x="3812" y="2269"/>
                <a:ext cx="56" cy="55"/>
              </a:xfrm>
              <a:custGeom>
                <a:avLst/>
                <a:gdLst>
                  <a:gd name="T0" fmla="*/ 12 w 23"/>
                  <a:gd name="T1" fmla="*/ 23 h 23"/>
                  <a:gd name="T2" fmla="*/ 0 w 23"/>
                  <a:gd name="T3" fmla="*/ 11 h 23"/>
                  <a:gd name="T4" fmla="*/ 12 w 23"/>
                  <a:gd name="T5" fmla="*/ 0 h 23"/>
                  <a:gd name="T6" fmla="*/ 23 w 23"/>
                  <a:gd name="T7" fmla="*/ 11 h 23"/>
                  <a:gd name="T8" fmla="*/ 12 w 23"/>
                  <a:gd name="T9" fmla="*/ 23 h 23"/>
                  <a:gd name="T10" fmla="*/ 12 w 23"/>
                  <a:gd name="T11" fmla="*/ 4 h 23"/>
                  <a:gd name="T12" fmla="*/ 4 w 23"/>
                  <a:gd name="T13" fmla="*/ 11 h 23"/>
                  <a:gd name="T14" fmla="*/ 12 w 23"/>
                  <a:gd name="T15" fmla="*/ 19 h 23"/>
                  <a:gd name="T16" fmla="*/ 19 w 23"/>
                  <a:gd name="T17" fmla="*/ 11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1"/>
                    </a:cubicBezTo>
                    <a:cubicBezTo>
                      <a:pt x="0" y="5"/>
                      <a:pt x="5" y="0"/>
                      <a:pt x="12" y="0"/>
                    </a:cubicBezTo>
                    <a:cubicBezTo>
                      <a:pt x="18" y="0"/>
                      <a:pt x="23" y="5"/>
                      <a:pt x="23" y="11"/>
                    </a:cubicBezTo>
                    <a:cubicBezTo>
                      <a:pt x="23" y="18"/>
                      <a:pt x="18" y="23"/>
                      <a:pt x="12" y="23"/>
                    </a:cubicBezTo>
                    <a:close/>
                    <a:moveTo>
                      <a:pt x="12" y="4"/>
                    </a:moveTo>
                    <a:cubicBezTo>
                      <a:pt x="8" y="4"/>
                      <a:pt x="4" y="7"/>
                      <a:pt x="4" y="11"/>
                    </a:cubicBezTo>
                    <a:cubicBezTo>
                      <a:pt x="4" y="15"/>
                      <a:pt x="8" y="19"/>
                      <a:pt x="12" y="19"/>
                    </a:cubicBezTo>
                    <a:cubicBezTo>
                      <a:pt x="16" y="19"/>
                      <a:pt x="19" y="15"/>
                      <a:pt x="19" y="11"/>
                    </a:cubicBezTo>
                    <a:cubicBezTo>
                      <a:pt x="19" y="7"/>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85" name="Freeform 79"/>
              <p:cNvSpPr>
                <a:spLocks noEditPoints="1"/>
              </p:cNvSpPr>
              <p:nvPr/>
            </p:nvSpPr>
            <p:spPr bwMode="auto">
              <a:xfrm>
                <a:off x="3675" y="2133"/>
                <a:ext cx="53" cy="56"/>
              </a:xfrm>
              <a:custGeom>
                <a:avLst/>
                <a:gdLst>
                  <a:gd name="T0" fmla="*/ 11 w 22"/>
                  <a:gd name="T1" fmla="*/ 23 h 23"/>
                  <a:gd name="T2" fmla="*/ 0 w 22"/>
                  <a:gd name="T3" fmla="*/ 12 h 23"/>
                  <a:gd name="T4" fmla="*/ 11 w 22"/>
                  <a:gd name="T5" fmla="*/ 0 h 23"/>
                  <a:gd name="T6" fmla="*/ 22 w 22"/>
                  <a:gd name="T7" fmla="*/ 12 h 23"/>
                  <a:gd name="T8" fmla="*/ 11 w 22"/>
                  <a:gd name="T9" fmla="*/ 23 h 23"/>
                  <a:gd name="T10" fmla="*/ 11 w 22"/>
                  <a:gd name="T11" fmla="*/ 4 h 23"/>
                  <a:gd name="T12" fmla="*/ 4 w 22"/>
                  <a:gd name="T13" fmla="*/ 12 h 23"/>
                  <a:gd name="T14" fmla="*/ 11 w 22"/>
                  <a:gd name="T15" fmla="*/ 19 h 23"/>
                  <a:gd name="T16" fmla="*/ 18 w 22"/>
                  <a:gd name="T17" fmla="*/ 12 h 23"/>
                  <a:gd name="T18" fmla="*/ 11 w 22"/>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3">
                    <a:moveTo>
                      <a:pt x="11" y="23"/>
                    </a:moveTo>
                    <a:cubicBezTo>
                      <a:pt x="5" y="23"/>
                      <a:pt x="0" y="18"/>
                      <a:pt x="0" y="12"/>
                    </a:cubicBezTo>
                    <a:cubicBezTo>
                      <a:pt x="0" y="5"/>
                      <a:pt x="5" y="0"/>
                      <a:pt x="11" y="0"/>
                    </a:cubicBezTo>
                    <a:cubicBezTo>
                      <a:pt x="17" y="0"/>
                      <a:pt x="22" y="5"/>
                      <a:pt x="22" y="12"/>
                    </a:cubicBezTo>
                    <a:cubicBezTo>
                      <a:pt x="22" y="18"/>
                      <a:pt x="17" y="23"/>
                      <a:pt x="11" y="23"/>
                    </a:cubicBezTo>
                    <a:close/>
                    <a:moveTo>
                      <a:pt x="11" y="4"/>
                    </a:moveTo>
                    <a:cubicBezTo>
                      <a:pt x="7" y="4"/>
                      <a:pt x="4" y="8"/>
                      <a:pt x="4" y="12"/>
                    </a:cubicBezTo>
                    <a:cubicBezTo>
                      <a:pt x="4" y="16"/>
                      <a:pt x="7" y="19"/>
                      <a:pt x="11" y="19"/>
                    </a:cubicBezTo>
                    <a:cubicBezTo>
                      <a:pt x="15" y="19"/>
                      <a:pt x="18" y="16"/>
                      <a:pt x="18" y="12"/>
                    </a:cubicBezTo>
                    <a:cubicBezTo>
                      <a:pt x="18"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25" name="Group 66"/>
            <p:cNvGrpSpPr>
              <a:grpSpLocks noChangeAspect="1"/>
            </p:cNvGrpSpPr>
            <p:nvPr/>
          </p:nvGrpSpPr>
          <p:grpSpPr bwMode="auto">
            <a:xfrm>
              <a:off x="3109223" y="4128634"/>
              <a:ext cx="292488" cy="295225"/>
              <a:chOff x="3675" y="1991"/>
              <a:chExt cx="330" cy="333"/>
            </a:xfrm>
            <a:solidFill>
              <a:srgbClr val="DDDFDF"/>
            </a:solidFill>
          </p:grpSpPr>
          <p:sp>
            <p:nvSpPr>
              <p:cNvPr id="1560" name="Freeform 67"/>
              <p:cNvSpPr>
                <a:spLocks noEditPoints="1"/>
              </p:cNvSpPr>
              <p:nvPr/>
            </p:nvSpPr>
            <p:spPr bwMode="auto">
              <a:xfrm>
                <a:off x="3793" y="2112"/>
                <a:ext cx="92" cy="92"/>
              </a:xfrm>
              <a:custGeom>
                <a:avLst/>
                <a:gdLst>
                  <a:gd name="T0" fmla="*/ 92 w 92"/>
                  <a:gd name="T1" fmla="*/ 92 h 92"/>
                  <a:gd name="T2" fmla="*/ 0 w 92"/>
                  <a:gd name="T3" fmla="*/ 92 h 92"/>
                  <a:gd name="T4" fmla="*/ 0 w 92"/>
                  <a:gd name="T5" fmla="*/ 0 h 92"/>
                  <a:gd name="T6" fmla="*/ 92 w 92"/>
                  <a:gd name="T7" fmla="*/ 0 h 92"/>
                  <a:gd name="T8" fmla="*/ 92 w 92"/>
                  <a:gd name="T9" fmla="*/ 92 h 92"/>
                  <a:gd name="T10" fmla="*/ 19 w 92"/>
                  <a:gd name="T11" fmla="*/ 72 h 92"/>
                  <a:gd name="T12" fmla="*/ 72 w 92"/>
                  <a:gd name="T13" fmla="*/ 72 h 92"/>
                  <a:gd name="T14" fmla="*/ 72 w 92"/>
                  <a:gd name="T15" fmla="*/ 19 h 92"/>
                  <a:gd name="T16" fmla="*/ 19 w 92"/>
                  <a:gd name="T17" fmla="*/ 19 h 92"/>
                  <a:gd name="T18" fmla="*/ 19 w 92"/>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2" y="92"/>
                    </a:moveTo>
                    <a:lnTo>
                      <a:pt x="0" y="92"/>
                    </a:lnTo>
                    <a:lnTo>
                      <a:pt x="0" y="0"/>
                    </a:lnTo>
                    <a:lnTo>
                      <a:pt x="92" y="0"/>
                    </a:lnTo>
                    <a:lnTo>
                      <a:pt x="92" y="92"/>
                    </a:lnTo>
                    <a:close/>
                    <a:moveTo>
                      <a:pt x="19" y="72"/>
                    </a:moveTo>
                    <a:lnTo>
                      <a:pt x="72" y="72"/>
                    </a:lnTo>
                    <a:lnTo>
                      <a:pt x="72"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61" name="Rectangle 68"/>
              <p:cNvSpPr>
                <a:spLocks noChangeArrowheads="1"/>
              </p:cNvSpPr>
              <p:nvPr/>
            </p:nvSpPr>
            <p:spPr bwMode="auto">
              <a:xfrm>
                <a:off x="3832" y="2225"/>
                <a:ext cx="16" cy="5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62" name="Rectangle 69"/>
              <p:cNvSpPr>
                <a:spLocks noChangeArrowheads="1"/>
              </p:cNvSpPr>
              <p:nvPr/>
            </p:nvSpPr>
            <p:spPr bwMode="auto">
              <a:xfrm>
                <a:off x="3832" y="2037"/>
                <a:ext cx="19" cy="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63" name="Rectangle 70"/>
              <p:cNvSpPr>
                <a:spLocks noChangeArrowheads="1"/>
              </p:cNvSpPr>
              <p:nvPr/>
            </p:nvSpPr>
            <p:spPr bwMode="auto">
              <a:xfrm>
                <a:off x="3909"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64" name="Rectangle 71"/>
              <p:cNvSpPr>
                <a:spLocks noChangeArrowheads="1"/>
              </p:cNvSpPr>
              <p:nvPr/>
            </p:nvSpPr>
            <p:spPr bwMode="auto">
              <a:xfrm>
                <a:off x="3720"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65" name="Freeform 72"/>
              <p:cNvSpPr>
                <a:spLocks/>
              </p:cNvSpPr>
              <p:nvPr/>
            </p:nvSpPr>
            <p:spPr bwMode="auto">
              <a:xfrm>
                <a:off x="3858" y="2012"/>
                <a:ext cx="128" cy="131"/>
              </a:xfrm>
              <a:custGeom>
                <a:avLst/>
                <a:gdLst>
                  <a:gd name="T0" fmla="*/ 45 w 53"/>
                  <a:gd name="T1" fmla="*/ 54 h 54"/>
                  <a:gd name="T2" fmla="*/ 50 w 53"/>
                  <a:gd name="T3" fmla="*/ 52 h 54"/>
                  <a:gd name="T4" fmla="*/ 53 w 53"/>
                  <a:gd name="T5" fmla="*/ 53 h 54"/>
                  <a:gd name="T6" fmla="*/ 2 w 53"/>
                  <a:gd name="T7" fmla="*/ 0 h 54"/>
                  <a:gd name="T8" fmla="*/ 2 w 53"/>
                  <a:gd name="T9" fmla="*/ 3 h 54"/>
                  <a:gd name="T10" fmla="*/ 0 w 53"/>
                  <a:gd name="T11" fmla="*/ 8 h 54"/>
                  <a:gd name="T12" fmla="*/ 45 w 5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45" y="54"/>
                    </a:moveTo>
                    <a:cubicBezTo>
                      <a:pt x="46" y="53"/>
                      <a:pt x="48" y="52"/>
                      <a:pt x="50" y="52"/>
                    </a:cubicBezTo>
                    <a:cubicBezTo>
                      <a:pt x="51" y="52"/>
                      <a:pt x="52" y="52"/>
                      <a:pt x="53" y="53"/>
                    </a:cubicBezTo>
                    <a:cubicBezTo>
                      <a:pt x="49" y="26"/>
                      <a:pt x="28" y="4"/>
                      <a:pt x="2" y="0"/>
                    </a:cubicBezTo>
                    <a:cubicBezTo>
                      <a:pt x="2" y="1"/>
                      <a:pt x="2" y="2"/>
                      <a:pt x="2" y="3"/>
                    </a:cubicBezTo>
                    <a:cubicBezTo>
                      <a:pt x="2" y="5"/>
                      <a:pt x="1" y="7"/>
                      <a:pt x="0" y="8"/>
                    </a:cubicBezTo>
                    <a:cubicBezTo>
                      <a:pt x="24" y="12"/>
                      <a:pt x="42" y="30"/>
                      <a:pt x="45" y="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66" name="Freeform 73"/>
              <p:cNvSpPr>
                <a:spLocks noEditPoints="1"/>
              </p:cNvSpPr>
              <p:nvPr/>
            </p:nvSpPr>
            <p:spPr bwMode="auto">
              <a:xfrm>
                <a:off x="3812" y="1991"/>
                <a:ext cx="56" cy="55"/>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6" y="23"/>
                      <a:pt x="0" y="18"/>
                      <a:pt x="0" y="12"/>
                    </a:cubicBezTo>
                    <a:cubicBezTo>
                      <a:pt x="0" y="5"/>
                      <a:pt x="6"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67" name="Freeform 74"/>
              <p:cNvSpPr>
                <a:spLocks noEditPoints="1"/>
              </p:cNvSpPr>
              <p:nvPr/>
            </p:nvSpPr>
            <p:spPr bwMode="auto">
              <a:xfrm>
                <a:off x="3950" y="2133"/>
                <a:ext cx="55" cy="56"/>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68" name="Freeform 75"/>
              <p:cNvSpPr>
                <a:spLocks/>
              </p:cNvSpPr>
              <p:nvPr/>
            </p:nvSpPr>
            <p:spPr bwMode="auto">
              <a:xfrm>
                <a:off x="3861" y="2179"/>
                <a:ext cx="123" cy="124"/>
              </a:xfrm>
              <a:custGeom>
                <a:avLst/>
                <a:gdLst>
                  <a:gd name="T0" fmla="*/ 49 w 51"/>
                  <a:gd name="T1" fmla="*/ 2 h 51"/>
                  <a:gd name="T2" fmla="*/ 43 w 51"/>
                  <a:gd name="T3" fmla="*/ 0 h 51"/>
                  <a:gd name="T4" fmla="*/ 0 w 51"/>
                  <a:gd name="T5" fmla="*/ 43 h 51"/>
                  <a:gd name="T6" fmla="*/ 1 w 51"/>
                  <a:gd name="T7" fmla="*/ 48 h 51"/>
                  <a:gd name="T8" fmla="*/ 1 w 51"/>
                  <a:gd name="T9" fmla="*/ 51 h 51"/>
                  <a:gd name="T10" fmla="*/ 51 w 51"/>
                  <a:gd name="T11" fmla="*/ 2 h 51"/>
                  <a:gd name="T12" fmla="*/ 49 w 51"/>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49" y="2"/>
                    </a:moveTo>
                    <a:cubicBezTo>
                      <a:pt x="47" y="2"/>
                      <a:pt x="45" y="1"/>
                      <a:pt x="43" y="0"/>
                    </a:cubicBezTo>
                    <a:cubicBezTo>
                      <a:pt x="39" y="22"/>
                      <a:pt x="22" y="39"/>
                      <a:pt x="0" y="43"/>
                    </a:cubicBezTo>
                    <a:cubicBezTo>
                      <a:pt x="1" y="44"/>
                      <a:pt x="1" y="46"/>
                      <a:pt x="1" y="48"/>
                    </a:cubicBezTo>
                    <a:cubicBezTo>
                      <a:pt x="1" y="49"/>
                      <a:pt x="1" y="50"/>
                      <a:pt x="1" y="51"/>
                    </a:cubicBezTo>
                    <a:cubicBezTo>
                      <a:pt x="26" y="47"/>
                      <a:pt x="46" y="27"/>
                      <a:pt x="51" y="2"/>
                    </a:cubicBezTo>
                    <a:cubicBezTo>
                      <a:pt x="50" y="2"/>
                      <a:pt x="50" y="2"/>
                      <a:pt x="49"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69" name="Freeform 76"/>
              <p:cNvSpPr>
                <a:spLocks/>
              </p:cNvSpPr>
              <p:nvPr/>
            </p:nvSpPr>
            <p:spPr bwMode="auto">
              <a:xfrm>
                <a:off x="3694" y="2012"/>
                <a:ext cx="128" cy="131"/>
              </a:xfrm>
              <a:custGeom>
                <a:avLst/>
                <a:gdLst>
                  <a:gd name="T0" fmla="*/ 3 w 53"/>
                  <a:gd name="T1" fmla="*/ 52 h 54"/>
                  <a:gd name="T2" fmla="*/ 8 w 53"/>
                  <a:gd name="T3" fmla="*/ 54 h 54"/>
                  <a:gd name="T4" fmla="*/ 53 w 53"/>
                  <a:gd name="T5" fmla="*/ 8 h 54"/>
                  <a:gd name="T6" fmla="*/ 51 w 53"/>
                  <a:gd name="T7" fmla="*/ 3 h 54"/>
                  <a:gd name="T8" fmla="*/ 52 w 53"/>
                  <a:gd name="T9" fmla="*/ 0 h 54"/>
                  <a:gd name="T10" fmla="*/ 0 w 53"/>
                  <a:gd name="T11" fmla="*/ 53 h 54"/>
                  <a:gd name="T12" fmla="*/ 3 w 53"/>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3" y="52"/>
                    </a:moveTo>
                    <a:cubicBezTo>
                      <a:pt x="5" y="52"/>
                      <a:pt x="7" y="53"/>
                      <a:pt x="8" y="54"/>
                    </a:cubicBezTo>
                    <a:cubicBezTo>
                      <a:pt x="11" y="30"/>
                      <a:pt x="29" y="11"/>
                      <a:pt x="53" y="8"/>
                    </a:cubicBezTo>
                    <a:cubicBezTo>
                      <a:pt x="52" y="6"/>
                      <a:pt x="51" y="5"/>
                      <a:pt x="51" y="3"/>
                    </a:cubicBezTo>
                    <a:cubicBezTo>
                      <a:pt x="51" y="2"/>
                      <a:pt x="51" y="1"/>
                      <a:pt x="52" y="0"/>
                    </a:cubicBezTo>
                    <a:cubicBezTo>
                      <a:pt x="25" y="4"/>
                      <a:pt x="3" y="26"/>
                      <a:pt x="0" y="53"/>
                    </a:cubicBezTo>
                    <a:cubicBezTo>
                      <a:pt x="1" y="52"/>
                      <a:pt x="2" y="52"/>
                      <a:pt x="3"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70" name="Freeform 77"/>
              <p:cNvSpPr>
                <a:spLocks/>
              </p:cNvSpPr>
              <p:nvPr/>
            </p:nvSpPr>
            <p:spPr bwMode="auto">
              <a:xfrm>
                <a:off x="3696" y="2179"/>
                <a:ext cx="126" cy="124"/>
              </a:xfrm>
              <a:custGeom>
                <a:avLst/>
                <a:gdLst>
                  <a:gd name="T0" fmla="*/ 52 w 52"/>
                  <a:gd name="T1" fmla="*/ 43 h 51"/>
                  <a:gd name="T2" fmla="*/ 8 w 52"/>
                  <a:gd name="T3" fmla="*/ 0 h 51"/>
                  <a:gd name="T4" fmla="*/ 2 w 52"/>
                  <a:gd name="T5" fmla="*/ 2 h 51"/>
                  <a:gd name="T6" fmla="*/ 0 w 52"/>
                  <a:gd name="T7" fmla="*/ 2 h 51"/>
                  <a:gd name="T8" fmla="*/ 51 w 52"/>
                  <a:gd name="T9" fmla="*/ 51 h 51"/>
                  <a:gd name="T10" fmla="*/ 50 w 52"/>
                  <a:gd name="T11" fmla="*/ 48 h 51"/>
                  <a:gd name="T12" fmla="*/ 52 w 5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52" h="51">
                    <a:moveTo>
                      <a:pt x="52" y="43"/>
                    </a:moveTo>
                    <a:cubicBezTo>
                      <a:pt x="29" y="40"/>
                      <a:pt x="11" y="22"/>
                      <a:pt x="8" y="0"/>
                    </a:cubicBezTo>
                    <a:cubicBezTo>
                      <a:pt x="6" y="1"/>
                      <a:pt x="4" y="2"/>
                      <a:pt x="2" y="2"/>
                    </a:cubicBezTo>
                    <a:cubicBezTo>
                      <a:pt x="1" y="2"/>
                      <a:pt x="0" y="2"/>
                      <a:pt x="0" y="2"/>
                    </a:cubicBezTo>
                    <a:cubicBezTo>
                      <a:pt x="4" y="27"/>
                      <a:pt x="25" y="47"/>
                      <a:pt x="51" y="51"/>
                    </a:cubicBezTo>
                    <a:cubicBezTo>
                      <a:pt x="51" y="50"/>
                      <a:pt x="50" y="49"/>
                      <a:pt x="50" y="48"/>
                    </a:cubicBezTo>
                    <a:cubicBezTo>
                      <a:pt x="50" y="46"/>
                      <a:pt x="51" y="45"/>
                      <a:pt x="52"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71" name="Freeform 78"/>
              <p:cNvSpPr>
                <a:spLocks noEditPoints="1"/>
              </p:cNvSpPr>
              <p:nvPr/>
            </p:nvSpPr>
            <p:spPr bwMode="auto">
              <a:xfrm>
                <a:off x="3812" y="2269"/>
                <a:ext cx="56" cy="55"/>
              </a:xfrm>
              <a:custGeom>
                <a:avLst/>
                <a:gdLst>
                  <a:gd name="T0" fmla="*/ 12 w 23"/>
                  <a:gd name="T1" fmla="*/ 23 h 23"/>
                  <a:gd name="T2" fmla="*/ 0 w 23"/>
                  <a:gd name="T3" fmla="*/ 11 h 23"/>
                  <a:gd name="T4" fmla="*/ 12 w 23"/>
                  <a:gd name="T5" fmla="*/ 0 h 23"/>
                  <a:gd name="T6" fmla="*/ 23 w 23"/>
                  <a:gd name="T7" fmla="*/ 11 h 23"/>
                  <a:gd name="T8" fmla="*/ 12 w 23"/>
                  <a:gd name="T9" fmla="*/ 23 h 23"/>
                  <a:gd name="T10" fmla="*/ 12 w 23"/>
                  <a:gd name="T11" fmla="*/ 4 h 23"/>
                  <a:gd name="T12" fmla="*/ 4 w 23"/>
                  <a:gd name="T13" fmla="*/ 11 h 23"/>
                  <a:gd name="T14" fmla="*/ 12 w 23"/>
                  <a:gd name="T15" fmla="*/ 19 h 23"/>
                  <a:gd name="T16" fmla="*/ 19 w 23"/>
                  <a:gd name="T17" fmla="*/ 11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1"/>
                    </a:cubicBezTo>
                    <a:cubicBezTo>
                      <a:pt x="0" y="5"/>
                      <a:pt x="5" y="0"/>
                      <a:pt x="12" y="0"/>
                    </a:cubicBezTo>
                    <a:cubicBezTo>
                      <a:pt x="18" y="0"/>
                      <a:pt x="23" y="5"/>
                      <a:pt x="23" y="11"/>
                    </a:cubicBezTo>
                    <a:cubicBezTo>
                      <a:pt x="23" y="18"/>
                      <a:pt x="18" y="23"/>
                      <a:pt x="12" y="23"/>
                    </a:cubicBezTo>
                    <a:close/>
                    <a:moveTo>
                      <a:pt x="12" y="4"/>
                    </a:moveTo>
                    <a:cubicBezTo>
                      <a:pt x="8" y="4"/>
                      <a:pt x="4" y="7"/>
                      <a:pt x="4" y="11"/>
                    </a:cubicBezTo>
                    <a:cubicBezTo>
                      <a:pt x="4" y="15"/>
                      <a:pt x="8" y="19"/>
                      <a:pt x="12" y="19"/>
                    </a:cubicBezTo>
                    <a:cubicBezTo>
                      <a:pt x="16" y="19"/>
                      <a:pt x="19" y="15"/>
                      <a:pt x="19" y="11"/>
                    </a:cubicBezTo>
                    <a:cubicBezTo>
                      <a:pt x="19" y="7"/>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72" name="Freeform 79"/>
              <p:cNvSpPr>
                <a:spLocks noEditPoints="1"/>
              </p:cNvSpPr>
              <p:nvPr/>
            </p:nvSpPr>
            <p:spPr bwMode="auto">
              <a:xfrm>
                <a:off x="3675" y="2133"/>
                <a:ext cx="53" cy="56"/>
              </a:xfrm>
              <a:custGeom>
                <a:avLst/>
                <a:gdLst>
                  <a:gd name="T0" fmla="*/ 11 w 22"/>
                  <a:gd name="T1" fmla="*/ 23 h 23"/>
                  <a:gd name="T2" fmla="*/ 0 w 22"/>
                  <a:gd name="T3" fmla="*/ 12 h 23"/>
                  <a:gd name="T4" fmla="*/ 11 w 22"/>
                  <a:gd name="T5" fmla="*/ 0 h 23"/>
                  <a:gd name="T6" fmla="*/ 22 w 22"/>
                  <a:gd name="T7" fmla="*/ 12 h 23"/>
                  <a:gd name="T8" fmla="*/ 11 w 22"/>
                  <a:gd name="T9" fmla="*/ 23 h 23"/>
                  <a:gd name="T10" fmla="*/ 11 w 22"/>
                  <a:gd name="T11" fmla="*/ 4 h 23"/>
                  <a:gd name="T12" fmla="*/ 4 w 22"/>
                  <a:gd name="T13" fmla="*/ 12 h 23"/>
                  <a:gd name="T14" fmla="*/ 11 w 22"/>
                  <a:gd name="T15" fmla="*/ 19 h 23"/>
                  <a:gd name="T16" fmla="*/ 18 w 22"/>
                  <a:gd name="T17" fmla="*/ 12 h 23"/>
                  <a:gd name="T18" fmla="*/ 11 w 22"/>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3">
                    <a:moveTo>
                      <a:pt x="11" y="23"/>
                    </a:moveTo>
                    <a:cubicBezTo>
                      <a:pt x="5" y="23"/>
                      <a:pt x="0" y="18"/>
                      <a:pt x="0" y="12"/>
                    </a:cubicBezTo>
                    <a:cubicBezTo>
                      <a:pt x="0" y="5"/>
                      <a:pt x="5" y="0"/>
                      <a:pt x="11" y="0"/>
                    </a:cubicBezTo>
                    <a:cubicBezTo>
                      <a:pt x="17" y="0"/>
                      <a:pt x="22" y="5"/>
                      <a:pt x="22" y="12"/>
                    </a:cubicBezTo>
                    <a:cubicBezTo>
                      <a:pt x="22" y="18"/>
                      <a:pt x="17" y="23"/>
                      <a:pt x="11" y="23"/>
                    </a:cubicBezTo>
                    <a:close/>
                    <a:moveTo>
                      <a:pt x="11" y="4"/>
                    </a:moveTo>
                    <a:cubicBezTo>
                      <a:pt x="7" y="4"/>
                      <a:pt x="4" y="8"/>
                      <a:pt x="4" y="12"/>
                    </a:cubicBezTo>
                    <a:cubicBezTo>
                      <a:pt x="4" y="16"/>
                      <a:pt x="7" y="19"/>
                      <a:pt x="11" y="19"/>
                    </a:cubicBezTo>
                    <a:cubicBezTo>
                      <a:pt x="15" y="19"/>
                      <a:pt x="18" y="16"/>
                      <a:pt x="18" y="12"/>
                    </a:cubicBezTo>
                    <a:cubicBezTo>
                      <a:pt x="18"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26" name="Group 66"/>
            <p:cNvGrpSpPr>
              <a:grpSpLocks noChangeAspect="1"/>
            </p:cNvGrpSpPr>
            <p:nvPr/>
          </p:nvGrpSpPr>
          <p:grpSpPr bwMode="auto">
            <a:xfrm>
              <a:off x="3473209" y="4128634"/>
              <a:ext cx="292488" cy="295225"/>
              <a:chOff x="3675" y="1991"/>
              <a:chExt cx="330" cy="333"/>
            </a:xfrm>
            <a:solidFill>
              <a:srgbClr val="DDDFDF"/>
            </a:solidFill>
          </p:grpSpPr>
          <p:sp>
            <p:nvSpPr>
              <p:cNvPr id="1547" name="Freeform 67"/>
              <p:cNvSpPr>
                <a:spLocks noEditPoints="1"/>
              </p:cNvSpPr>
              <p:nvPr/>
            </p:nvSpPr>
            <p:spPr bwMode="auto">
              <a:xfrm>
                <a:off x="3793" y="2112"/>
                <a:ext cx="92" cy="92"/>
              </a:xfrm>
              <a:custGeom>
                <a:avLst/>
                <a:gdLst>
                  <a:gd name="T0" fmla="*/ 92 w 92"/>
                  <a:gd name="T1" fmla="*/ 92 h 92"/>
                  <a:gd name="T2" fmla="*/ 0 w 92"/>
                  <a:gd name="T3" fmla="*/ 92 h 92"/>
                  <a:gd name="T4" fmla="*/ 0 w 92"/>
                  <a:gd name="T5" fmla="*/ 0 h 92"/>
                  <a:gd name="T6" fmla="*/ 92 w 92"/>
                  <a:gd name="T7" fmla="*/ 0 h 92"/>
                  <a:gd name="T8" fmla="*/ 92 w 92"/>
                  <a:gd name="T9" fmla="*/ 92 h 92"/>
                  <a:gd name="T10" fmla="*/ 19 w 92"/>
                  <a:gd name="T11" fmla="*/ 72 h 92"/>
                  <a:gd name="T12" fmla="*/ 72 w 92"/>
                  <a:gd name="T13" fmla="*/ 72 h 92"/>
                  <a:gd name="T14" fmla="*/ 72 w 92"/>
                  <a:gd name="T15" fmla="*/ 19 h 92"/>
                  <a:gd name="T16" fmla="*/ 19 w 92"/>
                  <a:gd name="T17" fmla="*/ 19 h 92"/>
                  <a:gd name="T18" fmla="*/ 19 w 92"/>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2" y="92"/>
                    </a:moveTo>
                    <a:lnTo>
                      <a:pt x="0" y="92"/>
                    </a:lnTo>
                    <a:lnTo>
                      <a:pt x="0" y="0"/>
                    </a:lnTo>
                    <a:lnTo>
                      <a:pt x="92" y="0"/>
                    </a:lnTo>
                    <a:lnTo>
                      <a:pt x="92" y="92"/>
                    </a:lnTo>
                    <a:close/>
                    <a:moveTo>
                      <a:pt x="19" y="72"/>
                    </a:moveTo>
                    <a:lnTo>
                      <a:pt x="72" y="72"/>
                    </a:lnTo>
                    <a:lnTo>
                      <a:pt x="72"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48" name="Rectangle 68"/>
              <p:cNvSpPr>
                <a:spLocks noChangeArrowheads="1"/>
              </p:cNvSpPr>
              <p:nvPr/>
            </p:nvSpPr>
            <p:spPr bwMode="auto">
              <a:xfrm>
                <a:off x="3832" y="2225"/>
                <a:ext cx="16" cy="5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49" name="Rectangle 69"/>
              <p:cNvSpPr>
                <a:spLocks noChangeArrowheads="1"/>
              </p:cNvSpPr>
              <p:nvPr/>
            </p:nvSpPr>
            <p:spPr bwMode="auto">
              <a:xfrm>
                <a:off x="3832" y="2037"/>
                <a:ext cx="19" cy="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50" name="Rectangle 70"/>
              <p:cNvSpPr>
                <a:spLocks noChangeArrowheads="1"/>
              </p:cNvSpPr>
              <p:nvPr/>
            </p:nvSpPr>
            <p:spPr bwMode="auto">
              <a:xfrm>
                <a:off x="3909"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51" name="Rectangle 71"/>
              <p:cNvSpPr>
                <a:spLocks noChangeArrowheads="1"/>
              </p:cNvSpPr>
              <p:nvPr/>
            </p:nvSpPr>
            <p:spPr bwMode="auto">
              <a:xfrm>
                <a:off x="3720"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52" name="Freeform 72"/>
              <p:cNvSpPr>
                <a:spLocks/>
              </p:cNvSpPr>
              <p:nvPr/>
            </p:nvSpPr>
            <p:spPr bwMode="auto">
              <a:xfrm>
                <a:off x="3858" y="2012"/>
                <a:ext cx="128" cy="131"/>
              </a:xfrm>
              <a:custGeom>
                <a:avLst/>
                <a:gdLst>
                  <a:gd name="T0" fmla="*/ 45 w 53"/>
                  <a:gd name="T1" fmla="*/ 54 h 54"/>
                  <a:gd name="T2" fmla="*/ 50 w 53"/>
                  <a:gd name="T3" fmla="*/ 52 h 54"/>
                  <a:gd name="T4" fmla="*/ 53 w 53"/>
                  <a:gd name="T5" fmla="*/ 53 h 54"/>
                  <a:gd name="T6" fmla="*/ 2 w 53"/>
                  <a:gd name="T7" fmla="*/ 0 h 54"/>
                  <a:gd name="T8" fmla="*/ 2 w 53"/>
                  <a:gd name="T9" fmla="*/ 3 h 54"/>
                  <a:gd name="T10" fmla="*/ 0 w 53"/>
                  <a:gd name="T11" fmla="*/ 8 h 54"/>
                  <a:gd name="T12" fmla="*/ 45 w 5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45" y="54"/>
                    </a:moveTo>
                    <a:cubicBezTo>
                      <a:pt x="46" y="53"/>
                      <a:pt x="48" y="52"/>
                      <a:pt x="50" y="52"/>
                    </a:cubicBezTo>
                    <a:cubicBezTo>
                      <a:pt x="51" y="52"/>
                      <a:pt x="52" y="52"/>
                      <a:pt x="53" y="53"/>
                    </a:cubicBezTo>
                    <a:cubicBezTo>
                      <a:pt x="49" y="26"/>
                      <a:pt x="28" y="4"/>
                      <a:pt x="2" y="0"/>
                    </a:cubicBezTo>
                    <a:cubicBezTo>
                      <a:pt x="2" y="1"/>
                      <a:pt x="2" y="2"/>
                      <a:pt x="2" y="3"/>
                    </a:cubicBezTo>
                    <a:cubicBezTo>
                      <a:pt x="2" y="5"/>
                      <a:pt x="1" y="7"/>
                      <a:pt x="0" y="8"/>
                    </a:cubicBezTo>
                    <a:cubicBezTo>
                      <a:pt x="24" y="12"/>
                      <a:pt x="42" y="30"/>
                      <a:pt x="45" y="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53" name="Freeform 73"/>
              <p:cNvSpPr>
                <a:spLocks noEditPoints="1"/>
              </p:cNvSpPr>
              <p:nvPr/>
            </p:nvSpPr>
            <p:spPr bwMode="auto">
              <a:xfrm>
                <a:off x="3812" y="1991"/>
                <a:ext cx="56" cy="55"/>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6" y="23"/>
                      <a:pt x="0" y="18"/>
                      <a:pt x="0" y="12"/>
                    </a:cubicBezTo>
                    <a:cubicBezTo>
                      <a:pt x="0" y="5"/>
                      <a:pt x="6"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54" name="Freeform 74"/>
              <p:cNvSpPr>
                <a:spLocks noEditPoints="1"/>
              </p:cNvSpPr>
              <p:nvPr/>
            </p:nvSpPr>
            <p:spPr bwMode="auto">
              <a:xfrm>
                <a:off x="3950" y="2133"/>
                <a:ext cx="55" cy="56"/>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55" name="Freeform 75"/>
              <p:cNvSpPr>
                <a:spLocks/>
              </p:cNvSpPr>
              <p:nvPr/>
            </p:nvSpPr>
            <p:spPr bwMode="auto">
              <a:xfrm>
                <a:off x="3861" y="2179"/>
                <a:ext cx="123" cy="124"/>
              </a:xfrm>
              <a:custGeom>
                <a:avLst/>
                <a:gdLst>
                  <a:gd name="T0" fmla="*/ 49 w 51"/>
                  <a:gd name="T1" fmla="*/ 2 h 51"/>
                  <a:gd name="T2" fmla="*/ 43 w 51"/>
                  <a:gd name="T3" fmla="*/ 0 h 51"/>
                  <a:gd name="T4" fmla="*/ 0 w 51"/>
                  <a:gd name="T5" fmla="*/ 43 h 51"/>
                  <a:gd name="T6" fmla="*/ 1 w 51"/>
                  <a:gd name="T7" fmla="*/ 48 h 51"/>
                  <a:gd name="T8" fmla="*/ 1 w 51"/>
                  <a:gd name="T9" fmla="*/ 51 h 51"/>
                  <a:gd name="T10" fmla="*/ 51 w 51"/>
                  <a:gd name="T11" fmla="*/ 2 h 51"/>
                  <a:gd name="T12" fmla="*/ 49 w 51"/>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49" y="2"/>
                    </a:moveTo>
                    <a:cubicBezTo>
                      <a:pt x="47" y="2"/>
                      <a:pt x="45" y="1"/>
                      <a:pt x="43" y="0"/>
                    </a:cubicBezTo>
                    <a:cubicBezTo>
                      <a:pt x="39" y="22"/>
                      <a:pt x="22" y="39"/>
                      <a:pt x="0" y="43"/>
                    </a:cubicBezTo>
                    <a:cubicBezTo>
                      <a:pt x="1" y="44"/>
                      <a:pt x="1" y="46"/>
                      <a:pt x="1" y="48"/>
                    </a:cubicBezTo>
                    <a:cubicBezTo>
                      <a:pt x="1" y="49"/>
                      <a:pt x="1" y="50"/>
                      <a:pt x="1" y="51"/>
                    </a:cubicBezTo>
                    <a:cubicBezTo>
                      <a:pt x="26" y="47"/>
                      <a:pt x="46" y="27"/>
                      <a:pt x="51" y="2"/>
                    </a:cubicBezTo>
                    <a:cubicBezTo>
                      <a:pt x="50" y="2"/>
                      <a:pt x="50" y="2"/>
                      <a:pt x="49"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56" name="Freeform 76"/>
              <p:cNvSpPr>
                <a:spLocks/>
              </p:cNvSpPr>
              <p:nvPr/>
            </p:nvSpPr>
            <p:spPr bwMode="auto">
              <a:xfrm>
                <a:off x="3694" y="2012"/>
                <a:ext cx="128" cy="131"/>
              </a:xfrm>
              <a:custGeom>
                <a:avLst/>
                <a:gdLst>
                  <a:gd name="T0" fmla="*/ 3 w 53"/>
                  <a:gd name="T1" fmla="*/ 52 h 54"/>
                  <a:gd name="T2" fmla="*/ 8 w 53"/>
                  <a:gd name="T3" fmla="*/ 54 h 54"/>
                  <a:gd name="T4" fmla="*/ 53 w 53"/>
                  <a:gd name="T5" fmla="*/ 8 h 54"/>
                  <a:gd name="T6" fmla="*/ 51 w 53"/>
                  <a:gd name="T7" fmla="*/ 3 h 54"/>
                  <a:gd name="T8" fmla="*/ 52 w 53"/>
                  <a:gd name="T9" fmla="*/ 0 h 54"/>
                  <a:gd name="T10" fmla="*/ 0 w 53"/>
                  <a:gd name="T11" fmla="*/ 53 h 54"/>
                  <a:gd name="T12" fmla="*/ 3 w 53"/>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3" y="52"/>
                    </a:moveTo>
                    <a:cubicBezTo>
                      <a:pt x="5" y="52"/>
                      <a:pt x="7" y="53"/>
                      <a:pt x="8" y="54"/>
                    </a:cubicBezTo>
                    <a:cubicBezTo>
                      <a:pt x="11" y="30"/>
                      <a:pt x="29" y="11"/>
                      <a:pt x="53" y="8"/>
                    </a:cubicBezTo>
                    <a:cubicBezTo>
                      <a:pt x="52" y="6"/>
                      <a:pt x="51" y="5"/>
                      <a:pt x="51" y="3"/>
                    </a:cubicBezTo>
                    <a:cubicBezTo>
                      <a:pt x="51" y="2"/>
                      <a:pt x="51" y="1"/>
                      <a:pt x="52" y="0"/>
                    </a:cubicBezTo>
                    <a:cubicBezTo>
                      <a:pt x="25" y="4"/>
                      <a:pt x="3" y="26"/>
                      <a:pt x="0" y="53"/>
                    </a:cubicBezTo>
                    <a:cubicBezTo>
                      <a:pt x="1" y="52"/>
                      <a:pt x="2" y="52"/>
                      <a:pt x="3"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57" name="Freeform 77"/>
              <p:cNvSpPr>
                <a:spLocks/>
              </p:cNvSpPr>
              <p:nvPr/>
            </p:nvSpPr>
            <p:spPr bwMode="auto">
              <a:xfrm>
                <a:off x="3696" y="2179"/>
                <a:ext cx="126" cy="124"/>
              </a:xfrm>
              <a:custGeom>
                <a:avLst/>
                <a:gdLst>
                  <a:gd name="T0" fmla="*/ 52 w 52"/>
                  <a:gd name="T1" fmla="*/ 43 h 51"/>
                  <a:gd name="T2" fmla="*/ 8 w 52"/>
                  <a:gd name="T3" fmla="*/ 0 h 51"/>
                  <a:gd name="T4" fmla="*/ 2 w 52"/>
                  <a:gd name="T5" fmla="*/ 2 h 51"/>
                  <a:gd name="T6" fmla="*/ 0 w 52"/>
                  <a:gd name="T7" fmla="*/ 2 h 51"/>
                  <a:gd name="T8" fmla="*/ 51 w 52"/>
                  <a:gd name="T9" fmla="*/ 51 h 51"/>
                  <a:gd name="T10" fmla="*/ 50 w 52"/>
                  <a:gd name="T11" fmla="*/ 48 h 51"/>
                  <a:gd name="T12" fmla="*/ 52 w 5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52" h="51">
                    <a:moveTo>
                      <a:pt x="52" y="43"/>
                    </a:moveTo>
                    <a:cubicBezTo>
                      <a:pt x="29" y="40"/>
                      <a:pt x="11" y="22"/>
                      <a:pt x="8" y="0"/>
                    </a:cubicBezTo>
                    <a:cubicBezTo>
                      <a:pt x="6" y="1"/>
                      <a:pt x="4" y="2"/>
                      <a:pt x="2" y="2"/>
                    </a:cubicBezTo>
                    <a:cubicBezTo>
                      <a:pt x="1" y="2"/>
                      <a:pt x="0" y="2"/>
                      <a:pt x="0" y="2"/>
                    </a:cubicBezTo>
                    <a:cubicBezTo>
                      <a:pt x="4" y="27"/>
                      <a:pt x="25" y="47"/>
                      <a:pt x="51" y="51"/>
                    </a:cubicBezTo>
                    <a:cubicBezTo>
                      <a:pt x="51" y="50"/>
                      <a:pt x="50" y="49"/>
                      <a:pt x="50" y="48"/>
                    </a:cubicBezTo>
                    <a:cubicBezTo>
                      <a:pt x="50" y="46"/>
                      <a:pt x="51" y="45"/>
                      <a:pt x="52"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58" name="Freeform 78"/>
              <p:cNvSpPr>
                <a:spLocks noEditPoints="1"/>
              </p:cNvSpPr>
              <p:nvPr/>
            </p:nvSpPr>
            <p:spPr bwMode="auto">
              <a:xfrm>
                <a:off x="3812" y="2269"/>
                <a:ext cx="56" cy="55"/>
              </a:xfrm>
              <a:custGeom>
                <a:avLst/>
                <a:gdLst>
                  <a:gd name="T0" fmla="*/ 12 w 23"/>
                  <a:gd name="T1" fmla="*/ 23 h 23"/>
                  <a:gd name="T2" fmla="*/ 0 w 23"/>
                  <a:gd name="T3" fmla="*/ 11 h 23"/>
                  <a:gd name="T4" fmla="*/ 12 w 23"/>
                  <a:gd name="T5" fmla="*/ 0 h 23"/>
                  <a:gd name="T6" fmla="*/ 23 w 23"/>
                  <a:gd name="T7" fmla="*/ 11 h 23"/>
                  <a:gd name="T8" fmla="*/ 12 w 23"/>
                  <a:gd name="T9" fmla="*/ 23 h 23"/>
                  <a:gd name="T10" fmla="*/ 12 w 23"/>
                  <a:gd name="T11" fmla="*/ 4 h 23"/>
                  <a:gd name="T12" fmla="*/ 4 w 23"/>
                  <a:gd name="T13" fmla="*/ 11 h 23"/>
                  <a:gd name="T14" fmla="*/ 12 w 23"/>
                  <a:gd name="T15" fmla="*/ 19 h 23"/>
                  <a:gd name="T16" fmla="*/ 19 w 23"/>
                  <a:gd name="T17" fmla="*/ 11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1"/>
                    </a:cubicBezTo>
                    <a:cubicBezTo>
                      <a:pt x="0" y="5"/>
                      <a:pt x="5" y="0"/>
                      <a:pt x="12" y="0"/>
                    </a:cubicBezTo>
                    <a:cubicBezTo>
                      <a:pt x="18" y="0"/>
                      <a:pt x="23" y="5"/>
                      <a:pt x="23" y="11"/>
                    </a:cubicBezTo>
                    <a:cubicBezTo>
                      <a:pt x="23" y="18"/>
                      <a:pt x="18" y="23"/>
                      <a:pt x="12" y="23"/>
                    </a:cubicBezTo>
                    <a:close/>
                    <a:moveTo>
                      <a:pt x="12" y="4"/>
                    </a:moveTo>
                    <a:cubicBezTo>
                      <a:pt x="8" y="4"/>
                      <a:pt x="4" y="7"/>
                      <a:pt x="4" y="11"/>
                    </a:cubicBezTo>
                    <a:cubicBezTo>
                      <a:pt x="4" y="15"/>
                      <a:pt x="8" y="19"/>
                      <a:pt x="12" y="19"/>
                    </a:cubicBezTo>
                    <a:cubicBezTo>
                      <a:pt x="16" y="19"/>
                      <a:pt x="19" y="15"/>
                      <a:pt x="19" y="11"/>
                    </a:cubicBezTo>
                    <a:cubicBezTo>
                      <a:pt x="19" y="7"/>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59" name="Freeform 79"/>
              <p:cNvSpPr>
                <a:spLocks noEditPoints="1"/>
              </p:cNvSpPr>
              <p:nvPr/>
            </p:nvSpPr>
            <p:spPr bwMode="auto">
              <a:xfrm>
                <a:off x="3675" y="2133"/>
                <a:ext cx="53" cy="56"/>
              </a:xfrm>
              <a:custGeom>
                <a:avLst/>
                <a:gdLst>
                  <a:gd name="T0" fmla="*/ 11 w 22"/>
                  <a:gd name="T1" fmla="*/ 23 h 23"/>
                  <a:gd name="T2" fmla="*/ 0 w 22"/>
                  <a:gd name="T3" fmla="*/ 12 h 23"/>
                  <a:gd name="T4" fmla="*/ 11 w 22"/>
                  <a:gd name="T5" fmla="*/ 0 h 23"/>
                  <a:gd name="T6" fmla="*/ 22 w 22"/>
                  <a:gd name="T7" fmla="*/ 12 h 23"/>
                  <a:gd name="T8" fmla="*/ 11 w 22"/>
                  <a:gd name="T9" fmla="*/ 23 h 23"/>
                  <a:gd name="T10" fmla="*/ 11 w 22"/>
                  <a:gd name="T11" fmla="*/ 4 h 23"/>
                  <a:gd name="T12" fmla="*/ 4 w 22"/>
                  <a:gd name="T13" fmla="*/ 12 h 23"/>
                  <a:gd name="T14" fmla="*/ 11 w 22"/>
                  <a:gd name="T15" fmla="*/ 19 h 23"/>
                  <a:gd name="T16" fmla="*/ 18 w 22"/>
                  <a:gd name="T17" fmla="*/ 12 h 23"/>
                  <a:gd name="T18" fmla="*/ 11 w 22"/>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3">
                    <a:moveTo>
                      <a:pt x="11" y="23"/>
                    </a:moveTo>
                    <a:cubicBezTo>
                      <a:pt x="5" y="23"/>
                      <a:pt x="0" y="18"/>
                      <a:pt x="0" y="12"/>
                    </a:cubicBezTo>
                    <a:cubicBezTo>
                      <a:pt x="0" y="5"/>
                      <a:pt x="5" y="0"/>
                      <a:pt x="11" y="0"/>
                    </a:cubicBezTo>
                    <a:cubicBezTo>
                      <a:pt x="17" y="0"/>
                      <a:pt x="22" y="5"/>
                      <a:pt x="22" y="12"/>
                    </a:cubicBezTo>
                    <a:cubicBezTo>
                      <a:pt x="22" y="18"/>
                      <a:pt x="17" y="23"/>
                      <a:pt x="11" y="23"/>
                    </a:cubicBezTo>
                    <a:close/>
                    <a:moveTo>
                      <a:pt x="11" y="4"/>
                    </a:moveTo>
                    <a:cubicBezTo>
                      <a:pt x="7" y="4"/>
                      <a:pt x="4" y="8"/>
                      <a:pt x="4" y="12"/>
                    </a:cubicBezTo>
                    <a:cubicBezTo>
                      <a:pt x="4" y="16"/>
                      <a:pt x="7" y="19"/>
                      <a:pt x="11" y="19"/>
                    </a:cubicBezTo>
                    <a:cubicBezTo>
                      <a:pt x="15" y="19"/>
                      <a:pt x="18" y="16"/>
                      <a:pt x="18" y="12"/>
                    </a:cubicBezTo>
                    <a:cubicBezTo>
                      <a:pt x="18"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27" name="Group 4"/>
            <p:cNvGrpSpPr>
              <a:grpSpLocks noChangeAspect="1"/>
            </p:cNvGrpSpPr>
            <p:nvPr/>
          </p:nvGrpSpPr>
          <p:grpSpPr bwMode="auto">
            <a:xfrm>
              <a:off x="3919663" y="4479292"/>
              <a:ext cx="280487" cy="280561"/>
              <a:chOff x="3668" y="1988"/>
              <a:chExt cx="344" cy="344"/>
            </a:xfrm>
            <a:solidFill>
              <a:srgbClr val="DDDFDF"/>
            </a:solidFill>
          </p:grpSpPr>
          <p:sp>
            <p:nvSpPr>
              <p:cNvPr id="1544" name="Freeform 1543"/>
              <p:cNvSpPr>
                <a:spLocks noEditPoints="1"/>
              </p:cNvSpPr>
              <p:nvPr/>
            </p:nvSpPr>
            <p:spPr bwMode="auto">
              <a:xfrm>
                <a:off x="3668" y="1988"/>
                <a:ext cx="344" cy="344"/>
              </a:xfrm>
              <a:custGeom>
                <a:avLst/>
                <a:gdLst>
                  <a:gd name="T0" fmla="*/ 344 w 344"/>
                  <a:gd name="T1" fmla="*/ 344 h 344"/>
                  <a:gd name="T2" fmla="*/ 0 w 344"/>
                  <a:gd name="T3" fmla="*/ 344 h 344"/>
                  <a:gd name="T4" fmla="*/ 0 w 344"/>
                  <a:gd name="T5" fmla="*/ 0 h 344"/>
                  <a:gd name="T6" fmla="*/ 344 w 344"/>
                  <a:gd name="T7" fmla="*/ 0 h 344"/>
                  <a:gd name="T8" fmla="*/ 344 w 344"/>
                  <a:gd name="T9" fmla="*/ 344 h 344"/>
                  <a:gd name="T10" fmla="*/ 29 w 344"/>
                  <a:gd name="T11" fmla="*/ 315 h 344"/>
                  <a:gd name="T12" fmla="*/ 315 w 344"/>
                  <a:gd name="T13" fmla="*/ 315 h 344"/>
                  <a:gd name="T14" fmla="*/ 315 w 344"/>
                  <a:gd name="T15" fmla="*/ 29 h 344"/>
                  <a:gd name="T16" fmla="*/ 29 w 344"/>
                  <a:gd name="T17" fmla="*/ 29 h 344"/>
                  <a:gd name="T18" fmla="*/ 29 w 344"/>
                  <a:gd name="T19" fmla="*/ 3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4" h="344">
                    <a:moveTo>
                      <a:pt x="344" y="344"/>
                    </a:moveTo>
                    <a:lnTo>
                      <a:pt x="0" y="344"/>
                    </a:lnTo>
                    <a:lnTo>
                      <a:pt x="0" y="0"/>
                    </a:lnTo>
                    <a:lnTo>
                      <a:pt x="344" y="0"/>
                    </a:lnTo>
                    <a:lnTo>
                      <a:pt x="344" y="344"/>
                    </a:lnTo>
                    <a:close/>
                    <a:moveTo>
                      <a:pt x="29" y="315"/>
                    </a:moveTo>
                    <a:lnTo>
                      <a:pt x="315" y="315"/>
                    </a:lnTo>
                    <a:lnTo>
                      <a:pt x="315" y="29"/>
                    </a:lnTo>
                    <a:lnTo>
                      <a:pt x="29" y="29"/>
                    </a:lnTo>
                    <a:lnTo>
                      <a:pt x="29" y="3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45" name="Freeform 1544"/>
              <p:cNvSpPr>
                <a:spLocks noEditPoints="1"/>
              </p:cNvSpPr>
              <p:nvPr/>
            </p:nvSpPr>
            <p:spPr bwMode="auto">
              <a:xfrm>
                <a:off x="3738" y="2059"/>
                <a:ext cx="203" cy="203"/>
              </a:xfrm>
              <a:custGeom>
                <a:avLst/>
                <a:gdLst>
                  <a:gd name="T0" fmla="*/ 203 w 203"/>
                  <a:gd name="T1" fmla="*/ 203 h 203"/>
                  <a:gd name="T2" fmla="*/ 0 w 203"/>
                  <a:gd name="T3" fmla="*/ 203 h 203"/>
                  <a:gd name="T4" fmla="*/ 0 w 203"/>
                  <a:gd name="T5" fmla="*/ 0 h 203"/>
                  <a:gd name="T6" fmla="*/ 203 w 203"/>
                  <a:gd name="T7" fmla="*/ 0 h 203"/>
                  <a:gd name="T8" fmla="*/ 203 w 203"/>
                  <a:gd name="T9" fmla="*/ 203 h 203"/>
                  <a:gd name="T10" fmla="*/ 20 w 203"/>
                  <a:gd name="T11" fmla="*/ 183 h 203"/>
                  <a:gd name="T12" fmla="*/ 184 w 203"/>
                  <a:gd name="T13" fmla="*/ 183 h 203"/>
                  <a:gd name="T14" fmla="*/ 184 w 203"/>
                  <a:gd name="T15" fmla="*/ 19 h 203"/>
                  <a:gd name="T16" fmla="*/ 20 w 203"/>
                  <a:gd name="T17" fmla="*/ 19 h 203"/>
                  <a:gd name="T18" fmla="*/ 20 w 203"/>
                  <a:gd name="T19" fmla="*/ 18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3">
                    <a:moveTo>
                      <a:pt x="203" y="203"/>
                    </a:moveTo>
                    <a:lnTo>
                      <a:pt x="0" y="203"/>
                    </a:lnTo>
                    <a:lnTo>
                      <a:pt x="0" y="0"/>
                    </a:lnTo>
                    <a:lnTo>
                      <a:pt x="203" y="0"/>
                    </a:lnTo>
                    <a:lnTo>
                      <a:pt x="203" y="203"/>
                    </a:lnTo>
                    <a:close/>
                    <a:moveTo>
                      <a:pt x="20" y="183"/>
                    </a:moveTo>
                    <a:lnTo>
                      <a:pt x="184" y="183"/>
                    </a:lnTo>
                    <a:lnTo>
                      <a:pt x="184" y="19"/>
                    </a:lnTo>
                    <a:lnTo>
                      <a:pt x="20" y="19"/>
                    </a:lnTo>
                    <a:lnTo>
                      <a:pt x="20" y="18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46" name="Freeform 7"/>
              <p:cNvSpPr>
                <a:spLocks noEditPoints="1"/>
              </p:cNvSpPr>
              <p:nvPr/>
            </p:nvSpPr>
            <p:spPr bwMode="auto">
              <a:xfrm>
                <a:off x="3792" y="2109"/>
                <a:ext cx="96" cy="99"/>
              </a:xfrm>
              <a:custGeom>
                <a:avLst/>
                <a:gdLst>
                  <a:gd name="T0" fmla="*/ 96 w 96"/>
                  <a:gd name="T1" fmla="*/ 99 h 99"/>
                  <a:gd name="T2" fmla="*/ 0 w 96"/>
                  <a:gd name="T3" fmla="*/ 99 h 99"/>
                  <a:gd name="T4" fmla="*/ 0 w 96"/>
                  <a:gd name="T5" fmla="*/ 0 h 99"/>
                  <a:gd name="T6" fmla="*/ 96 w 96"/>
                  <a:gd name="T7" fmla="*/ 0 h 99"/>
                  <a:gd name="T8" fmla="*/ 96 w 96"/>
                  <a:gd name="T9" fmla="*/ 99 h 99"/>
                  <a:gd name="T10" fmla="*/ 19 w 96"/>
                  <a:gd name="T11" fmla="*/ 80 h 99"/>
                  <a:gd name="T12" fmla="*/ 77 w 96"/>
                  <a:gd name="T13" fmla="*/ 80 h 99"/>
                  <a:gd name="T14" fmla="*/ 77 w 96"/>
                  <a:gd name="T15" fmla="*/ 20 h 99"/>
                  <a:gd name="T16" fmla="*/ 19 w 96"/>
                  <a:gd name="T17" fmla="*/ 20 h 99"/>
                  <a:gd name="T18" fmla="*/ 19 w 96"/>
                  <a:gd name="T19" fmla="*/ 8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9">
                    <a:moveTo>
                      <a:pt x="96" y="99"/>
                    </a:moveTo>
                    <a:lnTo>
                      <a:pt x="0" y="99"/>
                    </a:lnTo>
                    <a:lnTo>
                      <a:pt x="0" y="0"/>
                    </a:lnTo>
                    <a:lnTo>
                      <a:pt x="96" y="0"/>
                    </a:lnTo>
                    <a:lnTo>
                      <a:pt x="96" y="99"/>
                    </a:lnTo>
                    <a:close/>
                    <a:moveTo>
                      <a:pt x="19" y="80"/>
                    </a:moveTo>
                    <a:lnTo>
                      <a:pt x="77" y="80"/>
                    </a:lnTo>
                    <a:lnTo>
                      <a:pt x="77" y="20"/>
                    </a:lnTo>
                    <a:lnTo>
                      <a:pt x="19" y="20"/>
                    </a:lnTo>
                    <a:lnTo>
                      <a:pt x="19"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28" name="Group 22"/>
            <p:cNvGrpSpPr>
              <a:grpSpLocks noChangeAspect="1"/>
            </p:cNvGrpSpPr>
            <p:nvPr/>
          </p:nvGrpSpPr>
          <p:grpSpPr bwMode="auto">
            <a:xfrm>
              <a:off x="3917020" y="4835068"/>
              <a:ext cx="283130" cy="277652"/>
              <a:chOff x="3688" y="2010"/>
              <a:chExt cx="306" cy="300"/>
            </a:xfrm>
            <a:solidFill>
              <a:srgbClr val="DDDFDF"/>
            </a:solidFill>
          </p:grpSpPr>
          <p:sp>
            <p:nvSpPr>
              <p:cNvPr id="1535" name="Freeform 23"/>
              <p:cNvSpPr>
                <a:spLocks noEditPoints="1"/>
              </p:cNvSpPr>
              <p:nvPr/>
            </p:nvSpPr>
            <p:spPr bwMode="auto">
              <a:xfrm>
                <a:off x="3688" y="2010"/>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3 h 92"/>
                  <a:gd name="T12" fmla="*/ 287 w 306"/>
                  <a:gd name="T13" fmla="*/ 73 h 92"/>
                  <a:gd name="T14" fmla="*/ 287 w 306"/>
                  <a:gd name="T15" fmla="*/ 20 h 92"/>
                  <a:gd name="T16" fmla="*/ 19 w 306"/>
                  <a:gd name="T17" fmla="*/ 20 h 92"/>
                  <a:gd name="T18" fmla="*/ 19 w 306"/>
                  <a:gd name="T19" fmla="*/ 7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3"/>
                    </a:moveTo>
                    <a:lnTo>
                      <a:pt x="287" y="73"/>
                    </a:lnTo>
                    <a:lnTo>
                      <a:pt x="287" y="20"/>
                    </a:lnTo>
                    <a:lnTo>
                      <a:pt x="19" y="20"/>
                    </a:lnTo>
                    <a:lnTo>
                      <a:pt x="19" y="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36" name="Rectangle 24"/>
              <p:cNvSpPr>
                <a:spLocks noChangeArrowheads="1"/>
              </p:cNvSpPr>
              <p:nvPr/>
            </p:nvSpPr>
            <p:spPr bwMode="auto">
              <a:xfrm>
                <a:off x="3724" y="2047"/>
                <a:ext cx="17"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37" name="Rectangle 25"/>
              <p:cNvSpPr>
                <a:spLocks noChangeArrowheads="1"/>
              </p:cNvSpPr>
              <p:nvPr/>
            </p:nvSpPr>
            <p:spPr bwMode="auto">
              <a:xfrm>
                <a:off x="3765" y="2047"/>
                <a:ext cx="193"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38" name="Freeform 26"/>
              <p:cNvSpPr>
                <a:spLocks noEditPoints="1"/>
              </p:cNvSpPr>
              <p:nvPr/>
            </p:nvSpPr>
            <p:spPr bwMode="auto">
              <a:xfrm>
                <a:off x="3688" y="2114"/>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39" name="Rectangle 27"/>
              <p:cNvSpPr>
                <a:spLocks noChangeArrowheads="1"/>
              </p:cNvSpPr>
              <p:nvPr/>
            </p:nvSpPr>
            <p:spPr bwMode="auto">
              <a:xfrm>
                <a:off x="3724" y="2150"/>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40" name="Rectangle 28"/>
              <p:cNvSpPr>
                <a:spLocks noChangeArrowheads="1"/>
              </p:cNvSpPr>
              <p:nvPr/>
            </p:nvSpPr>
            <p:spPr bwMode="auto">
              <a:xfrm>
                <a:off x="3765" y="2150"/>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41" name="Freeform 29"/>
              <p:cNvSpPr>
                <a:spLocks noEditPoints="1"/>
              </p:cNvSpPr>
              <p:nvPr/>
            </p:nvSpPr>
            <p:spPr bwMode="auto">
              <a:xfrm>
                <a:off x="3688" y="2218"/>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42" name="Rectangle 30"/>
              <p:cNvSpPr>
                <a:spLocks noChangeArrowheads="1"/>
              </p:cNvSpPr>
              <p:nvPr/>
            </p:nvSpPr>
            <p:spPr bwMode="auto">
              <a:xfrm>
                <a:off x="3724" y="2254"/>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43" name="Rectangle 31"/>
              <p:cNvSpPr>
                <a:spLocks noChangeArrowheads="1"/>
              </p:cNvSpPr>
              <p:nvPr/>
            </p:nvSpPr>
            <p:spPr bwMode="auto">
              <a:xfrm>
                <a:off x="3765" y="2254"/>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29" name="Group 22"/>
            <p:cNvGrpSpPr>
              <a:grpSpLocks noChangeAspect="1"/>
            </p:cNvGrpSpPr>
            <p:nvPr/>
          </p:nvGrpSpPr>
          <p:grpSpPr bwMode="auto">
            <a:xfrm>
              <a:off x="3913187" y="5161646"/>
              <a:ext cx="283130" cy="277652"/>
              <a:chOff x="3688" y="2010"/>
              <a:chExt cx="306" cy="300"/>
            </a:xfrm>
            <a:solidFill>
              <a:srgbClr val="DDDFDF"/>
            </a:solidFill>
          </p:grpSpPr>
          <p:sp>
            <p:nvSpPr>
              <p:cNvPr id="1010" name="Freeform 23"/>
              <p:cNvSpPr>
                <a:spLocks noEditPoints="1"/>
              </p:cNvSpPr>
              <p:nvPr/>
            </p:nvSpPr>
            <p:spPr bwMode="auto">
              <a:xfrm>
                <a:off x="3688" y="2010"/>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3 h 92"/>
                  <a:gd name="T12" fmla="*/ 287 w 306"/>
                  <a:gd name="T13" fmla="*/ 73 h 92"/>
                  <a:gd name="T14" fmla="*/ 287 w 306"/>
                  <a:gd name="T15" fmla="*/ 20 h 92"/>
                  <a:gd name="T16" fmla="*/ 19 w 306"/>
                  <a:gd name="T17" fmla="*/ 20 h 92"/>
                  <a:gd name="T18" fmla="*/ 19 w 306"/>
                  <a:gd name="T19" fmla="*/ 7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3"/>
                    </a:moveTo>
                    <a:lnTo>
                      <a:pt x="287" y="73"/>
                    </a:lnTo>
                    <a:lnTo>
                      <a:pt x="287" y="20"/>
                    </a:lnTo>
                    <a:lnTo>
                      <a:pt x="19" y="20"/>
                    </a:lnTo>
                    <a:lnTo>
                      <a:pt x="19" y="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11" name="Rectangle 24"/>
              <p:cNvSpPr>
                <a:spLocks noChangeArrowheads="1"/>
              </p:cNvSpPr>
              <p:nvPr/>
            </p:nvSpPr>
            <p:spPr bwMode="auto">
              <a:xfrm>
                <a:off x="3724" y="2047"/>
                <a:ext cx="17"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12" name="Rectangle 25"/>
              <p:cNvSpPr>
                <a:spLocks noChangeArrowheads="1"/>
              </p:cNvSpPr>
              <p:nvPr/>
            </p:nvSpPr>
            <p:spPr bwMode="auto">
              <a:xfrm>
                <a:off x="3765" y="2047"/>
                <a:ext cx="193"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29" name="Freeform 26"/>
              <p:cNvSpPr>
                <a:spLocks noEditPoints="1"/>
              </p:cNvSpPr>
              <p:nvPr/>
            </p:nvSpPr>
            <p:spPr bwMode="auto">
              <a:xfrm>
                <a:off x="3688" y="2114"/>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30" name="Rectangle 27"/>
              <p:cNvSpPr>
                <a:spLocks noChangeArrowheads="1"/>
              </p:cNvSpPr>
              <p:nvPr/>
            </p:nvSpPr>
            <p:spPr bwMode="auto">
              <a:xfrm>
                <a:off x="3724" y="2150"/>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31" name="Rectangle 28"/>
              <p:cNvSpPr>
                <a:spLocks noChangeArrowheads="1"/>
              </p:cNvSpPr>
              <p:nvPr/>
            </p:nvSpPr>
            <p:spPr bwMode="auto">
              <a:xfrm>
                <a:off x="3765" y="2150"/>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32" name="Freeform 29"/>
              <p:cNvSpPr>
                <a:spLocks noEditPoints="1"/>
              </p:cNvSpPr>
              <p:nvPr/>
            </p:nvSpPr>
            <p:spPr bwMode="auto">
              <a:xfrm>
                <a:off x="3688" y="2218"/>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33" name="Rectangle 30"/>
              <p:cNvSpPr>
                <a:spLocks noChangeArrowheads="1"/>
              </p:cNvSpPr>
              <p:nvPr/>
            </p:nvSpPr>
            <p:spPr bwMode="auto">
              <a:xfrm>
                <a:off x="3724" y="2254"/>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34" name="Rectangle 31"/>
              <p:cNvSpPr>
                <a:spLocks noChangeArrowheads="1"/>
              </p:cNvSpPr>
              <p:nvPr/>
            </p:nvSpPr>
            <p:spPr bwMode="auto">
              <a:xfrm>
                <a:off x="3765" y="2254"/>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30" name="Group 66"/>
            <p:cNvGrpSpPr>
              <a:grpSpLocks noChangeAspect="1"/>
            </p:cNvGrpSpPr>
            <p:nvPr/>
          </p:nvGrpSpPr>
          <p:grpSpPr bwMode="auto">
            <a:xfrm>
              <a:off x="3907662" y="5486021"/>
              <a:ext cx="292488" cy="295225"/>
              <a:chOff x="3675" y="1991"/>
              <a:chExt cx="330" cy="333"/>
            </a:xfrm>
            <a:solidFill>
              <a:srgbClr val="DDDFDF"/>
            </a:solidFill>
          </p:grpSpPr>
          <p:sp>
            <p:nvSpPr>
              <p:cNvPr id="997" name="Freeform 67"/>
              <p:cNvSpPr>
                <a:spLocks noEditPoints="1"/>
              </p:cNvSpPr>
              <p:nvPr/>
            </p:nvSpPr>
            <p:spPr bwMode="auto">
              <a:xfrm>
                <a:off x="3793" y="2112"/>
                <a:ext cx="92" cy="92"/>
              </a:xfrm>
              <a:custGeom>
                <a:avLst/>
                <a:gdLst>
                  <a:gd name="T0" fmla="*/ 92 w 92"/>
                  <a:gd name="T1" fmla="*/ 92 h 92"/>
                  <a:gd name="T2" fmla="*/ 0 w 92"/>
                  <a:gd name="T3" fmla="*/ 92 h 92"/>
                  <a:gd name="T4" fmla="*/ 0 w 92"/>
                  <a:gd name="T5" fmla="*/ 0 h 92"/>
                  <a:gd name="T6" fmla="*/ 92 w 92"/>
                  <a:gd name="T7" fmla="*/ 0 h 92"/>
                  <a:gd name="T8" fmla="*/ 92 w 92"/>
                  <a:gd name="T9" fmla="*/ 92 h 92"/>
                  <a:gd name="T10" fmla="*/ 19 w 92"/>
                  <a:gd name="T11" fmla="*/ 72 h 92"/>
                  <a:gd name="T12" fmla="*/ 72 w 92"/>
                  <a:gd name="T13" fmla="*/ 72 h 92"/>
                  <a:gd name="T14" fmla="*/ 72 w 92"/>
                  <a:gd name="T15" fmla="*/ 19 h 92"/>
                  <a:gd name="T16" fmla="*/ 19 w 92"/>
                  <a:gd name="T17" fmla="*/ 19 h 92"/>
                  <a:gd name="T18" fmla="*/ 19 w 92"/>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2" y="92"/>
                    </a:moveTo>
                    <a:lnTo>
                      <a:pt x="0" y="92"/>
                    </a:lnTo>
                    <a:lnTo>
                      <a:pt x="0" y="0"/>
                    </a:lnTo>
                    <a:lnTo>
                      <a:pt x="92" y="0"/>
                    </a:lnTo>
                    <a:lnTo>
                      <a:pt x="92" y="92"/>
                    </a:lnTo>
                    <a:close/>
                    <a:moveTo>
                      <a:pt x="19" y="72"/>
                    </a:moveTo>
                    <a:lnTo>
                      <a:pt x="72" y="72"/>
                    </a:lnTo>
                    <a:lnTo>
                      <a:pt x="72"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98" name="Rectangle 68"/>
              <p:cNvSpPr>
                <a:spLocks noChangeArrowheads="1"/>
              </p:cNvSpPr>
              <p:nvPr/>
            </p:nvSpPr>
            <p:spPr bwMode="auto">
              <a:xfrm>
                <a:off x="3832" y="2225"/>
                <a:ext cx="16" cy="5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99" name="Rectangle 69"/>
              <p:cNvSpPr>
                <a:spLocks noChangeArrowheads="1"/>
              </p:cNvSpPr>
              <p:nvPr/>
            </p:nvSpPr>
            <p:spPr bwMode="auto">
              <a:xfrm>
                <a:off x="3832" y="2037"/>
                <a:ext cx="19" cy="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00" name="Rectangle 70"/>
              <p:cNvSpPr>
                <a:spLocks noChangeArrowheads="1"/>
              </p:cNvSpPr>
              <p:nvPr/>
            </p:nvSpPr>
            <p:spPr bwMode="auto">
              <a:xfrm>
                <a:off x="3909"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01" name="Rectangle 71"/>
              <p:cNvSpPr>
                <a:spLocks noChangeArrowheads="1"/>
              </p:cNvSpPr>
              <p:nvPr/>
            </p:nvSpPr>
            <p:spPr bwMode="auto">
              <a:xfrm>
                <a:off x="3720"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02" name="Freeform 72"/>
              <p:cNvSpPr>
                <a:spLocks/>
              </p:cNvSpPr>
              <p:nvPr/>
            </p:nvSpPr>
            <p:spPr bwMode="auto">
              <a:xfrm>
                <a:off x="3858" y="2012"/>
                <a:ext cx="128" cy="131"/>
              </a:xfrm>
              <a:custGeom>
                <a:avLst/>
                <a:gdLst>
                  <a:gd name="T0" fmla="*/ 45 w 53"/>
                  <a:gd name="T1" fmla="*/ 54 h 54"/>
                  <a:gd name="T2" fmla="*/ 50 w 53"/>
                  <a:gd name="T3" fmla="*/ 52 h 54"/>
                  <a:gd name="T4" fmla="*/ 53 w 53"/>
                  <a:gd name="T5" fmla="*/ 53 h 54"/>
                  <a:gd name="T6" fmla="*/ 2 w 53"/>
                  <a:gd name="T7" fmla="*/ 0 h 54"/>
                  <a:gd name="T8" fmla="*/ 2 w 53"/>
                  <a:gd name="T9" fmla="*/ 3 h 54"/>
                  <a:gd name="T10" fmla="*/ 0 w 53"/>
                  <a:gd name="T11" fmla="*/ 8 h 54"/>
                  <a:gd name="T12" fmla="*/ 45 w 5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45" y="54"/>
                    </a:moveTo>
                    <a:cubicBezTo>
                      <a:pt x="46" y="53"/>
                      <a:pt x="48" y="52"/>
                      <a:pt x="50" y="52"/>
                    </a:cubicBezTo>
                    <a:cubicBezTo>
                      <a:pt x="51" y="52"/>
                      <a:pt x="52" y="52"/>
                      <a:pt x="53" y="53"/>
                    </a:cubicBezTo>
                    <a:cubicBezTo>
                      <a:pt x="49" y="26"/>
                      <a:pt x="28" y="4"/>
                      <a:pt x="2" y="0"/>
                    </a:cubicBezTo>
                    <a:cubicBezTo>
                      <a:pt x="2" y="1"/>
                      <a:pt x="2" y="2"/>
                      <a:pt x="2" y="3"/>
                    </a:cubicBezTo>
                    <a:cubicBezTo>
                      <a:pt x="2" y="5"/>
                      <a:pt x="1" y="7"/>
                      <a:pt x="0" y="8"/>
                    </a:cubicBezTo>
                    <a:cubicBezTo>
                      <a:pt x="24" y="12"/>
                      <a:pt x="42" y="30"/>
                      <a:pt x="45" y="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03" name="Freeform 73"/>
              <p:cNvSpPr>
                <a:spLocks noEditPoints="1"/>
              </p:cNvSpPr>
              <p:nvPr/>
            </p:nvSpPr>
            <p:spPr bwMode="auto">
              <a:xfrm>
                <a:off x="3812" y="1991"/>
                <a:ext cx="56" cy="55"/>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6" y="23"/>
                      <a:pt x="0" y="18"/>
                      <a:pt x="0" y="12"/>
                    </a:cubicBezTo>
                    <a:cubicBezTo>
                      <a:pt x="0" y="5"/>
                      <a:pt x="6"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04" name="Freeform 74"/>
              <p:cNvSpPr>
                <a:spLocks noEditPoints="1"/>
              </p:cNvSpPr>
              <p:nvPr/>
            </p:nvSpPr>
            <p:spPr bwMode="auto">
              <a:xfrm>
                <a:off x="3950" y="2133"/>
                <a:ext cx="55" cy="56"/>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05" name="Freeform 75"/>
              <p:cNvSpPr>
                <a:spLocks/>
              </p:cNvSpPr>
              <p:nvPr/>
            </p:nvSpPr>
            <p:spPr bwMode="auto">
              <a:xfrm>
                <a:off x="3861" y="2179"/>
                <a:ext cx="123" cy="124"/>
              </a:xfrm>
              <a:custGeom>
                <a:avLst/>
                <a:gdLst>
                  <a:gd name="T0" fmla="*/ 49 w 51"/>
                  <a:gd name="T1" fmla="*/ 2 h 51"/>
                  <a:gd name="T2" fmla="*/ 43 w 51"/>
                  <a:gd name="T3" fmla="*/ 0 h 51"/>
                  <a:gd name="T4" fmla="*/ 0 w 51"/>
                  <a:gd name="T5" fmla="*/ 43 h 51"/>
                  <a:gd name="T6" fmla="*/ 1 w 51"/>
                  <a:gd name="T7" fmla="*/ 48 h 51"/>
                  <a:gd name="T8" fmla="*/ 1 w 51"/>
                  <a:gd name="T9" fmla="*/ 51 h 51"/>
                  <a:gd name="T10" fmla="*/ 51 w 51"/>
                  <a:gd name="T11" fmla="*/ 2 h 51"/>
                  <a:gd name="T12" fmla="*/ 49 w 51"/>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49" y="2"/>
                    </a:moveTo>
                    <a:cubicBezTo>
                      <a:pt x="47" y="2"/>
                      <a:pt x="45" y="1"/>
                      <a:pt x="43" y="0"/>
                    </a:cubicBezTo>
                    <a:cubicBezTo>
                      <a:pt x="39" y="22"/>
                      <a:pt x="22" y="39"/>
                      <a:pt x="0" y="43"/>
                    </a:cubicBezTo>
                    <a:cubicBezTo>
                      <a:pt x="1" y="44"/>
                      <a:pt x="1" y="46"/>
                      <a:pt x="1" y="48"/>
                    </a:cubicBezTo>
                    <a:cubicBezTo>
                      <a:pt x="1" y="49"/>
                      <a:pt x="1" y="50"/>
                      <a:pt x="1" y="51"/>
                    </a:cubicBezTo>
                    <a:cubicBezTo>
                      <a:pt x="26" y="47"/>
                      <a:pt x="46" y="27"/>
                      <a:pt x="51" y="2"/>
                    </a:cubicBezTo>
                    <a:cubicBezTo>
                      <a:pt x="50" y="2"/>
                      <a:pt x="50" y="2"/>
                      <a:pt x="49"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06" name="Freeform 76"/>
              <p:cNvSpPr>
                <a:spLocks/>
              </p:cNvSpPr>
              <p:nvPr/>
            </p:nvSpPr>
            <p:spPr bwMode="auto">
              <a:xfrm>
                <a:off x="3694" y="2012"/>
                <a:ext cx="128" cy="131"/>
              </a:xfrm>
              <a:custGeom>
                <a:avLst/>
                <a:gdLst>
                  <a:gd name="T0" fmla="*/ 3 w 53"/>
                  <a:gd name="T1" fmla="*/ 52 h 54"/>
                  <a:gd name="T2" fmla="*/ 8 w 53"/>
                  <a:gd name="T3" fmla="*/ 54 h 54"/>
                  <a:gd name="T4" fmla="*/ 53 w 53"/>
                  <a:gd name="T5" fmla="*/ 8 h 54"/>
                  <a:gd name="T6" fmla="*/ 51 w 53"/>
                  <a:gd name="T7" fmla="*/ 3 h 54"/>
                  <a:gd name="T8" fmla="*/ 52 w 53"/>
                  <a:gd name="T9" fmla="*/ 0 h 54"/>
                  <a:gd name="T10" fmla="*/ 0 w 53"/>
                  <a:gd name="T11" fmla="*/ 53 h 54"/>
                  <a:gd name="T12" fmla="*/ 3 w 53"/>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3" y="52"/>
                    </a:moveTo>
                    <a:cubicBezTo>
                      <a:pt x="5" y="52"/>
                      <a:pt x="7" y="53"/>
                      <a:pt x="8" y="54"/>
                    </a:cubicBezTo>
                    <a:cubicBezTo>
                      <a:pt x="11" y="30"/>
                      <a:pt x="29" y="11"/>
                      <a:pt x="53" y="8"/>
                    </a:cubicBezTo>
                    <a:cubicBezTo>
                      <a:pt x="52" y="6"/>
                      <a:pt x="51" y="5"/>
                      <a:pt x="51" y="3"/>
                    </a:cubicBezTo>
                    <a:cubicBezTo>
                      <a:pt x="51" y="2"/>
                      <a:pt x="51" y="1"/>
                      <a:pt x="52" y="0"/>
                    </a:cubicBezTo>
                    <a:cubicBezTo>
                      <a:pt x="25" y="4"/>
                      <a:pt x="3" y="26"/>
                      <a:pt x="0" y="53"/>
                    </a:cubicBezTo>
                    <a:cubicBezTo>
                      <a:pt x="1" y="52"/>
                      <a:pt x="2" y="52"/>
                      <a:pt x="3"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07" name="Freeform 77"/>
              <p:cNvSpPr>
                <a:spLocks/>
              </p:cNvSpPr>
              <p:nvPr/>
            </p:nvSpPr>
            <p:spPr bwMode="auto">
              <a:xfrm>
                <a:off x="3696" y="2179"/>
                <a:ext cx="126" cy="124"/>
              </a:xfrm>
              <a:custGeom>
                <a:avLst/>
                <a:gdLst>
                  <a:gd name="T0" fmla="*/ 52 w 52"/>
                  <a:gd name="T1" fmla="*/ 43 h 51"/>
                  <a:gd name="T2" fmla="*/ 8 w 52"/>
                  <a:gd name="T3" fmla="*/ 0 h 51"/>
                  <a:gd name="T4" fmla="*/ 2 w 52"/>
                  <a:gd name="T5" fmla="*/ 2 h 51"/>
                  <a:gd name="T6" fmla="*/ 0 w 52"/>
                  <a:gd name="T7" fmla="*/ 2 h 51"/>
                  <a:gd name="T8" fmla="*/ 51 w 52"/>
                  <a:gd name="T9" fmla="*/ 51 h 51"/>
                  <a:gd name="T10" fmla="*/ 50 w 52"/>
                  <a:gd name="T11" fmla="*/ 48 h 51"/>
                  <a:gd name="T12" fmla="*/ 52 w 5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52" h="51">
                    <a:moveTo>
                      <a:pt x="52" y="43"/>
                    </a:moveTo>
                    <a:cubicBezTo>
                      <a:pt x="29" y="40"/>
                      <a:pt x="11" y="22"/>
                      <a:pt x="8" y="0"/>
                    </a:cubicBezTo>
                    <a:cubicBezTo>
                      <a:pt x="6" y="1"/>
                      <a:pt x="4" y="2"/>
                      <a:pt x="2" y="2"/>
                    </a:cubicBezTo>
                    <a:cubicBezTo>
                      <a:pt x="1" y="2"/>
                      <a:pt x="0" y="2"/>
                      <a:pt x="0" y="2"/>
                    </a:cubicBezTo>
                    <a:cubicBezTo>
                      <a:pt x="4" y="27"/>
                      <a:pt x="25" y="47"/>
                      <a:pt x="51" y="51"/>
                    </a:cubicBezTo>
                    <a:cubicBezTo>
                      <a:pt x="51" y="50"/>
                      <a:pt x="50" y="49"/>
                      <a:pt x="50" y="48"/>
                    </a:cubicBezTo>
                    <a:cubicBezTo>
                      <a:pt x="50" y="46"/>
                      <a:pt x="51" y="45"/>
                      <a:pt x="52"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08" name="Freeform 78"/>
              <p:cNvSpPr>
                <a:spLocks noEditPoints="1"/>
              </p:cNvSpPr>
              <p:nvPr/>
            </p:nvSpPr>
            <p:spPr bwMode="auto">
              <a:xfrm>
                <a:off x="3812" y="2269"/>
                <a:ext cx="56" cy="55"/>
              </a:xfrm>
              <a:custGeom>
                <a:avLst/>
                <a:gdLst>
                  <a:gd name="T0" fmla="*/ 12 w 23"/>
                  <a:gd name="T1" fmla="*/ 23 h 23"/>
                  <a:gd name="T2" fmla="*/ 0 w 23"/>
                  <a:gd name="T3" fmla="*/ 11 h 23"/>
                  <a:gd name="T4" fmla="*/ 12 w 23"/>
                  <a:gd name="T5" fmla="*/ 0 h 23"/>
                  <a:gd name="T6" fmla="*/ 23 w 23"/>
                  <a:gd name="T7" fmla="*/ 11 h 23"/>
                  <a:gd name="T8" fmla="*/ 12 w 23"/>
                  <a:gd name="T9" fmla="*/ 23 h 23"/>
                  <a:gd name="T10" fmla="*/ 12 w 23"/>
                  <a:gd name="T11" fmla="*/ 4 h 23"/>
                  <a:gd name="T12" fmla="*/ 4 w 23"/>
                  <a:gd name="T13" fmla="*/ 11 h 23"/>
                  <a:gd name="T14" fmla="*/ 12 w 23"/>
                  <a:gd name="T15" fmla="*/ 19 h 23"/>
                  <a:gd name="T16" fmla="*/ 19 w 23"/>
                  <a:gd name="T17" fmla="*/ 11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1"/>
                    </a:cubicBezTo>
                    <a:cubicBezTo>
                      <a:pt x="0" y="5"/>
                      <a:pt x="5" y="0"/>
                      <a:pt x="12" y="0"/>
                    </a:cubicBezTo>
                    <a:cubicBezTo>
                      <a:pt x="18" y="0"/>
                      <a:pt x="23" y="5"/>
                      <a:pt x="23" y="11"/>
                    </a:cubicBezTo>
                    <a:cubicBezTo>
                      <a:pt x="23" y="18"/>
                      <a:pt x="18" y="23"/>
                      <a:pt x="12" y="23"/>
                    </a:cubicBezTo>
                    <a:close/>
                    <a:moveTo>
                      <a:pt x="12" y="4"/>
                    </a:moveTo>
                    <a:cubicBezTo>
                      <a:pt x="8" y="4"/>
                      <a:pt x="4" y="7"/>
                      <a:pt x="4" y="11"/>
                    </a:cubicBezTo>
                    <a:cubicBezTo>
                      <a:pt x="4" y="15"/>
                      <a:pt x="8" y="19"/>
                      <a:pt x="12" y="19"/>
                    </a:cubicBezTo>
                    <a:cubicBezTo>
                      <a:pt x="16" y="19"/>
                      <a:pt x="19" y="15"/>
                      <a:pt x="19" y="11"/>
                    </a:cubicBezTo>
                    <a:cubicBezTo>
                      <a:pt x="19" y="7"/>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09" name="Freeform 79"/>
              <p:cNvSpPr>
                <a:spLocks noEditPoints="1"/>
              </p:cNvSpPr>
              <p:nvPr/>
            </p:nvSpPr>
            <p:spPr bwMode="auto">
              <a:xfrm>
                <a:off x="3675" y="2133"/>
                <a:ext cx="53" cy="56"/>
              </a:xfrm>
              <a:custGeom>
                <a:avLst/>
                <a:gdLst>
                  <a:gd name="T0" fmla="*/ 11 w 22"/>
                  <a:gd name="T1" fmla="*/ 23 h 23"/>
                  <a:gd name="T2" fmla="*/ 0 w 22"/>
                  <a:gd name="T3" fmla="*/ 12 h 23"/>
                  <a:gd name="T4" fmla="*/ 11 w 22"/>
                  <a:gd name="T5" fmla="*/ 0 h 23"/>
                  <a:gd name="T6" fmla="*/ 22 w 22"/>
                  <a:gd name="T7" fmla="*/ 12 h 23"/>
                  <a:gd name="T8" fmla="*/ 11 w 22"/>
                  <a:gd name="T9" fmla="*/ 23 h 23"/>
                  <a:gd name="T10" fmla="*/ 11 w 22"/>
                  <a:gd name="T11" fmla="*/ 4 h 23"/>
                  <a:gd name="T12" fmla="*/ 4 w 22"/>
                  <a:gd name="T13" fmla="*/ 12 h 23"/>
                  <a:gd name="T14" fmla="*/ 11 w 22"/>
                  <a:gd name="T15" fmla="*/ 19 h 23"/>
                  <a:gd name="T16" fmla="*/ 18 w 22"/>
                  <a:gd name="T17" fmla="*/ 12 h 23"/>
                  <a:gd name="T18" fmla="*/ 11 w 22"/>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3">
                    <a:moveTo>
                      <a:pt x="11" y="23"/>
                    </a:moveTo>
                    <a:cubicBezTo>
                      <a:pt x="5" y="23"/>
                      <a:pt x="0" y="18"/>
                      <a:pt x="0" y="12"/>
                    </a:cubicBezTo>
                    <a:cubicBezTo>
                      <a:pt x="0" y="5"/>
                      <a:pt x="5" y="0"/>
                      <a:pt x="11" y="0"/>
                    </a:cubicBezTo>
                    <a:cubicBezTo>
                      <a:pt x="17" y="0"/>
                      <a:pt x="22" y="5"/>
                      <a:pt x="22" y="12"/>
                    </a:cubicBezTo>
                    <a:cubicBezTo>
                      <a:pt x="22" y="18"/>
                      <a:pt x="17" y="23"/>
                      <a:pt x="11" y="23"/>
                    </a:cubicBezTo>
                    <a:close/>
                    <a:moveTo>
                      <a:pt x="11" y="4"/>
                    </a:moveTo>
                    <a:cubicBezTo>
                      <a:pt x="7" y="4"/>
                      <a:pt x="4" y="8"/>
                      <a:pt x="4" y="12"/>
                    </a:cubicBezTo>
                    <a:cubicBezTo>
                      <a:pt x="4" y="16"/>
                      <a:pt x="7" y="19"/>
                      <a:pt x="11" y="19"/>
                    </a:cubicBezTo>
                    <a:cubicBezTo>
                      <a:pt x="15" y="19"/>
                      <a:pt x="18" y="16"/>
                      <a:pt x="18" y="12"/>
                    </a:cubicBezTo>
                    <a:cubicBezTo>
                      <a:pt x="18"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31" name="Group 66"/>
            <p:cNvGrpSpPr>
              <a:grpSpLocks noChangeAspect="1"/>
            </p:cNvGrpSpPr>
            <p:nvPr/>
          </p:nvGrpSpPr>
          <p:grpSpPr bwMode="auto">
            <a:xfrm>
              <a:off x="3900949" y="4128634"/>
              <a:ext cx="292488" cy="295225"/>
              <a:chOff x="3675" y="1991"/>
              <a:chExt cx="330" cy="333"/>
            </a:xfrm>
            <a:solidFill>
              <a:srgbClr val="DDDFDF"/>
            </a:solidFill>
          </p:grpSpPr>
          <p:sp>
            <p:nvSpPr>
              <p:cNvPr id="984" name="Freeform 67"/>
              <p:cNvSpPr>
                <a:spLocks noEditPoints="1"/>
              </p:cNvSpPr>
              <p:nvPr/>
            </p:nvSpPr>
            <p:spPr bwMode="auto">
              <a:xfrm>
                <a:off x="3793" y="2112"/>
                <a:ext cx="92" cy="92"/>
              </a:xfrm>
              <a:custGeom>
                <a:avLst/>
                <a:gdLst>
                  <a:gd name="T0" fmla="*/ 92 w 92"/>
                  <a:gd name="T1" fmla="*/ 92 h 92"/>
                  <a:gd name="T2" fmla="*/ 0 w 92"/>
                  <a:gd name="T3" fmla="*/ 92 h 92"/>
                  <a:gd name="T4" fmla="*/ 0 w 92"/>
                  <a:gd name="T5" fmla="*/ 0 h 92"/>
                  <a:gd name="T6" fmla="*/ 92 w 92"/>
                  <a:gd name="T7" fmla="*/ 0 h 92"/>
                  <a:gd name="T8" fmla="*/ 92 w 92"/>
                  <a:gd name="T9" fmla="*/ 92 h 92"/>
                  <a:gd name="T10" fmla="*/ 19 w 92"/>
                  <a:gd name="T11" fmla="*/ 72 h 92"/>
                  <a:gd name="T12" fmla="*/ 72 w 92"/>
                  <a:gd name="T13" fmla="*/ 72 h 92"/>
                  <a:gd name="T14" fmla="*/ 72 w 92"/>
                  <a:gd name="T15" fmla="*/ 19 h 92"/>
                  <a:gd name="T16" fmla="*/ 19 w 92"/>
                  <a:gd name="T17" fmla="*/ 19 h 92"/>
                  <a:gd name="T18" fmla="*/ 19 w 92"/>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2" y="92"/>
                    </a:moveTo>
                    <a:lnTo>
                      <a:pt x="0" y="92"/>
                    </a:lnTo>
                    <a:lnTo>
                      <a:pt x="0" y="0"/>
                    </a:lnTo>
                    <a:lnTo>
                      <a:pt x="92" y="0"/>
                    </a:lnTo>
                    <a:lnTo>
                      <a:pt x="92" y="92"/>
                    </a:lnTo>
                    <a:close/>
                    <a:moveTo>
                      <a:pt x="19" y="72"/>
                    </a:moveTo>
                    <a:lnTo>
                      <a:pt x="72" y="72"/>
                    </a:lnTo>
                    <a:lnTo>
                      <a:pt x="72"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85" name="Rectangle 68"/>
              <p:cNvSpPr>
                <a:spLocks noChangeArrowheads="1"/>
              </p:cNvSpPr>
              <p:nvPr/>
            </p:nvSpPr>
            <p:spPr bwMode="auto">
              <a:xfrm>
                <a:off x="3832" y="2225"/>
                <a:ext cx="16" cy="5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86" name="Rectangle 69"/>
              <p:cNvSpPr>
                <a:spLocks noChangeArrowheads="1"/>
              </p:cNvSpPr>
              <p:nvPr/>
            </p:nvSpPr>
            <p:spPr bwMode="auto">
              <a:xfrm>
                <a:off x="3832" y="2037"/>
                <a:ext cx="19" cy="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87" name="Rectangle 70"/>
              <p:cNvSpPr>
                <a:spLocks noChangeArrowheads="1"/>
              </p:cNvSpPr>
              <p:nvPr/>
            </p:nvSpPr>
            <p:spPr bwMode="auto">
              <a:xfrm>
                <a:off x="3909"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88" name="Rectangle 71"/>
              <p:cNvSpPr>
                <a:spLocks noChangeArrowheads="1"/>
              </p:cNvSpPr>
              <p:nvPr/>
            </p:nvSpPr>
            <p:spPr bwMode="auto">
              <a:xfrm>
                <a:off x="3720"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89" name="Freeform 72"/>
              <p:cNvSpPr>
                <a:spLocks/>
              </p:cNvSpPr>
              <p:nvPr/>
            </p:nvSpPr>
            <p:spPr bwMode="auto">
              <a:xfrm>
                <a:off x="3858" y="2012"/>
                <a:ext cx="128" cy="131"/>
              </a:xfrm>
              <a:custGeom>
                <a:avLst/>
                <a:gdLst>
                  <a:gd name="T0" fmla="*/ 45 w 53"/>
                  <a:gd name="T1" fmla="*/ 54 h 54"/>
                  <a:gd name="T2" fmla="*/ 50 w 53"/>
                  <a:gd name="T3" fmla="*/ 52 h 54"/>
                  <a:gd name="T4" fmla="*/ 53 w 53"/>
                  <a:gd name="T5" fmla="*/ 53 h 54"/>
                  <a:gd name="T6" fmla="*/ 2 w 53"/>
                  <a:gd name="T7" fmla="*/ 0 h 54"/>
                  <a:gd name="T8" fmla="*/ 2 w 53"/>
                  <a:gd name="T9" fmla="*/ 3 h 54"/>
                  <a:gd name="T10" fmla="*/ 0 w 53"/>
                  <a:gd name="T11" fmla="*/ 8 h 54"/>
                  <a:gd name="T12" fmla="*/ 45 w 5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45" y="54"/>
                    </a:moveTo>
                    <a:cubicBezTo>
                      <a:pt x="46" y="53"/>
                      <a:pt x="48" y="52"/>
                      <a:pt x="50" y="52"/>
                    </a:cubicBezTo>
                    <a:cubicBezTo>
                      <a:pt x="51" y="52"/>
                      <a:pt x="52" y="52"/>
                      <a:pt x="53" y="53"/>
                    </a:cubicBezTo>
                    <a:cubicBezTo>
                      <a:pt x="49" y="26"/>
                      <a:pt x="28" y="4"/>
                      <a:pt x="2" y="0"/>
                    </a:cubicBezTo>
                    <a:cubicBezTo>
                      <a:pt x="2" y="1"/>
                      <a:pt x="2" y="2"/>
                      <a:pt x="2" y="3"/>
                    </a:cubicBezTo>
                    <a:cubicBezTo>
                      <a:pt x="2" y="5"/>
                      <a:pt x="1" y="7"/>
                      <a:pt x="0" y="8"/>
                    </a:cubicBezTo>
                    <a:cubicBezTo>
                      <a:pt x="24" y="12"/>
                      <a:pt x="42" y="30"/>
                      <a:pt x="45" y="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90" name="Freeform 73"/>
              <p:cNvSpPr>
                <a:spLocks noEditPoints="1"/>
              </p:cNvSpPr>
              <p:nvPr/>
            </p:nvSpPr>
            <p:spPr bwMode="auto">
              <a:xfrm>
                <a:off x="3812" y="1991"/>
                <a:ext cx="56" cy="55"/>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6" y="23"/>
                      <a:pt x="0" y="18"/>
                      <a:pt x="0" y="12"/>
                    </a:cubicBezTo>
                    <a:cubicBezTo>
                      <a:pt x="0" y="5"/>
                      <a:pt x="6"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91" name="Freeform 74"/>
              <p:cNvSpPr>
                <a:spLocks noEditPoints="1"/>
              </p:cNvSpPr>
              <p:nvPr/>
            </p:nvSpPr>
            <p:spPr bwMode="auto">
              <a:xfrm>
                <a:off x="3950" y="2133"/>
                <a:ext cx="55" cy="56"/>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92" name="Freeform 75"/>
              <p:cNvSpPr>
                <a:spLocks/>
              </p:cNvSpPr>
              <p:nvPr/>
            </p:nvSpPr>
            <p:spPr bwMode="auto">
              <a:xfrm>
                <a:off x="3861" y="2179"/>
                <a:ext cx="123" cy="124"/>
              </a:xfrm>
              <a:custGeom>
                <a:avLst/>
                <a:gdLst>
                  <a:gd name="T0" fmla="*/ 49 w 51"/>
                  <a:gd name="T1" fmla="*/ 2 h 51"/>
                  <a:gd name="T2" fmla="*/ 43 w 51"/>
                  <a:gd name="T3" fmla="*/ 0 h 51"/>
                  <a:gd name="T4" fmla="*/ 0 w 51"/>
                  <a:gd name="T5" fmla="*/ 43 h 51"/>
                  <a:gd name="T6" fmla="*/ 1 w 51"/>
                  <a:gd name="T7" fmla="*/ 48 h 51"/>
                  <a:gd name="T8" fmla="*/ 1 w 51"/>
                  <a:gd name="T9" fmla="*/ 51 h 51"/>
                  <a:gd name="T10" fmla="*/ 51 w 51"/>
                  <a:gd name="T11" fmla="*/ 2 h 51"/>
                  <a:gd name="T12" fmla="*/ 49 w 51"/>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49" y="2"/>
                    </a:moveTo>
                    <a:cubicBezTo>
                      <a:pt x="47" y="2"/>
                      <a:pt x="45" y="1"/>
                      <a:pt x="43" y="0"/>
                    </a:cubicBezTo>
                    <a:cubicBezTo>
                      <a:pt x="39" y="22"/>
                      <a:pt x="22" y="39"/>
                      <a:pt x="0" y="43"/>
                    </a:cubicBezTo>
                    <a:cubicBezTo>
                      <a:pt x="1" y="44"/>
                      <a:pt x="1" y="46"/>
                      <a:pt x="1" y="48"/>
                    </a:cubicBezTo>
                    <a:cubicBezTo>
                      <a:pt x="1" y="49"/>
                      <a:pt x="1" y="50"/>
                      <a:pt x="1" y="51"/>
                    </a:cubicBezTo>
                    <a:cubicBezTo>
                      <a:pt x="26" y="47"/>
                      <a:pt x="46" y="27"/>
                      <a:pt x="51" y="2"/>
                    </a:cubicBezTo>
                    <a:cubicBezTo>
                      <a:pt x="50" y="2"/>
                      <a:pt x="50" y="2"/>
                      <a:pt x="49"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93" name="Freeform 76"/>
              <p:cNvSpPr>
                <a:spLocks/>
              </p:cNvSpPr>
              <p:nvPr/>
            </p:nvSpPr>
            <p:spPr bwMode="auto">
              <a:xfrm>
                <a:off x="3694" y="2012"/>
                <a:ext cx="128" cy="131"/>
              </a:xfrm>
              <a:custGeom>
                <a:avLst/>
                <a:gdLst>
                  <a:gd name="T0" fmla="*/ 3 w 53"/>
                  <a:gd name="T1" fmla="*/ 52 h 54"/>
                  <a:gd name="T2" fmla="*/ 8 w 53"/>
                  <a:gd name="T3" fmla="*/ 54 h 54"/>
                  <a:gd name="T4" fmla="*/ 53 w 53"/>
                  <a:gd name="T5" fmla="*/ 8 h 54"/>
                  <a:gd name="T6" fmla="*/ 51 w 53"/>
                  <a:gd name="T7" fmla="*/ 3 h 54"/>
                  <a:gd name="T8" fmla="*/ 52 w 53"/>
                  <a:gd name="T9" fmla="*/ 0 h 54"/>
                  <a:gd name="T10" fmla="*/ 0 w 53"/>
                  <a:gd name="T11" fmla="*/ 53 h 54"/>
                  <a:gd name="T12" fmla="*/ 3 w 53"/>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3" y="52"/>
                    </a:moveTo>
                    <a:cubicBezTo>
                      <a:pt x="5" y="52"/>
                      <a:pt x="7" y="53"/>
                      <a:pt x="8" y="54"/>
                    </a:cubicBezTo>
                    <a:cubicBezTo>
                      <a:pt x="11" y="30"/>
                      <a:pt x="29" y="11"/>
                      <a:pt x="53" y="8"/>
                    </a:cubicBezTo>
                    <a:cubicBezTo>
                      <a:pt x="52" y="6"/>
                      <a:pt x="51" y="5"/>
                      <a:pt x="51" y="3"/>
                    </a:cubicBezTo>
                    <a:cubicBezTo>
                      <a:pt x="51" y="2"/>
                      <a:pt x="51" y="1"/>
                      <a:pt x="52" y="0"/>
                    </a:cubicBezTo>
                    <a:cubicBezTo>
                      <a:pt x="25" y="4"/>
                      <a:pt x="3" y="26"/>
                      <a:pt x="0" y="53"/>
                    </a:cubicBezTo>
                    <a:cubicBezTo>
                      <a:pt x="1" y="52"/>
                      <a:pt x="2" y="52"/>
                      <a:pt x="3"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94" name="Freeform 77"/>
              <p:cNvSpPr>
                <a:spLocks/>
              </p:cNvSpPr>
              <p:nvPr/>
            </p:nvSpPr>
            <p:spPr bwMode="auto">
              <a:xfrm>
                <a:off x="3696" y="2179"/>
                <a:ext cx="126" cy="124"/>
              </a:xfrm>
              <a:custGeom>
                <a:avLst/>
                <a:gdLst>
                  <a:gd name="T0" fmla="*/ 52 w 52"/>
                  <a:gd name="T1" fmla="*/ 43 h 51"/>
                  <a:gd name="T2" fmla="*/ 8 w 52"/>
                  <a:gd name="T3" fmla="*/ 0 h 51"/>
                  <a:gd name="T4" fmla="*/ 2 w 52"/>
                  <a:gd name="T5" fmla="*/ 2 h 51"/>
                  <a:gd name="T6" fmla="*/ 0 w 52"/>
                  <a:gd name="T7" fmla="*/ 2 h 51"/>
                  <a:gd name="T8" fmla="*/ 51 w 52"/>
                  <a:gd name="T9" fmla="*/ 51 h 51"/>
                  <a:gd name="T10" fmla="*/ 50 w 52"/>
                  <a:gd name="T11" fmla="*/ 48 h 51"/>
                  <a:gd name="T12" fmla="*/ 52 w 5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52" h="51">
                    <a:moveTo>
                      <a:pt x="52" y="43"/>
                    </a:moveTo>
                    <a:cubicBezTo>
                      <a:pt x="29" y="40"/>
                      <a:pt x="11" y="22"/>
                      <a:pt x="8" y="0"/>
                    </a:cubicBezTo>
                    <a:cubicBezTo>
                      <a:pt x="6" y="1"/>
                      <a:pt x="4" y="2"/>
                      <a:pt x="2" y="2"/>
                    </a:cubicBezTo>
                    <a:cubicBezTo>
                      <a:pt x="1" y="2"/>
                      <a:pt x="0" y="2"/>
                      <a:pt x="0" y="2"/>
                    </a:cubicBezTo>
                    <a:cubicBezTo>
                      <a:pt x="4" y="27"/>
                      <a:pt x="25" y="47"/>
                      <a:pt x="51" y="51"/>
                    </a:cubicBezTo>
                    <a:cubicBezTo>
                      <a:pt x="51" y="50"/>
                      <a:pt x="50" y="49"/>
                      <a:pt x="50" y="48"/>
                    </a:cubicBezTo>
                    <a:cubicBezTo>
                      <a:pt x="50" y="46"/>
                      <a:pt x="51" y="45"/>
                      <a:pt x="52"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95" name="Freeform 78"/>
              <p:cNvSpPr>
                <a:spLocks noEditPoints="1"/>
              </p:cNvSpPr>
              <p:nvPr/>
            </p:nvSpPr>
            <p:spPr bwMode="auto">
              <a:xfrm>
                <a:off x="3812" y="2269"/>
                <a:ext cx="56" cy="55"/>
              </a:xfrm>
              <a:custGeom>
                <a:avLst/>
                <a:gdLst>
                  <a:gd name="T0" fmla="*/ 12 w 23"/>
                  <a:gd name="T1" fmla="*/ 23 h 23"/>
                  <a:gd name="T2" fmla="*/ 0 w 23"/>
                  <a:gd name="T3" fmla="*/ 11 h 23"/>
                  <a:gd name="T4" fmla="*/ 12 w 23"/>
                  <a:gd name="T5" fmla="*/ 0 h 23"/>
                  <a:gd name="T6" fmla="*/ 23 w 23"/>
                  <a:gd name="T7" fmla="*/ 11 h 23"/>
                  <a:gd name="T8" fmla="*/ 12 w 23"/>
                  <a:gd name="T9" fmla="*/ 23 h 23"/>
                  <a:gd name="T10" fmla="*/ 12 w 23"/>
                  <a:gd name="T11" fmla="*/ 4 h 23"/>
                  <a:gd name="T12" fmla="*/ 4 w 23"/>
                  <a:gd name="T13" fmla="*/ 11 h 23"/>
                  <a:gd name="T14" fmla="*/ 12 w 23"/>
                  <a:gd name="T15" fmla="*/ 19 h 23"/>
                  <a:gd name="T16" fmla="*/ 19 w 23"/>
                  <a:gd name="T17" fmla="*/ 11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1"/>
                    </a:cubicBezTo>
                    <a:cubicBezTo>
                      <a:pt x="0" y="5"/>
                      <a:pt x="5" y="0"/>
                      <a:pt x="12" y="0"/>
                    </a:cubicBezTo>
                    <a:cubicBezTo>
                      <a:pt x="18" y="0"/>
                      <a:pt x="23" y="5"/>
                      <a:pt x="23" y="11"/>
                    </a:cubicBezTo>
                    <a:cubicBezTo>
                      <a:pt x="23" y="18"/>
                      <a:pt x="18" y="23"/>
                      <a:pt x="12" y="23"/>
                    </a:cubicBezTo>
                    <a:close/>
                    <a:moveTo>
                      <a:pt x="12" y="4"/>
                    </a:moveTo>
                    <a:cubicBezTo>
                      <a:pt x="8" y="4"/>
                      <a:pt x="4" y="7"/>
                      <a:pt x="4" y="11"/>
                    </a:cubicBezTo>
                    <a:cubicBezTo>
                      <a:pt x="4" y="15"/>
                      <a:pt x="8" y="19"/>
                      <a:pt x="12" y="19"/>
                    </a:cubicBezTo>
                    <a:cubicBezTo>
                      <a:pt x="16" y="19"/>
                      <a:pt x="19" y="15"/>
                      <a:pt x="19" y="11"/>
                    </a:cubicBezTo>
                    <a:cubicBezTo>
                      <a:pt x="19" y="7"/>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96" name="Freeform 79"/>
              <p:cNvSpPr>
                <a:spLocks noEditPoints="1"/>
              </p:cNvSpPr>
              <p:nvPr/>
            </p:nvSpPr>
            <p:spPr bwMode="auto">
              <a:xfrm>
                <a:off x="3675" y="2133"/>
                <a:ext cx="53" cy="56"/>
              </a:xfrm>
              <a:custGeom>
                <a:avLst/>
                <a:gdLst>
                  <a:gd name="T0" fmla="*/ 11 w 22"/>
                  <a:gd name="T1" fmla="*/ 23 h 23"/>
                  <a:gd name="T2" fmla="*/ 0 w 22"/>
                  <a:gd name="T3" fmla="*/ 12 h 23"/>
                  <a:gd name="T4" fmla="*/ 11 w 22"/>
                  <a:gd name="T5" fmla="*/ 0 h 23"/>
                  <a:gd name="T6" fmla="*/ 22 w 22"/>
                  <a:gd name="T7" fmla="*/ 12 h 23"/>
                  <a:gd name="T8" fmla="*/ 11 w 22"/>
                  <a:gd name="T9" fmla="*/ 23 h 23"/>
                  <a:gd name="T10" fmla="*/ 11 w 22"/>
                  <a:gd name="T11" fmla="*/ 4 h 23"/>
                  <a:gd name="T12" fmla="*/ 4 w 22"/>
                  <a:gd name="T13" fmla="*/ 12 h 23"/>
                  <a:gd name="T14" fmla="*/ 11 w 22"/>
                  <a:gd name="T15" fmla="*/ 19 h 23"/>
                  <a:gd name="T16" fmla="*/ 18 w 22"/>
                  <a:gd name="T17" fmla="*/ 12 h 23"/>
                  <a:gd name="T18" fmla="*/ 11 w 22"/>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3">
                    <a:moveTo>
                      <a:pt x="11" y="23"/>
                    </a:moveTo>
                    <a:cubicBezTo>
                      <a:pt x="5" y="23"/>
                      <a:pt x="0" y="18"/>
                      <a:pt x="0" y="12"/>
                    </a:cubicBezTo>
                    <a:cubicBezTo>
                      <a:pt x="0" y="5"/>
                      <a:pt x="5" y="0"/>
                      <a:pt x="11" y="0"/>
                    </a:cubicBezTo>
                    <a:cubicBezTo>
                      <a:pt x="17" y="0"/>
                      <a:pt x="22" y="5"/>
                      <a:pt x="22" y="12"/>
                    </a:cubicBezTo>
                    <a:cubicBezTo>
                      <a:pt x="22" y="18"/>
                      <a:pt x="17" y="23"/>
                      <a:pt x="11" y="23"/>
                    </a:cubicBezTo>
                    <a:close/>
                    <a:moveTo>
                      <a:pt x="11" y="4"/>
                    </a:moveTo>
                    <a:cubicBezTo>
                      <a:pt x="7" y="4"/>
                      <a:pt x="4" y="8"/>
                      <a:pt x="4" y="12"/>
                    </a:cubicBezTo>
                    <a:cubicBezTo>
                      <a:pt x="4" y="16"/>
                      <a:pt x="7" y="19"/>
                      <a:pt x="11" y="19"/>
                    </a:cubicBezTo>
                    <a:cubicBezTo>
                      <a:pt x="15" y="19"/>
                      <a:pt x="18" y="16"/>
                      <a:pt x="18" y="12"/>
                    </a:cubicBezTo>
                    <a:cubicBezTo>
                      <a:pt x="18"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32" name="Group 4"/>
            <p:cNvGrpSpPr>
              <a:grpSpLocks noChangeAspect="1"/>
            </p:cNvGrpSpPr>
            <p:nvPr/>
          </p:nvGrpSpPr>
          <p:grpSpPr bwMode="auto">
            <a:xfrm>
              <a:off x="4259905" y="4479292"/>
              <a:ext cx="280487" cy="280561"/>
              <a:chOff x="3668" y="1988"/>
              <a:chExt cx="344" cy="344"/>
            </a:xfrm>
            <a:solidFill>
              <a:srgbClr val="DDDFDF"/>
            </a:solidFill>
          </p:grpSpPr>
          <p:sp>
            <p:nvSpPr>
              <p:cNvPr id="981" name="Freeform 980"/>
              <p:cNvSpPr>
                <a:spLocks noEditPoints="1"/>
              </p:cNvSpPr>
              <p:nvPr/>
            </p:nvSpPr>
            <p:spPr bwMode="auto">
              <a:xfrm>
                <a:off x="3668" y="1988"/>
                <a:ext cx="344" cy="344"/>
              </a:xfrm>
              <a:custGeom>
                <a:avLst/>
                <a:gdLst>
                  <a:gd name="T0" fmla="*/ 344 w 344"/>
                  <a:gd name="T1" fmla="*/ 344 h 344"/>
                  <a:gd name="T2" fmla="*/ 0 w 344"/>
                  <a:gd name="T3" fmla="*/ 344 h 344"/>
                  <a:gd name="T4" fmla="*/ 0 w 344"/>
                  <a:gd name="T5" fmla="*/ 0 h 344"/>
                  <a:gd name="T6" fmla="*/ 344 w 344"/>
                  <a:gd name="T7" fmla="*/ 0 h 344"/>
                  <a:gd name="T8" fmla="*/ 344 w 344"/>
                  <a:gd name="T9" fmla="*/ 344 h 344"/>
                  <a:gd name="T10" fmla="*/ 29 w 344"/>
                  <a:gd name="T11" fmla="*/ 315 h 344"/>
                  <a:gd name="T12" fmla="*/ 315 w 344"/>
                  <a:gd name="T13" fmla="*/ 315 h 344"/>
                  <a:gd name="T14" fmla="*/ 315 w 344"/>
                  <a:gd name="T15" fmla="*/ 29 h 344"/>
                  <a:gd name="T16" fmla="*/ 29 w 344"/>
                  <a:gd name="T17" fmla="*/ 29 h 344"/>
                  <a:gd name="T18" fmla="*/ 29 w 344"/>
                  <a:gd name="T19" fmla="*/ 3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4" h="344">
                    <a:moveTo>
                      <a:pt x="344" y="344"/>
                    </a:moveTo>
                    <a:lnTo>
                      <a:pt x="0" y="344"/>
                    </a:lnTo>
                    <a:lnTo>
                      <a:pt x="0" y="0"/>
                    </a:lnTo>
                    <a:lnTo>
                      <a:pt x="344" y="0"/>
                    </a:lnTo>
                    <a:lnTo>
                      <a:pt x="344" y="344"/>
                    </a:lnTo>
                    <a:close/>
                    <a:moveTo>
                      <a:pt x="29" y="315"/>
                    </a:moveTo>
                    <a:lnTo>
                      <a:pt x="315" y="315"/>
                    </a:lnTo>
                    <a:lnTo>
                      <a:pt x="315" y="29"/>
                    </a:lnTo>
                    <a:lnTo>
                      <a:pt x="29" y="29"/>
                    </a:lnTo>
                    <a:lnTo>
                      <a:pt x="29" y="3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82" name="Freeform 981"/>
              <p:cNvSpPr>
                <a:spLocks noEditPoints="1"/>
              </p:cNvSpPr>
              <p:nvPr/>
            </p:nvSpPr>
            <p:spPr bwMode="auto">
              <a:xfrm>
                <a:off x="3738" y="2059"/>
                <a:ext cx="203" cy="203"/>
              </a:xfrm>
              <a:custGeom>
                <a:avLst/>
                <a:gdLst>
                  <a:gd name="T0" fmla="*/ 203 w 203"/>
                  <a:gd name="T1" fmla="*/ 203 h 203"/>
                  <a:gd name="T2" fmla="*/ 0 w 203"/>
                  <a:gd name="T3" fmla="*/ 203 h 203"/>
                  <a:gd name="T4" fmla="*/ 0 w 203"/>
                  <a:gd name="T5" fmla="*/ 0 h 203"/>
                  <a:gd name="T6" fmla="*/ 203 w 203"/>
                  <a:gd name="T7" fmla="*/ 0 h 203"/>
                  <a:gd name="T8" fmla="*/ 203 w 203"/>
                  <a:gd name="T9" fmla="*/ 203 h 203"/>
                  <a:gd name="T10" fmla="*/ 20 w 203"/>
                  <a:gd name="T11" fmla="*/ 183 h 203"/>
                  <a:gd name="T12" fmla="*/ 184 w 203"/>
                  <a:gd name="T13" fmla="*/ 183 h 203"/>
                  <a:gd name="T14" fmla="*/ 184 w 203"/>
                  <a:gd name="T15" fmla="*/ 19 h 203"/>
                  <a:gd name="T16" fmla="*/ 20 w 203"/>
                  <a:gd name="T17" fmla="*/ 19 h 203"/>
                  <a:gd name="T18" fmla="*/ 20 w 203"/>
                  <a:gd name="T19" fmla="*/ 18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3">
                    <a:moveTo>
                      <a:pt x="203" y="203"/>
                    </a:moveTo>
                    <a:lnTo>
                      <a:pt x="0" y="203"/>
                    </a:lnTo>
                    <a:lnTo>
                      <a:pt x="0" y="0"/>
                    </a:lnTo>
                    <a:lnTo>
                      <a:pt x="203" y="0"/>
                    </a:lnTo>
                    <a:lnTo>
                      <a:pt x="203" y="203"/>
                    </a:lnTo>
                    <a:close/>
                    <a:moveTo>
                      <a:pt x="20" y="183"/>
                    </a:moveTo>
                    <a:lnTo>
                      <a:pt x="184" y="183"/>
                    </a:lnTo>
                    <a:lnTo>
                      <a:pt x="184" y="19"/>
                    </a:lnTo>
                    <a:lnTo>
                      <a:pt x="20" y="19"/>
                    </a:lnTo>
                    <a:lnTo>
                      <a:pt x="20" y="18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83" name="Freeform 7"/>
              <p:cNvSpPr>
                <a:spLocks noEditPoints="1"/>
              </p:cNvSpPr>
              <p:nvPr/>
            </p:nvSpPr>
            <p:spPr bwMode="auto">
              <a:xfrm>
                <a:off x="3792" y="2109"/>
                <a:ext cx="96" cy="99"/>
              </a:xfrm>
              <a:custGeom>
                <a:avLst/>
                <a:gdLst>
                  <a:gd name="T0" fmla="*/ 96 w 96"/>
                  <a:gd name="T1" fmla="*/ 99 h 99"/>
                  <a:gd name="T2" fmla="*/ 0 w 96"/>
                  <a:gd name="T3" fmla="*/ 99 h 99"/>
                  <a:gd name="T4" fmla="*/ 0 w 96"/>
                  <a:gd name="T5" fmla="*/ 0 h 99"/>
                  <a:gd name="T6" fmla="*/ 96 w 96"/>
                  <a:gd name="T7" fmla="*/ 0 h 99"/>
                  <a:gd name="T8" fmla="*/ 96 w 96"/>
                  <a:gd name="T9" fmla="*/ 99 h 99"/>
                  <a:gd name="T10" fmla="*/ 19 w 96"/>
                  <a:gd name="T11" fmla="*/ 80 h 99"/>
                  <a:gd name="T12" fmla="*/ 77 w 96"/>
                  <a:gd name="T13" fmla="*/ 80 h 99"/>
                  <a:gd name="T14" fmla="*/ 77 w 96"/>
                  <a:gd name="T15" fmla="*/ 20 h 99"/>
                  <a:gd name="T16" fmla="*/ 19 w 96"/>
                  <a:gd name="T17" fmla="*/ 20 h 99"/>
                  <a:gd name="T18" fmla="*/ 19 w 96"/>
                  <a:gd name="T19" fmla="*/ 8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9">
                    <a:moveTo>
                      <a:pt x="96" y="99"/>
                    </a:moveTo>
                    <a:lnTo>
                      <a:pt x="0" y="99"/>
                    </a:lnTo>
                    <a:lnTo>
                      <a:pt x="0" y="0"/>
                    </a:lnTo>
                    <a:lnTo>
                      <a:pt x="96" y="0"/>
                    </a:lnTo>
                    <a:lnTo>
                      <a:pt x="96" y="99"/>
                    </a:lnTo>
                    <a:close/>
                    <a:moveTo>
                      <a:pt x="19" y="80"/>
                    </a:moveTo>
                    <a:lnTo>
                      <a:pt x="77" y="80"/>
                    </a:lnTo>
                    <a:lnTo>
                      <a:pt x="77" y="20"/>
                    </a:lnTo>
                    <a:lnTo>
                      <a:pt x="19" y="20"/>
                    </a:lnTo>
                    <a:lnTo>
                      <a:pt x="19"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33" name="Group 22"/>
            <p:cNvGrpSpPr>
              <a:grpSpLocks noChangeAspect="1"/>
            </p:cNvGrpSpPr>
            <p:nvPr/>
          </p:nvGrpSpPr>
          <p:grpSpPr bwMode="auto">
            <a:xfrm>
              <a:off x="4257262" y="4835068"/>
              <a:ext cx="283130" cy="277652"/>
              <a:chOff x="3688" y="2010"/>
              <a:chExt cx="306" cy="300"/>
            </a:xfrm>
            <a:solidFill>
              <a:srgbClr val="DDDFDF"/>
            </a:solidFill>
          </p:grpSpPr>
          <p:sp>
            <p:nvSpPr>
              <p:cNvPr id="972" name="Freeform 23"/>
              <p:cNvSpPr>
                <a:spLocks noEditPoints="1"/>
              </p:cNvSpPr>
              <p:nvPr/>
            </p:nvSpPr>
            <p:spPr bwMode="auto">
              <a:xfrm>
                <a:off x="3688" y="2010"/>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3 h 92"/>
                  <a:gd name="T12" fmla="*/ 287 w 306"/>
                  <a:gd name="T13" fmla="*/ 73 h 92"/>
                  <a:gd name="T14" fmla="*/ 287 w 306"/>
                  <a:gd name="T15" fmla="*/ 20 h 92"/>
                  <a:gd name="T16" fmla="*/ 19 w 306"/>
                  <a:gd name="T17" fmla="*/ 20 h 92"/>
                  <a:gd name="T18" fmla="*/ 19 w 306"/>
                  <a:gd name="T19" fmla="*/ 7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3"/>
                    </a:moveTo>
                    <a:lnTo>
                      <a:pt x="287" y="73"/>
                    </a:lnTo>
                    <a:lnTo>
                      <a:pt x="287" y="20"/>
                    </a:lnTo>
                    <a:lnTo>
                      <a:pt x="19" y="20"/>
                    </a:lnTo>
                    <a:lnTo>
                      <a:pt x="19" y="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73" name="Rectangle 24"/>
              <p:cNvSpPr>
                <a:spLocks noChangeArrowheads="1"/>
              </p:cNvSpPr>
              <p:nvPr/>
            </p:nvSpPr>
            <p:spPr bwMode="auto">
              <a:xfrm>
                <a:off x="3724" y="2047"/>
                <a:ext cx="17"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74" name="Rectangle 25"/>
              <p:cNvSpPr>
                <a:spLocks noChangeArrowheads="1"/>
              </p:cNvSpPr>
              <p:nvPr/>
            </p:nvSpPr>
            <p:spPr bwMode="auto">
              <a:xfrm>
                <a:off x="3765" y="2047"/>
                <a:ext cx="193"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75" name="Freeform 26"/>
              <p:cNvSpPr>
                <a:spLocks noEditPoints="1"/>
              </p:cNvSpPr>
              <p:nvPr/>
            </p:nvSpPr>
            <p:spPr bwMode="auto">
              <a:xfrm>
                <a:off x="3688" y="2114"/>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76" name="Rectangle 27"/>
              <p:cNvSpPr>
                <a:spLocks noChangeArrowheads="1"/>
              </p:cNvSpPr>
              <p:nvPr/>
            </p:nvSpPr>
            <p:spPr bwMode="auto">
              <a:xfrm>
                <a:off x="3724" y="2150"/>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77" name="Rectangle 28"/>
              <p:cNvSpPr>
                <a:spLocks noChangeArrowheads="1"/>
              </p:cNvSpPr>
              <p:nvPr/>
            </p:nvSpPr>
            <p:spPr bwMode="auto">
              <a:xfrm>
                <a:off x="3765" y="2150"/>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78" name="Freeform 29"/>
              <p:cNvSpPr>
                <a:spLocks noEditPoints="1"/>
              </p:cNvSpPr>
              <p:nvPr/>
            </p:nvSpPr>
            <p:spPr bwMode="auto">
              <a:xfrm>
                <a:off x="3688" y="2218"/>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79" name="Rectangle 30"/>
              <p:cNvSpPr>
                <a:spLocks noChangeArrowheads="1"/>
              </p:cNvSpPr>
              <p:nvPr/>
            </p:nvSpPr>
            <p:spPr bwMode="auto">
              <a:xfrm>
                <a:off x="3724" y="2254"/>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80" name="Rectangle 31"/>
              <p:cNvSpPr>
                <a:spLocks noChangeArrowheads="1"/>
              </p:cNvSpPr>
              <p:nvPr/>
            </p:nvSpPr>
            <p:spPr bwMode="auto">
              <a:xfrm>
                <a:off x="3765" y="2254"/>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34" name="Group 22"/>
            <p:cNvGrpSpPr>
              <a:grpSpLocks noChangeAspect="1"/>
            </p:cNvGrpSpPr>
            <p:nvPr/>
          </p:nvGrpSpPr>
          <p:grpSpPr bwMode="auto">
            <a:xfrm>
              <a:off x="4253429" y="5161646"/>
              <a:ext cx="283130" cy="277652"/>
              <a:chOff x="3688" y="2010"/>
              <a:chExt cx="306" cy="300"/>
            </a:xfrm>
            <a:solidFill>
              <a:srgbClr val="DDDFDF"/>
            </a:solidFill>
          </p:grpSpPr>
          <p:sp>
            <p:nvSpPr>
              <p:cNvPr id="963" name="Freeform 23"/>
              <p:cNvSpPr>
                <a:spLocks noEditPoints="1"/>
              </p:cNvSpPr>
              <p:nvPr/>
            </p:nvSpPr>
            <p:spPr bwMode="auto">
              <a:xfrm>
                <a:off x="3688" y="2010"/>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3 h 92"/>
                  <a:gd name="T12" fmla="*/ 287 w 306"/>
                  <a:gd name="T13" fmla="*/ 73 h 92"/>
                  <a:gd name="T14" fmla="*/ 287 w 306"/>
                  <a:gd name="T15" fmla="*/ 20 h 92"/>
                  <a:gd name="T16" fmla="*/ 19 w 306"/>
                  <a:gd name="T17" fmla="*/ 20 h 92"/>
                  <a:gd name="T18" fmla="*/ 19 w 306"/>
                  <a:gd name="T19" fmla="*/ 7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3"/>
                    </a:moveTo>
                    <a:lnTo>
                      <a:pt x="287" y="73"/>
                    </a:lnTo>
                    <a:lnTo>
                      <a:pt x="287" y="20"/>
                    </a:lnTo>
                    <a:lnTo>
                      <a:pt x="19" y="20"/>
                    </a:lnTo>
                    <a:lnTo>
                      <a:pt x="19" y="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64" name="Rectangle 24"/>
              <p:cNvSpPr>
                <a:spLocks noChangeArrowheads="1"/>
              </p:cNvSpPr>
              <p:nvPr/>
            </p:nvSpPr>
            <p:spPr bwMode="auto">
              <a:xfrm>
                <a:off x="3724" y="2047"/>
                <a:ext cx="17"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65" name="Rectangle 25"/>
              <p:cNvSpPr>
                <a:spLocks noChangeArrowheads="1"/>
              </p:cNvSpPr>
              <p:nvPr/>
            </p:nvSpPr>
            <p:spPr bwMode="auto">
              <a:xfrm>
                <a:off x="3765" y="2047"/>
                <a:ext cx="193"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66" name="Freeform 26"/>
              <p:cNvSpPr>
                <a:spLocks noEditPoints="1"/>
              </p:cNvSpPr>
              <p:nvPr/>
            </p:nvSpPr>
            <p:spPr bwMode="auto">
              <a:xfrm>
                <a:off x="3688" y="2114"/>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67" name="Rectangle 27"/>
              <p:cNvSpPr>
                <a:spLocks noChangeArrowheads="1"/>
              </p:cNvSpPr>
              <p:nvPr/>
            </p:nvSpPr>
            <p:spPr bwMode="auto">
              <a:xfrm>
                <a:off x="3724" y="2150"/>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68" name="Rectangle 28"/>
              <p:cNvSpPr>
                <a:spLocks noChangeArrowheads="1"/>
              </p:cNvSpPr>
              <p:nvPr/>
            </p:nvSpPr>
            <p:spPr bwMode="auto">
              <a:xfrm>
                <a:off x="3765" y="2150"/>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69" name="Freeform 29"/>
              <p:cNvSpPr>
                <a:spLocks noEditPoints="1"/>
              </p:cNvSpPr>
              <p:nvPr/>
            </p:nvSpPr>
            <p:spPr bwMode="auto">
              <a:xfrm>
                <a:off x="3688" y="2218"/>
                <a:ext cx="306" cy="92"/>
              </a:xfrm>
              <a:custGeom>
                <a:avLst/>
                <a:gdLst>
                  <a:gd name="T0" fmla="*/ 306 w 306"/>
                  <a:gd name="T1" fmla="*/ 92 h 92"/>
                  <a:gd name="T2" fmla="*/ 0 w 306"/>
                  <a:gd name="T3" fmla="*/ 92 h 92"/>
                  <a:gd name="T4" fmla="*/ 0 w 306"/>
                  <a:gd name="T5" fmla="*/ 0 h 92"/>
                  <a:gd name="T6" fmla="*/ 306 w 306"/>
                  <a:gd name="T7" fmla="*/ 0 h 92"/>
                  <a:gd name="T8" fmla="*/ 306 w 306"/>
                  <a:gd name="T9" fmla="*/ 92 h 92"/>
                  <a:gd name="T10" fmla="*/ 19 w 306"/>
                  <a:gd name="T11" fmla="*/ 72 h 92"/>
                  <a:gd name="T12" fmla="*/ 287 w 306"/>
                  <a:gd name="T13" fmla="*/ 72 h 92"/>
                  <a:gd name="T14" fmla="*/ 287 w 306"/>
                  <a:gd name="T15" fmla="*/ 19 h 92"/>
                  <a:gd name="T16" fmla="*/ 19 w 306"/>
                  <a:gd name="T17" fmla="*/ 19 h 92"/>
                  <a:gd name="T18" fmla="*/ 19 w 306"/>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92">
                    <a:moveTo>
                      <a:pt x="306" y="92"/>
                    </a:moveTo>
                    <a:lnTo>
                      <a:pt x="0" y="92"/>
                    </a:lnTo>
                    <a:lnTo>
                      <a:pt x="0" y="0"/>
                    </a:lnTo>
                    <a:lnTo>
                      <a:pt x="306" y="0"/>
                    </a:lnTo>
                    <a:lnTo>
                      <a:pt x="306" y="92"/>
                    </a:lnTo>
                    <a:close/>
                    <a:moveTo>
                      <a:pt x="19" y="72"/>
                    </a:moveTo>
                    <a:lnTo>
                      <a:pt x="287" y="72"/>
                    </a:lnTo>
                    <a:lnTo>
                      <a:pt x="287"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70" name="Rectangle 30"/>
              <p:cNvSpPr>
                <a:spLocks noChangeArrowheads="1"/>
              </p:cNvSpPr>
              <p:nvPr/>
            </p:nvSpPr>
            <p:spPr bwMode="auto">
              <a:xfrm>
                <a:off x="3724" y="2254"/>
                <a:ext cx="17"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71" name="Rectangle 31"/>
              <p:cNvSpPr>
                <a:spLocks noChangeArrowheads="1"/>
              </p:cNvSpPr>
              <p:nvPr/>
            </p:nvSpPr>
            <p:spPr bwMode="auto">
              <a:xfrm>
                <a:off x="3765" y="2254"/>
                <a:ext cx="193"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35" name="Group 66"/>
            <p:cNvGrpSpPr>
              <a:grpSpLocks noChangeAspect="1"/>
            </p:cNvGrpSpPr>
            <p:nvPr/>
          </p:nvGrpSpPr>
          <p:grpSpPr bwMode="auto">
            <a:xfrm>
              <a:off x="4247904" y="5486021"/>
              <a:ext cx="292488" cy="295225"/>
              <a:chOff x="3675" y="1991"/>
              <a:chExt cx="330" cy="333"/>
            </a:xfrm>
            <a:solidFill>
              <a:srgbClr val="DDDFDF"/>
            </a:solidFill>
          </p:grpSpPr>
          <p:sp>
            <p:nvSpPr>
              <p:cNvPr id="950" name="Freeform 67"/>
              <p:cNvSpPr>
                <a:spLocks noEditPoints="1"/>
              </p:cNvSpPr>
              <p:nvPr/>
            </p:nvSpPr>
            <p:spPr bwMode="auto">
              <a:xfrm>
                <a:off x="3793" y="2112"/>
                <a:ext cx="92" cy="92"/>
              </a:xfrm>
              <a:custGeom>
                <a:avLst/>
                <a:gdLst>
                  <a:gd name="T0" fmla="*/ 92 w 92"/>
                  <a:gd name="T1" fmla="*/ 92 h 92"/>
                  <a:gd name="T2" fmla="*/ 0 w 92"/>
                  <a:gd name="T3" fmla="*/ 92 h 92"/>
                  <a:gd name="T4" fmla="*/ 0 w 92"/>
                  <a:gd name="T5" fmla="*/ 0 h 92"/>
                  <a:gd name="T6" fmla="*/ 92 w 92"/>
                  <a:gd name="T7" fmla="*/ 0 h 92"/>
                  <a:gd name="T8" fmla="*/ 92 w 92"/>
                  <a:gd name="T9" fmla="*/ 92 h 92"/>
                  <a:gd name="T10" fmla="*/ 19 w 92"/>
                  <a:gd name="T11" fmla="*/ 72 h 92"/>
                  <a:gd name="T12" fmla="*/ 72 w 92"/>
                  <a:gd name="T13" fmla="*/ 72 h 92"/>
                  <a:gd name="T14" fmla="*/ 72 w 92"/>
                  <a:gd name="T15" fmla="*/ 19 h 92"/>
                  <a:gd name="T16" fmla="*/ 19 w 92"/>
                  <a:gd name="T17" fmla="*/ 19 h 92"/>
                  <a:gd name="T18" fmla="*/ 19 w 92"/>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2" y="92"/>
                    </a:moveTo>
                    <a:lnTo>
                      <a:pt x="0" y="92"/>
                    </a:lnTo>
                    <a:lnTo>
                      <a:pt x="0" y="0"/>
                    </a:lnTo>
                    <a:lnTo>
                      <a:pt x="92" y="0"/>
                    </a:lnTo>
                    <a:lnTo>
                      <a:pt x="92" y="92"/>
                    </a:lnTo>
                    <a:close/>
                    <a:moveTo>
                      <a:pt x="19" y="72"/>
                    </a:moveTo>
                    <a:lnTo>
                      <a:pt x="72" y="72"/>
                    </a:lnTo>
                    <a:lnTo>
                      <a:pt x="72"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51" name="Rectangle 68"/>
              <p:cNvSpPr>
                <a:spLocks noChangeArrowheads="1"/>
              </p:cNvSpPr>
              <p:nvPr/>
            </p:nvSpPr>
            <p:spPr bwMode="auto">
              <a:xfrm>
                <a:off x="3832" y="2225"/>
                <a:ext cx="16" cy="5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52" name="Rectangle 69"/>
              <p:cNvSpPr>
                <a:spLocks noChangeArrowheads="1"/>
              </p:cNvSpPr>
              <p:nvPr/>
            </p:nvSpPr>
            <p:spPr bwMode="auto">
              <a:xfrm>
                <a:off x="3832" y="2037"/>
                <a:ext cx="19" cy="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53" name="Rectangle 70"/>
              <p:cNvSpPr>
                <a:spLocks noChangeArrowheads="1"/>
              </p:cNvSpPr>
              <p:nvPr/>
            </p:nvSpPr>
            <p:spPr bwMode="auto">
              <a:xfrm>
                <a:off x="3909"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54" name="Rectangle 71"/>
              <p:cNvSpPr>
                <a:spLocks noChangeArrowheads="1"/>
              </p:cNvSpPr>
              <p:nvPr/>
            </p:nvSpPr>
            <p:spPr bwMode="auto">
              <a:xfrm>
                <a:off x="3720"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55" name="Freeform 72"/>
              <p:cNvSpPr>
                <a:spLocks/>
              </p:cNvSpPr>
              <p:nvPr/>
            </p:nvSpPr>
            <p:spPr bwMode="auto">
              <a:xfrm>
                <a:off x="3858" y="2012"/>
                <a:ext cx="128" cy="131"/>
              </a:xfrm>
              <a:custGeom>
                <a:avLst/>
                <a:gdLst>
                  <a:gd name="T0" fmla="*/ 45 w 53"/>
                  <a:gd name="T1" fmla="*/ 54 h 54"/>
                  <a:gd name="T2" fmla="*/ 50 w 53"/>
                  <a:gd name="T3" fmla="*/ 52 h 54"/>
                  <a:gd name="T4" fmla="*/ 53 w 53"/>
                  <a:gd name="T5" fmla="*/ 53 h 54"/>
                  <a:gd name="T6" fmla="*/ 2 w 53"/>
                  <a:gd name="T7" fmla="*/ 0 h 54"/>
                  <a:gd name="T8" fmla="*/ 2 w 53"/>
                  <a:gd name="T9" fmla="*/ 3 h 54"/>
                  <a:gd name="T10" fmla="*/ 0 w 53"/>
                  <a:gd name="T11" fmla="*/ 8 h 54"/>
                  <a:gd name="T12" fmla="*/ 45 w 5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45" y="54"/>
                    </a:moveTo>
                    <a:cubicBezTo>
                      <a:pt x="46" y="53"/>
                      <a:pt x="48" y="52"/>
                      <a:pt x="50" y="52"/>
                    </a:cubicBezTo>
                    <a:cubicBezTo>
                      <a:pt x="51" y="52"/>
                      <a:pt x="52" y="52"/>
                      <a:pt x="53" y="53"/>
                    </a:cubicBezTo>
                    <a:cubicBezTo>
                      <a:pt x="49" y="26"/>
                      <a:pt x="28" y="4"/>
                      <a:pt x="2" y="0"/>
                    </a:cubicBezTo>
                    <a:cubicBezTo>
                      <a:pt x="2" y="1"/>
                      <a:pt x="2" y="2"/>
                      <a:pt x="2" y="3"/>
                    </a:cubicBezTo>
                    <a:cubicBezTo>
                      <a:pt x="2" y="5"/>
                      <a:pt x="1" y="7"/>
                      <a:pt x="0" y="8"/>
                    </a:cubicBezTo>
                    <a:cubicBezTo>
                      <a:pt x="24" y="12"/>
                      <a:pt x="42" y="30"/>
                      <a:pt x="45" y="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56" name="Freeform 73"/>
              <p:cNvSpPr>
                <a:spLocks noEditPoints="1"/>
              </p:cNvSpPr>
              <p:nvPr/>
            </p:nvSpPr>
            <p:spPr bwMode="auto">
              <a:xfrm>
                <a:off x="3812" y="1991"/>
                <a:ext cx="56" cy="55"/>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6" y="23"/>
                      <a:pt x="0" y="18"/>
                      <a:pt x="0" y="12"/>
                    </a:cubicBezTo>
                    <a:cubicBezTo>
                      <a:pt x="0" y="5"/>
                      <a:pt x="6"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57" name="Freeform 74"/>
              <p:cNvSpPr>
                <a:spLocks noEditPoints="1"/>
              </p:cNvSpPr>
              <p:nvPr/>
            </p:nvSpPr>
            <p:spPr bwMode="auto">
              <a:xfrm>
                <a:off x="3950" y="2133"/>
                <a:ext cx="55" cy="56"/>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58" name="Freeform 75"/>
              <p:cNvSpPr>
                <a:spLocks/>
              </p:cNvSpPr>
              <p:nvPr/>
            </p:nvSpPr>
            <p:spPr bwMode="auto">
              <a:xfrm>
                <a:off x="3861" y="2179"/>
                <a:ext cx="123" cy="124"/>
              </a:xfrm>
              <a:custGeom>
                <a:avLst/>
                <a:gdLst>
                  <a:gd name="T0" fmla="*/ 49 w 51"/>
                  <a:gd name="T1" fmla="*/ 2 h 51"/>
                  <a:gd name="T2" fmla="*/ 43 w 51"/>
                  <a:gd name="T3" fmla="*/ 0 h 51"/>
                  <a:gd name="T4" fmla="*/ 0 w 51"/>
                  <a:gd name="T5" fmla="*/ 43 h 51"/>
                  <a:gd name="T6" fmla="*/ 1 w 51"/>
                  <a:gd name="T7" fmla="*/ 48 h 51"/>
                  <a:gd name="T8" fmla="*/ 1 w 51"/>
                  <a:gd name="T9" fmla="*/ 51 h 51"/>
                  <a:gd name="T10" fmla="*/ 51 w 51"/>
                  <a:gd name="T11" fmla="*/ 2 h 51"/>
                  <a:gd name="T12" fmla="*/ 49 w 51"/>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49" y="2"/>
                    </a:moveTo>
                    <a:cubicBezTo>
                      <a:pt x="47" y="2"/>
                      <a:pt x="45" y="1"/>
                      <a:pt x="43" y="0"/>
                    </a:cubicBezTo>
                    <a:cubicBezTo>
                      <a:pt x="39" y="22"/>
                      <a:pt x="22" y="39"/>
                      <a:pt x="0" y="43"/>
                    </a:cubicBezTo>
                    <a:cubicBezTo>
                      <a:pt x="1" y="44"/>
                      <a:pt x="1" y="46"/>
                      <a:pt x="1" y="48"/>
                    </a:cubicBezTo>
                    <a:cubicBezTo>
                      <a:pt x="1" y="49"/>
                      <a:pt x="1" y="50"/>
                      <a:pt x="1" y="51"/>
                    </a:cubicBezTo>
                    <a:cubicBezTo>
                      <a:pt x="26" y="47"/>
                      <a:pt x="46" y="27"/>
                      <a:pt x="51" y="2"/>
                    </a:cubicBezTo>
                    <a:cubicBezTo>
                      <a:pt x="50" y="2"/>
                      <a:pt x="50" y="2"/>
                      <a:pt x="49"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59" name="Freeform 76"/>
              <p:cNvSpPr>
                <a:spLocks/>
              </p:cNvSpPr>
              <p:nvPr/>
            </p:nvSpPr>
            <p:spPr bwMode="auto">
              <a:xfrm>
                <a:off x="3694" y="2012"/>
                <a:ext cx="128" cy="131"/>
              </a:xfrm>
              <a:custGeom>
                <a:avLst/>
                <a:gdLst>
                  <a:gd name="T0" fmla="*/ 3 w 53"/>
                  <a:gd name="T1" fmla="*/ 52 h 54"/>
                  <a:gd name="T2" fmla="*/ 8 w 53"/>
                  <a:gd name="T3" fmla="*/ 54 h 54"/>
                  <a:gd name="T4" fmla="*/ 53 w 53"/>
                  <a:gd name="T5" fmla="*/ 8 h 54"/>
                  <a:gd name="T6" fmla="*/ 51 w 53"/>
                  <a:gd name="T7" fmla="*/ 3 h 54"/>
                  <a:gd name="T8" fmla="*/ 52 w 53"/>
                  <a:gd name="T9" fmla="*/ 0 h 54"/>
                  <a:gd name="T10" fmla="*/ 0 w 53"/>
                  <a:gd name="T11" fmla="*/ 53 h 54"/>
                  <a:gd name="T12" fmla="*/ 3 w 53"/>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3" y="52"/>
                    </a:moveTo>
                    <a:cubicBezTo>
                      <a:pt x="5" y="52"/>
                      <a:pt x="7" y="53"/>
                      <a:pt x="8" y="54"/>
                    </a:cubicBezTo>
                    <a:cubicBezTo>
                      <a:pt x="11" y="30"/>
                      <a:pt x="29" y="11"/>
                      <a:pt x="53" y="8"/>
                    </a:cubicBezTo>
                    <a:cubicBezTo>
                      <a:pt x="52" y="6"/>
                      <a:pt x="51" y="5"/>
                      <a:pt x="51" y="3"/>
                    </a:cubicBezTo>
                    <a:cubicBezTo>
                      <a:pt x="51" y="2"/>
                      <a:pt x="51" y="1"/>
                      <a:pt x="52" y="0"/>
                    </a:cubicBezTo>
                    <a:cubicBezTo>
                      <a:pt x="25" y="4"/>
                      <a:pt x="3" y="26"/>
                      <a:pt x="0" y="53"/>
                    </a:cubicBezTo>
                    <a:cubicBezTo>
                      <a:pt x="1" y="52"/>
                      <a:pt x="2" y="52"/>
                      <a:pt x="3"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60" name="Freeform 77"/>
              <p:cNvSpPr>
                <a:spLocks/>
              </p:cNvSpPr>
              <p:nvPr/>
            </p:nvSpPr>
            <p:spPr bwMode="auto">
              <a:xfrm>
                <a:off x="3696" y="2179"/>
                <a:ext cx="126" cy="124"/>
              </a:xfrm>
              <a:custGeom>
                <a:avLst/>
                <a:gdLst>
                  <a:gd name="T0" fmla="*/ 52 w 52"/>
                  <a:gd name="T1" fmla="*/ 43 h 51"/>
                  <a:gd name="T2" fmla="*/ 8 w 52"/>
                  <a:gd name="T3" fmla="*/ 0 h 51"/>
                  <a:gd name="T4" fmla="*/ 2 w 52"/>
                  <a:gd name="T5" fmla="*/ 2 h 51"/>
                  <a:gd name="T6" fmla="*/ 0 w 52"/>
                  <a:gd name="T7" fmla="*/ 2 h 51"/>
                  <a:gd name="T8" fmla="*/ 51 w 52"/>
                  <a:gd name="T9" fmla="*/ 51 h 51"/>
                  <a:gd name="T10" fmla="*/ 50 w 52"/>
                  <a:gd name="T11" fmla="*/ 48 h 51"/>
                  <a:gd name="T12" fmla="*/ 52 w 5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52" h="51">
                    <a:moveTo>
                      <a:pt x="52" y="43"/>
                    </a:moveTo>
                    <a:cubicBezTo>
                      <a:pt x="29" y="40"/>
                      <a:pt x="11" y="22"/>
                      <a:pt x="8" y="0"/>
                    </a:cubicBezTo>
                    <a:cubicBezTo>
                      <a:pt x="6" y="1"/>
                      <a:pt x="4" y="2"/>
                      <a:pt x="2" y="2"/>
                    </a:cubicBezTo>
                    <a:cubicBezTo>
                      <a:pt x="1" y="2"/>
                      <a:pt x="0" y="2"/>
                      <a:pt x="0" y="2"/>
                    </a:cubicBezTo>
                    <a:cubicBezTo>
                      <a:pt x="4" y="27"/>
                      <a:pt x="25" y="47"/>
                      <a:pt x="51" y="51"/>
                    </a:cubicBezTo>
                    <a:cubicBezTo>
                      <a:pt x="51" y="50"/>
                      <a:pt x="50" y="49"/>
                      <a:pt x="50" y="48"/>
                    </a:cubicBezTo>
                    <a:cubicBezTo>
                      <a:pt x="50" y="46"/>
                      <a:pt x="51" y="45"/>
                      <a:pt x="52"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61" name="Freeform 78"/>
              <p:cNvSpPr>
                <a:spLocks noEditPoints="1"/>
              </p:cNvSpPr>
              <p:nvPr/>
            </p:nvSpPr>
            <p:spPr bwMode="auto">
              <a:xfrm>
                <a:off x="3812" y="2269"/>
                <a:ext cx="56" cy="55"/>
              </a:xfrm>
              <a:custGeom>
                <a:avLst/>
                <a:gdLst>
                  <a:gd name="T0" fmla="*/ 12 w 23"/>
                  <a:gd name="T1" fmla="*/ 23 h 23"/>
                  <a:gd name="T2" fmla="*/ 0 w 23"/>
                  <a:gd name="T3" fmla="*/ 11 h 23"/>
                  <a:gd name="T4" fmla="*/ 12 w 23"/>
                  <a:gd name="T5" fmla="*/ 0 h 23"/>
                  <a:gd name="T6" fmla="*/ 23 w 23"/>
                  <a:gd name="T7" fmla="*/ 11 h 23"/>
                  <a:gd name="T8" fmla="*/ 12 w 23"/>
                  <a:gd name="T9" fmla="*/ 23 h 23"/>
                  <a:gd name="T10" fmla="*/ 12 w 23"/>
                  <a:gd name="T11" fmla="*/ 4 h 23"/>
                  <a:gd name="T12" fmla="*/ 4 w 23"/>
                  <a:gd name="T13" fmla="*/ 11 h 23"/>
                  <a:gd name="T14" fmla="*/ 12 w 23"/>
                  <a:gd name="T15" fmla="*/ 19 h 23"/>
                  <a:gd name="T16" fmla="*/ 19 w 23"/>
                  <a:gd name="T17" fmla="*/ 11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1"/>
                    </a:cubicBezTo>
                    <a:cubicBezTo>
                      <a:pt x="0" y="5"/>
                      <a:pt x="5" y="0"/>
                      <a:pt x="12" y="0"/>
                    </a:cubicBezTo>
                    <a:cubicBezTo>
                      <a:pt x="18" y="0"/>
                      <a:pt x="23" y="5"/>
                      <a:pt x="23" y="11"/>
                    </a:cubicBezTo>
                    <a:cubicBezTo>
                      <a:pt x="23" y="18"/>
                      <a:pt x="18" y="23"/>
                      <a:pt x="12" y="23"/>
                    </a:cubicBezTo>
                    <a:close/>
                    <a:moveTo>
                      <a:pt x="12" y="4"/>
                    </a:moveTo>
                    <a:cubicBezTo>
                      <a:pt x="8" y="4"/>
                      <a:pt x="4" y="7"/>
                      <a:pt x="4" y="11"/>
                    </a:cubicBezTo>
                    <a:cubicBezTo>
                      <a:pt x="4" y="15"/>
                      <a:pt x="8" y="19"/>
                      <a:pt x="12" y="19"/>
                    </a:cubicBezTo>
                    <a:cubicBezTo>
                      <a:pt x="16" y="19"/>
                      <a:pt x="19" y="15"/>
                      <a:pt x="19" y="11"/>
                    </a:cubicBezTo>
                    <a:cubicBezTo>
                      <a:pt x="19" y="7"/>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62" name="Freeform 79"/>
              <p:cNvSpPr>
                <a:spLocks noEditPoints="1"/>
              </p:cNvSpPr>
              <p:nvPr/>
            </p:nvSpPr>
            <p:spPr bwMode="auto">
              <a:xfrm>
                <a:off x="3675" y="2133"/>
                <a:ext cx="53" cy="56"/>
              </a:xfrm>
              <a:custGeom>
                <a:avLst/>
                <a:gdLst>
                  <a:gd name="T0" fmla="*/ 11 w 22"/>
                  <a:gd name="T1" fmla="*/ 23 h 23"/>
                  <a:gd name="T2" fmla="*/ 0 w 22"/>
                  <a:gd name="T3" fmla="*/ 12 h 23"/>
                  <a:gd name="T4" fmla="*/ 11 w 22"/>
                  <a:gd name="T5" fmla="*/ 0 h 23"/>
                  <a:gd name="T6" fmla="*/ 22 w 22"/>
                  <a:gd name="T7" fmla="*/ 12 h 23"/>
                  <a:gd name="T8" fmla="*/ 11 w 22"/>
                  <a:gd name="T9" fmla="*/ 23 h 23"/>
                  <a:gd name="T10" fmla="*/ 11 w 22"/>
                  <a:gd name="T11" fmla="*/ 4 h 23"/>
                  <a:gd name="T12" fmla="*/ 4 w 22"/>
                  <a:gd name="T13" fmla="*/ 12 h 23"/>
                  <a:gd name="T14" fmla="*/ 11 w 22"/>
                  <a:gd name="T15" fmla="*/ 19 h 23"/>
                  <a:gd name="T16" fmla="*/ 18 w 22"/>
                  <a:gd name="T17" fmla="*/ 12 h 23"/>
                  <a:gd name="T18" fmla="*/ 11 w 22"/>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3">
                    <a:moveTo>
                      <a:pt x="11" y="23"/>
                    </a:moveTo>
                    <a:cubicBezTo>
                      <a:pt x="5" y="23"/>
                      <a:pt x="0" y="18"/>
                      <a:pt x="0" y="12"/>
                    </a:cubicBezTo>
                    <a:cubicBezTo>
                      <a:pt x="0" y="5"/>
                      <a:pt x="5" y="0"/>
                      <a:pt x="11" y="0"/>
                    </a:cubicBezTo>
                    <a:cubicBezTo>
                      <a:pt x="17" y="0"/>
                      <a:pt x="22" y="5"/>
                      <a:pt x="22" y="12"/>
                    </a:cubicBezTo>
                    <a:cubicBezTo>
                      <a:pt x="22" y="18"/>
                      <a:pt x="17" y="23"/>
                      <a:pt x="11" y="23"/>
                    </a:cubicBezTo>
                    <a:close/>
                    <a:moveTo>
                      <a:pt x="11" y="4"/>
                    </a:moveTo>
                    <a:cubicBezTo>
                      <a:pt x="7" y="4"/>
                      <a:pt x="4" y="8"/>
                      <a:pt x="4" y="12"/>
                    </a:cubicBezTo>
                    <a:cubicBezTo>
                      <a:pt x="4" y="16"/>
                      <a:pt x="7" y="19"/>
                      <a:pt x="11" y="19"/>
                    </a:cubicBezTo>
                    <a:cubicBezTo>
                      <a:pt x="15" y="19"/>
                      <a:pt x="18" y="16"/>
                      <a:pt x="18" y="12"/>
                    </a:cubicBezTo>
                    <a:cubicBezTo>
                      <a:pt x="18"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36" name="Group 66"/>
            <p:cNvGrpSpPr>
              <a:grpSpLocks noChangeAspect="1"/>
            </p:cNvGrpSpPr>
            <p:nvPr/>
          </p:nvGrpSpPr>
          <p:grpSpPr bwMode="auto">
            <a:xfrm>
              <a:off x="4241191" y="4128634"/>
              <a:ext cx="292488" cy="295225"/>
              <a:chOff x="3675" y="1991"/>
              <a:chExt cx="330" cy="333"/>
            </a:xfrm>
            <a:solidFill>
              <a:srgbClr val="DDDFDF"/>
            </a:solidFill>
          </p:grpSpPr>
          <p:sp>
            <p:nvSpPr>
              <p:cNvPr id="937" name="Freeform 67"/>
              <p:cNvSpPr>
                <a:spLocks noEditPoints="1"/>
              </p:cNvSpPr>
              <p:nvPr/>
            </p:nvSpPr>
            <p:spPr bwMode="auto">
              <a:xfrm>
                <a:off x="3793" y="2112"/>
                <a:ext cx="92" cy="92"/>
              </a:xfrm>
              <a:custGeom>
                <a:avLst/>
                <a:gdLst>
                  <a:gd name="T0" fmla="*/ 92 w 92"/>
                  <a:gd name="T1" fmla="*/ 92 h 92"/>
                  <a:gd name="T2" fmla="*/ 0 w 92"/>
                  <a:gd name="T3" fmla="*/ 92 h 92"/>
                  <a:gd name="T4" fmla="*/ 0 w 92"/>
                  <a:gd name="T5" fmla="*/ 0 h 92"/>
                  <a:gd name="T6" fmla="*/ 92 w 92"/>
                  <a:gd name="T7" fmla="*/ 0 h 92"/>
                  <a:gd name="T8" fmla="*/ 92 w 92"/>
                  <a:gd name="T9" fmla="*/ 92 h 92"/>
                  <a:gd name="T10" fmla="*/ 19 w 92"/>
                  <a:gd name="T11" fmla="*/ 72 h 92"/>
                  <a:gd name="T12" fmla="*/ 72 w 92"/>
                  <a:gd name="T13" fmla="*/ 72 h 92"/>
                  <a:gd name="T14" fmla="*/ 72 w 92"/>
                  <a:gd name="T15" fmla="*/ 19 h 92"/>
                  <a:gd name="T16" fmla="*/ 19 w 92"/>
                  <a:gd name="T17" fmla="*/ 19 h 92"/>
                  <a:gd name="T18" fmla="*/ 19 w 92"/>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2" y="92"/>
                    </a:moveTo>
                    <a:lnTo>
                      <a:pt x="0" y="92"/>
                    </a:lnTo>
                    <a:lnTo>
                      <a:pt x="0" y="0"/>
                    </a:lnTo>
                    <a:lnTo>
                      <a:pt x="92" y="0"/>
                    </a:lnTo>
                    <a:lnTo>
                      <a:pt x="92" y="92"/>
                    </a:lnTo>
                    <a:close/>
                    <a:moveTo>
                      <a:pt x="19" y="72"/>
                    </a:moveTo>
                    <a:lnTo>
                      <a:pt x="72" y="72"/>
                    </a:lnTo>
                    <a:lnTo>
                      <a:pt x="72"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38" name="Rectangle 68"/>
              <p:cNvSpPr>
                <a:spLocks noChangeArrowheads="1"/>
              </p:cNvSpPr>
              <p:nvPr/>
            </p:nvSpPr>
            <p:spPr bwMode="auto">
              <a:xfrm>
                <a:off x="3832" y="2225"/>
                <a:ext cx="16" cy="5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39" name="Rectangle 69"/>
              <p:cNvSpPr>
                <a:spLocks noChangeArrowheads="1"/>
              </p:cNvSpPr>
              <p:nvPr/>
            </p:nvSpPr>
            <p:spPr bwMode="auto">
              <a:xfrm>
                <a:off x="3832" y="2037"/>
                <a:ext cx="19" cy="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40" name="Rectangle 70"/>
              <p:cNvSpPr>
                <a:spLocks noChangeArrowheads="1"/>
              </p:cNvSpPr>
              <p:nvPr/>
            </p:nvSpPr>
            <p:spPr bwMode="auto">
              <a:xfrm>
                <a:off x="3909"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41" name="Rectangle 71"/>
              <p:cNvSpPr>
                <a:spLocks noChangeArrowheads="1"/>
              </p:cNvSpPr>
              <p:nvPr/>
            </p:nvSpPr>
            <p:spPr bwMode="auto">
              <a:xfrm>
                <a:off x="3720" y="2153"/>
                <a:ext cx="5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42" name="Freeform 72"/>
              <p:cNvSpPr>
                <a:spLocks/>
              </p:cNvSpPr>
              <p:nvPr/>
            </p:nvSpPr>
            <p:spPr bwMode="auto">
              <a:xfrm>
                <a:off x="3858" y="2012"/>
                <a:ext cx="128" cy="131"/>
              </a:xfrm>
              <a:custGeom>
                <a:avLst/>
                <a:gdLst>
                  <a:gd name="T0" fmla="*/ 45 w 53"/>
                  <a:gd name="T1" fmla="*/ 54 h 54"/>
                  <a:gd name="T2" fmla="*/ 50 w 53"/>
                  <a:gd name="T3" fmla="*/ 52 h 54"/>
                  <a:gd name="T4" fmla="*/ 53 w 53"/>
                  <a:gd name="T5" fmla="*/ 53 h 54"/>
                  <a:gd name="T6" fmla="*/ 2 w 53"/>
                  <a:gd name="T7" fmla="*/ 0 h 54"/>
                  <a:gd name="T8" fmla="*/ 2 w 53"/>
                  <a:gd name="T9" fmla="*/ 3 h 54"/>
                  <a:gd name="T10" fmla="*/ 0 w 53"/>
                  <a:gd name="T11" fmla="*/ 8 h 54"/>
                  <a:gd name="T12" fmla="*/ 45 w 5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45" y="54"/>
                    </a:moveTo>
                    <a:cubicBezTo>
                      <a:pt x="46" y="53"/>
                      <a:pt x="48" y="52"/>
                      <a:pt x="50" y="52"/>
                    </a:cubicBezTo>
                    <a:cubicBezTo>
                      <a:pt x="51" y="52"/>
                      <a:pt x="52" y="52"/>
                      <a:pt x="53" y="53"/>
                    </a:cubicBezTo>
                    <a:cubicBezTo>
                      <a:pt x="49" y="26"/>
                      <a:pt x="28" y="4"/>
                      <a:pt x="2" y="0"/>
                    </a:cubicBezTo>
                    <a:cubicBezTo>
                      <a:pt x="2" y="1"/>
                      <a:pt x="2" y="2"/>
                      <a:pt x="2" y="3"/>
                    </a:cubicBezTo>
                    <a:cubicBezTo>
                      <a:pt x="2" y="5"/>
                      <a:pt x="1" y="7"/>
                      <a:pt x="0" y="8"/>
                    </a:cubicBezTo>
                    <a:cubicBezTo>
                      <a:pt x="24" y="12"/>
                      <a:pt x="42" y="30"/>
                      <a:pt x="45" y="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43" name="Freeform 73"/>
              <p:cNvSpPr>
                <a:spLocks noEditPoints="1"/>
              </p:cNvSpPr>
              <p:nvPr/>
            </p:nvSpPr>
            <p:spPr bwMode="auto">
              <a:xfrm>
                <a:off x="3812" y="1991"/>
                <a:ext cx="56" cy="55"/>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6" y="23"/>
                      <a:pt x="0" y="18"/>
                      <a:pt x="0" y="12"/>
                    </a:cubicBezTo>
                    <a:cubicBezTo>
                      <a:pt x="0" y="5"/>
                      <a:pt x="6"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44" name="Freeform 74"/>
              <p:cNvSpPr>
                <a:spLocks noEditPoints="1"/>
              </p:cNvSpPr>
              <p:nvPr/>
            </p:nvSpPr>
            <p:spPr bwMode="auto">
              <a:xfrm>
                <a:off x="3950" y="2133"/>
                <a:ext cx="55" cy="56"/>
              </a:xfrm>
              <a:custGeom>
                <a:avLst/>
                <a:gdLst>
                  <a:gd name="T0" fmla="*/ 12 w 23"/>
                  <a:gd name="T1" fmla="*/ 23 h 23"/>
                  <a:gd name="T2" fmla="*/ 0 w 23"/>
                  <a:gd name="T3" fmla="*/ 12 h 23"/>
                  <a:gd name="T4" fmla="*/ 12 w 23"/>
                  <a:gd name="T5" fmla="*/ 0 h 23"/>
                  <a:gd name="T6" fmla="*/ 23 w 23"/>
                  <a:gd name="T7" fmla="*/ 12 h 23"/>
                  <a:gd name="T8" fmla="*/ 12 w 23"/>
                  <a:gd name="T9" fmla="*/ 23 h 23"/>
                  <a:gd name="T10" fmla="*/ 12 w 23"/>
                  <a:gd name="T11" fmla="*/ 4 h 23"/>
                  <a:gd name="T12" fmla="*/ 4 w 23"/>
                  <a:gd name="T13" fmla="*/ 12 h 23"/>
                  <a:gd name="T14" fmla="*/ 12 w 23"/>
                  <a:gd name="T15" fmla="*/ 19 h 23"/>
                  <a:gd name="T16" fmla="*/ 19 w 23"/>
                  <a:gd name="T17" fmla="*/ 12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45" name="Freeform 75"/>
              <p:cNvSpPr>
                <a:spLocks/>
              </p:cNvSpPr>
              <p:nvPr/>
            </p:nvSpPr>
            <p:spPr bwMode="auto">
              <a:xfrm>
                <a:off x="3861" y="2179"/>
                <a:ext cx="123" cy="124"/>
              </a:xfrm>
              <a:custGeom>
                <a:avLst/>
                <a:gdLst>
                  <a:gd name="T0" fmla="*/ 49 w 51"/>
                  <a:gd name="T1" fmla="*/ 2 h 51"/>
                  <a:gd name="T2" fmla="*/ 43 w 51"/>
                  <a:gd name="T3" fmla="*/ 0 h 51"/>
                  <a:gd name="T4" fmla="*/ 0 w 51"/>
                  <a:gd name="T5" fmla="*/ 43 h 51"/>
                  <a:gd name="T6" fmla="*/ 1 w 51"/>
                  <a:gd name="T7" fmla="*/ 48 h 51"/>
                  <a:gd name="T8" fmla="*/ 1 w 51"/>
                  <a:gd name="T9" fmla="*/ 51 h 51"/>
                  <a:gd name="T10" fmla="*/ 51 w 51"/>
                  <a:gd name="T11" fmla="*/ 2 h 51"/>
                  <a:gd name="T12" fmla="*/ 49 w 51"/>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49" y="2"/>
                    </a:moveTo>
                    <a:cubicBezTo>
                      <a:pt x="47" y="2"/>
                      <a:pt x="45" y="1"/>
                      <a:pt x="43" y="0"/>
                    </a:cubicBezTo>
                    <a:cubicBezTo>
                      <a:pt x="39" y="22"/>
                      <a:pt x="22" y="39"/>
                      <a:pt x="0" y="43"/>
                    </a:cubicBezTo>
                    <a:cubicBezTo>
                      <a:pt x="1" y="44"/>
                      <a:pt x="1" y="46"/>
                      <a:pt x="1" y="48"/>
                    </a:cubicBezTo>
                    <a:cubicBezTo>
                      <a:pt x="1" y="49"/>
                      <a:pt x="1" y="50"/>
                      <a:pt x="1" y="51"/>
                    </a:cubicBezTo>
                    <a:cubicBezTo>
                      <a:pt x="26" y="47"/>
                      <a:pt x="46" y="27"/>
                      <a:pt x="51" y="2"/>
                    </a:cubicBezTo>
                    <a:cubicBezTo>
                      <a:pt x="50" y="2"/>
                      <a:pt x="50" y="2"/>
                      <a:pt x="49"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46" name="Freeform 76"/>
              <p:cNvSpPr>
                <a:spLocks/>
              </p:cNvSpPr>
              <p:nvPr/>
            </p:nvSpPr>
            <p:spPr bwMode="auto">
              <a:xfrm>
                <a:off x="3694" y="2012"/>
                <a:ext cx="128" cy="131"/>
              </a:xfrm>
              <a:custGeom>
                <a:avLst/>
                <a:gdLst>
                  <a:gd name="T0" fmla="*/ 3 w 53"/>
                  <a:gd name="T1" fmla="*/ 52 h 54"/>
                  <a:gd name="T2" fmla="*/ 8 w 53"/>
                  <a:gd name="T3" fmla="*/ 54 h 54"/>
                  <a:gd name="T4" fmla="*/ 53 w 53"/>
                  <a:gd name="T5" fmla="*/ 8 h 54"/>
                  <a:gd name="T6" fmla="*/ 51 w 53"/>
                  <a:gd name="T7" fmla="*/ 3 h 54"/>
                  <a:gd name="T8" fmla="*/ 52 w 53"/>
                  <a:gd name="T9" fmla="*/ 0 h 54"/>
                  <a:gd name="T10" fmla="*/ 0 w 53"/>
                  <a:gd name="T11" fmla="*/ 53 h 54"/>
                  <a:gd name="T12" fmla="*/ 3 w 53"/>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3" y="52"/>
                    </a:moveTo>
                    <a:cubicBezTo>
                      <a:pt x="5" y="52"/>
                      <a:pt x="7" y="53"/>
                      <a:pt x="8" y="54"/>
                    </a:cubicBezTo>
                    <a:cubicBezTo>
                      <a:pt x="11" y="30"/>
                      <a:pt x="29" y="11"/>
                      <a:pt x="53" y="8"/>
                    </a:cubicBezTo>
                    <a:cubicBezTo>
                      <a:pt x="52" y="6"/>
                      <a:pt x="51" y="5"/>
                      <a:pt x="51" y="3"/>
                    </a:cubicBezTo>
                    <a:cubicBezTo>
                      <a:pt x="51" y="2"/>
                      <a:pt x="51" y="1"/>
                      <a:pt x="52" y="0"/>
                    </a:cubicBezTo>
                    <a:cubicBezTo>
                      <a:pt x="25" y="4"/>
                      <a:pt x="3" y="26"/>
                      <a:pt x="0" y="53"/>
                    </a:cubicBezTo>
                    <a:cubicBezTo>
                      <a:pt x="1" y="52"/>
                      <a:pt x="2" y="52"/>
                      <a:pt x="3"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47" name="Freeform 77"/>
              <p:cNvSpPr>
                <a:spLocks/>
              </p:cNvSpPr>
              <p:nvPr/>
            </p:nvSpPr>
            <p:spPr bwMode="auto">
              <a:xfrm>
                <a:off x="3696" y="2179"/>
                <a:ext cx="126" cy="124"/>
              </a:xfrm>
              <a:custGeom>
                <a:avLst/>
                <a:gdLst>
                  <a:gd name="T0" fmla="*/ 52 w 52"/>
                  <a:gd name="T1" fmla="*/ 43 h 51"/>
                  <a:gd name="T2" fmla="*/ 8 w 52"/>
                  <a:gd name="T3" fmla="*/ 0 h 51"/>
                  <a:gd name="T4" fmla="*/ 2 w 52"/>
                  <a:gd name="T5" fmla="*/ 2 h 51"/>
                  <a:gd name="T6" fmla="*/ 0 w 52"/>
                  <a:gd name="T7" fmla="*/ 2 h 51"/>
                  <a:gd name="T8" fmla="*/ 51 w 52"/>
                  <a:gd name="T9" fmla="*/ 51 h 51"/>
                  <a:gd name="T10" fmla="*/ 50 w 52"/>
                  <a:gd name="T11" fmla="*/ 48 h 51"/>
                  <a:gd name="T12" fmla="*/ 52 w 5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52" h="51">
                    <a:moveTo>
                      <a:pt x="52" y="43"/>
                    </a:moveTo>
                    <a:cubicBezTo>
                      <a:pt x="29" y="40"/>
                      <a:pt x="11" y="22"/>
                      <a:pt x="8" y="0"/>
                    </a:cubicBezTo>
                    <a:cubicBezTo>
                      <a:pt x="6" y="1"/>
                      <a:pt x="4" y="2"/>
                      <a:pt x="2" y="2"/>
                    </a:cubicBezTo>
                    <a:cubicBezTo>
                      <a:pt x="1" y="2"/>
                      <a:pt x="0" y="2"/>
                      <a:pt x="0" y="2"/>
                    </a:cubicBezTo>
                    <a:cubicBezTo>
                      <a:pt x="4" y="27"/>
                      <a:pt x="25" y="47"/>
                      <a:pt x="51" y="51"/>
                    </a:cubicBezTo>
                    <a:cubicBezTo>
                      <a:pt x="51" y="50"/>
                      <a:pt x="50" y="49"/>
                      <a:pt x="50" y="48"/>
                    </a:cubicBezTo>
                    <a:cubicBezTo>
                      <a:pt x="50" y="46"/>
                      <a:pt x="51" y="45"/>
                      <a:pt x="52"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48" name="Freeform 78"/>
              <p:cNvSpPr>
                <a:spLocks noEditPoints="1"/>
              </p:cNvSpPr>
              <p:nvPr/>
            </p:nvSpPr>
            <p:spPr bwMode="auto">
              <a:xfrm>
                <a:off x="3812" y="2269"/>
                <a:ext cx="56" cy="55"/>
              </a:xfrm>
              <a:custGeom>
                <a:avLst/>
                <a:gdLst>
                  <a:gd name="T0" fmla="*/ 12 w 23"/>
                  <a:gd name="T1" fmla="*/ 23 h 23"/>
                  <a:gd name="T2" fmla="*/ 0 w 23"/>
                  <a:gd name="T3" fmla="*/ 11 h 23"/>
                  <a:gd name="T4" fmla="*/ 12 w 23"/>
                  <a:gd name="T5" fmla="*/ 0 h 23"/>
                  <a:gd name="T6" fmla="*/ 23 w 23"/>
                  <a:gd name="T7" fmla="*/ 11 h 23"/>
                  <a:gd name="T8" fmla="*/ 12 w 23"/>
                  <a:gd name="T9" fmla="*/ 23 h 23"/>
                  <a:gd name="T10" fmla="*/ 12 w 23"/>
                  <a:gd name="T11" fmla="*/ 4 h 23"/>
                  <a:gd name="T12" fmla="*/ 4 w 23"/>
                  <a:gd name="T13" fmla="*/ 11 h 23"/>
                  <a:gd name="T14" fmla="*/ 12 w 23"/>
                  <a:gd name="T15" fmla="*/ 19 h 23"/>
                  <a:gd name="T16" fmla="*/ 19 w 23"/>
                  <a:gd name="T17" fmla="*/ 11 h 23"/>
                  <a:gd name="T18" fmla="*/ 12 w 23"/>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1"/>
                    </a:cubicBezTo>
                    <a:cubicBezTo>
                      <a:pt x="0" y="5"/>
                      <a:pt x="5" y="0"/>
                      <a:pt x="12" y="0"/>
                    </a:cubicBezTo>
                    <a:cubicBezTo>
                      <a:pt x="18" y="0"/>
                      <a:pt x="23" y="5"/>
                      <a:pt x="23" y="11"/>
                    </a:cubicBezTo>
                    <a:cubicBezTo>
                      <a:pt x="23" y="18"/>
                      <a:pt x="18" y="23"/>
                      <a:pt x="12" y="23"/>
                    </a:cubicBezTo>
                    <a:close/>
                    <a:moveTo>
                      <a:pt x="12" y="4"/>
                    </a:moveTo>
                    <a:cubicBezTo>
                      <a:pt x="8" y="4"/>
                      <a:pt x="4" y="7"/>
                      <a:pt x="4" y="11"/>
                    </a:cubicBezTo>
                    <a:cubicBezTo>
                      <a:pt x="4" y="15"/>
                      <a:pt x="8" y="19"/>
                      <a:pt x="12" y="19"/>
                    </a:cubicBezTo>
                    <a:cubicBezTo>
                      <a:pt x="16" y="19"/>
                      <a:pt x="19" y="15"/>
                      <a:pt x="19" y="11"/>
                    </a:cubicBezTo>
                    <a:cubicBezTo>
                      <a:pt x="19" y="7"/>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49" name="Freeform 79"/>
              <p:cNvSpPr>
                <a:spLocks noEditPoints="1"/>
              </p:cNvSpPr>
              <p:nvPr/>
            </p:nvSpPr>
            <p:spPr bwMode="auto">
              <a:xfrm>
                <a:off x="3675" y="2133"/>
                <a:ext cx="53" cy="56"/>
              </a:xfrm>
              <a:custGeom>
                <a:avLst/>
                <a:gdLst>
                  <a:gd name="T0" fmla="*/ 11 w 22"/>
                  <a:gd name="T1" fmla="*/ 23 h 23"/>
                  <a:gd name="T2" fmla="*/ 0 w 22"/>
                  <a:gd name="T3" fmla="*/ 12 h 23"/>
                  <a:gd name="T4" fmla="*/ 11 w 22"/>
                  <a:gd name="T5" fmla="*/ 0 h 23"/>
                  <a:gd name="T6" fmla="*/ 22 w 22"/>
                  <a:gd name="T7" fmla="*/ 12 h 23"/>
                  <a:gd name="T8" fmla="*/ 11 w 22"/>
                  <a:gd name="T9" fmla="*/ 23 h 23"/>
                  <a:gd name="T10" fmla="*/ 11 w 22"/>
                  <a:gd name="T11" fmla="*/ 4 h 23"/>
                  <a:gd name="T12" fmla="*/ 4 w 22"/>
                  <a:gd name="T13" fmla="*/ 12 h 23"/>
                  <a:gd name="T14" fmla="*/ 11 w 22"/>
                  <a:gd name="T15" fmla="*/ 19 h 23"/>
                  <a:gd name="T16" fmla="*/ 18 w 22"/>
                  <a:gd name="T17" fmla="*/ 12 h 23"/>
                  <a:gd name="T18" fmla="*/ 11 w 22"/>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3">
                    <a:moveTo>
                      <a:pt x="11" y="23"/>
                    </a:moveTo>
                    <a:cubicBezTo>
                      <a:pt x="5" y="23"/>
                      <a:pt x="0" y="18"/>
                      <a:pt x="0" y="12"/>
                    </a:cubicBezTo>
                    <a:cubicBezTo>
                      <a:pt x="0" y="5"/>
                      <a:pt x="5" y="0"/>
                      <a:pt x="11" y="0"/>
                    </a:cubicBezTo>
                    <a:cubicBezTo>
                      <a:pt x="17" y="0"/>
                      <a:pt x="22" y="5"/>
                      <a:pt x="22" y="12"/>
                    </a:cubicBezTo>
                    <a:cubicBezTo>
                      <a:pt x="22" y="18"/>
                      <a:pt x="17" y="23"/>
                      <a:pt x="11" y="23"/>
                    </a:cubicBezTo>
                    <a:close/>
                    <a:moveTo>
                      <a:pt x="11" y="4"/>
                    </a:moveTo>
                    <a:cubicBezTo>
                      <a:pt x="7" y="4"/>
                      <a:pt x="4" y="8"/>
                      <a:pt x="4" y="12"/>
                    </a:cubicBezTo>
                    <a:cubicBezTo>
                      <a:pt x="4" y="16"/>
                      <a:pt x="7" y="19"/>
                      <a:pt x="11" y="19"/>
                    </a:cubicBezTo>
                    <a:cubicBezTo>
                      <a:pt x="15" y="19"/>
                      <a:pt x="18" y="16"/>
                      <a:pt x="18" y="12"/>
                    </a:cubicBezTo>
                    <a:cubicBezTo>
                      <a:pt x="18"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sp>
        <p:nvSpPr>
          <p:cNvPr id="11" name="Rectangle 10"/>
          <p:cNvSpPr/>
          <p:nvPr/>
        </p:nvSpPr>
        <p:spPr bwMode="ltGray">
          <a:xfrm>
            <a:off x="2310985" y="4115460"/>
            <a:ext cx="741931" cy="320723"/>
          </a:xfrm>
          <a:prstGeom prst="rect">
            <a:avLst/>
          </a:prstGeom>
          <a:solidFill>
            <a:srgbClr val="DDDFD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hu-HU" dirty="0" smtClean="0"/>
          </a:p>
        </p:txBody>
      </p:sp>
      <p:sp>
        <p:nvSpPr>
          <p:cNvPr id="1924" name="Rectangle 1923"/>
          <p:cNvSpPr/>
          <p:nvPr/>
        </p:nvSpPr>
        <p:spPr bwMode="ltGray">
          <a:xfrm>
            <a:off x="3881136" y="4092677"/>
            <a:ext cx="750627" cy="351651"/>
          </a:xfrm>
          <a:prstGeom prst="rect">
            <a:avLst/>
          </a:prstGeom>
          <a:solidFill>
            <a:srgbClr val="DDDFD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hu-HU" dirty="0" smtClean="0"/>
          </a:p>
        </p:txBody>
      </p:sp>
      <p:pic>
        <p:nvPicPr>
          <p:cNvPr id="8" name="Picture 7"/>
          <p:cNvPicPr>
            <a:picLocks noChangeAspect="1"/>
          </p:cNvPicPr>
          <p:nvPr/>
        </p:nvPicPr>
        <p:blipFill rotWithShape="1">
          <a:blip r:embed="rId12"/>
          <a:srcRect l="67955" t="9523" r="849" b="-1"/>
          <a:stretch/>
        </p:blipFill>
        <p:spPr>
          <a:xfrm>
            <a:off x="3889056" y="4124031"/>
            <a:ext cx="742950" cy="323501"/>
          </a:xfrm>
          <a:prstGeom prst="rect">
            <a:avLst/>
          </a:prstGeom>
        </p:spPr>
      </p:pic>
      <p:grpSp>
        <p:nvGrpSpPr>
          <p:cNvPr id="6" name="Group 5"/>
          <p:cNvGrpSpPr/>
          <p:nvPr/>
        </p:nvGrpSpPr>
        <p:grpSpPr>
          <a:xfrm>
            <a:off x="758406" y="2417553"/>
            <a:ext cx="3838354" cy="2362818"/>
            <a:chOff x="6067646" y="5288020"/>
            <a:chExt cx="3838354" cy="2362818"/>
          </a:xfrm>
        </p:grpSpPr>
        <p:sp>
          <p:nvSpPr>
            <p:cNvPr id="4" name="Rectangle 3"/>
            <p:cNvSpPr/>
            <p:nvPr/>
          </p:nvSpPr>
          <p:spPr bwMode="ltGray">
            <a:xfrm>
              <a:off x="6079521" y="7471596"/>
              <a:ext cx="736765" cy="166255"/>
            </a:xfrm>
            <a:prstGeom prst="rect">
              <a:avLst/>
            </a:prstGeom>
            <a:solidFill>
              <a:srgbClr val="DDDFDF"/>
            </a:solidFill>
            <a:ln w="190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hu-HU" dirty="0" smtClean="0"/>
            </a:p>
          </p:txBody>
        </p:sp>
        <p:sp>
          <p:nvSpPr>
            <p:cNvPr id="7" name="TextBox 6"/>
            <p:cNvSpPr txBox="1"/>
            <p:nvPr/>
          </p:nvSpPr>
          <p:spPr>
            <a:xfrm>
              <a:off x="6067646" y="5288020"/>
              <a:ext cx="3838354" cy="2362818"/>
            </a:xfrm>
            <a:custGeom>
              <a:avLst/>
              <a:gdLst>
                <a:gd name="connsiteX0" fmla="*/ 0 w 3838354"/>
                <a:gd name="connsiteY0" fmla="*/ 0 h 1692442"/>
                <a:gd name="connsiteX1" fmla="*/ 3838354 w 3838354"/>
                <a:gd name="connsiteY1" fmla="*/ 0 h 1692442"/>
                <a:gd name="connsiteX2" fmla="*/ 3838354 w 3838354"/>
                <a:gd name="connsiteY2" fmla="*/ 1692442 h 1692442"/>
                <a:gd name="connsiteX3" fmla="*/ 0 w 3838354"/>
                <a:gd name="connsiteY3" fmla="*/ 1692442 h 1692442"/>
                <a:gd name="connsiteX4" fmla="*/ 0 w 3838354"/>
                <a:gd name="connsiteY4" fmla="*/ 0 h 1692442"/>
                <a:gd name="connsiteX0" fmla="*/ 0 w 3838354"/>
                <a:gd name="connsiteY0" fmla="*/ 0 h 1693454"/>
                <a:gd name="connsiteX1" fmla="*/ 3838354 w 3838354"/>
                <a:gd name="connsiteY1" fmla="*/ 0 h 1693454"/>
                <a:gd name="connsiteX2" fmla="*/ 3838354 w 3838354"/>
                <a:gd name="connsiteY2" fmla="*/ 1692442 h 1693454"/>
                <a:gd name="connsiteX3" fmla="*/ 2308465 w 3838354"/>
                <a:gd name="connsiteY3" fmla="*/ 1693454 h 1693454"/>
                <a:gd name="connsiteX4" fmla="*/ 0 w 3838354"/>
                <a:gd name="connsiteY4" fmla="*/ 1692442 h 1693454"/>
                <a:gd name="connsiteX5" fmla="*/ 0 w 3838354"/>
                <a:gd name="connsiteY5" fmla="*/ 0 h 1693454"/>
                <a:gd name="connsiteX0" fmla="*/ 0 w 3838354"/>
                <a:gd name="connsiteY0" fmla="*/ 0 h 1693454"/>
                <a:gd name="connsiteX1" fmla="*/ 3838354 w 3838354"/>
                <a:gd name="connsiteY1" fmla="*/ 0 h 1693454"/>
                <a:gd name="connsiteX2" fmla="*/ 3838354 w 3838354"/>
                <a:gd name="connsiteY2" fmla="*/ 1692442 h 1693454"/>
                <a:gd name="connsiteX3" fmla="*/ 3097360 w 3838354"/>
                <a:gd name="connsiteY3" fmla="*/ 1687478 h 1693454"/>
                <a:gd name="connsiteX4" fmla="*/ 2308465 w 3838354"/>
                <a:gd name="connsiteY4" fmla="*/ 1693454 h 1693454"/>
                <a:gd name="connsiteX5" fmla="*/ 0 w 3838354"/>
                <a:gd name="connsiteY5" fmla="*/ 1692442 h 1693454"/>
                <a:gd name="connsiteX6" fmla="*/ 0 w 3838354"/>
                <a:gd name="connsiteY6" fmla="*/ 0 h 1693454"/>
                <a:gd name="connsiteX0" fmla="*/ 0 w 3838354"/>
                <a:gd name="connsiteY0" fmla="*/ 0 h 1693454"/>
                <a:gd name="connsiteX1" fmla="*/ 3838354 w 3838354"/>
                <a:gd name="connsiteY1" fmla="*/ 0 h 1693454"/>
                <a:gd name="connsiteX2" fmla="*/ 3838354 w 3838354"/>
                <a:gd name="connsiteY2" fmla="*/ 1692442 h 1693454"/>
                <a:gd name="connsiteX3" fmla="*/ 3097360 w 3838354"/>
                <a:gd name="connsiteY3" fmla="*/ 1687478 h 1693454"/>
                <a:gd name="connsiteX4" fmla="*/ 2457877 w 3838354"/>
                <a:gd name="connsiteY4" fmla="*/ 1681501 h 1693454"/>
                <a:gd name="connsiteX5" fmla="*/ 2308465 w 3838354"/>
                <a:gd name="connsiteY5" fmla="*/ 1693454 h 1693454"/>
                <a:gd name="connsiteX6" fmla="*/ 0 w 3838354"/>
                <a:gd name="connsiteY6" fmla="*/ 1692442 h 1693454"/>
                <a:gd name="connsiteX7" fmla="*/ 0 w 3838354"/>
                <a:gd name="connsiteY7" fmla="*/ 0 h 1693454"/>
                <a:gd name="connsiteX0" fmla="*/ 0 w 3838354"/>
                <a:gd name="connsiteY0" fmla="*/ 0 h 1693454"/>
                <a:gd name="connsiteX1" fmla="*/ 3838354 w 3838354"/>
                <a:gd name="connsiteY1" fmla="*/ 0 h 1693454"/>
                <a:gd name="connsiteX2" fmla="*/ 3838354 w 3838354"/>
                <a:gd name="connsiteY2" fmla="*/ 1692442 h 1693454"/>
                <a:gd name="connsiteX3" fmla="*/ 3097360 w 3838354"/>
                <a:gd name="connsiteY3" fmla="*/ 1687478 h 1693454"/>
                <a:gd name="connsiteX4" fmla="*/ 2834395 w 3838354"/>
                <a:gd name="connsiteY4" fmla="*/ 1675525 h 1693454"/>
                <a:gd name="connsiteX5" fmla="*/ 2457877 w 3838354"/>
                <a:gd name="connsiteY5" fmla="*/ 1681501 h 1693454"/>
                <a:gd name="connsiteX6" fmla="*/ 2308465 w 3838354"/>
                <a:gd name="connsiteY6" fmla="*/ 1693454 h 1693454"/>
                <a:gd name="connsiteX7" fmla="*/ 0 w 3838354"/>
                <a:gd name="connsiteY7" fmla="*/ 1692442 h 1693454"/>
                <a:gd name="connsiteX8" fmla="*/ 0 w 3838354"/>
                <a:gd name="connsiteY8" fmla="*/ 0 h 1693454"/>
                <a:gd name="connsiteX0" fmla="*/ 0 w 3838354"/>
                <a:gd name="connsiteY0" fmla="*/ 0 h 2362818"/>
                <a:gd name="connsiteX1" fmla="*/ 3838354 w 3838354"/>
                <a:gd name="connsiteY1" fmla="*/ 0 h 2362818"/>
                <a:gd name="connsiteX2" fmla="*/ 3838354 w 3838354"/>
                <a:gd name="connsiteY2" fmla="*/ 1692442 h 2362818"/>
                <a:gd name="connsiteX3" fmla="*/ 3097360 w 3838354"/>
                <a:gd name="connsiteY3" fmla="*/ 1687478 h 2362818"/>
                <a:gd name="connsiteX4" fmla="*/ 2834395 w 3838354"/>
                <a:gd name="connsiteY4" fmla="*/ 1675525 h 2362818"/>
                <a:gd name="connsiteX5" fmla="*/ 2314441 w 3838354"/>
                <a:gd name="connsiteY5" fmla="*/ 2362818 h 2362818"/>
                <a:gd name="connsiteX6" fmla="*/ 2308465 w 3838354"/>
                <a:gd name="connsiteY6" fmla="*/ 1693454 h 2362818"/>
                <a:gd name="connsiteX7" fmla="*/ 0 w 3838354"/>
                <a:gd name="connsiteY7" fmla="*/ 1692442 h 2362818"/>
                <a:gd name="connsiteX8" fmla="*/ 0 w 3838354"/>
                <a:gd name="connsiteY8" fmla="*/ 0 h 2362818"/>
                <a:gd name="connsiteX0" fmla="*/ 0 w 3838354"/>
                <a:gd name="connsiteY0" fmla="*/ 0 h 2362818"/>
                <a:gd name="connsiteX1" fmla="*/ 3838354 w 3838354"/>
                <a:gd name="connsiteY1" fmla="*/ 0 h 2362818"/>
                <a:gd name="connsiteX2" fmla="*/ 3838354 w 3838354"/>
                <a:gd name="connsiteY2" fmla="*/ 1692442 h 2362818"/>
                <a:gd name="connsiteX3" fmla="*/ 3097360 w 3838354"/>
                <a:gd name="connsiteY3" fmla="*/ 1687478 h 2362818"/>
                <a:gd name="connsiteX4" fmla="*/ 3097360 w 3838354"/>
                <a:gd name="connsiteY4" fmla="*/ 2356843 h 2362818"/>
                <a:gd name="connsiteX5" fmla="*/ 2314441 w 3838354"/>
                <a:gd name="connsiteY5" fmla="*/ 2362818 h 2362818"/>
                <a:gd name="connsiteX6" fmla="*/ 2308465 w 3838354"/>
                <a:gd name="connsiteY6" fmla="*/ 1693454 h 2362818"/>
                <a:gd name="connsiteX7" fmla="*/ 0 w 3838354"/>
                <a:gd name="connsiteY7" fmla="*/ 1692442 h 2362818"/>
                <a:gd name="connsiteX8" fmla="*/ 0 w 3838354"/>
                <a:gd name="connsiteY8" fmla="*/ 0 h 2362818"/>
                <a:gd name="connsiteX0" fmla="*/ 0 w 3838354"/>
                <a:gd name="connsiteY0" fmla="*/ 0 h 2362818"/>
                <a:gd name="connsiteX1" fmla="*/ 3838354 w 3838354"/>
                <a:gd name="connsiteY1" fmla="*/ 0 h 2362818"/>
                <a:gd name="connsiteX2" fmla="*/ 3838354 w 3838354"/>
                <a:gd name="connsiteY2" fmla="*/ 1692442 h 2362818"/>
                <a:gd name="connsiteX3" fmla="*/ 3097360 w 3838354"/>
                <a:gd name="connsiteY3" fmla="*/ 1687478 h 2362818"/>
                <a:gd name="connsiteX4" fmla="*/ 3097360 w 3838354"/>
                <a:gd name="connsiteY4" fmla="*/ 2356843 h 2362818"/>
                <a:gd name="connsiteX5" fmla="*/ 2314441 w 3838354"/>
                <a:gd name="connsiteY5" fmla="*/ 2362818 h 2362818"/>
                <a:gd name="connsiteX6" fmla="*/ 2308465 w 3838354"/>
                <a:gd name="connsiteY6" fmla="*/ 1693454 h 2362818"/>
                <a:gd name="connsiteX7" fmla="*/ 1537501 w 3838354"/>
                <a:gd name="connsiteY7" fmla="*/ 1687478 h 2362818"/>
                <a:gd name="connsiteX8" fmla="*/ 0 w 3838354"/>
                <a:gd name="connsiteY8" fmla="*/ 1692442 h 2362818"/>
                <a:gd name="connsiteX9" fmla="*/ 0 w 3838354"/>
                <a:gd name="connsiteY9" fmla="*/ 0 h 2362818"/>
                <a:gd name="connsiteX0" fmla="*/ 0 w 3838354"/>
                <a:gd name="connsiteY0" fmla="*/ 0 h 2362818"/>
                <a:gd name="connsiteX1" fmla="*/ 3838354 w 3838354"/>
                <a:gd name="connsiteY1" fmla="*/ 0 h 2362818"/>
                <a:gd name="connsiteX2" fmla="*/ 3838354 w 3838354"/>
                <a:gd name="connsiteY2" fmla="*/ 1692442 h 2362818"/>
                <a:gd name="connsiteX3" fmla="*/ 3097360 w 3838354"/>
                <a:gd name="connsiteY3" fmla="*/ 1687478 h 2362818"/>
                <a:gd name="connsiteX4" fmla="*/ 3097360 w 3838354"/>
                <a:gd name="connsiteY4" fmla="*/ 2356843 h 2362818"/>
                <a:gd name="connsiteX5" fmla="*/ 2314441 w 3838354"/>
                <a:gd name="connsiteY5" fmla="*/ 2362818 h 2362818"/>
                <a:gd name="connsiteX6" fmla="*/ 2308465 w 3838354"/>
                <a:gd name="connsiteY6" fmla="*/ 1693454 h 2362818"/>
                <a:gd name="connsiteX7" fmla="*/ 1537501 w 3838354"/>
                <a:gd name="connsiteY7" fmla="*/ 1687478 h 2362818"/>
                <a:gd name="connsiteX8" fmla="*/ 921924 w 3838354"/>
                <a:gd name="connsiteY8" fmla="*/ 1681501 h 2362818"/>
                <a:gd name="connsiteX9" fmla="*/ 0 w 3838354"/>
                <a:gd name="connsiteY9" fmla="*/ 1692442 h 2362818"/>
                <a:gd name="connsiteX10" fmla="*/ 0 w 3838354"/>
                <a:gd name="connsiteY10" fmla="*/ 0 h 2362818"/>
                <a:gd name="connsiteX0" fmla="*/ 0 w 3838354"/>
                <a:gd name="connsiteY0" fmla="*/ 0 h 2362818"/>
                <a:gd name="connsiteX1" fmla="*/ 3838354 w 3838354"/>
                <a:gd name="connsiteY1" fmla="*/ 0 h 2362818"/>
                <a:gd name="connsiteX2" fmla="*/ 3838354 w 3838354"/>
                <a:gd name="connsiteY2" fmla="*/ 1692442 h 2362818"/>
                <a:gd name="connsiteX3" fmla="*/ 3097360 w 3838354"/>
                <a:gd name="connsiteY3" fmla="*/ 1687478 h 2362818"/>
                <a:gd name="connsiteX4" fmla="*/ 3097360 w 3838354"/>
                <a:gd name="connsiteY4" fmla="*/ 2356843 h 2362818"/>
                <a:gd name="connsiteX5" fmla="*/ 2314441 w 3838354"/>
                <a:gd name="connsiteY5" fmla="*/ 2362818 h 2362818"/>
                <a:gd name="connsiteX6" fmla="*/ 2308465 w 3838354"/>
                <a:gd name="connsiteY6" fmla="*/ 1693454 h 2362818"/>
                <a:gd name="connsiteX7" fmla="*/ 1537501 w 3838354"/>
                <a:gd name="connsiteY7" fmla="*/ 1687478 h 2362818"/>
                <a:gd name="connsiteX8" fmla="*/ 921924 w 3838354"/>
                <a:gd name="connsiteY8" fmla="*/ 1681501 h 2362818"/>
                <a:gd name="connsiteX9" fmla="*/ 485642 w 3838354"/>
                <a:gd name="connsiteY9" fmla="*/ 1687478 h 2362818"/>
                <a:gd name="connsiteX10" fmla="*/ 0 w 3838354"/>
                <a:gd name="connsiteY10" fmla="*/ 1692442 h 2362818"/>
                <a:gd name="connsiteX11" fmla="*/ 0 w 3838354"/>
                <a:gd name="connsiteY11" fmla="*/ 0 h 2362818"/>
                <a:gd name="connsiteX0" fmla="*/ 0 w 3838354"/>
                <a:gd name="connsiteY0" fmla="*/ 0 h 2362818"/>
                <a:gd name="connsiteX1" fmla="*/ 3838354 w 3838354"/>
                <a:gd name="connsiteY1" fmla="*/ 0 h 2362818"/>
                <a:gd name="connsiteX2" fmla="*/ 3838354 w 3838354"/>
                <a:gd name="connsiteY2" fmla="*/ 1692442 h 2362818"/>
                <a:gd name="connsiteX3" fmla="*/ 3097360 w 3838354"/>
                <a:gd name="connsiteY3" fmla="*/ 1687478 h 2362818"/>
                <a:gd name="connsiteX4" fmla="*/ 3097360 w 3838354"/>
                <a:gd name="connsiteY4" fmla="*/ 2356843 h 2362818"/>
                <a:gd name="connsiteX5" fmla="*/ 2314441 w 3838354"/>
                <a:gd name="connsiteY5" fmla="*/ 2362818 h 2362818"/>
                <a:gd name="connsiteX6" fmla="*/ 2308465 w 3838354"/>
                <a:gd name="connsiteY6" fmla="*/ 1693454 h 2362818"/>
                <a:gd name="connsiteX7" fmla="*/ 1537501 w 3838354"/>
                <a:gd name="connsiteY7" fmla="*/ 1687478 h 2362818"/>
                <a:gd name="connsiteX8" fmla="*/ 921924 w 3838354"/>
                <a:gd name="connsiteY8" fmla="*/ 1681501 h 2362818"/>
                <a:gd name="connsiteX9" fmla="*/ 736654 w 3838354"/>
                <a:gd name="connsiteY9" fmla="*/ 2350867 h 2362818"/>
                <a:gd name="connsiteX10" fmla="*/ 0 w 3838354"/>
                <a:gd name="connsiteY10" fmla="*/ 1692442 h 2362818"/>
                <a:gd name="connsiteX11" fmla="*/ 0 w 3838354"/>
                <a:gd name="connsiteY11" fmla="*/ 0 h 2362818"/>
                <a:gd name="connsiteX0" fmla="*/ 0 w 3838354"/>
                <a:gd name="connsiteY0" fmla="*/ 0 h 2362818"/>
                <a:gd name="connsiteX1" fmla="*/ 3838354 w 3838354"/>
                <a:gd name="connsiteY1" fmla="*/ 0 h 2362818"/>
                <a:gd name="connsiteX2" fmla="*/ 3838354 w 3838354"/>
                <a:gd name="connsiteY2" fmla="*/ 1692442 h 2362818"/>
                <a:gd name="connsiteX3" fmla="*/ 3097360 w 3838354"/>
                <a:gd name="connsiteY3" fmla="*/ 1687478 h 2362818"/>
                <a:gd name="connsiteX4" fmla="*/ 3097360 w 3838354"/>
                <a:gd name="connsiteY4" fmla="*/ 2356843 h 2362818"/>
                <a:gd name="connsiteX5" fmla="*/ 2314441 w 3838354"/>
                <a:gd name="connsiteY5" fmla="*/ 2362818 h 2362818"/>
                <a:gd name="connsiteX6" fmla="*/ 2308465 w 3838354"/>
                <a:gd name="connsiteY6" fmla="*/ 1693454 h 2362818"/>
                <a:gd name="connsiteX7" fmla="*/ 1537501 w 3838354"/>
                <a:gd name="connsiteY7" fmla="*/ 1687478 h 2362818"/>
                <a:gd name="connsiteX8" fmla="*/ 1125124 w 3838354"/>
                <a:gd name="connsiteY8" fmla="*/ 1681501 h 2362818"/>
                <a:gd name="connsiteX9" fmla="*/ 921924 w 3838354"/>
                <a:gd name="connsiteY9" fmla="*/ 1681501 h 2362818"/>
                <a:gd name="connsiteX10" fmla="*/ 736654 w 3838354"/>
                <a:gd name="connsiteY10" fmla="*/ 2350867 h 2362818"/>
                <a:gd name="connsiteX11" fmla="*/ 0 w 3838354"/>
                <a:gd name="connsiteY11" fmla="*/ 1692442 h 2362818"/>
                <a:gd name="connsiteX12" fmla="*/ 0 w 3838354"/>
                <a:gd name="connsiteY12" fmla="*/ 0 h 2362818"/>
                <a:gd name="connsiteX0" fmla="*/ 0 w 3838354"/>
                <a:gd name="connsiteY0" fmla="*/ 0 h 2362818"/>
                <a:gd name="connsiteX1" fmla="*/ 3838354 w 3838354"/>
                <a:gd name="connsiteY1" fmla="*/ 0 h 2362818"/>
                <a:gd name="connsiteX2" fmla="*/ 3838354 w 3838354"/>
                <a:gd name="connsiteY2" fmla="*/ 1692442 h 2362818"/>
                <a:gd name="connsiteX3" fmla="*/ 3097360 w 3838354"/>
                <a:gd name="connsiteY3" fmla="*/ 1687478 h 2362818"/>
                <a:gd name="connsiteX4" fmla="*/ 3097360 w 3838354"/>
                <a:gd name="connsiteY4" fmla="*/ 2356843 h 2362818"/>
                <a:gd name="connsiteX5" fmla="*/ 2314441 w 3838354"/>
                <a:gd name="connsiteY5" fmla="*/ 2362818 h 2362818"/>
                <a:gd name="connsiteX6" fmla="*/ 2308465 w 3838354"/>
                <a:gd name="connsiteY6" fmla="*/ 1693454 h 2362818"/>
                <a:gd name="connsiteX7" fmla="*/ 1537501 w 3838354"/>
                <a:gd name="connsiteY7" fmla="*/ 1687478 h 2362818"/>
                <a:gd name="connsiteX8" fmla="*/ 1537500 w 3838354"/>
                <a:gd name="connsiteY8" fmla="*/ 1992277 h 2362818"/>
                <a:gd name="connsiteX9" fmla="*/ 921924 w 3838354"/>
                <a:gd name="connsiteY9" fmla="*/ 1681501 h 2362818"/>
                <a:gd name="connsiteX10" fmla="*/ 736654 w 3838354"/>
                <a:gd name="connsiteY10" fmla="*/ 2350867 h 2362818"/>
                <a:gd name="connsiteX11" fmla="*/ 0 w 3838354"/>
                <a:gd name="connsiteY11" fmla="*/ 1692442 h 2362818"/>
                <a:gd name="connsiteX12" fmla="*/ 0 w 3838354"/>
                <a:gd name="connsiteY12" fmla="*/ 0 h 2362818"/>
                <a:gd name="connsiteX0" fmla="*/ 0 w 3838354"/>
                <a:gd name="connsiteY0" fmla="*/ 0 h 2362818"/>
                <a:gd name="connsiteX1" fmla="*/ 3838354 w 3838354"/>
                <a:gd name="connsiteY1" fmla="*/ 0 h 2362818"/>
                <a:gd name="connsiteX2" fmla="*/ 3838354 w 3838354"/>
                <a:gd name="connsiteY2" fmla="*/ 1692442 h 2362818"/>
                <a:gd name="connsiteX3" fmla="*/ 3097360 w 3838354"/>
                <a:gd name="connsiteY3" fmla="*/ 1687478 h 2362818"/>
                <a:gd name="connsiteX4" fmla="*/ 3097360 w 3838354"/>
                <a:gd name="connsiteY4" fmla="*/ 2356843 h 2362818"/>
                <a:gd name="connsiteX5" fmla="*/ 2314441 w 3838354"/>
                <a:gd name="connsiteY5" fmla="*/ 2362818 h 2362818"/>
                <a:gd name="connsiteX6" fmla="*/ 2308465 w 3838354"/>
                <a:gd name="connsiteY6" fmla="*/ 1693454 h 2362818"/>
                <a:gd name="connsiteX7" fmla="*/ 1537501 w 3838354"/>
                <a:gd name="connsiteY7" fmla="*/ 1687478 h 2362818"/>
                <a:gd name="connsiteX8" fmla="*/ 1537500 w 3838354"/>
                <a:gd name="connsiteY8" fmla="*/ 1992277 h 2362818"/>
                <a:gd name="connsiteX9" fmla="*/ 748607 w 3838354"/>
                <a:gd name="connsiteY9" fmla="*/ 1998254 h 2362818"/>
                <a:gd name="connsiteX10" fmla="*/ 736654 w 3838354"/>
                <a:gd name="connsiteY10" fmla="*/ 2350867 h 2362818"/>
                <a:gd name="connsiteX11" fmla="*/ 0 w 3838354"/>
                <a:gd name="connsiteY11" fmla="*/ 1692442 h 2362818"/>
                <a:gd name="connsiteX12" fmla="*/ 0 w 3838354"/>
                <a:gd name="connsiteY12" fmla="*/ 0 h 2362818"/>
                <a:gd name="connsiteX0" fmla="*/ 0 w 3838354"/>
                <a:gd name="connsiteY0" fmla="*/ 0 h 2362818"/>
                <a:gd name="connsiteX1" fmla="*/ 3838354 w 3838354"/>
                <a:gd name="connsiteY1" fmla="*/ 0 h 2362818"/>
                <a:gd name="connsiteX2" fmla="*/ 3838354 w 3838354"/>
                <a:gd name="connsiteY2" fmla="*/ 1692442 h 2362818"/>
                <a:gd name="connsiteX3" fmla="*/ 3097360 w 3838354"/>
                <a:gd name="connsiteY3" fmla="*/ 1687478 h 2362818"/>
                <a:gd name="connsiteX4" fmla="*/ 3097360 w 3838354"/>
                <a:gd name="connsiteY4" fmla="*/ 2356843 h 2362818"/>
                <a:gd name="connsiteX5" fmla="*/ 2314441 w 3838354"/>
                <a:gd name="connsiteY5" fmla="*/ 2362818 h 2362818"/>
                <a:gd name="connsiteX6" fmla="*/ 2308465 w 3838354"/>
                <a:gd name="connsiteY6" fmla="*/ 1693454 h 2362818"/>
                <a:gd name="connsiteX7" fmla="*/ 1537501 w 3838354"/>
                <a:gd name="connsiteY7" fmla="*/ 1687478 h 2362818"/>
                <a:gd name="connsiteX8" fmla="*/ 1537500 w 3838354"/>
                <a:gd name="connsiteY8" fmla="*/ 1992277 h 2362818"/>
                <a:gd name="connsiteX9" fmla="*/ 748607 w 3838354"/>
                <a:gd name="connsiteY9" fmla="*/ 1998254 h 2362818"/>
                <a:gd name="connsiteX10" fmla="*/ 736654 w 3838354"/>
                <a:gd name="connsiteY10" fmla="*/ 2350867 h 2362818"/>
                <a:gd name="connsiteX11" fmla="*/ 0 w 3838354"/>
                <a:gd name="connsiteY11" fmla="*/ 2355830 h 2362818"/>
                <a:gd name="connsiteX12" fmla="*/ 0 w 3838354"/>
                <a:gd name="connsiteY12" fmla="*/ 0 h 2362818"/>
                <a:gd name="connsiteX0" fmla="*/ 0 w 3838354"/>
                <a:gd name="connsiteY0" fmla="*/ 0 h 2362818"/>
                <a:gd name="connsiteX1" fmla="*/ 3838354 w 3838354"/>
                <a:gd name="connsiteY1" fmla="*/ 0 h 2362818"/>
                <a:gd name="connsiteX2" fmla="*/ 3838354 w 3838354"/>
                <a:gd name="connsiteY2" fmla="*/ 1692442 h 2362818"/>
                <a:gd name="connsiteX3" fmla="*/ 3097360 w 3838354"/>
                <a:gd name="connsiteY3" fmla="*/ 1687478 h 2362818"/>
                <a:gd name="connsiteX4" fmla="*/ 3097360 w 3838354"/>
                <a:gd name="connsiteY4" fmla="*/ 2356843 h 2362818"/>
                <a:gd name="connsiteX5" fmla="*/ 2314441 w 3838354"/>
                <a:gd name="connsiteY5" fmla="*/ 2362818 h 2362818"/>
                <a:gd name="connsiteX6" fmla="*/ 2308465 w 3838354"/>
                <a:gd name="connsiteY6" fmla="*/ 1693454 h 2362818"/>
                <a:gd name="connsiteX7" fmla="*/ 1537501 w 3838354"/>
                <a:gd name="connsiteY7" fmla="*/ 1687478 h 2362818"/>
                <a:gd name="connsiteX8" fmla="*/ 1537500 w 3838354"/>
                <a:gd name="connsiteY8" fmla="*/ 1992277 h 2362818"/>
                <a:gd name="connsiteX9" fmla="*/ 748607 w 3838354"/>
                <a:gd name="connsiteY9" fmla="*/ 1998254 h 2362818"/>
                <a:gd name="connsiteX10" fmla="*/ 742631 w 3838354"/>
                <a:gd name="connsiteY10" fmla="*/ 2350867 h 2362818"/>
                <a:gd name="connsiteX11" fmla="*/ 0 w 3838354"/>
                <a:gd name="connsiteY11" fmla="*/ 2355830 h 2362818"/>
                <a:gd name="connsiteX12" fmla="*/ 0 w 3838354"/>
                <a:gd name="connsiteY12" fmla="*/ 0 h 236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8354" h="2362818">
                  <a:moveTo>
                    <a:pt x="0" y="0"/>
                  </a:moveTo>
                  <a:lnTo>
                    <a:pt x="3838354" y="0"/>
                  </a:lnTo>
                  <a:lnTo>
                    <a:pt x="3838354" y="1692442"/>
                  </a:lnTo>
                  <a:lnTo>
                    <a:pt x="3097360" y="1687478"/>
                  </a:lnTo>
                  <a:lnTo>
                    <a:pt x="3097360" y="2356843"/>
                  </a:lnTo>
                  <a:lnTo>
                    <a:pt x="2314441" y="2362818"/>
                  </a:lnTo>
                  <a:lnTo>
                    <a:pt x="2308465" y="1693454"/>
                  </a:lnTo>
                  <a:lnTo>
                    <a:pt x="1537501" y="1687478"/>
                  </a:lnTo>
                  <a:cubicBezTo>
                    <a:pt x="1537501" y="1789078"/>
                    <a:pt x="1537500" y="1890677"/>
                    <a:pt x="1537500" y="1992277"/>
                  </a:cubicBezTo>
                  <a:lnTo>
                    <a:pt x="748607" y="1998254"/>
                  </a:lnTo>
                  <a:lnTo>
                    <a:pt x="742631" y="2350867"/>
                  </a:lnTo>
                  <a:lnTo>
                    <a:pt x="0" y="2355830"/>
                  </a:lnTo>
                  <a:lnTo>
                    <a:pt x="0" y="0"/>
                  </a:lnTo>
                  <a:close/>
                </a:path>
              </a:pathLst>
            </a:custGeom>
            <a:noFill/>
            <a:ln w="57150">
              <a:solidFill>
                <a:schemeClr val="tx1"/>
              </a:solidFill>
              <a:miter lim="800000"/>
            </a:ln>
          </p:spPr>
          <p:txBody>
            <a:bodyPr wrap="square" lIns="0" tIns="0" rIns="0" bIns="0" rtlCol="0" anchor="ctr" anchorCtr="0">
              <a:noAutofit/>
            </a:bodyPr>
            <a:lstStyle/>
            <a:p>
              <a:pPr algn="ctr">
                <a:lnSpc>
                  <a:spcPct val="90000"/>
                </a:lnSpc>
              </a:pPr>
              <a:r>
                <a:rPr lang="hu-HU" sz="2600" b="1" dirty="0" smtClean="0">
                  <a:latin typeface="Metric Bold" panose="020B08030302020D0203" pitchFamily="34" charset="0"/>
                </a:rPr>
                <a:t>Kihasználatlan kapacitás</a:t>
              </a:r>
            </a:p>
            <a:p>
              <a:pPr algn="ctr">
                <a:lnSpc>
                  <a:spcPct val="90000"/>
                </a:lnSpc>
              </a:pPr>
              <a:r>
                <a:rPr lang="hu-HU" sz="2600" b="1" dirty="0" smtClean="0">
                  <a:latin typeface="Metric Bold" panose="020B08030302020D0203" pitchFamily="34" charset="0"/>
                </a:rPr>
                <a:t>Alacsony ROI</a:t>
              </a:r>
              <a:endParaRPr lang="hu-HU" sz="2600" b="1" dirty="0">
                <a:latin typeface="Metric Bold" panose="020B08030302020D0203" pitchFamily="34" charset="0"/>
              </a:endParaRPr>
            </a:p>
          </p:txBody>
        </p:sp>
      </p:grpSp>
      <p:pic>
        <p:nvPicPr>
          <p:cNvPr id="1923" name="Picture 1922"/>
          <p:cNvPicPr>
            <a:picLocks noChangeAspect="1"/>
          </p:cNvPicPr>
          <p:nvPr/>
        </p:nvPicPr>
        <p:blipFill rotWithShape="1">
          <a:blip r:embed="rId12"/>
          <a:srcRect l="1564" t="9523" r="66974" b="-1"/>
          <a:stretch/>
        </p:blipFill>
        <p:spPr>
          <a:xfrm>
            <a:off x="2309966" y="4119212"/>
            <a:ext cx="742950" cy="323501"/>
          </a:xfrm>
          <a:prstGeom prst="rect">
            <a:avLst/>
          </a:prstGeom>
        </p:spPr>
      </p:pic>
      <p:sp>
        <p:nvSpPr>
          <p:cNvPr id="890" name="TextBox 889"/>
          <p:cNvSpPr txBox="1"/>
          <p:nvPr/>
        </p:nvSpPr>
        <p:spPr>
          <a:xfrm>
            <a:off x="698822" y="2396160"/>
            <a:ext cx="3883925" cy="2016225"/>
          </a:xfrm>
          <a:prstGeom prst="rect">
            <a:avLst/>
          </a:prstGeom>
          <a:solidFill>
            <a:srgbClr val="FFFFFF"/>
          </a:solidFill>
          <a:ln w="57150">
            <a:solidFill>
              <a:schemeClr val="tx1"/>
            </a:solidFill>
            <a:miter lim="800000"/>
          </a:ln>
        </p:spPr>
        <p:txBody>
          <a:bodyPr wrap="square" lIns="0" tIns="0" rIns="0" bIns="0" rtlCol="0" anchor="ctr" anchorCtr="0">
            <a:noAutofit/>
          </a:bodyPr>
          <a:lstStyle/>
          <a:p>
            <a:pPr algn="ctr">
              <a:lnSpc>
                <a:spcPct val="90000"/>
              </a:lnSpc>
            </a:pPr>
            <a:r>
              <a:rPr lang="hu-HU" sz="2600" b="1" dirty="0" smtClean="0"/>
              <a:t>Kihasználatlan kapacitás eltávolítható</a:t>
            </a:r>
            <a:endParaRPr lang="hu-HU" sz="2600" b="1" dirty="0"/>
          </a:p>
        </p:txBody>
      </p:sp>
      <p:sp>
        <p:nvSpPr>
          <p:cNvPr id="902" name="Rectangle 901"/>
          <p:cNvSpPr/>
          <p:nvPr/>
        </p:nvSpPr>
        <p:spPr bwMode="ltGray">
          <a:xfrm flipV="1">
            <a:off x="737968" y="4509329"/>
            <a:ext cx="3883925" cy="1434271"/>
          </a:xfrm>
          <a:prstGeom prst="rect">
            <a:avLst/>
          </a:prstGeom>
          <a:solidFill>
            <a:srgbClr val="00B388">
              <a:alpha val="91000"/>
            </a:srgbClr>
          </a:solidFill>
          <a:ln w="57150" cmpd="sng">
            <a:solidFill>
              <a:srgbClr val="00B38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hu-HU" sz="1899" dirty="0"/>
          </a:p>
        </p:txBody>
      </p:sp>
      <p:sp>
        <p:nvSpPr>
          <p:cNvPr id="2781" name="Rectangle 2780"/>
          <p:cNvSpPr/>
          <p:nvPr/>
        </p:nvSpPr>
        <p:spPr bwMode="ltGray">
          <a:xfrm flipV="1">
            <a:off x="736957" y="4490271"/>
            <a:ext cx="3883107" cy="1439261"/>
          </a:xfrm>
          <a:prstGeom prst="rect">
            <a:avLst/>
          </a:prstGeom>
          <a:noFill/>
          <a:ln w="57150" cmpd="sng">
            <a:solidFill>
              <a:srgbClr val="00B38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hu-HU" sz="1899" dirty="0"/>
          </a:p>
        </p:txBody>
      </p:sp>
      <p:grpSp>
        <p:nvGrpSpPr>
          <p:cNvPr id="16" name="Group 15"/>
          <p:cNvGrpSpPr/>
          <p:nvPr/>
        </p:nvGrpSpPr>
        <p:grpSpPr>
          <a:xfrm>
            <a:off x="966891" y="4645976"/>
            <a:ext cx="3472925" cy="1315462"/>
            <a:chOff x="11115813" y="4461733"/>
            <a:chExt cx="3472925" cy="1315462"/>
          </a:xfrm>
        </p:grpSpPr>
        <p:sp>
          <p:nvSpPr>
            <p:cNvPr id="10" name="TextBox 9"/>
            <p:cNvSpPr txBox="1"/>
            <p:nvPr/>
          </p:nvSpPr>
          <p:spPr>
            <a:xfrm>
              <a:off x="11115813" y="5348656"/>
              <a:ext cx="3472925" cy="428539"/>
            </a:xfrm>
            <a:prstGeom prst="rect">
              <a:avLst/>
            </a:prstGeom>
            <a:noFill/>
          </p:spPr>
          <p:txBody>
            <a:bodyPr wrap="square" lIns="0" tIns="0" rIns="0" bIns="0" rtlCol="0">
              <a:noAutofit/>
            </a:bodyPr>
            <a:lstStyle/>
            <a:p>
              <a:pPr algn="ctr">
                <a:lnSpc>
                  <a:spcPct val="90000"/>
                </a:lnSpc>
              </a:pPr>
              <a:r>
                <a:rPr lang="hu-HU" b="1" dirty="0" smtClean="0">
                  <a:solidFill>
                    <a:schemeClr val="bg1"/>
                  </a:solidFill>
                </a:rPr>
                <a:t>Rugalmas erőforrás halmazok</a:t>
              </a:r>
              <a:endParaRPr lang="hu-HU" b="1" dirty="0">
                <a:solidFill>
                  <a:schemeClr val="bg1"/>
                </a:solidFill>
              </a:endParaRPr>
            </a:p>
          </p:txBody>
        </p:sp>
        <p:grpSp>
          <p:nvGrpSpPr>
            <p:cNvPr id="1925" name="Group 1924"/>
            <p:cNvGrpSpPr/>
            <p:nvPr/>
          </p:nvGrpSpPr>
          <p:grpSpPr>
            <a:xfrm>
              <a:off x="13440970" y="4461733"/>
              <a:ext cx="805919" cy="783816"/>
              <a:chOff x="3410465" y="6486121"/>
              <a:chExt cx="942643" cy="924403"/>
            </a:xfrm>
            <a:solidFill>
              <a:schemeClr val="bg1"/>
            </a:solidFill>
          </p:grpSpPr>
          <p:sp>
            <p:nvSpPr>
              <p:cNvPr id="1926" name="Rectangle 70"/>
              <p:cNvSpPr>
                <a:spLocks noChangeArrowheads="1"/>
              </p:cNvSpPr>
              <p:nvPr/>
            </p:nvSpPr>
            <p:spPr bwMode="auto">
              <a:xfrm>
                <a:off x="3613396" y="6611260"/>
                <a:ext cx="538997" cy="6897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27" name="Rectangle 70"/>
              <p:cNvSpPr>
                <a:spLocks noChangeArrowheads="1"/>
              </p:cNvSpPr>
              <p:nvPr/>
            </p:nvSpPr>
            <p:spPr bwMode="auto">
              <a:xfrm>
                <a:off x="3539621" y="6611261"/>
                <a:ext cx="75144" cy="67059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28" name="Rectangle 70"/>
              <p:cNvSpPr>
                <a:spLocks noChangeArrowheads="1"/>
              </p:cNvSpPr>
              <p:nvPr/>
            </p:nvSpPr>
            <p:spPr bwMode="auto">
              <a:xfrm>
                <a:off x="4152518" y="6611261"/>
                <a:ext cx="75144" cy="67059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29" name="Rectangle 70"/>
              <p:cNvSpPr>
                <a:spLocks noChangeArrowheads="1"/>
              </p:cNvSpPr>
              <p:nvPr/>
            </p:nvSpPr>
            <p:spPr bwMode="auto">
              <a:xfrm>
                <a:off x="3613396" y="7212882"/>
                <a:ext cx="538997" cy="6897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30" name="Rectangle 70"/>
              <p:cNvSpPr>
                <a:spLocks noChangeArrowheads="1"/>
              </p:cNvSpPr>
              <p:nvPr/>
            </p:nvSpPr>
            <p:spPr bwMode="auto">
              <a:xfrm>
                <a:off x="4224077" y="6719065"/>
                <a:ext cx="129031" cy="6897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31" name="Rectangle 70"/>
              <p:cNvSpPr>
                <a:spLocks noChangeArrowheads="1"/>
              </p:cNvSpPr>
              <p:nvPr/>
            </p:nvSpPr>
            <p:spPr bwMode="auto">
              <a:xfrm>
                <a:off x="4224077" y="6852373"/>
                <a:ext cx="129031" cy="6897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32" name="Rectangle 70"/>
              <p:cNvSpPr>
                <a:spLocks noChangeArrowheads="1"/>
              </p:cNvSpPr>
              <p:nvPr/>
            </p:nvSpPr>
            <p:spPr bwMode="auto">
              <a:xfrm>
                <a:off x="4224077" y="6991476"/>
                <a:ext cx="129031" cy="6897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33" name="Rectangle 70"/>
              <p:cNvSpPr>
                <a:spLocks noChangeArrowheads="1"/>
              </p:cNvSpPr>
              <p:nvPr/>
            </p:nvSpPr>
            <p:spPr bwMode="auto">
              <a:xfrm>
                <a:off x="4224077" y="7127101"/>
                <a:ext cx="129031" cy="6897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34" name="Rectangle 70"/>
              <p:cNvSpPr>
                <a:spLocks noChangeArrowheads="1"/>
              </p:cNvSpPr>
              <p:nvPr/>
            </p:nvSpPr>
            <p:spPr bwMode="auto">
              <a:xfrm>
                <a:off x="3410465" y="6719065"/>
                <a:ext cx="129031" cy="6897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35" name="Rectangle 70"/>
              <p:cNvSpPr>
                <a:spLocks noChangeArrowheads="1"/>
              </p:cNvSpPr>
              <p:nvPr/>
            </p:nvSpPr>
            <p:spPr bwMode="auto">
              <a:xfrm>
                <a:off x="3410465" y="6852373"/>
                <a:ext cx="129031" cy="6897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36" name="Rectangle 70"/>
              <p:cNvSpPr>
                <a:spLocks noChangeArrowheads="1"/>
              </p:cNvSpPr>
              <p:nvPr/>
            </p:nvSpPr>
            <p:spPr bwMode="auto">
              <a:xfrm>
                <a:off x="3410465" y="6991476"/>
                <a:ext cx="129031" cy="6897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37" name="Rectangle 70"/>
              <p:cNvSpPr>
                <a:spLocks noChangeArrowheads="1"/>
              </p:cNvSpPr>
              <p:nvPr/>
            </p:nvSpPr>
            <p:spPr bwMode="auto">
              <a:xfrm>
                <a:off x="3410465" y="7127101"/>
                <a:ext cx="129031" cy="6897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38" name="Rectangle 70"/>
              <p:cNvSpPr>
                <a:spLocks noChangeArrowheads="1"/>
              </p:cNvSpPr>
              <p:nvPr/>
            </p:nvSpPr>
            <p:spPr bwMode="auto">
              <a:xfrm>
                <a:off x="3629101" y="6486121"/>
                <a:ext cx="75268" cy="12809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39" name="Rectangle 70"/>
              <p:cNvSpPr>
                <a:spLocks noChangeArrowheads="1"/>
              </p:cNvSpPr>
              <p:nvPr/>
            </p:nvSpPr>
            <p:spPr bwMode="auto">
              <a:xfrm>
                <a:off x="3768886" y="6486121"/>
                <a:ext cx="75268" cy="12809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40" name="Rectangle 70"/>
              <p:cNvSpPr>
                <a:spLocks noChangeArrowheads="1"/>
              </p:cNvSpPr>
              <p:nvPr/>
            </p:nvSpPr>
            <p:spPr bwMode="auto">
              <a:xfrm>
                <a:off x="3908669" y="6486121"/>
                <a:ext cx="75268" cy="12809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41" name="Rectangle 70"/>
              <p:cNvSpPr>
                <a:spLocks noChangeArrowheads="1"/>
              </p:cNvSpPr>
              <p:nvPr/>
            </p:nvSpPr>
            <p:spPr bwMode="auto">
              <a:xfrm>
                <a:off x="4052037" y="6486121"/>
                <a:ext cx="75268" cy="12809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42" name="Rectangle 70"/>
              <p:cNvSpPr>
                <a:spLocks noChangeArrowheads="1"/>
              </p:cNvSpPr>
              <p:nvPr/>
            </p:nvSpPr>
            <p:spPr bwMode="auto">
              <a:xfrm>
                <a:off x="3629101" y="7282433"/>
                <a:ext cx="75268" cy="12809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43" name="Rectangle 70"/>
              <p:cNvSpPr>
                <a:spLocks noChangeArrowheads="1"/>
              </p:cNvSpPr>
              <p:nvPr/>
            </p:nvSpPr>
            <p:spPr bwMode="auto">
              <a:xfrm>
                <a:off x="3768886" y="7282433"/>
                <a:ext cx="75268" cy="12809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44" name="Rectangle 70"/>
              <p:cNvSpPr>
                <a:spLocks noChangeArrowheads="1"/>
              </p:cNvSpPr>
              <p:nvPr/>
            </p:nvSpPr>
            <p:spPr bwMode="auto">
              <a:xfrm>
                <a:off x="3908669" y="7282433"/>
                <a:ext cx="75268" cy="12809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45" name="Rectangle 70"/>
              <p:cNvSpPr>
                <a:spLocks noChangeArrowheads="1"/>
              </p:cNvSpPr>
              <p:nvPr/>
            </p:nvSpPr>
            <p:spPr bwMode="auto">
              <a:xfrm>
                <a:off x="4052037" y="7282433"/>
                <a:ext cx="75268" cy="12809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1946" name="Group 1945"/>
            <p:cNvGrpSpPr/>
            <p:nvPr/>
          </p:nvGrpSpPr>
          <p:grpSpPr>
            <a:xfrm>
              <a:off x="12464497" y="4486977"/>
              <a:ext cx="802271" cy="786007"/>
              <a:chOff x="4413250" y="6553200"/>
              <a:chExt cx="939800" cy="920750"/>
            </a:xfrm>
            <a:solidFill>
              <a:schemeClr val="bg1"/>
            </a:solidFill>
          </p:grpSpPr>
          <p:sp>
            <p:nvSpPr>
              <p:cNvPr id="1947" name="Rectangle 70"/>
              <p:cNvSpPr>
                <a:spLocks noChangeArrowheads="1"/>
              </p:cNvSpPr>
              <p:nvPr/>
            </p:nvSpPr>
            <p:spPr bwMode="auto">
              <a:xfrm>
                <a:off x="4413250" y="6553200"/>
                <a:ext cx="76200" cy="9207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48" name="Rectangle 70"/>
              <p:cNvSpPr>
                <a:spLocks noChangeArrowheads="1"/>
              </p:cNvSpPr>
              <p:nvPr/>
            </p:nvSpPr>
            <p:spPr bwMode="auto">
              <a:xfrm>
                <a:off x="5276850" y="6553200"/>
                <a:ext cx="76200" cy="9207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49" name="Rectangle 70"/>
              <p:cNvSpPr>
                <a:spLocks noChangeArrowheads="1"/>
              </p:cNvSpPr>
              <p:nvPr/>
            </p:nvSpPr>
            <p:spPr bwMode="auto">
              <a:xfrm>
                <a:off x="4489450" y="7404100"/>
                <a:ext cx="787400" cy="698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50" name="Rectangle 70"/>
              <p:cNvSpPr>
                <a:spLocks noChangeArrowheads="1"/>
              </p:cNvSpPr>
              <p:nvPr/>
            </p:nvSpPr>
            <p:spPr bwMode="auto">
              <a:xfrm>
                <a:off x="4519042" y="6649162"/>
                <a:ext cx="730815" cy="5173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51" name="Rectangle 70"/>
              <p:cNvSpPr>
                <a:spLocks noChangeArrowheads="1"/>
              </p:cNvSpPr>
              <p:nvPr/>
            </p:nvSpPr>
            <p:spPr bwMode="auto">
              <a:xfrm>
                <a:off x="4519042" y="6751546"/>
                <a:ext cx="730815" cy="5173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52" name="Rectangle 70"/>
              <p:cNvSpPr>
                <a:spLocks noChangeArrowheads="1"/>
              </p:cNvSpPr>
              <p:nvPr/>
            </p:nvSpPr>
            <p:spPr bwMode="auto">
              <a:xfrm flipV="1">
                <a:off x="4519043" y="6697361"/>
                <a:ext cx="52958" cy="5295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53" name="Rectangle 70"/>
              <p:cNvSpPr>
                <a:spLocks noChangeArrowheads="1"/>
              </p:cNvSpPr>
              <p:nvPr/>
            </p:nvSpPr>
            <p:spPr bwMode="auto">
              <a:xfrm flipV="1">
                <a:off x="5196901" y="6697361"/>
                <a:ext cx="52958" cy="5295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54" name="Rectangle 70"/>
              <p:cNvSpPr>
                <a:spLocks noChangeArrowheads="1"/>
              </p:cNvSpPr>
              <p:nvPr/>
            </p:nvSpPr>
            <p:spPr bwMode="auto">
              <a:xfrm>
                <a:off x="4519042" y="6840345"/>
                <a:ext cx="730815" cy="5173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55" name="Rectangle 70"/>
              <p:cNvSpPr>
                <a:spLocks noChangeArrowheads="1"/>
              </p:cNvSpPr>
              <p:nvPr/>
            </p:nvSpPr>
            <p:spPr bwMode="auto">
              <a:xfrm>
                <a:off x="4519042" y="6942729"/>
                <a:ext cx="730815" cy="5173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56" name="Rectangle 70"/>
              <p:cNvSpPr>
                <a:spLocks noChangeArrowheads="1"/>
              </p:cNvSpPr>
              <p:nvPr/>
            </p:nvSpPr>
            <p:spPr bwMode="auto">
              <a:xfrm flipV="1">
                <a:off x="4519043" y="6888544"/>
                <a:ext cx="52958" cy="5295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57" name="Rectangle 70"/>
              <p:cNvSpPr>
                <a:spLocks noChangeArrowheads="1"/>
              </p:cNvSpPr>
              <p:nvPr/>
            </p:nvSpPr>
            <p:spPr bwMode="auto">
              <a:xfrm flipV="1">
                <a:off x="5196901" y="6888544"/>
                <a:ext cx="52958" cy="5295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58" name="Rectangle 1957"/>
              <p:cNvSpPr>
                <a:spLocks noChangeArrowheads="1"/>
              </p:cNvSpPr>
              <p:nvPr/>
            </p:nvSpPr>
            <p:spPr bwMode="auto">
              <a:xfrm>
                <a:off x="4519042" y="7034523"/>
                <a:ext cx="730815" cy="5173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59" name="Rectangle 70"/>
              <p:cNvSpPr>
                <a:spLocks noChangeArrowheads="1"/>
              </p:cNvSpPr>
              <p:nvPr/>
            </p:nvSpPr>
            <p:spPr bwMode="auto">
              <a:xfrm>
                <a:off x="4519042" y="7136907"/>
                <a:ext cx="730815" cy="5173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60" name="Rectangle 70"/>
              <p:cNvSpPr>
                <a:spLocks noChangeArrowheads="1"/>
              </p:cNvSpPr>
              <p:nvPr/>
            </p:nvSpPr>
            <p:spPr bwMode="auto">
              <a:xfrm flipV="1">
                <a:off x="4519043" y="7082722"/>
                <a:ext cx="52958" cy="5295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61" name="Rectangle 70"/>
              <p:cNvSpPr>
                <a:spLocks noChangeArrowheads="1"/>
              </p:cNvSpPr>
              <p:nvPr/>
            </p:nvSpPr>
            <p:spPr bwMode="auto">
              <a:xfrm flipV="1">
                <a:off x="5196901" y="7082722"/>
                <a:ext cx="52958" cy="5295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62" name="Rectangle 70"/>
              <p:cNvSpPr>
                <a:spLocks noChangeArrowheads="1"/>
              </p:cNvSpPr>
              <p:nvPr/>
            </p:nvSpPr>
            <p:spPr bwMode="auto">
              <a:xfrm>
                <a:off x="4519042" y="7225170"/>
                <a:ext cx="730815" cy="5173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63" name="Rectangle 70"/>
              <p:cNvSpPr>
                <a:spLocks noChangeArrowheads="1"/>
              </p:cNvSpPr>
              <p:nvPr/>
            </p:nvSpPr>
            <p:spPr bwMode="auto">
              <a:xfrm>
                <a:off x="4519042" y="7327554"/>
                <a:ext cx="730815" cy="5173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64" name="Rectangle 70"/>
              <p:cNvSpPr>
                <a:spLocks noChangeArrowheads="1"/>
              </p:cNvSpPr>
              <p:nvPr/>
            </p:nvSpPr>
            <p:spPr bwMode="auto">
              <a:xfrm flipV="1">
                <a:off x="4519043" y="7273369"/>
                <a:ext cx="52958" cy="5295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65" name="Rectangle 70"/>
              <p:cNvSpPr>
                <a:spLocks noChangeArrowheads="1"/>
              </p:cNvSpPr>
              <p:nvPr/>
            </p:nvSpPr>
            <p:spPr bwMode="auto">
              <a:xfrm flipV="1">
                <a:off x="5196901" y="7273369"/>
                <a:ext cx="52958" cy="5295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66" name="Rectangle 70"/>
              <p:cNvSpPr>
                <a:spLocks noChangeArrowheads="1"/>
              </p:cNvSpPr>
              <p:nvPr/>
            </p:nvSpPr>
            <p:spPr bwMode="auto">
              <a:xfrm>
                <a:off x="4489450" y="6553249"/>
                <a:ext cx="787400" cy="698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1967" name="Group 1966"/>
            <p:cNvGrpSpPr/>
            <p:nvPr/>
          </p:nvGrpSpPr>
          <p:grpSpPr>
            <a:xfrm>
              <a:off x="11380865" y="4476329"/>
              <a:ext cx="806650" cy="805355"/>
              <a:chOff x="4489450" y="6175383"/>
              <a:chExt cx="1416050" cy="1612207"/>
            </a:xfrm>
            <a:solidFill>
              <a:schemeClr val="bg1"/>
            </a:solidFill>
          </p:grpSpPr>
          <p:sp>
            <p:nvSpPr>
              <p:cNvPr id="1968" name="Freeform 67"/>
              <p:cNvSpPr>
                <a:spLocks noEditPoints="1"/>
              </p:cNvSpPr>
              <p:nvPr/>
            </p:nvSpPr>
            <p:spPr bwMode="auto">
              <a:xfrm>
                <a:off x="4489450" y="6746883"/>
                <a:ext cx="514350" cy="520007"/>
              </a:xfrm>
              <a:custGeom>
                <a:avLst/>
                <a:gdLst>
                  <a:gd name="T0" fmla="*/ 92 w 92"/>
                  <a:gd name="T1" fmla="*/ 92 h 92"/>
                  <a:gd name="T2" fmla="*/ 0 w 92"/>
                  <a:gd name="T3" fmla="*/ 92 h 92"/>
                  <a:gd name="T4" fmla="*/ 0 w 92"/>
                  <a:gd name="T5" fmla="*/ 0 h 92"/>
                  <a:gd name="T6" fmla="*/ 92 w 92"/>
                  <a:gd name="T7" fmla="*/ 0 h 92"/>
                  <a:gd name="T8" fmla="*/ 92 w 92"/>
                  <a:gd name="T9" fmla="*/ 92 h 92"/>
                  <a:gd name="T10" fmla="*/ 19 w 92"/>
                  <a:gd name="T11" fmla="*/ 72 h 92"/>
                  <a:gd name="T12" fmla="*/ 72 w 92"/>
                  <a:gd name="T13" fmla="*/ 72 h 92"/>
                  <a:gd name="T14" fmla="*/ 72 w 92"/>
                  <a:gd name="T15" fmla="*/ 19 h 92"/>
                  <a:gd name="T16" fmla="*/ 19 w 92"/>
                  <a:gd name="T17" fmla="*/ 19 h 92"/>
                  <a:gd name="T18" fmla="*/ 19 w 92"/>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2" y="92"/>
                    </a:moveTo>
                    <a:lnTo>
                      <a:pt x="0" y="92"/>
                    </a:lnTo>
                    <a:lnTo>
                      <a:pt x="0" y="0"/>
                    </a:lnTo>
                    <a:lnTo>
                      <a:pt x="92" y="0"/>
                    </a:lnTo>
                    <a:lnTo>
                      <a:pt x="92" y="92"/>
                    </a:lnTo>
                    <a:close/>
                    <a:moveTo>
                      <a:pt x="19" y="72"/>
                    </a:moveTo>
                    <a:lnTo>
                      <a:pt x="72" y="72"/>
                    </a:lnTo>
                    <a:lnTo>
                      <a:pt x="72"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69" name="Rectangle 70"/>
              <p:cNvSpPr>
                <a:spLocks noChangeArrowheads="1"/>
              </p:cNvSpPr>
              <p:nvPr/>
            </p:nvSpPr>
            <p:spPr bwMode="auto">
              <a:xfrm>
                <a:off x="5264150" y="6380501"/>
                <a:ext cx="127000" cy="12824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70" name="Freeform 67"/>
              <p:cNvSpPr>
                <a:spLocks noEditPoints="1"/>
              </p:cNvSpPr>
              <p:nvPr/>
            </p:nvSpPr>
            <p:spPr bwMode="auto">
              <a:xfrm>
                <a:off x="5391150" y="7267583"/>
                <a:ext cx="514350" cy="520007"/>
              </a:xfrm>
              <a:custGeom>
                <a:avLst/>
                <a:gdLst>
                  <a:gd name="T0" fmla="*/ 92 w 92"/>
                  <a:gd name="T1" fmla="*/ 92 h 92"/>
                  <a:gd name="T2" fmla="*/ 0 w 92"/>
                  <a:gd name="T3" fmla="*/ 92 h 92"/>
                  <a:gd name="T4" fmla="*/ 0 w 92"/>
                  <a:gd name="T5" fmla="*/ 0 h 92"/>
                  <a:gd name="T6" fmla="*/ 92 w 92"/>
                  <a:gd name="T7" fmla="*/ 0 h 92"/>
                  <a:gd name="T8" fmla="*/ 92 w 92"/>
                  <a:gd name="T9" fmla="*/ 92 h 92"/>
                  <a:gd name="T10" fmla="*/ 19 w 92"/>
                  <a:gd name="T11" fmla="*/ 72 h 92"/>
                  <a:gd name="T12" fmla="*/ 72 w 92"/>
                  <a:gd name="T13" fmla="*/ 72 h 92"/>
                  <a:gd name="T14" fmla="*/ 72 w 92"/>
                  <a:gd name="T15" fmla="*/ 19 h 92"/>
                  <a:gd name="T16" fmla="*/ 19 w 92"/>
                  <a:gd name="T17" fmla="*/ 19 h 92"/>
                  <a:gd name="T18" fmla="*/ 19 w 92"/>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2" y="92"/>
                    </a:moveTo>
                    <a:lnTo>
                      <a:pt x="0" y="92"/>
                    </a:lnTo>
                    <a:lnTo>
                      <a:pt x="0" y="0"/>
                    </a:lnTo>
                    <a:lnTo>
                      <a:pt x="92" y="0"/>
                    </a:lnTo>
                    <a:lnTo>
                      <a:pt x="92" y="92"/>
                    </a:lnTo>
                    <a:close/>
                    <a:moveTo>
                      <a:pt x="19" y="72"/>
                    </a:moveTo>
                    <a:lnTo>
                      <a:pt x="72" y="72"/>
                    </a:lnTo>
                    <a:lnTo>
                      <a:pt x="72"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71" name="Freeform 67"/>
              <p:cNvSpPr>
                <a:spLocks noEditPoints="1"/>
              </p:cNvSpPr>
              <p:nvPr/>
            </p:nvSpPr>
            <p:spPr bwMode="auto">
              <a:xfrm>
                <a:off x="5391150" y="6175383"/>
                <a:ext cx="514350" cy="520007"/>
              </a:xfrm>
              <a:custGeom>
                <a:avLst/>
                <a:gdLst>
                  <a:gd name="T0" fmla="*/ 92 w 92"/>
                  <a:gd name="T1" fmla="*/ 92 h 92"/>
                  <a:gd name="T2" fmla="*/ 0 w 92"/>
                  <a:gd name="T3" fmla="*/ 92 h 92"/>
                  <a:gd name="T4" fmla="*/ 0 w 92"/>
                  <a:gd name="T5" fmla="*/ 0 h 92"/>
                  <a:gd name="T6" fmla="*/ 92 w 92"/>
                  <a:gd name="T7" fmla="*/ 0 h 92"/>
                  <a:gd name="T8" fmla="*/ 92 w 92"/>
                  <a:gd name="T9" fmla="*/ 92 h 92"/>
                  <a:gd name="T10" fmla="*/ 19 w 92"/>
                  <a:gd name="T11" fmla="*/ 72 h 92"/>
                  <a:gd name="T12" fmla="*/ 72 w 92"/>
                  <a:gd name="T13" fmla="*/ 72 h 92"/>
                  <a:gd name="T14" fmla="*/ 72 w 92"/>
                  <a:gd name="T15" fmla="*/ 19 h 92"/>
                  <a:gd name="T16" fmla="*/ 19 w 92"/>
                  <a:gd name="T17" fmla="*/ 19 h 92"/>
                  <a:gd name="T18" fmla="*/ 19 w 92"/>
                  <a:gd name="T19"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2" y="92"/>
                    </a:moveTo>
                    <a:lnTo>
                      <a:pt x="0" y="92"/>
                    </a:lnTo>
                    <a:lnTo>
                      <a:pt x="0" y="0"/>
                    </a:lnTo>
                    <a:lnTo>
                      <a:pt x="92" y="0"/>
                    </a:lnTo>
                    <a:lnTo>
                      <a:pt x="92" y="92"/>
                    </a:lnTo>
                    <a:close/>
                    <a:moveTo>
                      <a:pt x="19" y="72"/>
                    </a:moveTo>
                    <a:lnTo>
                      <a:pt x="72" y="72"/>
                    </a:lnTo>
                    <a:lnTo>
                      <a:pt x="72" y="19"/>
                    </a:lnTo>
                    <a:lnTo>
                      <a:pt x="19" y="19"/>
                    </a:lnTo>
                    <a:lnTo>
                      <a:pt x="19"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72" name="Rectangle 70"/>
              <p:cNvSpPr>
                <a:spLocks noChangeArrowheads="1"/>
              </p:cNvSpPr>
              <p:nvPr/>
            </p:nvSpPr>
            <p:spPr bwMode="auto">
              <a:xfrm>
                <a:off x="5257800" y="7472701"/>
                <a:ext cx="133350" cy="13459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73" name="Rectangle 70"/>
              <p:cNvSpPr>
                <a:spLocks noChangeArrowheads="1"/>
              </p:cNvSpPr>
              <p:nvPr/>
            </p:nvSpPr>
            <p:spPr bwMode="auto">
              <a:xfrm>
                <a:off x="5003800" y="6939301"/>
                <a:ext cx="133350" cy="13459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74" name="Rectangle 70"/>
              <p:cNvSpPr>
                <a:spLocks noChangeArrowheads="1"/>
              </p:cNvSpPr>
              <p:nvPr/>
            </p:nvSpPr>
            <p:spPr bwMode="auto">
              <a:xfrm>
                <a:off x="5137150" y="6209051"/>
                <a:ext cx="127000" cy="155699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sp>
        <p:nvSpPr>
          <p:cNvPr id="626" name="Rectangle 625"/>
          <p:cNvSpPr/>
          <p:nvPr/>
        </p:nvSpPr>
        <p:spPr>
          <a:xfrm flipH="1">
            <a:off x="5638800" y="1524000"/>
            <a:ext cx="5209728" cy="7312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21915" tIns="60957" rIns="121915" bIns="60957" rtlCol="0" anchor="ctr">
            <a:noAutofit/>
          </a:bodyPr>
          <a:lstStyle/>
          <a:p>
            <a:pPr defTabSz="609555">
              <a:lnSpc>
                <a:spcPct val="90000"/>
              </a:lnSpc>
              <a:spcAft>
                <a:spcPts val="400"/>
              </a:spcAft>
            </a:pPr>
            <a:r>
              <a:rPr lang="hu-HU" sz="2400" b="1" dirty="0" smtClean="0">
                <a:solidFill>
                  <a:srgbClr val="00B388"/>
                </a:solidFill>
              </a:rPr>
              <a:t>Rugalmas erőforrás halmazok</a:t>
            </a:r>
            <a:endParaRPr lang="hu-HU" sz="2400" b="1" dirty="0">
              <a:solidFill>
                <a:srgbClr val="00B388"/>
              </a:solidFill>
            </a:endParaRPr>
          </a:p>
        </p:txBody>
      </p:sp>
      <p:pic>
        <p:nvPicPr>
          <p:cNvPr id="627" name="Picture 6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08293" y="1590775"/>
            <a:ext cx="730342" cy="730342"/>
          </a:xfrm>
          <a:prstGeom prst="rect">
            <a:avLst/>
          </a:prstGeom>
        </p:spPr>
      </p:pic>
    </p:spTree>
    <p:extLst>
      <p:ext uri="{BB962C8B-B14F-4D97-AF65-F5344CB8AC3E}">
        <p14:creationId xmlns:p14="http://schemas.microsoft.com/office/powerpoint/2010/main" val="3440087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500"/>
                                        <p:tgtEl>
                                          <p:spTgt spid="7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500"/>
                                        <p:tgtEl>
                                          <p:spTgt spid="7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500"/>
                                        <p:tgtEl>
                                          <p:spTgt spid="81"/>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884"/>
                                        </p:tgtEl>
                                        <p:attrNameLst>
                                          <p:attrName>style.visibility</p:attrName>
                                        </p:attrNameLst>
                                      </p:cBhvr>
                                      <p:to>
                                        <p:strVal val="visible"/>
                                      </p:to>
                                    </p:set>
                                  </p:childTnLst>
                                </p:cTn>
                              </p:par>
                            </p:childTnLst>
                          </p:cTn>
                        </p:par>
                        <p:par>
                          <p:cTn id="23" fill="hold">
                            <p:stCondLst>
                              <p:cond delay="500"/>
                            </p:stCondLst>
                            <p:childTnLst>
                              <p:par>
                                <p:cTn id="24" presetID="2" presetClass="entr" presetSubtype="4" decel="100000"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1000" fill="hold"/>
                                        <p:tgtEl>
                                          <p:spTgt spid="60"/>
                                        </p:tgtEl>
                                        <p:attrNameLst>
                                          <p:attrName>ppt_x</p:attrName>
                                        </p:attrNameLst>
                                      </p:cBhvr>
                                      <p:tavLst>
                                        <p:tav tm="0">
                                          <p:val>
                                            <p:strVal val="#ppt_x"/>
                                          </p:val>
                                        </p:tav>
                                        <p:tav tm="100000">
                                          <p:val>
                                            <p:strVal val="#ppt_x"/>
                                          </p:val>
                                        </p:tav>
                                      </p:tavLst>
                                    </p:anim>
                                    <p:anim calcmode="lin" valueType="num">
                                      <p:cBhvr additive="base">
                                        <p:cTn id="27" dur="1000" fill="hold"/>
                                        <p:tgtEl>
                                          <p:spTgt spid="60"/>
                                        </p:tgtEl>
                                        <p:attrNameLst>
                                          <p:attrName>ppt_y</p:attrName>
                                        </p:attrNameLst>
                                      </p:cBhvr>
                                      <p:tavLst>
                                        <p:tav tm="0">
                                          <p:val>
                                            <p:strVal val="1+#ppt_h/2"/>
                                          </p:val>
                                        </p:tav>
                                        <p:tav tm="100000">
                                          <p:val>
                                            <p:strVal val="#ppt_y"/>
                                          </p:val>
                                        </p:tav>
                                      </p:tavLst>
                                    </p:anim>
                                  </p:childTnLst>
                                </p:cTn>
                              </p:par>
                              <p:par>
                                <p:cTn id="28" presetID="2" presetClass="entr" presetSubtype="4" decel="100000" fill="hold" nodeType="withEffect">
                                  <p:stCondLst>
                                    <p:cond delay="0"/>
                                  </p:stCondLst>
                                  <p:childTnLst>
                                    <p:set>
                                      <p:cBhvr>
                                        <p:cTn id="29" dur="1" fill="hold">
                                          <p:stCondLst>
                                            <p:cond delay="0"/>
                                          </p:stCondLst>
                                        </p:cTn>
                                        <p:tgtEl>
                                          <p:spTgt spid="63"/>
                                        </p:tgtEl>
                                        <p:attrNameLst>
                                          <p:attrName>style.visibility</p:attrName>
                                        </p:attrNameLst>
                                      </p:cBhvr>
                                      <p:to>
                                        <p:strVal val="visible"/>
                                      </p:to>
                                    </p:set>
                                    <p:anim calcmode="lin" valueType="num">
                                      <p:cBhvr additive="base">
                                        <p:cTn id="30" dur="1000" fill="hold"/>
                                        <p:tgtEl>
                                          <p:spTgt spid="63"/>
                                        </p:tgtEl>
                                        <p:attrNameLst>
                                          <p:attrName>ppt_x</p:attrName>
                                        </p:attrNameLst>
                                      </p:cBhvr>
                                      <p:tavLst>
                                        <p:tav tm="0">
                                          <p:val>
                                            <p:strVal val="#ppt_x"/>
                                          </p:val>
                                        </p:tav>
                                        <p:tav tm="100000">
                                          <p:val>
                                            <p:strVal val="#ppt_x"/>
                                          </p:val>
                                        </p:tav>
                                      </p:tavLst>
                                    </p:anim>
                                    <p:anim calcmode="lin" valueType="num">
                                      <p:cBhvr additive="base">
                                        <p:cTn id="31" dur="1000" fill="hold"/>
                                        <p:tgtEl>
                                          <p:spTgt spid="63"/>
                                        </p:tgtEl>
                                        <p:attrNameLst>
                                          <p:attrName>ppt_y</p:attrName>
                                        </p:attrNameLst>
                                      </p:cBhvr>
                                      <p:tavLst>
                                        <p:tav tm="0">
                                          <p:val>
                                            <p:strVal val="1+#ppt_h/2"/>
                                          </p:val>
                                        </p:tav>
                                        <p:tav tm="100000">
                                          <p:val>
                                            <p:strVal val="#ppt_y"/>
                                          </p:val>
                                        </p:tav>
                                      </p:tavLst>
                                    </p:anim>
                                  </p:childTnLst>
                                </p:cTn>
                              </p:par>
                              <p:par>
                                <p:cTn id="32" presetID="2" presetClass="entr" presetSubtype="4" decel="100000" fill="hold" nodeType="with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additive="base">
                                        <p:cTn id="34" dur="1000" fill="hold"/>
                                        <p:tgtEl>
                                          <p:spTgt spid="64"/>
                                        </p:tgtEl>
                                        <p:attrNameLst>
                                          <p:attrName>ppt_x</p:attrName>
                                        </p:attrNameLst>
                                      </p:cBhvr>
                                      <p:tavLst>
                                        <p:tav tm="0">
                                          <p:val>
                                            <p:strVal val="#ppt_x"/>
                                          </p:val>
                                        </p:tav>
                                        <p:tav tm="100000">
                                          <p:val>
                                            <p:strVal val="#ppt_x"/>
                                          </p:val>
                                        </p:tav>
                                      </p:tavLst>
                                    </p:anim>
                                    <p:anim calcmode="lin" valueType="num">
                                      <p:cBhvr additive="base">
                                        <p:cTn id="35" dur="1000" fill="hold"/>
                                        <p:tgtEl>
                                          <p:spTgt spid="64"/>
                                        </p:tgtEl>
                                        <p:attrNameLst>
                                          <p:attrName>ppt_y</p:attrName>
                                        </p:attrNameLst>
                                      </p:cBhvr>
                                      <p:tavLst>
                                        <p:tav tm="0">
                                          <p:val>
                                            <p:strVal val="1+#ppt_h/2"/>
                                          </p:val>
                                        </p:tav>
                                        <p:tav tm="100000">
                                          <p:val>
                                            <p:strVal val="#ppt_y"/>
                                          </p:val>
                                        </p:tav>
                                      </p:tavLst>
                                    </p:anim>
                                  </p:childTnLst>
                                </p:cTn>
                              </p:par>
                              <p:par>
                                <p:cTn id="36" presetID="2" presetClass="entr" presetSubtype="4" decel="100000" fill="hold" nodeType="withEffect">
                                  <p:stCondLst>
                                    <p:cond delay="0"/>
                                  </p:stCondLst>
                                  <p:childTnLst>
                                    <p:set>
                                      <p:cBhvr>
                                        <p:cTn id="37" dur="1" fill="hold">
                                          <p:stCondLst>
                                            <p:cond delay="0"/>
                                          </p:stCondLst>
                                        </p:cTn>
                                        <p:tgtEl>
                                          <p:spTgt spid="65"/>
                                        </p:tgtEl>
                                        <p:attrNameLst>
                                          <p:attrName>style.visibility</p:attrName>
                                        </p:attrNameLst>
                                      </p:cBhvr>
                                      <p:to>
                                        <p:strVal val="visible"/>
                                      </p:to>
                                    </p:set>
                                    <p:anim calcmode="lin" valueType="num">
                                      <p:cBhvr additive="base">
                                        <p:cTn id="38" dur="1000" fill="hold"/>
                                        <p:tgtEl>
                                          <p:spTgt spid="65"/>
                                        </p:tgtEl>
                                        <p:attrNameLst>
                                          <p:attrName>ppt_x</p:attrName>
                                        </p:attrNameLst>
                                      </p:cBhvr>
                                      <p:tavLst>
                                        <p:tav tm="0">
                                          <p:val>
                                            <p:strVal val="#ppt_x"/>
                                          </p:val>
                                        </p:tav>
                                        <p:tav tm="100000">
                                          <p:val>
                                            <p:strVal val="#ppt_x"/>
                                          </p:val>
                                        </p:tav>
                                      </p:tavLst>
                                    </p:anim>
                                    <p:anim calcmode="lin" valueType="num">
                                      <p:cBhvr additive="base">
                                        <p:cTn id="39" dur="1000" fill="hold"/>
                                        <p:tgtEl>
                                          <p:spTgt spid="65"/>
                                        </p:tgtEl>
                                        <p:attrNameLst>
                                          <p:attrName>ppt_y</p:attrName>
                                        </p:attrNameLst>
                                      </p:cBhvr>
                                      <p:tavLst>
                                        <p:tav tm="0">
                                          <p:val>
                                            <p:strVal val="1+#ppt_h/2"/>
                                          </p:val>
                                        </p:tav>
                                        <p:tav tm="100000">
                                          <p:val>
                                            <p:strVal val="#ppt_y"/>
                                          </p:val>
                                        </p:tav>
                                      </p:tavLst>
                                    </p:anim>
                                  </p:childTnLst>
                                </p:cTn>
                              </p:par>
                              <p:par>
                                <p:cTn id="40" presetID="2" presetClass="entr" presetSubtype="4" decel="100000" fill="hold" nodeType="withEffect">
                                  <p:stCondLst>
                                    <p:cond delay="0"/>
                                  </p:stCondLst>
                                  <p:childTnLst>
                                    <p:set>
                                      <p:cBhvr>
                                        <p:cTn id="41" dur="1" fill="hold">
                                          <p:stCondLst>
                                            <p:cond delay="0"/>
                                          </p:stCondLst>
                                        </p:cTn>
                                        <p:tgtEl>
                                          <p:spTgt spid="69"/>
                                        </p:tgtEl>
                                        <p:attrNameLst>
                                          <p:attrName>style.visibility</p:attrName>
                                        </p:attrNameLst>
                                      </p:cBhvr>
                                      <p:to>
                                        <p:strVal val="visible"/>
                                      </p:to>
                                    </p:set>
                                    <p:anim calcmode="lin" valueType="num">
                                      <p:cBhvr additive="base">
                                        <p:cTn id="42" dur="1000" fill="hold"/>
                                        <p:tgtEl>
                                          <p:spTgt spid="69"/>
                                        </p:tgtEl>
                                        <p:attrNameLst>
                                          <p:attrName>ppt_x</p:attrName>
                                        </p:attrNameLst>
                                      </p:cBhvr>
                                      <p:tavLst>
                                        <p:tav tm="0">
                                          <p:val>
                                            <p:strVal val="#ppt_x"/>
                                          </p:val>
                                        </p:tav>
                                        <p:tav tm="100000">
                                          <p:val>
                                            <p:strVal val="#ppt_x"/>
                                          </p:val>
                                        </p:tav>
                                      </p:tavLst>
                                    </p:anim>
                                    <p:anim calcmode="lin" valueType="num">
                                      <p:cBhvr additive="base">
                                        <p:cTn id="43" dur="1000" fill="hold"/>
                                        <p:tgtEl>
                                          <p:spTgt spid="69"/>
                                        </p:tgtEl>
                                        <p:attrNameLst>
                                          <p:attrName>ppt_y</p:attrName>
                                        </p:attrNameLst>
                                      </p:cBhvr>
                                      <p:tavLst>
                                        <p:tav tm="0">
                                          <p:val>
                                            <p:strVal val="1+#ppt_h/2"/>
                                          </p:val>
                                        </p:tav>
                                        <p:tav tm="100000">
                                          <p:val>
                                            <p:strVal val="#ppt_y"/>
                                          </p:val>
                                        </p:tav>
                                      </p:tavLst>
                                    </p:anim>
                                  </p:childTnLst>
                                </p:cTn>
                              </p:par>
                            </p:childTnLst>
                          </p:cTn>
                        </p:par>
                        <p:par>
                          <p:cTn id="44" fill="hold">
                            <p:stCondLst>
                              <p:cond delay="1500"/>
                            </p:stCondLst>
                            <p:childTnLst>
                              <p:par>
                                <p:cTn id="45" presetID="22" presetClass="entr" presetSubtype="4"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wipe(down)">
                                      <p:cBhvr>
                                        <p:cTn id="47" dur="500"/>
                                        <p:tgtEl>
                                          <p:spTgt spid="7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wipe(down)">
                                      <p:cBhvr>
                                        <p:cTn id="50" dur="500"/>
                                        <p:tgtEl>
                                          <p:spTgt spid="74"/>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500"/>
                                        <p:tgtEl>
                                          <p:spTgt spid="76"/>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wipe(down)">
                                      <p:cBhvr>
                                        <p:cTn id="56" dur="500"/>
                                        <p:tgtEl>
                                          <p:spTgt spid="78"/>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wipe(down)">
                                      <p:cBhvr>
                                        <p:cTn id="59" dur="500"/>
                                        <p:tgtEl>
                                          <p:spTgt spid="82"/>
                                        </p:tgtEl>
                                      </p:cBhvr>
                                    </p:animEffect>
                                  </p:childTnLst>
                                </p:cTn>
                              </p:par>
                            </p:childTnLst>
                          </p:cTn>
                        </p:par>
                        <p:par>
                          <p:cTn id="60" fill="hold">
                            <p:stCondLst>
                              <p:cond delay="2000"/>
                            </p:stCondLst>
                            <p:childTnLst>
                              <p:par>
                                <p:cTn id="61" presetID="22" presetClass="entr" presetSubtype="1" repeatCount="indefinite"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Effect transition="in" filter="wipe(up)">
                                      <p:cBhvr>
                                        <p:cTn id="63" dur="1500"/>
                                        <p:tgtEl>
                                          <p:spTgt spid="100"/>
                                        </p:tgtEl>
                                      </p:cBhvr>
                                    </p:animEffect>
                                  </p:childTnLst>
                                </p:cTn>
                              </p:par>
                              <p:par>
                                <p:cTn id="64" presetID="22" presetClass="entr" presetSubtype="1" repeatCount="indefinite" fill="hold" nodeType="withEffect">
                                  <p:stCondLst>
                                    <p:cond delay="0"/>
                                  </p:stCondLst>
                                  <p:childTnLst>
                                    <p:set>
                                      <p:cBhvr>
                                        <p:cTn id="65" dur="1" fill="hold">
                                          <p:stCondLst>
                                            <p:cond delay="0"/>
                                          </p:stCondLst>
                                        </p:cTn>
                                        <p:tgtEl>
                                          <p:spTgt spid="101"/>
                                        </p:tgtEl>
                                        <p:attrNameLst>
                                          <p:attrName>style.visibility</p:attrName>
                                        </p:attrNameLst>
                                      </p:cBhvr>
                                      <p:to>
                                        <p:strVal val="visible"/>
                                      </p:to>
                                    </p:set>
                                    <p:animEffect transition="in" filter="wipe(up)">
                                      <p:cBhvr>
                                        <p:cTn id="66" dur="1500"/>
                                        <p:tgtEl>
                                          <p:spTgt spid="101"/>
                                        </p:tgtEl>
                                      </p:cBhvr>
                                    </p:animEffect>
                                  </p:childTnLst>
                                </p:cTn>
                              </p:par>
                              <p:par>
                                <p:cTn id="67" presetID="22" presetClass="entr" presetSubtype="1" repeatCount="indefinite" fill="hold" nodeType="withEffect">
                                  <p:stCondLst>
                                    <p:cond delay="0"/>
                                  </p:stCondLst>
                                  <p:childTnLst>
                                    <p:set>
                                      <p:cBhvr>
                                        <p:cTn id="68" dur="1" fill="hold">
                                          <p:stCondLst>
                                            <p:cond delay="0"/>
                                          </p:stCondLst>
                                        </p:cTn>
                                        <p:tgtEl>
                                          <p:spTgt spid="102"/>
                                        </p:tgtEl>
                                        <p:attrNameLst>
                                          <p:attrName>style.visibility</p:attrName>
                                        </p:attrNameLst>
                                      </p:cBhvr>
                                      <p:to>
                                        <p:strVal val="visible"/>
                                      </p:to>
                                    </p:set>
                                    <p:animEffect transition="in" filter="wipe(up)">
                                      <p:cBhvr>
                                        <p:cTn id="69" dur="1500"/>
                                        <p:tgtEl>
                                          <p:spTgt spid="102"/>
                                        </p:tgtEl>
                                      </p:cBhvr>
                                    </p:animEffect>
                                  </p:childTnLst>
                                </p:cTn>
                              </p:par>
                              <p:par>
                                <p:cTn id="70" presetID="22" presetClass="entr" presetSubtype="1" repeatCount="indefinite" fill="hold" nodeType="withEffect">
                                  <p:stCondLst>
                                    <p:cond delay="0"/>
                                  </p:stCondLst>
                                  <p:childTnLst>
                                    <p:set>
                                      <p:cBhvr>
                                        <p:cTn id="71" dur="1" fill="hold">
                                          <p:stCondLst>
                                            <p:cond delay="0"/>
                                          </p:stCondLst>
                                        </p:cTn>
                                        <p:tgtEl>
                                          <p:spTgt spid="103"/>
                                        </p:tgtEl>
                                        <p:attrNameLst>
                                          <p:attrName>style.visibility</p:attrName>
                                        </p:attrNameLst>
                                      </p:cBhvr>
                                      <p:to>
                                        <p:strVal val="visible"/>
                                      </p:to>
                                    </p:set>
                                    <p:animEffect transition="in" filter="wipe(up)">
                                      <p:cBhvr>
                                        <p:cTn id="72" dur="1500"/>
                                        <p:tgtEl>
                                          <p:spTgt spid="103"/>
                                        </p:tgtEl>
                                      </p:cBhvr>
                                    </p:animEffect>
                                  </p:childTnLst>
                                </p:cTn>
                              </p:par>
                              <p:par>
                                <p:cTn id="73" presetID="22" presetClass="entr" presetSubtype="1" repeatCount="indefinite" fill="hold" nodeType="withEffect">
                                  <p:stCondLst>
                                    <p:cond delay="0"/>
                                  </p:stCondLst>
                                  <p:childTnLst>
                                    <p:set>
                                      <p:cBhvr>
                                        <p:cTn id="74" dur="1" fill="hold">
                                          <p:stCondLst>
                                            <p:cond delay="0"/>
                                          </p:stCondLst>
                                        </p:cTn>
                                        <p:tgtEl>
                                          <p:spTgt spid="104"/>
                                        </p:tgtEl>
                                        <p:attrNameLst>
                                          <p:attrName>style.visibility</p:attrName>
                                        </p:attrNameLst>
                                      </p:cBhvr>
                                      <p:to>
                                        <p:strVal val="visible"/>
                                      </p:to>
                                    </p:set>
                                    <p:animEffect transition="in" filter="wipe(up)">
                                      <p:cBhvr>
                                        <p:cTn id="75" dur="1500"/>
                                        <p:tgtEl>
                                          <p:spTgt spid="104"/>
                                        </p:tgtEl>
                                      </p:cBhvr>
                                    </p:animEffect>
                                  </p:childTnLst>
                                </p:cTn>
                              </p:par>
                              <p:par>
                                <p:cTn id="76" presetID="12" presetClass="entr" presetSubtype="4" fill="hold" grpId="0"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1000"/>
                                        <p:tgtEl>
                                          <p:spTgt spid="83"/>
                                        </p:tgtEl>
                                        <p:attrNameLst>
                                          <p:attrName>ppt_y</p:attrName>
                                        </p:attrNameLst>
                                      </p:cBhvr>
                                      <p:tavLst>
                                        <p:tav tm="0">
                                          <p:val>
                                            <p:strVal val="#ppt_y+#ppt_h*1.125000"/>
                                          </p:val>
                                        </p:tav>
                                        <p:tav tm="100000">
                                          <p:val>
                                            <p:strVal val="#ppt_y"/>
                                          </p:val>
                                        </p:tav>
                                      </p:tavLst>
                                    </p:anim>
                                    <p:animEffect transition="in" filter="wipe(up)">
                                      <p:cBhvr>
                                        <p:cTn id="79" dur="1000"/>
                                        <p:tgtEl>
                                          <p:spTgt spid="83"/>
                                        </p:tgtEl>
                                      </p:cBhvr>
                                    </p:animEffect>
                                  </p:childTnLst>
                                </p:cTn>
                              </p:par>
                              <p:par>
                                <p:cTn id="80" presetID="12" presetClass="entr" presetSubtype="4" fill="hold" grpId="0" nodeType="withEffect">
                                  <p:stCondLst>
                                    <p:cond delay="1500"/>
                                  </p:stCondLst>
                                  <p:childTnLst>
                                    <p:set>
                                      <p:cBhvr>
                                        <p:cTn id="81" dur="1" fill="hold">
                                          <p:stCondLst>
                                            <p:cond delay="0"/>
                                          </p:stCondLst>
                                        </p:cTn>
                                        <p:tgtEl>
                                          <p:spTgt spid="84"/>
                                        </p:tgtEl>
                                        <p:attrNameLst>
                                          <p:attrName>style.visibility</p:attrName>
                                        </p:attrNameLst>
                                      </p:cBhvr>
                                      <p:to>
                                        <p:strVal val="visible"/>
                                      </p:to>
                                    </p:set>
                                    <p:anim calcmode="lin" valueType="num">
                                      <p:cBhvr additive="base">
                                        <p:cTn id="82" dur="1000"/>
                                        <p:tgtEl>
                                          <p:spTgt spid="84"/>
                                        </p:tgtEl>
                                        <p:attrNameLst>
                                          <p:attrName>ppt_y</p:attrName>
                                        </p:attrNameLst>
                                      </p:cBhvr>
                                      <p:tavLst>
                                        <p:tav tm="0">
                                          <p:val>
                                            <p:strVal val="#ppt_y+#ppt_h*1.125000"/>
                                          </p:val>
                                        </p:tav>
                                        <p:tav tm="100000">
                                          <p:val>
                                            <p:strVal val="#ppt_y"/>
                                          </p:val>
                                        </p:tav>
                                      </p:tavLst>
                                    </p:anim>
                                    <p:animEffect transition="in" filter="wipe(up)">
                                      <p:cBhvr>
                                        <p:cTn id="83" dur="1000"/>
                                        <p:tgtEl>
                                          <p:spTgt spid="84"/>
                                        </p:tgtEl>
                                      </p:cBhvr>
                                    </p:animEffect>
                                  </p:childTnLst>
                                </p:cTn>
                              </p:par>
                              <p:par>
                                <p:cTn id="84" presetID="12" presetClass="entr" presetSubtype="4" fill="hold" grpId="0" nodeType="withEffect">
                                  <p:stCondLst>
                                    <p:cond delay="2900"/>
                                  </p:stCondLst>
                                  <p:childTnLst>
                                    <p:set>
                                      <p:cBhvr>
                                        <p:cTn id="85" dur="1" fill="hold">
                                          <p:stCondLst>
                                            <p:cond delay="0"/>
                                          </p:stCondLst>
                                        </p:cTn>
                                        <p:tgtEl>
                                          <p:spTgt spid="85"/>
                                        </p:tgtEl>
                                        <p:attrNameLst>
                                          <p:attrName>style.visibility</p:attrName>
                                        </p:attrNameLst>
                                      </p:cBhvr>
                                      <p:to>
                                        <p:strVal val="visible"/>
                                      </p:to>
                                    </p:set>
                                    <p:anim calcmode="lin" valueType="num">
                                      <p:cBhvr additive="base">
                                        <p:cTn id="86" dur="1250"/>
                                        <p:tgtEl>
                                          <p:spTgt spid="85"/>
                                        </p:tgtEl>
                                        <p:attrNameLst>
                                          <p:attrName>ppt_y</p:attrName>
                                        </p:attrNameLst>
                                      </p:cBhvr>
                                      <p:tavLst>
                                        <p:tav tm="0">
                                          <p:val>
                                            <p:strVal val="#ppt_y+#ppt_h*1.125000"/>
                                          </p:val>
                                        </p:tav>
                                        <p:tav tm="100000">
                                          <p:val>
                                            <p:strVal val="#ppt_y"/>
                                          </p:val>
                                        </p:tav>
                                      </p:tavLst>
                                    </p:anim>
                                    <p:animEffect transition="in" filter="wipe(up)">
                                      <p:cBhvr>
                                        <p:cTn id="87" dur="1250"/>
                                        <p:tgtEl>
                                          <p:spTgt spid="85"/>
                                        </p:tgtEl>
                                      </p:cBhvr>
                                    </p:animEffect>
                                  </p:childTnLst>
                                </p:cTn>
                              </p:par>
                              <p:par>
                                <p:cTn id="88" presetID="12" presetClass="entr" presetSubtype="4" fill="hold" grpId="0" nodeType="withEffect">
                                  <p:stCondLst>
                                    <p:cond delay="4600"/>
                                  </p:stCondLst>
                                  <p:childTnLst>
                                    <p:set>
                                      <p:cBhvr>
                                        <p:cTn id="89" dur="1" fill="hold">
                                          <p:stCondLst>
                                            <p:cond delay="0"/>
                                          </p:stCondLst>
                                        </p:cTn>
                                        <p:tgtEl>
                                          <p:spTgt spid="92"/>
                                        </p:tgtEl>
                                        <p:attrNameLst>
                                          <p:attrName>style.visibility</p:attrName>
                                        </p:attrNameLst>
                                      </p:cBhvr>
                                      <p:to>
                                        <p:strVal val="visible"/>
                                      </p:to>
                                    </p:set>
                                    <p:anim calcmode="lin" valueType="num">
                                      <p:cBhvr additive="base">
                                        <p:cTn id="90" dur="750"/>
                                        <p:tgtEl>
                                          <p:spTgt spid="92"/>
                                        </p:tgtEl>
                                        <p:attrNameLst>
                                          <p:attrName>ppt_y</p:attrName>
                                        </p:attrNameLst>
                                      </p:cBhvr>
                                      <p:tavLst>
                                        <p:tav tm="0">
                                          <p:val>
                                            <p:strVal val="#ppt_y+#ppt_h*1.125000"/>
                                          </p:val>
                                        </p:tav>
                                        <p:tav tm="100000">
                                          <p:val>
                                            <p:strVal val="#ppt_y"/>
                                          </p:val>
                                        </p:tav>
                                      </p:tavLst>
                                    </p:anim>
                                    <p:animEffect transition="in" filter="wipe(up)">
                                      <p:cBhvr>
                                        <p:cTn id="91" dur="750"/>
                                        <p:tgtEl>
                                          <p:spTgt spid="92"/>
                                        </p:tgtEl>
                                      </p:cBhvr>
                                    </p:animEffect>
                                  </p:childTnLst>
                                </p:cTn>
                              </p:par>
                              <p:par>
                                <p:cTn id="92" presetID="12" presetClass="entr" presetSubtype="4" fill="hold" grpId="0" nodeType="withEffect">
                                  <p:stCondLst>
                                    <p:cond delay="5800"/>
                                  </p:stCondLst>
                                  <p:childTnLst>
                                    <p:set>
                                      <p:cBhvr>
                                        <p:cTn id="93" dur="1" fill="hold">
                                          <p:stCondLst>
                                            <p:cond delay="0"/>
                                          </p:stCondLst>
                                        </p:cTn>
                                        <p:tgtEl>
                                          <p:spTgt spid="93"/>
                                        </p:tgtEl>
                                        <p:attrNameLst>
                                          <p:attrName>style.visibility</p:attrName>
                                        </p:attrNameLst>
                                      </p:cBhvr>
                                      <p:to>
                                        <p:strVal val="visible"/>
                                      </p:to>
                                    </p:set>
                                    <p:anim calcmode="lin" valueType="num">
                                      <p:cBhvr additive="base">
                                        <p:cTn id="94" dur="1000"/>
                                        <p:tgtEl>
                                          <p:spTgt spid="93"/>
                                        </p:tgtEl>
                                        <p:attrNameLst>
                                          <p:attrName>ppt_y</p:attrName>
                                        </p:attrNameLst>
                                      </p:cBhvr>
                                      <p:tavLst>
                                        <p:tav tm="0">
                                          <p:val>
                                            <p:strVal val="#ppt_y+#ppt_h*1.125000"/>
                                          </p:val>
                                        </p:tav>
                                        <p:tav tm="100000">
                                          <p:val>
                                            <p:strVal val="#ppt_y"/>
                                          </p:val>
                                        </p:tav>
                                      </p:tavLst>
                                    </p:anim>
                                    <p:animEffect transition="in" filter="wipe(up)">
                                      <p:cBhvr>
                                        <p:cTn id="95" dur="1000"/>
                                        <p:tgtEl>
                                          <p:spTgt spid="93"/>
                                        </p:tgtEl>
                                      </p:cBhvr>
                                    </p:animEffect>
                                  </p:childTnLst>
                                </p:cTn>
                              </p:par>
                            </p:childTnLst>
                          </p:cTn>
                        </p:par>
                        <p:par>
                          <p:cTn id="96" fill="hold">
                            <p:stCondLst>
                              <p:cond delay="8800"/>
                            </p:stCondLst>
                            <p:childTnLst>
                              <p:par>
                                <p:cTn id="97" presetID="1" presetClass="entr" presetSubtype="0" fill="hold" nodeType="afterEffect">
                                  <p:stCondLst>
                                    <p:cond delay="0"/>
                                  </p:stCondLst>
                                  <p:childTnLst>
                                    <p:set>
                                      <p:cBhvr>
                                        <p:cTn id="98" dur="1" fill="hold">
                                          <p:stCondLst>
                                            <p:cond delay="0"/>
                                          </p:stCondLst>
                                        </p:cTn>
                                        <p:tgtEl>
                                          <p:spTgt spid="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0" nodeType="clickEffect">
                                  <p:stCondLst>
                                    <p:cond delay="0"/>
                                  </p:stCondLst>
                                  <p:childTnLst>
                                    <p:set>
                                      <p:cBhvr>
                                        <p:cTn id="102" dur="1" fill="hold">
                                          <p:stCondLst>
                                            <p:cond delay="0"/>
                                          </p:stCondLst>
                                        </p:cTn>
                                        <p:tgtEl>
                                          <p:spTgt spid="50"/>
                                        </p:tgtEl>
                                        <p:attrNameLst>
                                          <p:attrName>style.visibility</p:attrName>
                                        </p:attrNameLst>
                                      </p:cBhvr>
                                      <p:to>
                                        <p:strVal val="hidden"/>
                                      </p:to>
                                    </p:set>
                                  </p:childTnLst>
                                </p:cTn>
                              </p:par>
                              <p:par>
                                <p:cTn id="103" presetID="1" presetClass="entr" presetSubtype="0" fill="hold" grpId="0" nodeType="withEffect">
                                  <p:stCondLst>
                                    <p:cond delay="0"/>
                                  </p:stCondLst>
                                  <p:childTnLst>
                                    <p:set>
                                      <p:cBhvr>
                                        <p:cTn id="104" dur="1" fill="hold">
                                          <p:stCondLst>
                                            <p:cond delay="0"/>
                                          </p:stCondLst>
                                        </p:cTn>
                                        <p:tgtEl>
                                          <p:spTgt spid="1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924"/>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923"/>
                                        </p:tgtEl>
                                        <p:attrNameLst>
                                          <p:attrName>style.visibility</p:attrName>
                                        </p:attrNameLst>
                                      </p:cBhvr>
                                      <p:to>
                                        <p:strVal val="visible"/>
                                      </p:to>
                                    </p:set>
                                  </p:childTnLst>
                                </p:cTn>
                              </p:par>
                            </p:childTnLst>
                          </p:cTn>
                        </p:par>
                        <p:par>
                          <p:cTn id="111" fill="hold">
                            <p:stCondLst>
                              <p:cond delay="0"/>
                            </p:stCondLst>
                            <p:childTnLst>
                              <p:par>
                                <p:cTn id="112" presetID="50" presetClass="path" presetSubtype="0" accel="50000" decel="50000" fill="hold" nodeType="afterEffect">
                                  <p:stCondLst>
                                    <p:cond delay="0"/>
                                  </p:stCondLst>
                                  <p:childTnLst>
                                    <p:animMotion origin="layout" path="M 8.33333E-7 1.11022E-16 L -0.03294 1.11022E-16 C -0.04779 1.11022E-16 -0.06576 0.01412 -0.06576 0.02569 L -0.06576 0.05139 " pathEditMode="relative" rAng="0" ptsTypes="AAAA">
                                      <p:cBhvr>
                                        <p:cTn id="113" dur="2000" fill="hold"/>
                                        <p:tgtEl>
                                          <p:spTgt spid="8"/>
                                        </p:tgtEl>
                                        <p:attrNameLst>
                                          <p:attrName>ppt_x</p:attrName>
                                          <p:attrName>ppt_y</p:attrName>
                                        </p:attrNameLst>
                                      </p:cBhvr>
                                      <p:rCtr x="-3294" y="2569"/>
                                    </p:animMotion>
                                  </p:childTnLst>
                                </p:cTn>
                              </p:par>
                              <p:par>
                                <p:cTn id="114" presetID="50" presetClass="path" presetSubtype="0" accel="50000" decel="50000" fill="hold" nodeType="withEffect">
                                  <p:stCondLst>
                                    <p:cond delay="0"/>
                                  </p:stCondLst>
                                  <p:childTnLst>
                                    <p:animMotion origin="layout" path="M 0.00065 4.44444E-6 L -0.06393 4.44444E-6 C -0.0931 4.44444E-6 -0.12851 0.0125 -0.12851 0.02268 L -0.12851 0.0456 " pathEditMode="relative" rAng="0" ptsTypes="AAAA">
                                      <p:cBhvr>
                                        <p:cTn id="115" dur="2000" fill="hold"/>
                                        <p:tgtEl>
                                          <p:spTgt spid="1923"/>
                                        </p:tgtEl>
                                        <p:attrNameLst>
                                          <p:attrName>ppt_x</p:attrName>
                                          <p:attrName>ppt_y</p:attrName>
                                        </p:attrNameLst>
                                      </p:cBhvr>
                                      <p:rCtr x="-6458" y="2269"/>
                                    </p:animMotion>
                                  </p:childTnLst>
                                </p:cTn>
                              </p:par>
                            </p:childTnLst>
                          </p:cTn>
                        </p:par>
                        <p:par>
                          <p:cTn id="116" fill="hold">
                            <p:stCondLst>
                              <p:cond delay="2000"/>
                            </p:stCondLst>
                            <p:childTnLst>
                              <p:par>
                                <p:cTn id="117" presetID="1" presetClass="exit" presetSubtype="0" fill="hold" nodeType="afterEffect">
                                  <p:stCondLst>
                                    <p:cond delay="0"/>
                                  </p:stCondLst>
                                  <p:childTnLst>
                                    <p:set>
                                      <p:cBhvr>
                                        <p:cTn id="118" dur="1" fill="hold">
                                          <p:stCondLst>
                                            <p:cond delay="0"/>
                                          </p:stCondLst>
                                        </p:cTn>
                                        <p:tgtEl>
                                          <p:spTgt spid="6"/>
                                        </p:tgtEl>
                                        <p:attrNameLst>
                                          <p:attrName>style.visibility</p:attrName>
                                        </p:attrNameLst>
                                      </p:cBhvr>
                                      <p:to>
                                        <p:strVal val="hidden"/>
                                      </p:to>
                                    </p:set>
                                  </p:childTnLst>
                                </p:cTn>
                              </p:par>
                              <p:par>
                                <p:cTn id="119" presetID="10" presetClass="entr" presetSubtype="0" fill="hold" grpId="0" nodeType="withEffect">
                                  <p:stCondLst>
                                    <p:cond delay="0"/>
                                  </p:stCondLst>
                                  <p:childTnLst>
                                    <p:set>
                                      <p:cBhvr>
                                        <p:cTn id="120" dur="1" fill="hold">
                                          <p:stCondLst>
                                            <p:cond delay="0"/>
                                          </p:stCondLst>
                                        </p:cTn>
                                        <p:tgtEl>
                                          <p:spTgt spid="890"/>
                                        </p:tgtEl>
                                        <p:attrNameLst>
                                          <p:attrName>style.visibility</p:attrName>
                                        </p:attrNameLst>
                                      </p:cBhvr>
                                      <p:to>
                                        <p:strVal val="visible"/>
                                      </p:to>
                                    </p:set>
                                    <p:animEffect transition="in" filter="fade">
                                      <p:cBhvr>
                                        <p:cTn id="121" dur="500"/>
                                        <p:tgtEl>
                                          <p:spTgt spid="890"/>
                                        </p:tgtEl>
                                      </p:cBhvr>
                                    </p:animEffect>
                                  </p:childTnLst>
                                </p:cTn>
                              </p:par>
                            </p:childTnLst>
                          </p:cTn>
                        </p:par>
                        <p:par>
                          <p:cTn id="122" fill="hold">
                            <p:stCondLst>
                              <p:cond delay="2500"/>
                            </p:stCondLst>
                            <p:childTnLst>
                              <p:par>
                                <p:cTn id="123" presetID="10" presetClass="entr" presetSubtype="0" fill="hold" grpId="0" nodeType="afterEffect">
                                  <p:stCondLst>
                                    <p:cond delay="0"/>
                                  </p:stCondLst>
                                  <p:childTnLst>
                                    <p:set>
                                      <p:cBhvr>
                                        <p:cTn id="124" dur="1" fill="hold">
                                          <p:stCondLst>
                                            <p:cond delay="0"/>
                                          </p:stCondLst>
                                        </p:cTn>
                                        <p:tgtEl>
                                          <p:spTgt spid="12"/>
                                        </p:tgtEl>
                                        <p:attrNameLst>
                                          <p:attrName>style.visibility</p:attrName>
                                        </p:attrNameLst>
                                      </p:cBhvr>
                                      <p:to>
                                        <p:strVal val="visible"/>
                                      </p:to>
                                    </p:set>
                                    <p:animEffect transition="in" filter="fade">
                                      <p:cBhvr>
                                        <p:cTn id="125" dur="500"/>
                                        <p:tgtEl>
                                          <p:spTgt spid="12"/>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781"/>
                                        </p:tgtEl>
                                        <p:attrNameLst>
                                          <p:attrName>style.visibility</p:attrName>
                                        </p:attrNameLst>
                                      </p:cBhvr>
                                      <p:to>
                                        <p:strVal val="visible"/>
                                      </p:to>
                                    </p:set>
                                    <p:animEffect transition="in" filter="fade">
                                      <p:cBhvr>
                                        <p:cTn id="128" dur="500"/>
                                        <p:tgtEl>
                                          <p:spTgt spid="2781"/>
                                        </p:tgtEl>
                                      </p:cBhvr>
                                    </p:animEffect>
                                  </p:childTnLst>
                                </p:cTn>
                              </p:par>
                            </p:childTnLst>
                          </p:cTn>
                        </p:par>
                        <p:par>
                          <p:cTn id="129" fill="hold">
                            <p:stCondLst>
                              <p:cond delay="3000"/>
                            </p:stCondLst>
                            <p:childTnLst>
                              <p:par>
                                <p:cTn id="130" presetID="1" presetClass="entr" presetSubtype="0" fill="hold" grpId="0" nodeType="afterEffect">
                                  <p:stCondLst>
                                    <p:cond delay="0"/>
                                  </p:stCondLst>
                                  <p:childTnLst>
                                    <p:set>
                                      <p:cBhvr>
                                        <p:cTn id="131" dur="1" fill="hold">
                                          <p:stCondLst>
                                            <p:cond delay="0"/>
                                          </p:stCondLst>
                                        </p:cTn>
                                        <p:tgtEl>
                                          <p:spTgt spid="2"/>
                                        </p:tgtEl>
                                        <p:attrNameLst>
                                          <p:attrName>style.visibility</p:attrName>
                                        </p:attrNameLst>
                                      </p:cBhvr>
                                      <p:to>
                                        <p:strVal val="visible"/>
                                      </p:to>
                                    </p:set>
                                  </p:childTnLst>
                                </p:cTn>
                              </p:par>
                              <p:par>
                                <p:cTn id="132" presetID="1" presetClass="exit" presetSubtype="0" fill="hold" grpId="0" nodeType="withEffect">
                                  <p:stCondLst>
                                    <p:cond delay="0"/>
                                  </p:stCondLst>
                                  <p:childTnLst>
                                    <p:set>
                                      <p:cBhvr>
                                        <p:cTn id="133" dur="1" fill="hold">
                                          <p:stCondLst>
                                            <p:cond delay="0"/>
                                          </p:stCondLst>
                                        </p:cTn>
                                        <p:tgtEl>
                                          <p:spTgt spid="42"/>
                                        </p:tgtEl>
                                        <p:attrNameLst>
                                          <p:attrName>style.visibility</p:attrName>
                                        </p:attrNameLst>
                                      </p:cBhvr>
                                      <p:to>
                                        <p:strVal val="hidden"/>
                                      </p:to>
                                    </p:set>
                                  </p:childTnLst>
                                </p:cTn>
                              </p:par>
                            </p:childTnLst>
                          </p:cTn>
                        </p:par>
                        <p:par>
                          <p:cTn id="134" fill="hold">
                            <p:stCondLst>
                              <p:cond delay="3000"/>
                            </p:stCondLst>
                            <p:childTnLst>
                              <p:par>
                                <p:cTn id="135" presetID="10" presetClass="entr" presetSubtype="0" fill="hold" grpId="0" nodeType="afterEffect">
                                  <p:stCondLst>
                                    <p:cond delay="0"/>
                                  </p:stCondLst>
                                  <p:childTnLst>
                                    <p:set>
                                      <p:cBhvr>
                                        <p:cTn id="136" dur="1" fill="hold">
                                          <p:stCondLst>
                                            <p:cond delay="0"/>
                                          </p:stCondLst>
                                        </p:cTn>
                                        <p:tgtEl>
                                          <p:spTgt spid="902"/>
                                        </p:tgtEl>
                                        <p:attrNameLst>
                                          <p:attrName>style.visibility</p:attrName>
                                        </p:attrNameLst>
                                      </p:cBhvr>
                                      <p:to>
                                        <p:strVal val="visible"/>
                                      </p:to>
                                    </p:set>
                                    <p:animEffect transition="in" filter="fade">
                                      <p:cBhvr>
                                        <p:cTn id="137" dur="500"/>
                                        <p:tgtEl>
                                          <p:spTgt spid="902"/>
                                        </p:tgtEl>
                                      </p:cBhvr>
                                    </p:animEffect>
                                  </p:childTnLst>
                                </p:cTn>
                              </p:par>
                            </p:childTnLst>
                          </p:cTn>
                        </p:par>
                        <p:par>
                          <p:cTn id="138" fill="hold">
                            <p:stCondLst>
                              <p:cond delay="3500"/>
                            </p:stCondLst>
                            <p:childTnLst>
                              <p:par>
                                <p:cTn id="139" presetID="10" presetClass="entr" presetSubtype="0" fill="hold" nodeType="afterEffect">
                                  <p:stCondLst>
                                    <p:cond delay="0"/>
                                  </p:stCondLst>
                                  <p:childTnLst>
                                    <p:set>
                                      <p:cBhvr>
                                        <p:cTn id="140" dur="1" fill="hold">
                                          <p:stCondLst>
                                            <p:cond delay="0"/>
                                          </p:stCondLst>
                                        </p:cTn>
                                        <p:tgtEl>
                                          <p:spTgt spid="16"/>
                                        </p:tgtEl>
                                        <p:attrNameLst>
                                          <p:attrName>style.visibility</p:attrName>
                                        </p:attrNameLst>
                                      </p:cBhvr>
                                      <p:to>
                                        <p:strVal val="visible"/>
                                      </p:to>
                                    </p:set>
                                    <p:animEffect transition="in" filter="fade">
                                      <p:cBhvr>
                                        <p:cTn id="141" dur="500"/>
                                        <p:tgtEl>
                                          <p:spTgt spid="16"/>
                                        </p:tgtEl>
                                      </p:cBhvr>
                                    </p:animEffect>
                                  </p:childTnLst>
                                </p:cTn>
                              </p:par>
                              <p:par>
                                <p:cTn id="142" presetID="1" presetClass="entr" presetSubtype="0" fill="hold" grpId="0" nodeType="withEffect">
                                  <p:stCondLst>
                                    <p:cond delay="0"/>
                                  </p:stCondLst>
                                  <p:childTnLst>
                                    <p:set>
                                      <p:cBhvr>
                                        <p:cTn id="143" dur="1" fill="hold">
                                          <p:stCondLst>
                                            <p:cond delay="0"/>
                                          </p:stCondLst>
                                        </p:cTn>
                                        <p:tgtEl>
                                          <p:spTgt spid="626"/>
                                        </p:tgtEl>
                                        <p:attrNameLst>
                                          <p:attrName>style.visibility</p:attrName>
                                        </p:attrNameLst>
                                      </p:cBhvr>
                                      <p:to>
                                        <p:strVal val="visible"/>
                                      </p:to>
                                    </p:set>
                                  </p:childTnLst>
                                </p:cTn>
                              </p:par>
                              <p:par>
                                <p:cTn id="144" presetID="1" presetClass="entr" presetSubtype="0" fill="hold" grpId="0" nodeType="withEffect">
                                  <p:stCondLst>
                                    <p:cond delay="0"/>
                                  </p:stCondLst>
                                  <p:childTnLst>
                                    <p:set>
                                      <p:cBhvr>
                                        <p:cTn id="145" dur="1" fill="hold">
                                          <p:stCondLst>
                                            <p:cond delay="0"/>
                                          </p:stCondLst>
                                        </p:cTn>
                                        <p:tgtEl>
                                          <p:spTgt spid="34"/>
                                        </p:tgtEl>
                                        <p:attrNameLst>
                                          <p:attrName>style.visibility</p:attrName>
                                        </p:attrNameLst>
                                      </p:cBhvr>
                                      <p:to>
                                        <p:strVal val="visible"/>
                                      </p:to>
                                    </p:set>
                                  </p:childTnLst>
                                </p:cTn>
                              </p:par>
                              <p:par>
                                <p:cTn id="146" presetID="1" presetClass="entr" presetSubtype="0" fill="hold" nodeType="withEffect">
                                  <p:stCondLst>
                                    <p:cond delay="0"/>
                                  </p:stCondLst>
                                  <p:childTnLst>
                                    <p:set>
                                      <p:cBhvr>
                                        <p:cTn id="147" dur="1" fill="hold">
                                          <p:stCondLst>
                                            <p:cond delay="0"/>
                                          </p:stCondLst>
                                        </p:cTn>
                                        <p:tgtEl>
                                          <p:spTgt spid="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34" grpId="0"/>
      <p:bldP spid="70" grpId="0" animBg="1"/>
      <p:bldP spid="72" grpId="0" animBg="1"/>
      <p:bldP spid="73" grpId="0" animBg="1"/>
      <p:bldP spid="74" grpId="0" animBg="1"/>
      <p:bldP spid="75" grpId="0" animBg="1"/>
      <p:bldP spid="76" grpId="0" animBg="1"/>
      <p:bldP spid="77" grpId="0" animBg="1"/>
      <p:bldP spid="78" grpId="0" animBg="1"/>
      <p:bldP spid="81" grpId="0" animBg="1"/>
      <p:bldP spid="82" grpId="0" animBg="1"/>
      <p:bldP spid="83" grpId="0" animBg="1"/>
      <p:bldP spid="84" grpId="0" animBg="1"/>
      <p:bldP spid="85" grpId="0" animBg="1"/>
      <p:bldP spid="92" grpId="0" animBg="1"/>
      <p:bldP spid="93" grpId="0" animBg="1"/>
      <p:bldP spid="42" grpId="0"/>
      <p:bldP spid="50" grpId="0"/>
      <p:bldP spid="11" grpId="0" animBg="1"/>
      <p:bldP spid="1924" grpId="0" animBg="1"/>
      <p:bldP spid="890" grpId="0" animBg="1"/>
      <p:bldP spid="902" grpId="0" animBg="1"/>
      <p:bldP spid="2781" grpId="0" animBg="1"/>
      <p:bldP spid="6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522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118" y="2118"/>
                        <a:ext cx="2116" cy="2116"/>
                      </a:xfrm>
                      <a:prstGeom prst="rect">
                        <a:avLst/>
                      </a:prstGeom>
                    </p:spPr>
                  </p:pic>
                </p:oleObj>
              </mc:Fallback>
            </mc:AlternateContent>
          </a:graphicData>
        </a:graphic>
      </p:graphicFrame>
      <p:sp>
        <p:nvSpPr>
          <p:cNvPr id="2" name="Title 1"/>
          <p:cNvSpPr>
            <a:spLocks noGrp="1"/>
          </p:cNvSpPr>
          <p:nvPr>
            <p:ph type="title"/>
          </p:nvPr>
        </p:nvSpPr>
        <p:spPr>
          <a:xfrm>
            <a:off x="609600" y="519236"/>
            <a:ext cx="10929684" cy="852364"/>
          </a:xfrm>
          <a:solidFill>
            <a:schemeClr val="bg1"/>
          </a:solidFill>
        </p:spPr>
        <p:txBody>
          <a:bodyPr/>
          <a:lstStyle/>
          <a:p>
            <a:r>
              <a:rPr lang="hu-HU" dirty="0" smtClean="0"/>
              <a:t>Komponálható </a:t>
            </a:r>
            <a:r>
              <a:rPr lang="en-US" dirty="0" smtClean="0"/>
              <a:t>Infrastru</a:t>
            </a:r>
            <a:r>
              <a:rPr lang="hu-HU" dirty="0" err="1" smtClean="0"/>
              <a:t>ktúra</a:t>
            </a:r>
            <a:r>
              <a:rPr lang="en-US" dirty="0" smtClean="0"/>
              <a:t> </a:t>
            </a:r>
            <a:r>
              <a:rPr lang="hu-HU" dirty="0" smtClean="0"/>
              <a:t>felgyorsítja a szolgáltatás létesítést és csökkenti az üzemeltetés nehézségét</a:t>
            </a:r>
            <a:endParaRPr lang="en-US" dirty="0"/>
          </a:p>
        </p:txBody>
      </p:sp>
      <p:sp>
        <p:nvSpPr>
          <p:cNvPr id="99" name="Rectangle 98"/>
          <p:cNvSpPr/>
          <p:nvPr/>
        </p:nvSpPr>
        <p:spPr bwMode="ltGray">
          <a:xfrm>
            <a:off x="759772" y="5943600"/>
            <a:ext cx="10588764" cy="90756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smtClean="0"/>
          </a:p>
        </p:txBody>
      </p:sp>
      <p:grpSp>
        <p:nvGrpSpPr>
          <p:cNvPr id="105" name="Group 104"/>
          <p:cNvGrpSpPr/>
          <p:nvPr/>
        </p:nvGrpSpPr>
        <p:grpSpPr>
          <a:xfrm>
            <a:off x="610114" y="6248401"/>
            <a:ext cx="969219" cy="390524"/>
            <a:chOff x="3578225" y="1146175"/>
            <a:chExt cx="5038725" cy="2111375"/>
          </a:xfrm>
        </p:grpSpPr>
        <p:sp>
          <p:nvSpPr>
            <p:cNvPr id="106"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07"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42" name="Title 1"/>
          <p:cNvSpPr txBox="1">
            <a:spLocks/>
          </p:cNvSpPr>
          <p:nvPr/>
        </p:nvSpPr>
        <p:spPr>
          <a:xfrm>
            <a:off x="556991" y="488404"/>
            <a:ext cx="10098818" cy="85236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hu-HU" dirty="0" smtClean="0"/>
              <a:t>Hagyományos Infrastruktúra bonyolult – több független Siló</a:t>
            </a:r>
            <a:endParaRPr lang="en-US" dirty="0"/>
          </a:p>
        </p:txBody>
      </p:sp>
      <p:grpSp>
        <p:nvGrpSpPr>
          <p:cNvPr id="43" name="Group 42"/>
          <p:cNvGrpSpPr/>
          <p:nvPr/>
        </p:nvGrpSpPr>
        <p:grpSpPr>
          <a:xfrm>
            <a:off x="1079267" y="2970078"/>
            <a:ext cx="3146056" cy="2426908"/>
            <a:chOff x="1079267" y="2970078"/>
            <a:chExt cx="3146056" cy="2426908"/>
          </a:xfrm>
        </p:grpSpPr>
        <p:grpSp>
          <p:nvGrpSpPr>
            <p:cNvPr id="44" name="Group 43"/>
            <p:cNvGrpSpPr/>
            <p:nvPr/>
          </p:nvGrpSpPr>
          <p:grpSpPr>
            <a:xfrm>
              <a:off x="1079267" y="2970078"/>
              <a:ext cx="3146056" cy="2426908"/>
              <a:chOff x="955481" y="2987815"/>
              <a:chExt cx="3146056" cy="2426908"/>
            </a:xfrm>
          </p:grpSpPr>
          <p:sp>
            <p:nvSpPr>
              <p:cNvPr id="48" name="Right Arrow 47"/>
              <p:cNvSpPr/>
              <p:nvPr/>
            </p:nvSpPr>
            <p:spPr>
              <a:xfrm>
                <a:off x="1773946" y="3621198"/>
                <a:ext cx="263502" cy="192868"/>
              </a:xfrm>
              <a:prstGeom prst="rightArrow">
                <a:avLst/>
              </a:prstGeom>
              <a:solidFill>
                <a:schemeClr val="bg1">
                  <a:lumMod val="50000"/>
                </a:schemeClr>
              </a:solidFill>
              <a:ln w="19050">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lnSpc>
                    <a:spcPct val="90000"/>
                  </a:lnSpc>
                </a:pPr>
                <a:endParaRPr lang="en-US" sz="2400" dirty="0">
                  <a:solidFill>
                    <a:prstClr val="white"/>
                  </a:solidFill>
                </a:endParaRPr>
              </a:p>
            </p:txBody>
          </p:sp>
          <p:sp>
            <p:nvSpPr>
              <p:cNvPr id="49" name="Right Arrow 48"/>
              <p:cNvSpPr/>
              <p:nvPr/>
            </p:nvSpPr>
            <p:spPr>
              <a:xfrm>
                <a:off x="3029711" y="3628746"/>
                <a:ext cx="263502" cy="192868"/>
              </a:xfrm>
              <a:prstGeom prst="rightArrow">
                <a:avLst/>
              </a:prstGeom>
              <a:solidFill>
                <a:schemeClr val="bg1">
                  <a:lumMod val="50000"/>
                </a:schemeClr>
              </a:solidFill>
              <a:ln w="19050">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lnSpc>
                    <a:spcPct val="90000"/>
                  </a:lnSpc>
                </a:pPr>
                <a:endParaRPr lang="en-US" sz="2400" dirty="0">
                  <a:solidFill>
                    <a:prstClr val="white"/>
                  </a:solidFill>
                </a:endParaRPr>
              </a:p>
            </p:txBody>
          </p:sp>
          <p:grpSp>
            <p:nvGrpSpPr>
              <p:cNvPr id="50" name="Group 49"/>
              <p:cNvGrpSpPr/>
              <p:nvPr/>
            </p:nvGrpSpPr>
            <p:grpSpPr>
              <a:xfrm>
                <a:off x="955481" y="2987815"/>
                <a:ext cx="3146056" cy="2426908"/>
                <a:chOff x="1123123" y="2949221"/>
                <a:chExt cx="3873012" cy="2987692"/>
              </a:xfrm>
            </p:grpSpPr>
            <p:sp>
              <p:nvSpPr>
                <p:cNvPr id="57" name="Rectangle 56"/>
                <p:cNvSpPr/>
                <p:nvPr/>
              </p:nvSpPr>
              <p:spPr>
                <a:xfrm>
                  <a:off x="2635507" y="2949221"/>
                  <a:ext cx="884761" cy="2961239"/>
                </a:xfrm>
                <a:prstGeom prst="rect">
                  <a:avLst/>
                </a:prstGeom>
                <a:solidFill>
                  <a:srgbClr val="F2F2F2"/>
                </a:solidFill>
                <a:ln w="190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lnSpc>
                      <a:spcPct val="90000"/>
                    </a:lnSpc>
                  </a:pPr>
                  <a:endParaRPr lang="en-US" sz="2400" dirty="0">
                    <a:solidFill>
                      <a:prstClr val="white"/>
                    </a:solidFill>
                    <a:latin typeface="HP Simplified Light" panose="020B0404020204020204" pitchFamily="34" charset="0"/>
                  </a:endParaRPr>
                </a:p>
              </p:txBody>
            </p:sp>
            <p:sp>
              <p:nvSpPr>
                <p:cNvPr id="58" name="Rectangle 57"/>
                <p:cNvSpPr/>
                <p:nvPr/>
              </p:nvSpPr>
              <p:spPr>
                <a:xfrm>
                  <a:off x="1123123" y="2949221"/>
                  <a:ext cx="884761" cy="2987692"/>
                </a:xfrm>
                <a:prstGeom prst="rect">
                  <a:avLst/>
                </a:prstGeom>
                <a:solidFill>
                  <a:srgbClr val="F2F2F2"/>
                </a:solidFill>
                <a:ln w="190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lnSpc>
                      <a:spcPct val="90000"/>
                    </a:lnSpc>
                  </a:pPr>
                  <a:endParaRPr lang="en-US" sz="2400" dirty="0">
                    <a:solidFill>
                      <a:prstClr val="white"/>
                    </a:solidFill>
                    <a:latin typeface="HP Simplified Light" panose="020B0404020204020204" pitchFamily="34" charset="0"/>
                  </a:endParaRPr>
                </a:p>
              </p:txBody>
            </p:sp>
            <p:sp>
              <p:nvSpPr>
                <p:cNvPr id="59" name="Rectangle 58"/>
                <p:cNvSpPr/>
                <p:nvPr/>
              </p:nvSpPr>
              <p:spPr>
                <a:xfrm>
                  <a:off x="4093656" y="2949221"/>
                  <a:ext cx="902479" cy="2987692"/>
                </a:xfrm>
                <a:prstGeom prst="rect">
                  <a:avLst/>
                </a:prstGeom>
                <a:solidFill>
                  <a:srgbClr val="F2F2F2"/>
                </a:solidFill>
                <a:ln w="190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lnSpc>
                      <a:spcPct val="90000"/>
                    </a:lnSpc>
                  </a:pPr>
                  <a:endParaRPr lang="en-US" sz="2400" dirty="0">
                    <a:solidFill>
                      <a:prstClr val="white"/>
                    </a:solidFill>
                    <a:latin typeface="HP Simplified Light" panose="020B0404020204020204" pitchFamily="34" charset="0"/>
                  </a:endParaRPr>
                </a:p>
              </p:txBody>
            </p:sp>
          </p:grpSp>
          <p:pic>
            <p:nvPicPr>
              <p:cNvPr id="51" name="Picture 50"/>
              <p:cNvPicPr>
                <a:picLocks noChangeAspect="1"/>
              </p:cNvPicPr>
              <p:nvPr/>
            </p:nvPicPr>
            <p:blipFill rotWithShape="1">
              <a:blip r:embed="rId7" cstate="print">
                <a:extLst>
                  <a:ext uri="{28A0092B-C50C-407E-A947-70E740481C1C}">
                    <a14:useLocalDpi xmlns:a14="http://schemas.microsoft.com/office/drawing/2010/main" val="0"/>
                  </a:ext>
                </a:extLst>
              </a:blip>
              <a:srcRect b="35348"/>
              <a:stretch/>
            </p:blipFill>
            <p:spPr>
              <a:xfrm>
                <a:off x="1079978" y="3282268"/>
                <a:ext cx="435897" cy="563630"/>
              </a:xfrm>
              <a:prstGeom prst="rect">
                <a:avLst/>
              </a:prstGeom>
            </p:spPr>
          </p:pic>
          <p:pic>
            <p:nvPicPr>
              <p:cNvPr id="52" name="Picture 51"/>
              <p:cNvPicPr>
                <a:picLocks noChangeAspect="1"/>
              </p:cNvPicPr>
              <p:nvPr/>
            </p:nvPicPr>
            <p:blipFill rotWithShape="1">
              <a:blip r:embed="rId7" cstate="print">
                <a:extLst>
                  <a:ext uri="{28A0092B-C50C-407E-A947-70E740481C1C}">
                    <a14:useLocalDpi xmlns:a14="http://schemas.microsoft.com/office/drawing/2010/main" val="0"/>
                  </a:ext>
                </a:extLst>
              </a:blip>
              <a:srcRect b="35348"/>
              <a:stretch/>
            </p:blipFill>
            <p:spPr>
              <a:xfrm>
                <a:off x="2314895" y="3292054"/>
                <a:ext cx="435897" cy="563630"/>
              </a:xfrm>
              <a:prstGeom prst="rect">
                <a:avLst/>
              </a:prstGeom>
            </p:spPr>
          </p:pic>
          <p:pic>
            <p:nvPicPr>
              <p:cNvPr id="53" name="Picture 52"/>
              <p:cNvPicPr>
                <a:picLocks noChangeAspect="1"/>
              </p:cNvPicPr>
              <p:nvPr/>
            </p:nvPicPr>
            <p:blipFill rotWithShape="1">
              <a:blip r:embed="rId7" cstate="print">
                <a:extLst>
                  <a:ext uri="{28A0092B-C50C-407E-A947-70E740481C1C}">
                    <a14:useLocalDpi xmlns:a14="http://schemas.microsoft.com/office/drawing/2010/main" val="0"/>
                  </a:ext>
                </a:extLst>
              </a:blip>
              <a:srcRect b="35348"/>
              <a:stretch/>
            </p:blipFill>
            <p:spPr>
              <a:xfrm>
                <a:off x="3532031" y="3298940"/>
                <a:ext cx="435897" cy="563630"/>
              </a:xfrm>
              <a:prstGeom prst="rect">
                <a:avLst/>
              </a:prstGeom>
            </p:spPr>
          </p:pic>
          <p:pic>
            <p:nvPicPr>
              <p:cNvPr id="54" name="Picture 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1879" y="4652880"/>
                <a:ext cx="496480" cy="496480"/>
              </a:xfrm>
              <a:prstGeom prst="rect">
                <a:avLst/>
              </a:prstGeom>
            </p:spPr>
          </p:pic>
          <p:pic>
            <p:nvPicPr>
              <p:cNvPr id="55" name="Picture 5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14895" y="4659160"/>
                <a:ext cx="509966" cy="509966"/>
              </a:xfrm>
              <a:prstGeom prst="rect">
                <a:avLst/>
              </a:prstGeom>
            </p:spPr>
          </p:pic>
          <p:pic>
            <p:nvPicPr>
              <p:cNvPr id="56" name="Picture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00228" y="4641401"/>
                <a:ext cx="527724" cy="527724"/>
              </a:xfrm>
              <a:prstGeom prst="rect">
                <a:avLst/>
              </a:prstGeom>
            </p:spPr>
          </p:pic>
        </p:grpSp>
        <p:pic>
          <p:nvPicPr>
            <p:cNvPr id="45" name="Picture 44"/>
            <p:cNvPicPr>
              <a:picLocks noChangeAspect="1"/>
            </p:cNvPicPr>
            <p:nvPr/>
          </p:nvPicPr>
          <p:blipFill>
            <a:blip r:embed="rId10" cstate="print">
              <a:grayscl/>
              <a:extLst>
                <a:ext uri="{28A0092B-C50C-407E-A947-70E740481C1C}">
                  <a14:useLocalDpi xmlns:a14="http://schemas.microsoft.com/office/drawing/2010/main" val="0"/>
                </a:ext>
              </a:extLst>
            </a:blip>
            <a:stretch>
              <a:fillRect/>
            </a:stretch>
          </p:blipFill>
          <p:spPr>
            <a:xfrm>
              <a:off x="1212975" y="4066184"/>
              <a:ext cx="456079" cy="460114"/>
            </a:xfrm>
            <a:prstGeom prst="rect">
              <a:avLst/>
            </a:prstGeom>
          </p:spPr>
        </p:pic>
        <p:pic>
          <p:nvPicPr>
            <p:cNvPr id="46" name="Picture 45"/>
            <p:cNvPicPr>
              <a:picLocks noChangeAspect="1"/>
            </p:cNvPicPr>
            <p:nvPr/>
          </p:nvPicPr>
          <p:blipFill>
            <a:blip r:embed="rId11" cstate="print">
              <a:grayscl/>
              <a:extLst>
                <a:ext uri="{28A0092B-C50C-407E-A947-70E740481C1C}">
                  <a14:useLocalDpi xmlns:a14="http://schemas.microsoft.com/office/drawing/2010/main" val="0"/>
                </a:ext>
              </a:extLst>
            </a:blip>
            <a:stretch>
              <a:fillRect/>
            </a:stretch>
          </p:blipFill>
          <p:spPr>
            <a:xfrm>
              <a:off x="3641931" y="4061127"/>
              <a:ext cx="398213" cy="466656"/>
            </a:xfrm>
            <a:prstGeom prst="rect">
              <a:avLst/>
            </a:prstGeom>
          </p:spPr>
        </p:pic>
        <p:pic>
          <p:nvPicPr>
            <p:cNvPr id="47" name="Picture 46"/>
            <p:cNvPicPr>
              <a:picLocks noChangeAspect="1"/>
            </p:cNvPicPr>
            <p:nvPr/>
          </p:nvPicPr>
          <p:blipFill>
            <a:blip r:embed="rId12" cstate="print">
              <a:grayscl/>
              <a:extLst>
                <a:ext uri="{28A0092B-C50C-407E-A947-70E740481C1C}">
                  <a14:useLocalDpi xmlns:a14="http://schemas.microsoft.com/office/drawing/2010/main" val="0"/>
                </a:ext>
              </a:extLst>
            </a:blip>
            <a:stretch>
              <a:fillRect/>
            </a:stretch>
          </p:blipFill>
          <p:spPr>
            <a:xfrm>
              <a:off x="2451796" y="4074335"/>
              <a:ext cx="464978" cy="468921"/>
            </a:xfrm>
            <a:prstGeom prst="rect">
              <a:avLst/>
            </a:prstGeom>
          </p:spPr>
        </p:pic>
      </p:grpSp>
      <p:sp>
        <p:nvSpPr>
          <p:cNvPr id="8" name="Rectangle 7"/>
          <p:cNvSpPr/>
          <p:nvPr/>
        </p:nvSpPr>
        <p:spPr bwMode="ltGray">
          <a:xfrm>
            <a:off x="773038" y="2667000"/>
            <a:ext cx="3833325" cy="97281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3200" dirty="0">
              <a:latin typeface="+mj-lt"/>
            </a:endParaRPr>
          </a:p>
        </p:txBody>
      </p:sp>
      <p:sp>
        <p:nvSpPr>
          <p:cNvPr id="68" name="Rectangle 67"/>
          <p:cNvSpPr/>
          <p:nvPr/>
        </p:nvSpPr>
        <p:spPr>
          <a:xfrm>
            <a:off x="5606400" y="3171293"/>
            <a:ext cx="6052200" cy="1477328"/>
          </a:xfrm>
          <a:prstGeom prst="rect">
            <a:avLst/>
          </a:prstGeom>
        </p:spPr>
        <p:txBody>
          <a:bodyPr wrap="square">
            <a:spAutoFit/>
          </a:bodyPr>
          <a:lstStyle/>
          <a:p>
            <a:pPr marL="117475" lvl="1" defTabSz="457189">
              <a:spcAft>
                <a:spcPts val="600"/>
              </a:spcAft>
            </a:pPr>
            <a:r>
              <a:rPr lang="hu-HU" sz="2000" dirty="0" smtClean="0">
                <a:solidFill>
                  <a:prstClr val="black"/>
                </a:solidFill>
                <a:cs typeface="Arial" panose="020B0604020202020204" pitchFamily="34" charset="0"/>
              </a:rPr>
              <a:t>Külön </a:t>
            </a:r>
            <a:r>
              <a:rPr lang="en-US" sz="2000" dirty="0" smtClean="0">
                <a:solidFill>
                  <a:prstClr val="black"/>
                </a:solidFill>
                <a:cs typeface="Arial" panose="020B0604020202020204" pitchFamily="34" charset="0"/>
              </a:rPr>
              <a:t>Software </a:t>
            </a:r>
            <a:r>
              <a:rPr lang="hu-HU" sz="2000" dirty="0" smtClean="0">
                <a:solidFill>
                  <a:prstClr val="black"/>
                </a:solidFill>
                <a:cs typeface="Arial" panose="020B0604020202020204" pitchFamily="34" charset="0"/>
              </a:rPr>
              <a:t>réteg bonyolult komplex kezelés</a:t>
            </a:r>
            <a:endParaRPr lang="en-US" sz="2000" dirty="0">
              <a:solidFill>
                <a:prstClr val="black"/>
              </a:solidFill>
              <a:cs typeface="Arial" panose="020B0604020202020204" pitchFamily="34" charset="0"/>
            </a:endParaRPr>
          </a:p>
          <a:p>
            <a:pPr marL="117475" lvl="1" defTabSz="457189">
              <a:spcAft>
                <a:spcPts val="600"/>
              </a:spcAft>
            </a:pPr>
            <a:r>
              <a:rPr lang="en-US" sz="2000" dirty="0">
                <a:solidFill>
                  <a:prstClr val="black"/>
                </a:solidFill>
                <a:cs typeface="Arial" panose="020B0604020202020204" pitchFamily="34" charset="0"/>
              </a:rPr>
              <a:t>Hardware </a:t>
            </a:r>
            <a:r>
              <a:rPr lang="en-US" sz="2000" dirty="0" smtClean="0">
                <a:solidFill>
                  <a:prstClr val="black"/>
                </a:solidFill>
                <a:cs typeface="Arial" panose="020B0604020202020204" pitchFamily="34" charset="0"/>
              </a:rPr>
              <a:t>template</a:t>
            </a:r>
            <a:r>
              <a:rPr lang="hu-HU" sz="2000" dirty="0" smtClean="0">
                <a:solidFill>
                  <a:prstClr val="black"/>
                </a:solidFill>
                <a:cs typeface="Arial" panose="020B0604020202020204" pitchFamily="34" charset="0"/>
              </a:rPr>
              <a:t> alapú</a:t>
            </a:r>
            <a:endParaRPr lang="en-US" sz="2000" dirty="0">
              <a:solidFill>
                <a:prstClr val="black"/>
              </a:solidFill>
              <a:cs typeface="Arial" panose="020B0604020202020204" pitchFamily="34" charset="0"/>
            </a:endParaRPr>
          </a:p>
          <a:p>
            <a:pPr marL="117475" lvl="1" defTabSz="457189">
              <a:spcAft>
                <a:spcPts val="600"/>
              </a:spcAft>
            </a:pPr>
            <a:r>
              <a:rPr lang="hu-HU" sz="2000" dirty="0" smtClean="0">
                <a:solidFill>
                  <a:prstClr val="black"/>
                </a:solidFill>
                <a:cs typeface="Arial" panose="020B0604020202020204" pitchFamily="34" charset="0"/>
              </a:rPr>
              <a:t>Bonyolult </a:t>
            </a:r>
            <a:r>
              <a:rPr lang="en-US" sz="2000" dirty="0" smtClean="0">
                <a:solidFill>
                  <a:prstClr val="black"/>
                </a:solidFill>
                <a:cs typeface="Arial" panose="020B0604020202020204" pitchFamily="34" charset="0"/>
              </a:rPr>
              <a:t>lifecycle management, </a:t>
            </a:r>
            <a:r>
              <a:rPr lang="hu-HU" sz="2000" dirty="0" smtClean="0">
                <a:solidFill>
                  <a:prstClr val="black"/>
                </a:solidFill>
                <a:cs typeface="Arial" panose="020B0604020202020204" pitchFamily="34" charset="0"/>
              </a:rPr>
              <a:t>függőség kezeléssel és leállással</a:t>
            </a:r>
            <a:endParaRPr lang="en-US" sz="2000" dirty="0">
              <a:solidFill>
                <a:prstClr val="black"/>
              </a:solidFill>
              <a:cs typeface="Arial" panose="020B0604020202020204" pitchFamily="34" charset="0"/>
            </a:endParaRPr>
          </a:p>
        </p:txBody>
      </p:sp>
      <p:pic>
        <p:nvPicPr>
          <p:cNvPr id="71" name="Picture 70"/>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foregroundMark x1="60616" y1="56507" x2="60616" y2="56507"/>
                        <a14:foregroundMark x1="55479" y1="56849" x2="55479" y2="56849"/>
                        <a14:foregroundMark x1="50000" y1="52740" x2="50000" y2="52740"/>
                        <a14:foregroundMark x1="44521" y1="55822" x2="44521" y2="55822"/>
                        <a14:foregroundMark x1="38699" y1="57534" x2="38699" y2="57534"/>
                        <a14:foregroundMark x1="38014" y1="42808" x2="38014" y2="42808"/>
                        <a14:backgroundMark x1="70205" y1="39726" x2="70205" y2="39726"/>
                      </a14:backgroundRemoval>
                    </a14:imgEffect>
                  </a14:imgLayer>
                </a14:imgProps>
              </a:ext>
              <a:ext uri="{28A0092B-C50C-407E-A947-70E740481C1C}">
                <a14:useLocalDpi xmlns:a14="http://schemas.microsoft.com/office/drawing/2010/main" val="0"/>
              </a:ext>
            </a:extLst>
          </a:blip>
          <a:stretch>
            <a:fillRect/>
          </a:stretch>
        </p:blipFill>
        <p:spPr>
          <a:xfrm>
            <a:off x="4708900" y="2209800"/>
            <a:ext cx="1167582" cy="1167580"/>
          </a:xfrm>
          <a:prstGeom prst="rect">
            <a:avLst/>
          </a:prstGeom>
        </p:spPr>
      </p:pic>
      <p:sp>
        <p:nvSpPr>
          <p:cNvPr id="86" name="Rectangle 85"/>
          <p:cNvSpPr/>
          <p:nvPr/>
        </p:nvSpPr>
        <p:spPr>
          <a:xfrm>
            <a:off x="5606400" y="3170101"/>
            <a:ext cx="6704208" cy="2169825"/>
          </a:xfrm>
          <a:prstGeom prst="rect">
            <a:avLst/>
          </a:prstGeom>
        </p:spPr>
        <p:txBody>
          <a:bodyPr wrap="square">
            <a:spAutoFit/>
          </a:bodyPr>
          <a:lstStyle/>
          <a:p>
            <a:pPr marL="114300" indent="3175" defTabSz="457189">
              <a:spcAft>
                <a:spcPts val="600"/>
              </a:spcAft>
            </a:pPr>
            <a:r>
              <a:rPr lang="hu-HU" sz="2000" dirty="0" smtClean="0">
                <a:solidFill>
                  <a:prstClr val="black"/>
                </a:solidFill>
                <a:cs typeface="Arial" panose="020B0604020202020204" pitchFamily="34" charset="0"/>
              </a:rPr>
              <a:t>Egyetlen menedzsment interface integrálja a silókat</a:t>
            </a:r>
            <a:endParaRPr lang="en-US" sz="2000" dirty="0">
              <a:solidFill>
                <a:prstClr val="black"/>
              </a:solidFill>
              <a:cs typeface="Arial" panose="020B0604020202020204" pitchFamily="34" charset="0"/>
            </a:endParaRPr>
          </a:p>
          <a:p>
            <a:pPr indent="117475" defTabSz="457189">
              <a:spcAft>
                <a:spcPts val="600"/>
              </a:spcAft>
            </a:pPr>
            <a:r>
              <a:rPr lang="hu-HU" sz="2000" dirty="0" smtClean="0">
                <a:solidFill>
                  <a:prstClr val="black"/>
                </a:solidFill>
                <a:cs typeface="Arial" panose="020B0604020202020204" pitchFamily="34" charset="0"/>
              </a:rPr>
              <a:t>Integrált intelligencia megszünteti a bonyolultságot</a:t>
            </a:r>
            <a:endParaRPr lang="en-US" sz="2000" dirty="0">
              <a:solidFill>
                <a:prstClr val="black"/>
              </a:solidFill>
              <a:cs typeface="Arial" panose="020B0604020202020204" pitchFamily="34" charset="0"/>
            </a:endParaRPr>
          </a:p>
          <a:p>
            <a:pPr indent="117475" defTabSz="457189">
              <a:spcAft>
                <a:spcPts val="600"/>
              </a:spcAft>
            </a:pPr>
            <a:r>
              <a:rPr lang="hu-HU" sz="2000" dirty="0" err="1">
                <a:solidFill>
                  <a:prstClr val="black"/>
                </a:solidFill>
                <a:cs typeface="Arial" panose="020B0604020202020204" pitchFamily="34" charset="0"/>
              </a:rPr>
              <a:t>T</a:t>
            </a:r>
            <a:r>
              <a:rPr lang="hu-HU" sz="2000" dirty="0" err="1" smtClean="0">
                <a:solidFill>
                  <a:prstClr val="black"/>
                </a:solidFill>
                <a:cs typeface="Arial" panose="020B0604020202020204" pitchFamily="34" charset="0"/>
              </a:rPr>
              <a:t>emplate</a:t>
            </a:r>
            <a:r>
              <a:rPr lang="hu-HU" sz="2000" dirty="0" smtClean="0">
                <a:solidFill>
                  <a:prstClr val="black"/>
                </a:solidFill>
                <a:cs typeface="Arial" panose="020B0604020202020204" pitchFamily="34" charset="0"/>
              </a:rPr>
              <a:t> </a:t>
            </a:r>
            <a:r>
              <a:rPr lang="hu-HU" sz="2000" dirty="0">
                <a:solidFill>
                  <a:prstClr val="black"/>
                </a:solidFill>
                <a:cs typeface="Arial" panose="020B0604020202020204" pitchFamily="34" charset="0"/>
              </a:rPr>
              <a:t>alapú menedzsment </a:t>
            </a:r>
            <a:r>
              <a:rPr lang="hu-HU" sz="2000" dirty="0" smtClean="0">
                <a:solidFill>
                  <a:prstClr val="black"/>
                </a:solidFill>
                <a:cs typeface="Arial" panose="020B0604020202020204" pitchFamily="34" charset="0"/>
              </a:rPr>
              <a:t>felgyorsítja a szolgáltatás</a:t>
            </a:r>
            <a:br>
              <a:rPr lang="hu-HU" sz="2000" dirty="0" smtClean="0">
                <a:solidFill>
                  <a:prstClr val="black"/>
                </a:solidFill>
                <a:cs typeface="Arial" panose="020B0604020202020204" pitchFamily="34" charset="0"/>
              </a:rPr>
            </a:br>
            <a:r>
              <a:rPr lang="hu-HU" sz="2000" dirty="0" smtClean="0">
                <a:solidFill>
                  <a:prstClr val="black"/>
                </a:solidFill>
                <a:cs typeface="Arial" panose="020B0604020202020204" pitchFamily="34" charset="0"/>
              </a:rPr>
              <a:t>  létesítést </a:t>
            </a:r>
            <a:endParaRPr lang="en-US" sz="2000" dirty="0">
              <a:solidFill>
                <a:prstClr val="black"/>
              </a:solidFill>
              <a:cs typeface="Arial" panose="020B0604020202020204" pitchFamily="34" charset="0"/>
            </a:endParaRPr>
          </a:p>
          <a:p>
            <a:pPr indent="117475" defTabSz="457189">
              <a:spcAft>
                <a:spcPts val="600"/>
              </a:spcAft>
            </a:pPr>
            <a:r>
              <a:rPr lang="hu-HU" sz="2000" dirty="0" smtClean="0">
                <a:solidFill>
                  <a:prstClr val="black"/>
                </a:solidFill>
                <a:cs typeface="Arial" panose="020B0604020202020204" pitchFamily="34" charset="0"/>
              </a:rPr>
              <a:t>Rugalmas változás kezelés megszünteti a felesleges</a:t>
            </a:r>
            <a:br>
              <a:rPr lang="hu-HU" sz="2000" dirty="0" smtClean="0">
                <a:solidFill>
                  <a:prstClr val="black"/>
                </a:solidFill>
                <a:cs typeface="Arial" panose="020B0604020202020204" pitchFamily="34" charset="0"/>
              </a:rPr>
            </a:br>
            <a:r>
              <a:rPr lang="hu-HU" sz="2000" dirty="0" smtClean="0">
                <a:solidFill>
                  <a:prstClr val="black"/>
                </a:solidFill>
                <a:cs typeface="Arial" panose="020B0604020202020204" pitchFamily="34" charset="0"/>
              </a:rPr>
              <a:t>  leállásokat</a:t>
            </a:r>
            <a:endParaRPr lang="en-US" sz="2000" dirty="0">
              <a:solidFill>
                <a:prstClr val="black"/>
              </a:solidFill>
              <a:cs typeface="Arial" panose="020B0604020202020204" pitchFamily="34" charset="0"/>
            </a:endParaRPr>
          </a:p>
        </p:txBody>
      </p:sp>
      <p:sp>
        <p:nvSpPr>
          <p:cNvPr id="90" name="Rectangle 89"/>
          <p:cNvSpPr/>
          <p:nvPr/>
        </p:nvSpPr>
        <p:spPr>
          <a:xfrm flipH="1">
            <a:off x="5638800" y="1524000"/>
            <a:ext cx="5069618" cy="7312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21915" tIns="60957" rIns="121915" bIns="60957" rtlCol="0" anchor="ctr">
            <a:noAutofit/>
          </a:bodyPr>
          <a:lstStyle/>
          <a:p>
            <a:pPr defTabSz="609555">
              <a:lnSpc>
                <a:spcPct val="90000"/>
              </a:lnSpc>
              <a:spcAft>
                <a:spcPts val="400"/>
              </a:spcAft>
            </a:pPr>
            <a:r>
              <a:rPr lang="en-US" sz="2400" b="1" dirty="0" err="1">
                <a:solidFill>
                  <a:schemeClr val="tx1"/>
                </a:solidFill>
              </a:rPr>
              <a:t>Rugalmas</a:t>
            </a:r>
            <a:r>
              <a:rPr lang="en-US" sz="2400" b="1" dirty="0">
                <a:solidFill>
                  <a:schemeClr val="tx1"/>
                </a:solidFill>
              </a:rPr>
              <a:t> </a:t>
            </a:r>
            <a:r>
              <a:rPr lang="en-US" sz="2400" b="1" dirty="0" err="1">
                <a:solidFill>
                  <a:schemeClr val="tx1"/>
                </a:solidFill>
              </a:rPr>
              <a:t>erőforrás</a:t>
            </a:r>
            <a:r>
              <a:rPr lang="en-US" sz="2400" b="1" dirty="0">
                <a:solidFill>
                  <a:schemeClr val="tx1"/>
                </a:solidFill>
              </a:rPr>
              <a:t> </a:t>
            </a:r>
            <a:r>
              <a:rPr lang="en-US" sz="2400" b="1" dirty="0" err="1">
                <a:solidFill>
                  <a:schemeClr val="tx1"/>
                </a:solidFill>
              </a:rPr>
              <a:t>halmazok</a:t>
            </a:r>
            <a:endParaRPr lang="en-US" sz="2400" b="1" dirty="0">
              <a:solidFill>
                <a:schemeClr val="tx1"/>
              </a:solidFill>
            </a:endParaRPr>
          </a:p>
        </p:txBody>
      </p:sp>
      <p:pic>
        <p:nvPicPr>
          <p:cNvPr id="91" name="Picture 9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908293" y="1590775"/>
            <a:ext cx="730342" cy="730342"/>
          </a:xfrm>
          <a:prstGeom prst="rect">
            <a:avLst/>
          </a:prstGeom>
        </p:spPr>
      </p:pic>
      <p:sp>
        <p:nvSpPr>
          <p:cNvPr id="94" name="Rectangle 93"/>
          <p:cNvSpPr/>
          <p:nvPr/>
        </p:nvSpPr>
        <p:spPr>
          <a:xfrm flipH="1">
            <a:off x="5657970" y="2445797"/>
            <a:ext cx="4933830" cy="7312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21915" tIns="60957" rIns="121915" bIns="60957" rtlCol="0" anchor="ctr">
            <a:noAutofit/>
          </a:bodyPr>
          <a:lstStyle/>
          <a:p>
            <a:pPr defTabSz="609555">
              <a:lnSpc>
                <a:spcPct val="90000"/>
              </a:lnSpc>
              <a:spcAft>
                <a:spcPts val="400"/>
              </a:spcAft>
            </a:pPr>
            <a:r>
              <a:rPr lang="en-US" sz="2400" b="1" dirty="0" smtClean="0">
                <a:solidFill>
                  <a:srgbClr val="00B388"/>
                </a:solidFill>
              </a:rPr>
              <a:t>Software-Defined </a:t>
            </a:r>
            <a:r>
              <a:rPr lang="en-US" sz="2400" b="1" dirty="0" err="1" smtClean="0">
                <a:solidFill>
                  <a:srgbClr val="00B388"/>
                </a:solidFill>
              </a:rPr>
              <a:t>intelligenc</a:t>
            </a:r>
            <a:r>
              <a:rPr lang="hu-HU" sz="2400" b="1" dirty="0" err="1" smtClean="0">
                <a:solidFill>
                  <a:srgbClr val="00B388"/>
                </a:solidFill>
              </a:rPr>
              <a:t>ia</a:t>
            </a:r>
            <a:endParaRPr lang="en-US" sz="2400" b="1" dirty="0">
              <a:solidFill>
                <a:srgbClr val="00B388"/>
              </a:solidFill>
            </a:endParaRPr>
          </a:p>
        </p:txBody>
      </p:sp>
      <p:grpSp>
        <p:nvGrpSpPr>
          <p:cNvPr id="87" name="Group 86"/>
          <p:cNvGrpSpPr/>
          <p:nvPr/>
        </p:nvGrpSpPr>
        <p:grpSpPr>
          <a:xfrm>
            <a:off x="779237" y="2167296"/>
            <a:ext cx="3935412" cy="3263473"/>
            <a:chOff x="733773" y="2084981"/>
            <a:chExt cx="3935412" cy="3263473"/>
          </a:xfrm>
        </p:grpSpPr>
        <p:grpSp>
          <p:nvGrpSpPr>
            <p:cNvPr id="88" name="Group 87"/>
            <p:cNvGrpSpPr/>
            <p:nvPr/>
          </p:nvGrpSpPr>
          <p:grpSpPr>
            <a:xfrm>
              <a:off x="733773" y="2084981"/>
              <a:ext cx="3935412" cy="3263473"/>
              <a:chOff x="733773" y="2084981"/>
              <a:chExt cx="3935412" cy="3263473"/>
            </a:xfrm>
          </p:grpSpPr>
          <p:grpSp>
            <p:nvGrpSpPr>
              <p:cNvPr id="98" name="Group 97"/>
              <p:cNvGrpSpPr/>
              <p:nvPr/>
            </p:nvGrpSpPr>
            <p:grpSpPr>
              <a:xfrm>
                <a:off x="733773" y="3007440"/>
                <a:ext cx="3935412" cy="2341014"/>
                <a:chOff x="733773" y="3007440"/>
                <a:chExt cx="3935412" cy="2341014"/>
              </a:xfrm>
            </p:grpSpPr>
            <p:grpSp>
              <p:nvGrpSpPr>
                <p:cNvPr id="109" name="Group 108"/>
                <p:cNvGrpSpPr/>
                <p:nvPr/>
              </p:nvGrpSpPr>
              <p:grpSpPr>
                <a:xfrm>
                  <a:off x="733773" y="4021304"/>
                  <a:ext cx="3935412" cy="1327150"/>
                  <a:chOff x="733773" y="4021304"/>
                  <a:chExt cx="3935412" cy="1327150"/>
                </a:xfrm>
              </p:grpSpPr>
              <p:sp>
                <p:nvSpPr>
                  <p:cNvPr id="112" name="Rectangle 111"/>
                  <p:cNvSpPr/>
                  <p:nvPr/>
                </p:nvSpPr>
                <p:spPr>
                  <a:xfrm>
                    <a:off x="896579" y="4323329"/>
                    <a:ext cx="3664320" cy="1025125"/>
                  </a:xfrm>
                  <a:prstGeom prst="rect">
                    <a:avLst/>
                  </a:prstGeom>
                  <a:solidFill>
                    <a:schemeClr val="bg1"/>
                  </a:solidFill>
                  <a:ln w="38100">
                    <a:solidFill>
                      <a:schemeClr val="bg2">
                        <a:lumMod val="60000"/>
                        <a:lumOff val="40000"/>
                      </a:schemeClr>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402">
                      <a:lnSpc>
                        <a:spcPct val="90000"/>
                      </a:lnSpc>
                    </a:pPr>
                    <a:r>
                      <a:rPr lang="en-US" b="1" dirty="0" err="1">
                        <a:solidFill>
                          <a:schemeClr val="tx1"/>
                        </a:solidFill>
                        <a:cs typeface="Arial" panose="020B0604020202020204" pitchFamily="34" charset="0"/>
                        <a:sym typeface="HP Simplified Light" panose="020B0404020204020204" pitchFamily="34" charset="0"/>
                      </a:rPr>
                      <a:t>Rugalmas</a:t>
                    </a:r>
                    <a:r>
                      <a:rPr lang="en-US" b="1" dirty="0">
                        <a:solidFill>
                          <a:schemeClr val="tx1"/>
                        </a:solidFill>
                        <a:cs typeface="Arial" panose="020B0604020202020204" pitchFamily="34" charset="0"/>
                        <a:sym typeface="HP Simplified Light" panose="020B0404020204020204" pitchFamily="34" charset="0"/>
                      </a:rPr>
                      <a:t> </a:t>
                    </a:r>
                    <a:r>
                      <a:rPr lang="en-US" b="1" dirty="0" err="1" smtClean="0">
                        <a:solidFill>
                          <a:schemeClr val="tx1"/>
                        </a:solidFill>
                        <a:cs typeface="Arial" panose="020B0604020202020204" pitchFamily="34" charset="0"/>
                        <a:sym typeface="HP Simplified Light" panose="020B0404020204020204" pitchFamily="34" charset="0"/>
                      </a:rPr>
                      <a:t>erőforrás</a:t>
                    </a:r>
                    <a:r>
                      <a:rPr lang="hu-HU" b="1" dirty="0" smtClean="0">
                        <a:solidFill>
                          <a:schemeClr val="tx1"/>
                        </a:solidFill>
                        <a:cs typeface="Arial" panose="020B0604020202020204" pitchFamily="34" charset="0"/>
                        <a:sym typeface="HP Simplified Light" panose="020B0404020204020204" pitchFamily="34" charset="0"/>
                      </a:rPr>
                      <a:t> </a:t>
                    </a:r>
                    <a:r>
                      <a:rPr lang="en-US" b="1" dirty="0" err="1" smtClean="0">
                        <a:solidFill>
                          <a:schemeClr val="tx1"/>
                        </a:solidFill>
                        <a:cs typeface="Arial" panose="020B0604020202020204" pitchFamily="34" charset="0"/>
                        <a:sym typeface="HP Simplified Light" panose="020B0404020204020204" pitchFamily="34" charset="0"/>
                      </a:rPr>
                      <a:t>halmazok</a:t>
                    </a:r>
                    <a:r>
                      <a:rPr lang="hu-HU" b="1" dirty="0" smtClean="0">
                        <a:solidFill>
                          <a:schemeClr val="tx1"/>
                        </a:solidFill>
                        <a:cs typeface="Arial" panose="020B0604020202020204" pitchFamily="34" charset="0"/>
                        <a:sym typeface="HP Simplified Light" panose="020B0404020204020204" pitchFamily="34" charset="0"/>
                      </a:rPr>
                      <a:t> </a:t>
                    </a:r>
                    <a:endParaRPr lang="en-US" b="1" dirty="0">
                      <a:solidFill>
                        <a:schemeClr val="tx1"/>
                      </a:solidFill>
                      <a:cs typeface="Arial" panose="020B0604020202020204" pitchFamily="34" charset="0"/>
                      <a:sym typeface="HP Simplified Light" panose="020B0404020204020204" pitchFamily="34" charset="0"/>
                    </a:endParaRPr>
                  </a:p>
                </p:txBody>
              </p:sp>
              <p:sp>
                <p:nvSpPr>
                  <p:cNvPr id="111" name="Rectangle 110"/>
                  <p:cNvSpPr/>
                  <p:nvPr/>
                </p:nvSpPr>
                <p:spPr>
                  <a:xfrm>
                    <a:off x="733773" y="4021304"/>
                    <a:ext cx="3935412" cy="1325041"/>
                  </a:xfrm>
                  <a:prstGeom prst="rect">
                    <a:avLst/>
                  </a:prstGeom>
                  <a:noFill/>
                  <a:ln w="76200">
                    <a:solidFill>
                      <a:srgbClr val="00B38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402">
                      <a:lnSpc>
                        <a:spcPct val="90000"/>
                      </a:lnSpc>
                    </a:pPr>
                    <a:r>
                      <a:rPr lang="en-US" b="1" dirty="0" smtClean="0">
                        <a:solidFill>
                          <a:srgbClr val="00B388"/>
                        </a:solidFill>
                        <a:cs typeface="Arial" panose="020B0604020202020204" pitchFamily="34" charset="0"/>
                        <a:sym typeface="HP Simplified Light" panose="020B0404020204020204" pitchFamily="34" charset="0"/>
                      </a:rPr>
                      <a:t>Software-defined </a:t>
                    </a:r>
                    <a:r>
                      <a:rPr lang="en-US" b="1" dirty="0" err="1" smtClean="0">
                        <a:solidFill>
                          <a:srgbClr val="00B388"/>
                        </a:solidFill>
                        <a:cs typeface="Arial" panose="020B0604020202020204" pitchFamily="34" charset="0"/>
                        <a:sym typeface="HP Simplified Light" panose="020B0404020204020204" pitchFamily="34" charset="0"/>
                      </a:rPr>
                      <a:t>Intelligenc</a:t>
                    </a:r>
                    <a:r>
                      <a:rPr lang="hu-HU" b="1" dirty="0" err="1" smtClean="0">
                        <a:solidFill>
                          <a:srgbClr val="00B388"/>
                        </a:solidFill>
                        <a:cs typeface="Arial" panose="020B0604020202020204" pitchFamily="34" charset="0"/>
                        <a:sym typeface="HP Simplified Light" panose="020B0404020204020204" pitchFamily="34" charset="0"/>
                      </a:rPr>
                      <a:t>ia</a:t>
                    </a:r>
                    <a:endParaRPr lang="en-US" b="1" dirty="0">
                      <a:solidFill>
                        <a:srgbClr val="00B388"/>
                      </a:solidFill>
                      <a:cs typeface="Arial" panose="020B0604020202020204" pitchFamily="34" charset="0"/>
                      <a:sym typeface="HP Simplified Light" panose="020B0404020204020204" pitchFamily="34" charset="0"/>
                    </a:endParaRPr>
                  </a:p>
                </p:txBody>
              </p:sp>
            </p:grpSp>
            <p:sp>
              <p:nvSpPr>
                <p:cNvPr id="110" name="Up-Down Arrow 109"/>
                <p:cNvSpPr/>
                <p:nvPr/>
              </p:nvSpPr>
              <p:spPr>
                <a:xfrm>
                  <a:off x="2456037" y="3007440"/>
                  <a:ext cx="407796" cy="914151"/>
                </a:xfrm>
                <a:prstGeom prst="upDownArrow">
                  <a:avLst/>
                </a:pr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lnSpc>
                      <a:spcPct val="90000"/>
                    </a:lnSpc>
                  </a:pPr>
                  <a:endParaRPr lang="en-US" sz="2400" dirty="0">
                    <a:solidFill>
                      <a:prstClr val="white"/>
                    </a:solidFill>
                    <a:latin typeface="HP Simplified Light" panose="020B0404020204020204" pitchFamily="34" charset="0"/>
                  </a:endParaRPr>
                </a:p>
              </p:txBody>
            </p:sp>
          </p:grpSp>
          <p:pic>
            <p:nvPicPr>
              <p:cNvPr id="108" name="Picture 107"/>
              <p:cNvPicPr>
                <a:picLocks noChangeAspect="1"/>
              </p:cNvPicPr>
              <p:nvPr/>
            </p:nvPicPr>
            <p:blipFill rotWithShape="1">
              <a:blip r:embed="rId16" cstate="print">
                <a:extLst>
                  <a:ext uri="{28A0092B-C50C-407E-A947-70E740481C1C}">
                    <a14:useLocalDpi xmlns:a14="http://schemas.microsoft.com/office/drawing/2010/main" val="0"/>
                  </a:ext>
                </a:extLst>
              </a:blip>
              <a:srcRect b="35348"/>
              <a:stretch/>
            </p:blipFill>
            <p:spPr>
              <a:xfrm>
                <a:off x="2321815" y="2084981"/>
                <a:ext cx="684511" cy="885097"/>
              </a:xfrm>
              <a:prstGeom prst="rect">
                <a:avLst/>
              </a:prstGeom>
            </p:spPr>
          </p:pic>
        </p:grpSp>
        <p:pic>
          <p:nvPicPr>
            <p:cNvPr id="89" name="Picture 8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92936" y="4730174"/>
              <a:ext cx="507057" cy="511543"/>
            </a:xfrm>
            <a:prstGeom prst="rect">
              <a:avLst/>
            </a:prstGeom>
          </p:spPr>
        </p:pic>
        <p:pic>
          <p:nvPicPr>
            <p:cNvPr id="96" name="Picture 9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96630" y="4726537"/>
              <a:ext cx="442724" cy="518817"/>
            </a:xfrm>
            <a:prstGeom prst="rect">
              <a:avLst/>
            </a:prstGeom>
          </p:spPr>
        </p:pic>
        <p:pic>
          <p:nvPicPr>
            <p:cNvPr id="97" name="Picture 9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00066" y="4725277"/>
              <a:ext cx="516952" cy="521336"/>
            </a:xfrm>
            <a:prstGeom prst="rect">
              <a:avLst/>
            </a:prstGeom>
          </p:spPr>
        </p:pic>
      </p:grpSp>
    </p:spTree>
    <p:extLst>
      <p:ext uri="{BB962C8B-B14F-4D97-AF65-F5344CB8AC3E}">
        <p14:creationId xmlns:p14="http://schemas.microsoft.com/office/powerpoint/2010/main" val="4150475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3"/>
                                        </p:tgtEl>
                                        <p:attrNameLst>
                                          <p:attrName>style.visibility</p:attrName>
                                        </p:attrNameLst>
                                      </p:cBhvr>
                                      <p:to>
                                        <p:strVal val="hidden"/>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p:bldP spid="8" grpId="0"/>
      <p:bldP spid="68" grpId="0"/>
      <p:bldP spid="86" grpId="0"/>
      <p:bldP spid="90" grpId="0"/>
      <p:bldP spid="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custDataLst>
              <p:tags r:id="rId2"/>
            </p:custDataLst>
            <p:extLst>
              <p:ext uri="{D42A27DB-BD31-4B8C-83A1-F6EECF244321}">
                <p14:modId xmlns:p14="http://schemas.microsoft.com/office/powerpoint/2010/main" val="321671266"/>
              </p:ex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624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118" y="2118"/>
                        <a:ext cx="2116" cy="2116"/>
                      </a:xfrm>
                      <a:prstGeom prst="rect">
                        <a:avLst/>
                      </a:prstGeom>
                    </p:spPr>
                  </p:pic>
                </p:oleObj>
              </mc:Fallback>
            </mc:AlternateContent>
          </a:graphicData>
        </a:graphic>
      </p:graphicFrame>
      <p:grpSp>
        <p:nvGrpSpPr>
          <p:cNvPr id="105" name="Group 104"/>
          <p:cNvGrpSpPr/>
          <p:nvPr/>
        </p:nvGrpSpPr>
        <p:grpSpPr>
          <a:xfrm>
            <a:off x="610114" y="6248401"/>
            <a:ext cx="969219" cy="390524"/>
            <a:chOff x="3578225" y="1146175"/>
            <a:chExt cx="5038725" cy="2111375"/>
          </a:xfrm>
        </p:grpSpPr>
        <p:sp>
          <p:nvSpPr>
            <p:cNvPr id="106"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hu-HU" dirty="0"/>
            </a:p>
          </p:txBody>
        </p:sp>
        <p:sp>
          <p:nvSpPr>
            <p:cNvPr id="107"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hu-HU" dirty="0"/>
            </a:p>
          </p:txBody>
        </p:sp>
      </p:grpSp>
      <p:pic>
        <p:nvPicPr>
          <p:cNvPr id="71" name="Picture 70"/>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60616" y1="56507" x2="60616" y2="56507"/>
                        <a14:foregroundMark x1="55479" y1="56849" x2="55479" y2="56849"/>
                        <a14:foregroundMark x1="50000" y1="52740" x2="50000" y2="52740"/>
                        <a14:foregroundMark x1="44521" y1="55822" x2="44521" y2="55822"/>
                        <a14:foregroundMark x1="38699" y1="57534" x2="38699" y2="57534"/>
                        <a14:foregroundMark x1="38014" y1="42808" x2="38014" y2="42808"/>
                        <a14:backgroundMark x1="70205" y1="39726" x2="70205" y2="39726"/>
                      </a14:backgroundRemoval>
                    </a14:imgEffect>
                  </a14:imgLayer>
                </a14:imgProps>
              </a:ext>
              <a:ext uri="{28A0092B-C50C-407E-A947-70E740481C1C}">
                <a14:useLocalDpi xmlns:a14="http://schemas.microsoft.com/office/drawing/2010/main" val="0"/>
              </a:ext>
            </a:extLst>
          </a:blip>
          <a:stretch>
            <a:fillRect/>
          </a:stretch>
        </p:blipFill>
        <p:spPr>
          <a:xfrm>
            <a:off x="4708900" y="2209800"/>
            <a:ext cx="1167582" cy="1167580"/>
          </a:xfrm>
          <a:prstGeom prst="rect">
            <a:avLst/>
          </a:prstGeom>
        </p:spPr>
      </p:pic>
      <p:sp>
        <p:nvSpPr>
          <p:cNvPr id="90" name="Rectangle 89"/>
          <p:cNvSpPr/>
          <p:nvPr/>
        </p:nvSpPr>
        <p:spPr>
          <a:xfrm flipH="1">
            <a:off x="5772934" y="1607476"/>
            <a:ext cx="4506216" cy="7312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21915" tIns="60957" rIns="121915" bIns="60957" rtlCol="0" anchor="ctr">
            <a:noAutofit/>
          </a:bodyPr>
          <a:lstStyle/>
          <a:p>
            <a:pPr defTabSz="609555">
              <a:lnSpc>
                <a:spcPct val="90000"/>
              </a:lnSpc>
              <a:spcAft>
                <a:spcPts val="400"/>
              </a:spcAft>
            </a:pPr>
            <a:r>
              <a:rPr lang="hu-HU" sz="2400" b="1" dirty="0" smtClean="0">
                <a:solidFill>
                  <a:schemeClr val="tx1"/>
                </a:solidFill>
                <a:latin typeface="Metric Bold" panose="020B08030302020D0203" pitchFamily="34" charset="0"/>
              </a:rPr>
              <a:t>Rugalmas erőforrás halmazok</a:t>
            </a:r>
            <a:endParaRPr lang="hu-HU" sz="2400" b="1" dirty="0">
              <a:solidFill>
                <a:schemeClr val="tx1"/>
              </a:solidFill>
              <a:latin typeface="Metric Bold" panose="020B08030302020D0203" pitchFamily="34" charset="0"/>
            </a:endParaRPr>
          </a:p>
        </p:txBody>
      </p:sp>
      <p:pic>
        <p:nvPicPr>
          <p:cNvPr id="91" name="Picture 9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08293" y="1590775"/>
            <a:ext cx="730342" cy="730342"/>
          </a:xfrm>
          <a:prstGeom prst="rect">
            <a:avLst/>
          </a:prstGeom>
        </p:spPr>
      </p:pic>
      <p:sp>
        <p:nvSpPr>
          <p:cNvPr id="94" name="Rectangle 93"/>
          <p:cNvSpPr/>
          <p:nvPr/>
        </p:nvSpPr>
        <p:spPr>
          <a:xfrm flipH="1">
            <a:off x="5657970" y="2445797"/>
            <a:ext cx="4506216" cy="7312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21915" tIns="60957" rIns="121915" bIns="60957" rtlCol="0" anchor="ctr">
            <a:noAutofit/>
          </a:bodyPr>
          <a:lstStyle/>
          <a:p>
            <a:pPr defTabSz="609555">
              <a:lnSpc>
                <a:spcPct val="90000"/>
              </a:lnSpc>
              <a:spcAft>
                <a:spcPts val="400"/>
              </a:spcAft>
            </a:pPr>
            <a:r>
              <a:rPr lang="hu-HU" sz="2400" b="1" dirty="0" err="1" smtClean="0">
                <a:solidFill>
                  <a:schemeClr val="tx1"/>
                </a:solidFill>
                <a:latin typeface="Metric Bold" panose="020B08030302020D0203" pitchFamily="34" charset="0"/>
              </a:rPr>
              <a:t>Software-defined</a:t>
            </a:r>
            <a:r>
              <a:rPr lang="hu-HU" sz="2400" b="1" dirty="0" smtClean="0">
                <a:solidFill>
                  <a:schemeClr val="tx1"/>
                </a:solidFill>
                <a:latin typeface="Metric Bold" panose="020B08030302020D0203" pitchFamily="34" charset="0"/>
              </a:rPr>
              <a:t> intelligencia</a:t>
            </a:r>
            <a:endParaRPr lang="hu-HU" sz="2400" b="1" dirty="0">
              <a:solidFill>
                <a:schemeClr val="tx1"/>
              </a:solidFill>
              <a:latin typeface="Metric Bold" panose="020B08030302020D0203" pitchFamily="34" charset="0"/>
            </a:endParaRPr>
          </a:p>
        </p:txBody>
      </p:sp>
      <p:sp>
        <p:nvSpPr>
          <p:cNvPr id="88" name="Title 1"/>
          <p:cNvSpPr txBox="1">
            <a:spLocks/>
          </p:cNvSpPr>
          <p:nvPr/>
        </p:nvSpPr>
        <p:spPr>
          <a:xfrm>
            <a:off x="613060" y="567422"/>
            <a:ext cx="10969943" cy="85236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hu-HU" dirty="0" smtClean="0"/>
              <a:t>Komponálható Infrastruktúra növeli a produktivitást és az egész adatközpontra kiterjedő ellenőrzést</a:t>
            </a:r>
            <a:endParaRPr lang="hu-HU" dirty="0"/>
          </a:p>
        </p:txBody>
      </p:sp>
      <p:sp>
        <p:nvSpPr>
          <p:cNvPr id="116" name="Rectangle 115"/>
          <p:cNvSpPr/>
          <p:nvPr/>
        </p:nvSpPr>
        <p:spPr>
          <a:xfrm flipH="1">
            <a:off x="5677340" y="3167810"/>
            <a:ext cx="4304860" cy="7312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21915" tIns="0" rIns="121915" bIns="60957" rtlCol="0" anchor="ctr">
            <a:noAutofit/>
          </a:bodyPr>
          <a:lstStyle/>
          <a:p>
            <a:pPr defTabSz="609555">
              <a:lnSpc>
                <a:spcPct val="90000"/>
              </a:lnSpc>
              <a:spcAft>
                <a:spcPts val="400"/>
              </a:spcAft>
            </a:pPr>
            <a:r>
              <a:rPr lang="hu-HU" sz="2400" b="1" dirty="0" smtClean="0">
                <a:solidFill>
                  <a:srgbClr val="00B388"/>
                </a:solidFill>
              </a:rPr>
              <a:t>Egységes API</a:t>
            </a:r>
            <a:endParaRPr lang="hu-HU" sz="2400" b="1" dirty="0">
              <a:solidFill>
                <a:srgbClr val="00B388"/>
              </a:solidFill>
            </a:endParaRPr>
          </a:p>
        </p:txBody>
      </p:sp>
      <p:sp>
        <p:nvSpPr>
          <p:cNvPr id="118" name="Rectangle 117"/>
          <p:cNvSpPr/>
          <p:nvPr/>
        </p:nvSpPr>
        <p:spPr>
          <a:xfrm>
            <a:off x="5527880" y="3722929"/>
            <a:ext cx="6400768" cy="1785104"/>
          </a:xfrm>
          <a:prstGeom prst="rect">
            <a:avLst/>
          </a:prstGeom>
        </p:spPr>
        <p:txBody>
          <a:bodyPr wrap="square">
            <a:spAutoFit/>
          </a:bodyPr>
          <a:lstStyle/>
          <a:p>
            <a:pPr indent="171450" defTabSz="457189">
              <a:spcAft>
                <a:spcPts val="600"/>
              </a:spcAft>
            </a:pPr>
            <a:r>
              <a:rPr lang="hu-HU" sz="2000" dirty="0" smtClean="0">
                <a:solidFill>
                  <a:prstClr val="black"/>
                </a:solidFill>
                <a:cs typeface="Arial" panose="020B0604020202020204" pitchFamily="34" charset="0"/>
              </a:rPr>
              <a:t>Egyetlen API valamennyi infrastruktúra komponens</a:t>
            </a:r>
            <a:br>
              <a:rPr lang="hu-HU" sz="2000" dirty="0" smtClean="0">
                <a:solidFill>
                  <a:prstClr val="black"/>
                </a:solidFill>
                <a:cs typeface="Arial" panose="020B0604020202020204" pitchFamily="34" charset="0"/>
              </a:rPr>
            </a:br>
            <a:r>
              <a:rPr lang="hu-HU" sz="2000" dirty="0" smtClean="0">
                <a:solidFill>
                  <a:prstClr val="black"/>
                </a:solidFill>
                <a:cs typeface="Arial" panose="020B0604020202020204" pitchFamily="34" charset="0"/>
              </a:rPr>
              <a:t>  programozásához</a:t>
            </a:r>
          </a:p>
          <a:p>
            <a:pPr marL="174625" indent="-3175" defTabSz="457189">
              <a:spcAft>
                <a:spcPts val="600"/>
              </a:spcAft>
            </a:pPr>
            <a:r>
              <a:rPr lang="hu-HU" sz="2000" dirty="0" smtClean="0">
                <a:solidFill>
                  <a:prstClr val="black"/>
                </a:solidFill>
                <a:cs typeface="Arial" panose="020B0604020202020204" pitchFamily="34" charset="0"/>
              </a:rPr>
              <a:t>Nyitott integráció megnöveli az infrastruktúra hatékonyságát a teljes adatközpontban</a:t>
            </a:r>
          </a:p>
          <a:p>
            <a:pPr indent="171450" defTabSz="457189">
              <a:spcAft>
                <a:spcPts val="600"/>
              </a:spcAft>
            </a:pPr>
            <a:r>
              <a:rPr lang="hu-HU" sz="2000" dirty="0" smtClean="0">
                <a:solidFill>
                  <a:prstClr val="black"/>
                </a:solidFill>
                <a:cs typeface="Arial" panose="020B0604020202020204" pitchFamily="34" charset="0"/>
              </a:rPr>
              <a:t>Másodpercek alatt biztosítható a változtatás</a:t>
            </a:r>
            <a:endParaRPr lang="hu-HU" sz="2000" dirty="0">
              <a:solidFill>
                <a:prstClr val="black"/>
              </a:solidFill>
              <a:cs typeface="Arial" panose="020B0604020202020204" pitchFamily="34" charset="0"/>
            </a:endParaRPr>
          </a:p>
        </p:txBody>
      </p:sp>
      <p:pic>
        <p:nvPicPr>
          <p:cNvPr id="120" name="Picture 119"/>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69863" y1="27740" x2="69863" y2="27740"/>
                      </a14:backgroundRemoval>
                    </a14:imgEffect>
                  </a14:imgLayer>
                </a14:imgProps>
              </a:ext>
              <a:ext uri="{28A0092B-C50C-407E-A947-70E740481C1C}">
                <a14:useLocalDpi xmlns:a14="http://schemas.microsoft.com/office/drawing/2010/main" val="0"/>
              </a:ext>
            </a:extLst>
          </a:blip>
          <a:stretch>
            <a:fillRect/>
          </a:stretch>
        </p:blipFill>
        <p:spPr>
          <a:xfrm>
            <a:off x="4609659" y="2885987"/>
            <a:ext cx="1257741" cy="1257741"/>
          </a:xfrm>
          <a:prstGeom prst="rect">
            <a:avLst/>
          </a:prstGeom>
        </p:spPr>
      </p:pic>
      <p:grpSp>
        <p:nvGrpSpPr>
          <p:cNvPr id="86" name="Group 85"/>
          <p:cNvGrpSpPr/>
          <p:nvPr/>
        </p:nvGrpSpPr>
        <p:grpSpPr>
          <a:xfrm>
            <a:off x="787849" y="4103619"/>
            <a:ext cx="3935412" cy="1327150"/>
            <a:chOff x="733773" y="4021304"/>
            <a:chExt cx="3935412" cy="1327150"/>
          </a:xfrm>
        </p:grpSpPr>
        <p:grpSp>
          <p:nvGrpSpPr>
            <p:cNvPr id="124" name="Group 123"/>
            <p:cNvGrpSpPr/>
            <p:nvPr/>
          </p:nvGrpSpPr>
          <p:grpSpPr>
            <a:xfrm>
              <a:off x="733773" y="4021304"/>
              <a:ext cx="3935412" cy="1327150"/>
              <a:chOff x="733773" y="4021304"/>
              <a:chExt cx="3935412" cy="1327150"/>
            </a:xfrm>
          </p:grpSpPr>
          <p:sp>
            <p:nvSpPr>
              <p:cNvPr id="126" name="Rectangle 125"/>
              <p:cNvSpPr/>
              <p:nvPr/>
            </p:nvSpPr>
            <p:spPr>
              <a:xfrm>
                <a:off x="887967" y="4323329"/>
                <a:ext cx="3496058" cy="1025125"/>
              </a:xfrm>
              <a:prstGeom prst="rect">
                <a:avLst/>
              </a:prstGeom>
              <a:solidFill>
                <a:schemeClr val="bg1"/>
              </a:solidFill>
              <a:ln w="38100">
                <a:solidFill>
                  <a:schemeClr val="bg2">
                    <a:lumMod val="60000"/>
                    <a:lumOff val="40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402">
                  <a:lnSpc>
                    <a:spcPct val="90000"/>
                  </a:lnSpc>
                </a:pPr>
                <a:r>
                  <a:rPr lang="hu-HU" b="1" dirty="0" smtClean="0">
                    <a:solidFill>
                      <a:schemeClr val="tx1"/>
                    </a:solidFill>
                    <a:cs typeface="Arial" panose="020B0604020202020204" pitchFamily="34" charset="0"/>
                    <a:sym typeface="HP Simplified Light" panose="020B0404020204020204" pitchFamily="34" charset="0"/>
                  </a:rPr>
                  <a:t>Rugalmas erőforrás halmazok</a:t>
                </a:r>
                <a:endParaRPr lang="hu-HU" b="1" dirty="0">
                  <a:solidFill>
                    <a:schemeClr val="tx1"/>
                  </a:solidFill>
                  <a:cs typeface="Arial" panose="020B0604020202020204" pitchFamily="34" charset="0"/>
                  <a:sym typeface="HP Simplified Light" panose="020B0404020204020204" pitchFamily="34" charset="0"/>
                </a:endParaRPr>
              </a:p>
            </p:txBody>
          </p:sp>
          <p:sp>
            <p:nvSpPr>
              <p:cNvPr id="127" name="Rectangle 126"/>
              <p:cNvSpPr/>
              <p:nvPr/>
            </p:nvSpPr>
            <p:spPr>
              <a:xfrm>
                <a:off x="733773" y="4021304"/>
                <a:ext cx="3935412" cy="1325041"/>
              </a:xfrm>
              <a:prstGeom prst="rect">
                <a:avLst/>
              </a:prstGeom>
              <a:noFill/>
              <a:ln w="76200">
                <a:solidFill>
                  <a:srgbClr val="00B38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402">
                  <a:lnSpc>
                    <a:spcPct val="90000"/>
                  </a:lnSpc>
                </a:pPr>
                <a:r>
                  <a:rPr lang="hu-HU" b="1" dirty="0" err="1" smtClean="0">
                    <a:solidFill>
                      <a:schemeClr val="tx1"/>
                    </a:solidFill>
                    <a:cs typeface="Arial" panose="020B0604020202020204" pitchFamily="34" charset="0"/>
                    <a:sym typeface="HP Simplified Light" panose="020B0404020204020204" pitchFamily="34" charset="0"/>
                  </a:rPr>
                  <a:t>Software-defined</a:t>
                </a:r>
                <a:r>
                  <a:rPr lang="hu-HU" b="1" dirty="0" smtClean="0">
                    <a:solidFill>
                      <a:schemeClr val="tx1"/>
                    </a:solidFill>
                    <a:cs typeface="Arial" panose="020B0604020202020204" pitchFamily="34" charset="0"/>
                    <a:sym typeface="HP Simplified Light" panose="020B0404020204020204" pitchFamily="34" charset="0"/>
                  </a:rPr>
                  <a:t> Intelligencia</a:t>
                </a:r>
                <a:endParaRPr lang="hu-HU" b="1" dirty="0">
                  <a:solidFill>
                    <a:schemeClr val="tx1"/>
                  </a:solidFill>
                  <a:cs typeface="Arial" panose="020B0604020202020204" pitchFamily="34" charset="0"/>
                  <a:sym typeface="HP Simplified Light" panose="020B0404020204020204" pitchFamily="34" charset="0"/>
                </a:endParaRPr>
              </a:p>
            </p:txBody>
          </p:sp>
        </p:grpSp>
        <p:pic>
          <p:nvPicPr>
            <p:cNvPr id="117" name="Picture 1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92936" y="4728355"/>
              <a:ext cx="507057" cy="511543"/>
            </a:xfrm>
            <a:prstGeom prst="rect">
              <a:avLst/>
            </a:prstGeom>
          </p:spPr>
        </p:pic>
        <p:pic>
          <p:nvPicPr>
            <p:cNvPr id="119" name="Picture 1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21808" y="4724718"/>
              <a:ext cx="442724" cy="518817"/>
            </a:xfrm>
            <a:prstGeom prst="rect">
              <a:avLst/>
            </a:prstGeom>
          </p:spPr>
        </p:pic>
        <p:pic>
          <p:nvPicPr>
            <p:cNvPr id="121" name="Picture 1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00066" y="4723458"/>
              <a:ext cx="516952" cy="521336"/>
            </a:xfrm>
            <a:prstGeom prst="rect">
              <a:avLst/>
            </a:prstGeom>
          </p:spPr>
        </p:pic>
      </p:grpSp>
      <p:sp>
        <p:nvSpPr>
          <p:cNvPr id="139" name="Rectangle 138"/>
          <p:cNvSpPr/>
          <p:nvPr/>
        </p:nvSpPr>
        <p:spPr bwMode="ltGray">
          <a:xfrm>
            <a:off x="794737" y="3659843"/>
            <a:ext cx="3929663" cy="1773365"/>
          </a:xfrm>
          <a:prstGeom prst="rect">
            <a:avLst/>
          </a:prstGeom>
          <a:noFill/>
          <a:ln w="76200">
            <a:solidFill>
              <a:srgbClr val="00B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hu-HU" sz="1999" dirty="0"/>
          </a:p>
        </p:txBody>
      </p:sp>
      <p:grpSp>
        <p:nvGrpSpPr>
          <p:cNvPr id="16" name="Group 15"/>
          <p:cNvGrpSpPr/>
          <p:nvPr/>
        </p:nvGrpSpPr>
        <p:grpSpPr>
          <a:xfrm>
            <a:off x="827868" y="3757733"/>
            <a:ext cx="3849624" cy="415183"/>
            <a:chOff x="800451" y="3757733"/>
            <a:chExt cx="3849624" cy="415183"/>
          </a:xfrm>
        </p:grpSpPr>
        <p:grpSp>
          <p:nvGrpSpPr>
            <p:cNvPr id="14" name="Group 13"/>
            <p:cNvGrpSpPr/>
            <p:nvPr/>
          </p:nvGrpSpPr>
          <p:grpSpPr>
            <a:xfrm>
              <a:off x="800451" y="4026710"/>
              <a:ext cx="3849624" cy="146206"/>
              <a:chOff x="800451" y="4026710"/>
              <a:chExt cx="3849624" cy="146206"/>
            </a:xfrm>
          </p:grpSpPr>
          <p:sp>
            <p:nvSpPr>
              <p:cNvPr id="10" name="Rectangle 9"/>
              <p:cNvSpPr/>
              <p:nvPr/>
            </p:nvSpPr>
            <p:spPr bwMode="ltGray">
              <a:xfrm>
                <a:off x="800451" y="4026710"/>
                <a:ext cx="3849624" cy="146206"/>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hu-HU" dirty="0" smtClean="0"/>
              </a:p>
            </p:txBody>
          </p:sp>
          <p:cxnSp>
            <p:nvCxnSpPr>
              <p:cNvPr id="140" name="Straight Connector 139"/>
              <p:cNvCxnSpPr/>
              <p:nvPr/>
            </p:nvCxnSpPr>
            <p:spPr>
              <a:xfrm flipH="1">
                <a:off x="809595" y="4114800"/>
                <a:ext cx="3840480" cy="0"/>
              </a:xfrm>
              <a:prstGeom prst="line">
                <a:avLst/>
              </a:prstGeom>
              <a:ln w="38100">
                <a:solidFill>
                  <a:schemeClr val="bg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1" name="Rectangle 140"/>
            <p:cNvSpPr/>
            <p:nvPr/>
          </p:nvSpPr>
          <p:spPr>
            <a:xfrm>
              <a:off x="1854333" y="3757733"/>
              <a:ext cx="1702133" cy="249299"/>
            </a:xfrm>
            <a:prstGeom prst="rect">
              <a:avLst/>
            </a:prstGeom>
            <a:noFill/>
          </p:spPr>
          <p:txBody>
            <a:bodyPr wrap="none" tIns="0" bIns="0">
              <a:spAutoFit/>
            </a:bodyPr>
            <a:lstStyle/>
            <a:p>
              <a:pPr algn="ctr" defTabSz="609219">
                <a:lnSpc>
                  <a:spcPct val="90000"/>
                </a:lnSpc>
              </a:pPr>
              <a:r>
                <a:rPr lang="hu-HU" b="1" dirty="0" smtClean="0">
                  <a:solidFill>
                    <a:srgbClr val="00B388"/>
                  </a:solidFill>
                  <a:cs typeface="Arial" panose="020B0604020202020204" pitchFamily="34" charset="0"/>
                  <a:sym typeface="HP Simplified Light" panose="020B0404020204020204" pitchFamily="34" charset="0"/>
                </a:rPr>
                <a:t>Egységes API</a:t>
              </a:r>
              <a:endParaRPr lang="hu-HU" b="1" dirty="0">
                <a:solidFill>
                  <a:srgbClr val="00B388"/>
                </a:solidFill>
                <a:cs typeface="Arial" panose="020B0604020202020204" pitchFamily="34" charset="0"/>
                <a:sym typeface="HP Simplified Light" panose="020B0404020204020204" pitchFamily="34" charset="0"/>
              </a:endParaRPr>
            </a:p>
          </p:txBody>
        </p:sp>
      </p:grpSp>
      <p:grpSp>
        <p:nvGrpSpPr>
          <p:cNvPr id="17" name="Group 16"/>
          <p:cNvGrpSpPr/>
          <p:nvPr/>
        </p:nvGrpSpPr>
        <p:grpSpPr>
          <a:xfrm>
            <a:off x="791181" y="2174974"/>
            <a:ext cx="3926331" cy="1482626"/>
            <a:chOff x="776206" y="2072477"/>
            <a:chExt cx="3926331" cy="1482626"/>
          </a:xfrm>
        </p:grpSpPr>
        <p:grpSp>
          <p:nvGrpSpPr>
            <p:cNvPr id="142" name="Group 141"/>
            <p:cNvGrpSpPr>
              <a:grpSpLocks noChangeAspect="1"/>
            </p:cNvGrpSpPr>
            <p:nvPr/>
          </p:nvGrpSpPr>
          <p:grpSpPr>
            <a:xfrm>
              <a:off x="776206" y="2072477"/>
              <a:ext cx="3926331" cy="1482626"/>
              <a:chOff x="413438" y="1559253"/>
              <a:chExt cx="3404745" cy="1289150"/>
            </a:xfrm>
          </p:grpSpPr>
          <p:sp>
            <p:nvSpPr>
              <p:cNvPr id="143" name="Rounded Rectangle 142"/>
              <p:cNvSpPr/>
              <p:nvPr/>
            </p:nvSpPr>
            <p:spPr>
              <a:xfrm>
                <a:off x="413438" y="1559253"/>
                <a:ext cx="3404745" cy="1289150"/>
              </a:xfrm>
              <a:prstGeom prst="roundRect">
                <a:avLst>
                  <a:gd name="adj" fmla="val 0"/>
                </a:avLst>
              </a:prstGeom>
              <a:ln w="76200">
                <a:solidFill>
                  <a:srgbClr val="00B388"/>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609585">
                  <a:lnSpc>
                    <a:spcPct val="90000"/>
                  </a:lnSpc>
                </a:pPr>
                <a:endParaRPr lang="hu-HU" sz="1867" dirty="0">
                  <a:solidFill>
                    <a:prstClr val="black"/>
                  </a:solidFill>
                  <a:latin typeface="HP Simplified Light" panose="020B0404020204020204" pitchFamily="34" charset="0"/>
                </a:endParaRPr>
              </a:p>
            </p:txBody>
          </p:sp>
          <p:pic>
            <p:nvPicPr>
              <p:cNvPr id="144" name="Picture 143"/>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46953" y="2281282"/>
                <a:ext cx="1127248" cy="284481"/>
              </a:xfrm>
              <a:prstGeom prst="rect">
                <a:avLst/>
              </a:prstGeom>
              <a:ln>
                <a:noFill/>
              </a:ln>
            </p:spPr>
          </p:pic>
          <p:pic>
            <p:nvPicPr>
              <p:cNvPr id="145" name="Picture 144"/>
              <p:cNvPicPr>
                <a:picLocks noChangeAspect="1"/>
              </p:cNvPicPr>
              <p:nvPr/>
            </p:nvPicPr>
            <p:blipFill>
              <a:blip r:embed="rId16"/>
              <a:stretch>
                <a:fillRect/>
              </a:stretch>
            </p:blipFill>
            <p:spPr>
              <a:xfrm>
                <a:off x="1847354" y="1654018"/>
                <a:ext cx="519386" cy="502357"/>
              </a:xfrm>
              <a:prstGeom prst="rect">
                <a:avLst/>
              </a:prstGeom>
              <a:ln>
                <a:noFill/>
              </a:ln>
            </p:spPr>
          </p:pic>
          <p:pic>
            <p:nvPicPr>
              <p:cNvPr id="146" name="Picture 145"/>
              <p:cNvPicPr>
                <a:picLocks noChangeAspect="1"/>
              </p:cNvPicPr>
              <p:nvPr/>
            </p:nvPicPr>
            <p:blipFill>
              <a:blip r:embed="rId17"/>
              <a:stretch>
                <a:fillRect/>
              </a:stretch>
            </p:blipFill>
            <p:spPr>
              <a:xfrm>
                <a:off x="2419083" y="1697418"/>
                <a:ext cx="1258233" cy="351765"/>
              </a:xfrm>
              <a:prstGeom prst="rect">
                <a:avLst/>
              </a:prstGeom>
              <a:ln>
                <a:noFill/>
              </a:ln>
            </p:spPr>
          </p:pic>
          <p:pic>
            <p:nvPicPr>
              <p:cNvPr id="147" name="Picture 14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027318" y="2196669"/>
                <a:ext cx="548572" cy="548573"/>
              </a:xfrm>
              <a:prstGeom prst="rect">
                <a:avLst/>
              </a:prstGeom>
              <a:ln>
                <a:noFill/>
              </a:ln>
            </p:spPr>
          </p:pic>
          <p:pic>
            <p:nvPicPr>
              <p:cNvPr id="148" name="Picture 6" descr="http://www.openstack.org/blog/wp-content/uploads/2011/07/openstack-cloud-software-logo.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210559" y="2191150"/>
                <a:ext cx="625783" cy="605842"/>
              </a:xfrm>
              <a:prstGeom prst="rect">
                <a:avLst/>
              </a:prstGeom>
              <a:noFill/>
              <a:ln>
                <a:noFill/>
              </a:ln>
            </p:spPr>
          </p:pic>
        </p:grpSp>
        <p:pic>
          <p:nvPicPr>
            <p:cNvPr id="149" name="Picture 14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87922" y="2217140"/>
              <a:ext cx="1445073" cy="403018"/>
            </a:xfrm>
            <a:prstGeom prst="rect">
              <a:avLst/>
            </a:prstGeom>
          </p:spPr>
        </p:pic>
      </p:grpSp>
      <p:pic>
        <p:nvPicPr>
          <p:cNvPr id="150" name="Picture 149"/>
          <p:cNvPicPr>
            <a:picLocks noChangeAspect="1"/>
          </p:cNvPicPr>
          <p:nvPr/>
        </p:nvPicPr>
        <p:blipFill>
          <a:blip r:embed="rId22"/>
          <a:stretch>
            <a:fillRect/>
          </a:stretch>
        </p:blipFill>
        <p:spPr>
          <a:xfrm>
            <a:off x="228600" y="1058560"/>
            <a:ext cx="5370857" cy="2141256"/>
          </a:xfrm>
          <a:prstGeom prst="rect">
            <a:avLst/>
          </a:prstGeom>
        </p:spPr>
      </p:pic>
      <p:sp>
        <p:nvSpPr>
          <p:cNvPr id="151" name="Rectangle 150"/>
          <p:cNvSpPr/>
          <p:nvPr/>
        </p:nvSpPr>
        <p:spPr>
          <a:xfrm>
            <a:off x="420343" y="3225761"/>
            <a:ext cx="4665766" cy="409117"/>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219">
              <a:lnSpc>
                <a:spcPct val="90000"/>
              </a:lnSpc>
            </a:pPr>
            <a:r>
              <a:rPr lang="hu-HU" sz="2400" b="1" dirty="0" err="1" smtClean="0">
                <a:solidFill>
                  <a:srgbClr val="00B388"/>
                </a:solidFill>
                <a:cs typeface="Arial" panose="020B0604020202020204" pitchFamily="34" charset="0"/>
                <a:sym typeface="HP Simplified Light" panose="020B0404020204020204" pitchFamily="34" charset="0"/>
              </a:rPr>
              <a:t>Composable</a:t>
            </a:r>
            <a:r>
              <a:rPr lang="hu-HU" sz="2400" b="1" dirty="0" smtClean="0">
                <a:solidFill>
                  <a:srgbClr val="00B388"/>
                </a:solidFill>
                <a:cs typeface="Arial" panose="020B0604020202020204" pitchFamily="34" charset="0"/>
                <a:sym typeface="HP Simplified Light" panose="020B0404020204020204" pitchFamily="34" charset="0"/>
              </a:rPr>
              <a:t> Infrastruktúra</a:t>
            </a:r>
            <a:endParaRPr lang="hu-HU" sz="2400" b="1" dirty="0">
              <a:solidFill>
                <a:srgbClr val="00B388"/>
              </a:solidFill>
              <a:cs typeface="Arial" panose="020B0604020202020204" pitchFamily="34" charset="0"/>
              <a:sym typeface="HP Simplified Light" panose="020B0404020204020204" pitchFamily="34" charset="0"/>
            </a:endParaRPr>
          </a:p>
        </p:txBody>
      </p:sp>
      <p:sp>
        <p:nvSpPr>
          <p:cNvPr id="152" name="Rectangle 151"/>
          <p:cNvSpPr/>
          <p:nvPr/>
        </p:nvSpPr>
        <p:spPr>
          <a:xfrm>
            <a:off x="1886394" y="3777985"/>
            <a:ext cx="1702134" cy="249299"/>
          </a:xfrm>
          <a:prstGeom prst="rect">
            <a:avLst/>
          </a:prstGeom>
          <a:solidFill>
            <a:schemeClr val="bg1"/>
          </a:solidFill>
        </p:spPr>
        <p:txBody>
          <a:bodyPr wrap="none" tIns="0" bIns="0">
            <a:spAutoFit/>
          </a:bodyPr>
          <a:lstStyle/>
          <a:p>
            <a:pPr algn="ctr" defTabSz="609219">
              <a:lnSpc>
                <a:spcPct val="90000"/>
              </a:lnSpc>
            </a:pPr>
            <a:r>
              <a:rPr lang="hu-HU" b="1" dirty="0" smtClean="0">
                <a:cs typeface="Arial" panose="020B0604020202020204" pitchFamily="34" charset="0"/>
                <a:sym typeface="HP Simplified Light" panose="020B0404020204020204" pitchFamily="34" charset="0"/>
              </a:rPr>
              <a:t>Egységes API</a:t>
            </a:r>
            <a:endParaRPr lang="hu-HU" b="1" dirty="0">
              <a:cs typeface="Arial" panose="020B0604020202020204" pitchFamily="34" charset="0"/>
              <a:sym typeface="HP Simplified Light" panose="020B0404020204020204" pitchFamily="34" charset="0"/>
            </a:endParaRPr>
          </a:p>
        </p:txBody>
      </p:sp>
      <p:sp>
        <p:nvSpPr>
          <p:cNvPr id="154" name="Rectangle 153"/>
          <p:cNvSpPr/>
          <p:nvPr/>
        </p:nvSpPr>
        <p:spPr>
          <a:xfrm flipH="1">
            <a:off x="5680258" y="2470609"/>
            <a:ext cx="5053391" cy="731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915" tIns="60957" rIns="121915" bIns="60957" rtlCol="0" anchor="ctr">
            <a:noAutofit/>
          </a:bodyPr>
          <a:lstStyle/>
          <a:p>
            <a:pPr defTabSz="609555">
              <a:lnSpc>
                <a:spcPct val="90000"/>
              </a:lnSpc>
              <a:spcAft>
                <a:spcPts val="400"/>
              </a:spcAft>
            </a:pPr>
            <a:r>
              <a:rPr lang="hu-HU" sz="2400" b="1" dirty="0" err="1" smtClean="0">
                <a:solidFill>
                  <a:srgbClr val="00B388"/>
                </a:solidFill>
              </a:rPr>
              <a:t>Software-Defined</a:t>
            </a:r>
            <a:r>
              <a:rPr lang="hu-HU" sz="2400" b="1" dirty="0" smtClean="0">
                <a:solidFill>
                  <a:srgbClr val="00B388"/>
                </a:solidFill>
              </a:rPr>
              <a:t> intelligencia</a:t>
            </a:r>
            <a:endParaRPr lang="hu-HU" sz="2400" b="1" dirty="0">
              <a:solidFill>
                <a:srgbClr val="00B388"/>
              </a:solidFill>
            </a:endParaRPr>
          </a:p>
        </p:txBody>
      </p:sp>
      <p:sp>
        <p:nvSpPr>
          <p:cNvPr id="155" name="Rectangle 154"/>
          <p:cNvSpPr/>
          <p:nvPr/>
        </p:nvSpPr>
        <p:spPr>
          <a:xfrm flipH="1">
            <a:off x="5689906" y="1557588"/>
            <a:ext cx="4679693" cy="731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915" tIns="60957" rIns="121915" bIns="60957" rtlCol="0" anchor="ctr">
            <a:noAutofit/>
          </a:bodyPr>
          <a:lstStyle/>
          <a:p>
            <a:pPr defTabSz="609555">
              <a:lnSpc>
                <a:spcPct val="90000"/>
              </a:lnSpc>
              <a:spcAft>
                <a:spcPts val="400"/>
              </a:spcAft>
            </a:pPr>
            <a:r>
              <a:rPr lang="hu-HU" sz="2400" b="1" dirty="0" smtClean="0">
                <a:solidFill>
                  <a:srgbClr val="00B388"/>
                </a:solidFill>
              </a:rPr>
              <a:t>Rugalmas erőforrás halmazok</a:t>
            </a:r>
            <a:endParaRPr lang="hu-HU" sz="2400" b="1" dirty="0">
              <a:solidFill>
                <a:srgbClr val="00B388"/>
              </a:solidFill>
            </a:endParaRPr>
          </a:p>
        </p:txBody>
      </p:sp>
    </p:spTree>
    <p:extLst>
      <p:ext uri="{BB962C8B-B14F-4D97-AF65-F5344CB8AC3E}">
        <p14:creationId xmlns:p14="http://schemas.microsoft.com/office/powerpoint/2010/main" val="2010246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9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17"/>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15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5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5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54"/>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4" grpId="0"/>
      <p:bldP spid="88" grpId="0"/>
      <p:bldP spid="116" grpId="0"/>
      <p:bldP spid="118" grpId="0"/>
      <p:bldP spid="139" grpId="0" animBg="1"/>
      <p:bldP spid="151" grpId="0"/>
      <p:bldP spid="152" grpId="0" animBg="1"/>
      <p:bldP spid="154" grpId="0" animBg="1"/>
      <p:bldP spid="1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z="6000" dirty="0" smtClean="0"/>
              <a:t>Köszönjük a figyelmet</a:t>
            </a:r>
            <a:endParaRPr lang="en-US" sz="6000" dirty="0"/>
          </a:p>
        </p:txBody>
      </p:sp>
      <p:sp>
        <p:nvSpPr>
          <p:cNvPr id="3" name="Text Placeholder 2"/>
          <p:cNvSpPr>
            <a:spLocks noGrp="1"/>
          </p:cNvSpPr>
          <p:nvPr>
            <p:ph type="body" sz="quarter" idx="13"/>
          </p:nvPr>
        </p:nvSpPr>
        <p:spPr/>
        <p:txBody>
          <a:bodyPr/>
          <a:lstStyle/>
          <a:p>
            <a:r>
              <a:rPr lang="en-US" dirty="0" smtClean="0"/>
              <a:t>Zeisel Tam</a:t>
            </a:r>
            <a:r>
              <a:rPr lang="hu-HU" dirty="0" smtClean="0"/>
              <a:t>ás</a:t>
            </a:r>
            <a:endParaRPr lang="en-US" dirty="0" smtClean="0"/>
          </a:p>
          <a:p>
            <a:r>
              <a:rPr lang="hu-HU" dirty="0" err="1"/>
              <a:t>t</a:t>
            </a:r>
            <a:r>
              <a:rPr lang="hu-HU" dirty="0" err="1" smtClean="0"/>
              <a:t>amas.zeisel</a:t>
            </a:r>
            <a:r>
              <a:rPr lang="en-US" dirty="0" smtClean="0"/>
              <a:t>@hpe.com</a:t>
            </a:r>
            <a:endParaRPr lang="en-US" dirty="0"/>
          </a:p>
        </p:txBody>
      </p:sp>
    </p:spTree>
    <p:extLst>
      <p:ext uri="{BB962C8B-B14F-4D97-AF65-F5344CB8AC3E}">
        <p14:creationId xmlns:p14="http://schemas.microsoft.com/office/powerpoint/2010/main" val="353413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3177" y="1589"/>
          <a:ext cx="1587" cy="1587"/>
        </p:xfrm>
        <a:graphic>
          <a:graphicData uri="http://schemas.openxmlformats.org/presentationml/2006/ole">
            <mc:AlternateContent xmlns:mc="http://schemas.openxmlformats.org/markup-compatibility/2006">
              <mc:Choice xmlns:v="urn:schemas-microsoft-com:vml" Requires="v">
                <p:oleObj spid="_x0000_s822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3177" y="1589"/>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p>
            <a:r>
              <a:rPr lang="hu-HU" dirty="0" smtClean="0"/>
              <a:t>Kik azok a „Cloud Óriások”</a:t>
            </a:r>
            <a:r>
              <a:rPr lang="en-US" dirty="0" smtClean="0"/>
              <a:t>?</a:t>
            </a:r>
            <a:endParaRPr lang="en-US" dirty="0"/>
          </a:p>
        </p:txBody>
      </p:sp>
      <p:sp>
        <p:nvSpPr>
          <p:cNvPr id="3" name="Content Placeholder 2"/>
          <p:cNvSpPr>
            <a:spLocks noGrp="1"/>
          </p:cNvSpPr>
          <p:nvPr>
            <p:ph sz="half" idx="4294967295"/>
          </p:nvPr>
        </p:nvSpPr>
        <p:spPr>
          <a:xfrm>
            <a:off x="367349" y="1742096"/>
            <a:ext cx="5184775" cy="2730500"/>
          </a:xfrm>
        </p:spPr>
        <p:txBody>
          <a:bodyPr>
            <a:noAutofit/>
          </a:bodyPr>
          <a:lstStyle/>
          <a:p>
            <a:r>
              <a:rPr lang="hu-HU" sz="2400" dirty="0" smtClean="0"/>
              <a:t>Google, Microsoft, Amazon, Facebook több mint </a:t>
            </a:r>
            <a:r>
              <a:rPr lang="hu-HU" sz="2400" b="1" dirty="0" smtClean="0">
                <a:solidFill>
                  <a:schemeClr val="tx2"/>
                </a:solidFill>
              </a:rPr>
              <a:t>1 Millió Szervert használ</a:t>
            </a:r>
            <a:endParaRPr lang="hu-HU" sz="2400" dirty="0" smtClean="0"/>
          </a:p>
          <a:p>
            <a:r>
              <a:rPr lang="hu-HU" sz="2400" dirty="0" smtClean="0"/>
              <a:t>Tipikusan </a:t>
            </a:r>
            <a:r>
              <a:rPr lang="hu-HU" sz="2400" b="1" dirty="0" smtClean="0">
                <a:solidFill>
                  <a:schemeClr val="tx2"/>
                </a:solidFill>
              </a:rPr>
              <a:t>tíz-százezres számban vásárolnak szerver infrastruktúrát</a:t>
            </a:r>
            <a:endParaRPr lang="hu-HU" sz="2400" b="1" dirty="0">
              <a:solidFill>
                <a:schemeClr val="tx2"/>
              </a:solidFill>
            </a:endParaRPr>
          </a:p>
        </p:txBody>
      </p:sp>
      <p:pic>
        <p:nvPicPr>
          <p:cNvPr id="6" name="Content Placeholder 5"/>
          <p:cNvPicPr>
            <a:picLocks noGrp="1" noChangeAspect="1"/>
          </p:cNvPicPr>
          <p:nvPr>
            <p:ph sz="half" idx="4294967295"/>
          </p:nvPr>
        </p:nvPicPr>
        <p:blipFill rotWithShape="1">
          <a:blip r:embed="rId7"/>
          <a:srcRect l="6777" t="988"/>
          <a:stretch/>
        </p:blipFill>
        <p:spPr>
          <a:xfrm>
            <a:off x="5822192" y="1028370"/>
            <a:ext cx="5930900" cy="4905375"/>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8097183" y="6576850"/>
            <a:ext cx="3084842" cy="199292"/>
          </a:xfrm>
          <a:prstGeom prst="rect">
            <a:avLst/>
          </a:prstGeom>
          <a:noFill/>
        </p:spPr>
        <p:txBody>
          <a:bodyPr wrap="none" lIns="0" tIns="0" rIns="0" bIns="0" rtlCol="0">
            <a:noAutofit/>
          </a:bodyPr>
          <a:lstStyle/>
          <a:p>
            <a:pPr>
              <a:lnSpc>
                <a:spcPct val="90000"/>
              </a:lnSpc>
            </a:pPr>
            <a:r>
              <a:rPr lang="en-US" sz="1000" dirty="0">
                <a:solidFill>
                  <a:srgbClr val="0070C0"/>
                </a:solidFill>
              </a:rPr>
              <a:t>Ref: 4Q14 Dell’Oro Group Ethernet Switch and Server Reports </a:t>
            </a:r>
          </a:p>
        </p:txBody>
      </p:sp>
    </p:spTree>
    <p:extLst>
      <p:ext uri="{BB962C8B-B14F-4D97-AF65-F5344CB8AC3E}">
        <p14:creationId xmlns:p14="http://schemas.microsoft.com/office/powerpoint/2010/main" val="15370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3177" y="1589"/>
          <a:ext cx="1587" cy="1587"/>
        </p:xfrm>
        <a:graphic>
          <a:graphicData uri="http://schemas.openxmlformats.org/presentationml/2006/ole">
            <mc:AlternateContent xmlns:mc="http://schemas.openxmlformats.org/markup-compatibility/2006">
              <mc:Choice xmlns:v="urn:schemas-microsoft-com:vml" Requires="v">
                <p:oleObj spid="_x0000_s1027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3177" y="1589"/>
                        <a:ext cx="1587" cy="1587"/>
                      </a:xfrm>
                      <a:prstGeom prst="rect">
                        <a:avLst/>
                      </a:prstGeom>
                    </p:spPr>
                  </p:pic>
                </p:oleObj>
              </mc:Fallback>
            </mc:AlternateContent>
          </a:graphicData>
        </a:graphic>
      </p:graphicFrame>
      <p:sp>
        <p:nvSpPr>
          <p:cNvPr id="3" name="TextBox 2"/>
          <p:cNvSpPr txBox="1"/>
          <p:nvPr/>
        </p:nvSpPr>
        <p:spPr>
          <a:xfrm>
            <a:off x="6081407" y="1597063"/>
            <a:ext cx="6109006" cy="3663874"/>
          </a:xfrm>
          <a:prstGeom prst="rect">
            <a:avLst/>
          </a:prstGeom>
          <a:noFill/>
        </p:spPr>
        <p:txBody>
          <a:bodyPr wrap="square" lIns="0" tIns="0" rIns="0" bIns="0" rtlCol="0">
            <a:noAutofit/>
          </a:bodyPr>
          <a:lstStyle/>
          <a:p>
            <a:pPr>
              <a:lnSpc>
                <a:spcPct val="90000"/>
              </a:lnSpc>
            </a:pPr>
            <a:r>
              <a:rPr lang="hu-HU" sz="2800" b="1" dirty="0" smtClean="0"/>
              <a:t>Cloud Óriások egészen másként tekintenek az infrastruktúra optimalizálásra mint a hagyományos nagyvállalatok:</a:t>
            </a:r>
          </a:p>
          <a:p>
            <a:pPr>
              <a:lnSpc>
                <a:spcPct val="90000"/>
              </a:lnSpc>
            </a:pPr>
            <a:endParaRPr lang="hu-HU" sz="2800" b="1" dirty="0" smtClean="0">
              <a:solidFill>
                <a:schemeClr val="accent1"/>
              </a:solidFill>
            </a:endParaRPr>
          </a:p>
          <a:p>
            <a:pPr marL="354013" indent="-354013">
              <a:lnSpc>
                <a:spcPct val="90000"/>
              </a:lnSpc>
              <a:spcAft>
                <a:spcPts val="1800"/>
              </a:spcAft>
              <a:buFont typeface="Wingdings" panose="05000000000000000000" pitchFamily="2" charset="2"/>
              <a:buChar char="§"/>
            </a:pPr>
            <a:r>
              <a:rPr lang="hu-HU" sz="2800" b="1" dirty="0" smtClean="0">
                <a:solidFill>
                  <a:schemeClr val="accent1"/>
                </a:solidFill>
              </a:rPr>
              <a:t>Infrastruktúra felépítés</a:t>
            </a:r>
          </a:p>
          <a:p>
            <a:pPr marL="354013" indent="-354013">
              <a:lnSpc>
                <a:spcPct val="90000"/>
              </a:lnSpc>
              <a:spcAft>
                <a:spcPts val="1800"/>
              </a:spcAft>
              <a:buFont typeface="Wingdings" panose="05000000000000000000" pitchFamily="2" charset="2"/>
              <a:buChar char="§"/>
            </a:pPr>
            <a:r>
              <a:rPr lang="hu-HU" sz="2800" b="1" dirty="0" smtClean="0">
                <a:solidFill>
                  <a:schemeClr val="accent1"/>
                </a:solidFill>
              </a:rPr>
              <a:t>Alkalmazás </a:t>
            </a:r>
            <a:r>
              <a:rPr lang="hu-HU" sz="2800" b="1" dirty="0" err="1" smtClean="0">
                <a:solidFill>
                  <a:schemeClr val="accent1"/>
                </a:solidFill>
              </a:rPr>
              <a:t>Optimalizáció</a:t>
            </a:r>
            <a:endParaRPr lang="hu-HU" sz="2800" b="1" dirty="0" smtClean="0">
              <a:solidFill>
                <a:schemeClr val="accent1"/>
              </a:solidFill>
            </a:endParaRPr>
          </a:p>
          <a:p>
            <a:pPr marL="354013" indent="-354013">
              <a:lnSpc>
                <a:spcPct val="90000"/>
              </a:lnSpc>
              <a:spcAft>
                <a:spcPts val="1800"/>
              </a:spcAft>
              <a:buFont typeface="Wingdings" panose="05000000000000000000" pitchFamily="2" charset="2"/>
              <a:buChar char="§"/>
            </a:pPr>
            <a:r>
              <a:rPr lang="hu-HU" sz="2800" b="1" dirty="0" smtClean="0">
                <a:solidFill>
                  <a:schemeClr val="accent1"/>
                </a:solidFill>
              </a:rPr>
              <a:t>Üzemeltetés</a:t>
            </a:r>
            <a:endParaRPr lang="hu-HU" sz="2800" b="1" dirty="0">
              <a:solidFill>
                <a:schemeClr val="accent1"/>
              </a:solidFill>
            </a:endParaRPr>
          </a:p>
        </p:txBody>
      </p:sp>
      <p:sp>
        <p:nvSpPr>
          <p:cNvPr id="6" name="Rectangle 5"/>
          <p:cNvSpPr/>
          <p:nvPr/>
        </p:nvSpPr>
        <p:spPr>
          <a:xfrm>
            <a:off x="1589" y="0"/>
            <a:ext cx="5840361" cy="6858000"/>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 name="Title 1"/>
          <p:cNvSpPr>
            <a:spLocks noGrp="1"/>
          </p:cNvSpPr>
          <p:nvPr>
            <p:ph type="title" idx="4294967295"/>
          </p:nvPr>
        </p:nvSpPr>
        <p:spPr>
          <a:xfrm>
            <a:off x="1588" y="2971800"/>
            <a:ext cx="4770438" cy="1760538"/>
          </a:xfrm>
        </p:spPr>
        <p:txBody>
          <a:bodyPr anchor="ctr"/>
          <a:lstStyle/>
          <a:p>
            <a:pPr algn="ctr"/>
            <a:r>
              <a:rPr lang="hu-HU" dirty="0" smtClean="0">
                <a:solidFill>
                  <a:schemeClr val="bg1"/>
                </a:solidFill>
              </a:rPr>
              <a:t>Ahhoz, hogy a Cloud Óriások hatékonyságát megközelítsük először a szemléletüket kell magunkévá tenni</a:t>
            </a:r>
            <a:endParaRPr lang="en-US" dirty="0">
              <a:solidFill>
                <a:schemeClr val="bg1"/>
              </a:solidFill>
            </a:endParaRPr>
          </a:p>
        </p:txBody>
      </p:sp>
      <p:pic>
        <p:nvPicPr>
          <p:cNvPr id="9" name="Picture 8"/>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1407432" y="1160208"/>
            <a:ext cx="3028672" cy="1660648"/>
          </a:xfrm>
          <a:prstGeom prst="rect">
            <a:avLst/>
          </a:prstGeom>
        </p:spPr>
      </p:pic>
    </p:spTree>
    <p:extLst>
      <p:ext uri="{BB962C8B-B14F-4D97-AF65-F5344CB8AC3E}">
        <p14:creationId xmlns:p14="http://schemas.microsoft.com/office/powerpoint/2010/main" val="17012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3177" y="1589"/>
          <a:ext cx="1587" cy="1587"/>
        </p:xfrm>
        <a:graphic>
          <a:graphicData uri="http://schemas.openxmlformats.org/presentationml/2006/ole">
            <mc:AlternateContent xmlns:mc="http://schemas.openxmlformats.org/markup-compatibility/2006">
              <mc:Choice xmlns:v="urn:schemas-microsoft-com:vml" Requires="v">
                <p:oleObj spid="_x0000_s1130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3177" y="1589"/>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hu-HU" dirty="0" smtClean="0"/>
              <a:t>Cloud Óriások nem másolhatók, de a szemlélet átvehető </a:t>
            </a:r>
            <a:endParaRPr lang="en-US" dirty="0"/>
          </a:p>
        </p:txBody>
      </p:sp>
      <p:sp>
        <p:nvSpPr>
          <p:cNvPr id="25" name="Text Placeholder 24"/>
          <p:cNvSpPr>
            <a:spLocks noGrp="1"/>
          </p:cNvSpPr>
          <p:nvPr>
            <p:ph type="body" sz="quarter" idx="13"/>
          </p:nvPr>
        </p:nvSpPr>
        <p:spPr/>
        <p:txBody>
          <a:bodyPr/>
          <a:lstStyle/>
          <a:p>
            <a:r>
              <a:rPr lang="hu-HU" b="1" dirty="0" smtClean="0"/>
              <a:t>Két nagyságrenddel nagyobbak, maguk írják az alkalmazásaikat</a:t>
            </a:r>
            <a:endParaRPr lang="hu-HU" b="1" dirty="0"/>
          </a:p>
        </p:txBody>
      </p:sp>
      <p:sp>
        <p:nvSpPr>
          <p:cNvPr id="4" name="TextBox 3"/>
          <p:cNvSpPr txBox="1"/>
          <p:nvPr/>
        </p:nvSpPr>
        <p:spPr>
          <a:xfrm>
            <a:off x="7856596" y="1697745"/>
            <a:ext cx="3426831" cy="497543"/>
          </a:xfrm>
          <a:prstGeom prst="rect">
            <a:avLst/>
          </a:prstGeom>
          <a:noFill/>
        </p:spPr>
        <p:txBody>
          <a:bodyPr wrap="square" lIns="0" tIns="0" rIns="0" bIns="0" rtlCol="0">
            <a:noAutofit/>
          </a:bodyPr>
          <a:lstStyle/>
          <a:p>
            <a:pPr algn="ctr">
              <a:lnSpc>
                <a:spcPct val="90000"/>
              </a:lnSpc>
            </a:pPr>
            <a:r>
              <a:rPr lang="hu-HU" sz="2800" b="1" dirty="0" smtClean="0">
                <a:solidFill>
                  <a:schemeClr val="accent1"/>
                </a:solidFill>
              </a:rPr>
              <a:t>Hagyományos</a:t>
            </a:r>
            <a:br>
              <a:rPr lang="hu-HU" sz="2800" b="1" dirty="0" smtClean="0">
                <a:solidFill>
                  <a:schemeClr val="accent1"/>
                </a:solidFill>
              </a:rPr>
            </a:br>
            <a:r>
              <a:rPr lang="hu-HU" sz="2800" b="1" dirty="0" smtClean="0">
                <a:solidFill>
                  <a:schemeClr val="accent1"/>
                </a:solidFill>
              </a:rPr>
              <a:t>Nagyvállalat</a:t>
            </a:r>
            <a:endParaRPr lang="en-US" sz="2800" b="1" dirty="0">
              <a:solidFill>
                <a:schemeClr val="accent1"/>
              </a:solidFill>
            </a:endParaRPr>
          </a:p>
        </p:txBody>
      </p:sp>
      <p:sp>
        <p:nvSpPr>
          <p:cNvPr id="5" name="TextBox 4"/>
          <p:cNvSpPr txBox="1"/>
          <p:nvPr/>
        </p:nvSpPr>
        <p:spPr>
          <a:xfrm>
            <a:off x="2851626" y="1695043"/>
            <a:ext cx="3065929" cy="497543"/>
          </a:xfrm>
          <a:prstGeom prst="rect">
            <a:avLst/>
          </a:prstGeom>
          <a:noFill/>
        </p:spPr>
        <p:txBody>
          <a:bodyPr wrap="square" lIns="0" tIns="0" rIns="0" bIns="0" rtlCol="0">
            <a:noAutofit/>
          </a:bodyPr>
          <a:lstStyle/>
          <a:p>
            <a:pPr algn="ctr">
              <a:lnSpc>
                <a:spcPct val="90000"/>
              </a:lnSpc>
            </a:pPr>
            <a:r>
              <a:rPr lang="en-US" sz="2800" b="1" dirty="0">
                <a:solidFill>
                  <a:schemeClr val="tx2"/>
                </a:solidFill>
              </a:rPr>
              <a:t>Cloud </a:t>
            </a:r>
            <a:r>
              <a:rPr lang="hu-HU" sz="2800" b="1" dirty="0" smtClean="0">
                <a:solidFill>
                  <a:schemeClr val="tx2"/>
                </a:solidFill>
              </a:rPr>
              <a:t>Óriás</a:t>
            </a:r>
            <a:endParaRPr lang="en-US" sz="2800" b="1" dirty="0">
              <a:solidFill>
                <a:schemeClr val="tx2"/>
              </a:solidFill>
            </a:endParaRPr>
          </a:p>
        </p:txBody>
      </p:sp>
      <p:sp>
        <p:nvSpPr>
          <p:cNvPr id="6" name="TextBox 5"/>
          <p:cNvSpPr txBox="1"/>
          <p:nvPr/>
        </p:nvSpPr>
        <p:spPr>
          <a:xfrm>
            <a:off x="611030" y="2655030"/>
            <a:ext cx="1208499" cy="361410"/>
          </a:xfrm>
          <a:prstGeom prst="rect">
            <a:avLst/>
          </a:prstGeom>
          <a:noFill/>
        </p:spPr>
        <p:txBody>
          <a:bodyPr wrap="none" lIns="0" tIns="0" rIns="0" bIns="0" rtlCol="0">
            <a:noAutofit/>
          </a:bodyPr>
          <a:lstStyle/>
          <a:p>
            <a:pPr>
              <a:lnSpc>
                <a:spcPct val="90000"/>
              </a:lnSpc>
            </a:pPr>
            <a:r>
              <a:rPr lang="hu-HU" sz="3200" b="1" dirty="0" smtClean="0"/>
              <a:t>Méret</a:t>
            </a:r>
            <a:r>
              <a:rPr lang="en-US" sz="3200" b="1" dirty="0" smtClean="0"/>
              <a:t>:</a:t>
            </a:r>
            <a:endParaRPr lang="en-US" b="1" dirty="0"/>
          </a:p>
        </p:txBody>
      </p:sp>
      <p:sp>
        <p:nvSpPr>
          <p:cNvPr id="7" name="TextBox 6"/>
          <p:cNvSpPr txBox="1"/>
          <p:nvPr/>
        </p:nvSpPr>
        <p:spPr>
          <a:xfrm>
            <a:off x="3291233" y="3046037"/>
            <a:ext cx="45719" cy="103095"/>
          </a:xfrm>
          <a:prstGeom prst="rect">
            <a:avLst/>
          </a:prstGeom>
          <a:noFill/>
        </p:spPr>
        <p:txBody>
          <a:bodyPr wrap="square" lIns="0" tIns="0" rIns="0" bIns="0" rtlCol="0">
            <a:noAutofit/>
          </a:bodyPr>
          <a:lstStyle/>
          <a:p>
            <a:pPr>
              <a:lnSpc>
                <a:spcPct val="90000"/>
              </a:lnSpc>
            </a:pPr>
            <a:endParaRPr lang="en-US" dirty="0"/>
          </a:p>
        </p:txBody>
      </p:sp>
      <p:sp>
        <p:nvSpPr>
          <p:cNvPr id="8" name="TextBox 7"/>
          <p:cNvSpPr txBox="1"/>
          <p:nvPr/>
        </p:nvSpPr>
        <p:spPr>
          <a:xfrm>
            <a:off x="3383471" y="3841381"/>
            <a:ext cx="2205318" cy="336177"/>
          </a:xfrm>
          <a:prstGeom prst="rect">
            <a:avLst/>
          </a:prstGeom>
          <a:noFill/>
        </p:spPr>
        <p:txBody>
          <a:bodyPr wrap="square" lIns="0" tIns="0" rIns="0" bIns="0" rtlCol="0">
            <a:noAutofit/>
          </a:bodyPr>
          <a:lstStyle/>
          <a:p>
            <a:pPr algn="ctr">
              <a:lnSpc>
                <a:spcPct val="90000"/>
              </a:lnSpc>
            </a:pPr>
            <a:r>
              <a:rPr lang="en-US" b="1" dirty="0"/>
              <a:t>1,000,000+ </a:t>
            </a:r>
            <a:r>
              <a:rPr lang="en-US" b="1" dirty="0" smtClean="0"/>
              <a:t>s</a:t>
            </a:r>
            <a:r>
              <a:rPr lang="hu-HU" b="1" dirty="0" smtClean="0"/>
              <a:t>z</a:t>
            </a:r>
            <a:r>
              <a:rPr lang="en-US" b="1" dirty="0" err="1" smtClean="0"/>
              <a:t>erver</a:t>
            </a:r>
            <a:endParaRPr lang="en-US" b="1" dirty="0"/>
          </a:p>
        </p:txBody>
      </p:sp>
      <p:sp>
        <p:nvSpPr>
          <p:cNvPr id="15" name="TextBox 14"/>
          <p:cNvSpPr txBox="1"/>
          <p:nvPr/>
        </p:nvSpPr>
        <p:spPr>
          <a:xfrm>
            <a:off x="8467352" y="3841381"/>
            <a:ext cx="2205318" cy="336177"/>
          </a:xfrm>
          <a:prstGeom prst="rect">
            <a:avLst/>
          </a:prstGeom>
          <a:noFill/>
        </p:spPr>
        <p:txBody>
          <a:bodyPr wrap="square" lIns="0" tIns="0" rIns="0" bIns="0" rtlCol="0">
            <a:noAutofit/>
          </a:bodyPr>
          <a:lstStyle/>
          <a:p>
            <a:pPr algn="ctr">
              <a:lnSpc>
                <a:spcPct val="90000"/>
              </a:lnSpc>
            </a:pPr>
            <a:r>
              <a:rPr lang="en-US" b="1" dirty="0"/>
              <a:t>~10,000 </a:t>
            </a:r>
            <a:r>
              <a:rPr lang="en-US" b="1" dirty="0" smtClean="0"/>
              <a:t>s</a:t>
            </a:r>
            <a:r>
              <a:rPr lang="hu-HU" b="1" dirty="0" smtClean="0"/>
              <a:t>z</a:t>
            </a:r>
            <a:r>
              <a:rPr lang="en-US" b="1" dirty="0" err="1" smtClean="0"/>
              <a:t>erver</a:t>
            </a:r>
            <a:endParaRPr lang="en-US" b="1" dirty="0"/>
          </a:p>
        </p:txBody>
      </p:sp>
      <p:sp>
        <p:nvSpPr>
          <p:cNvPr id="19" name="TextBox 18"/>
          <p:cNvSpPr txBox="1"/>
          <p:nvPr/>
        </p:nvSpPr>
        <p:spPr>
          <a:xfrm>
            <a:off x="611029" y="4951272"/>
            <a:ext cx="914400" cy="450062"/>
          </a:xfrm>
          <a:prstGeom prst="rect">
            <a:avLst/>
          </a:prstGeom>
          <a:noFill/>
        </p:spPr>
        <p:txBody>
          <a:bodyPr wrap="none" lIns="0" tIns="0" rIns="0" bIns="0" rtlCol="0">
            <a:noAutofit/>
          </a:bodyPr>
          <a:lstStyle/>
          <a:p>
            <a:pPr>
              <a:lnSpc>
                <a:spcPct val="90000"/>
              </a:lnSpc>
            </a:pPr>
            <a:r>
              <a:rPr lang="hu-HU" sz="3200" b="1" dirty="0" smtClean="0"/>
              <a:t>Alkalmazás</a:t>
            </a:r>
            <a:r>
              <a:rPr lang="en-US" sz="3200" b="1" dirty="0" smtClean="0"/>
              <a:t>:</a:t>
            </a:r>
            <a:endParaRPr lang="en-US" b="1" dirty="0"/>
          </a:p>
        </p:txBody>
      </p:sp>
      <p:sp>
        <p:nvSpPr>
          <p:cNvPr id="20" name="TextBox 19"/>
          <p:cNvSpPr txBox="1"/>
          <p:nvPr/>
        </p:nvSpPr>
        <p:spPr>
          <a:xfrm>
            <a:off x="3197684" y="5732892"/>
            <a:ext cx="2571369" cy="461123"/>
          </a:xfrm>
          <a:prstGeom prst="rect">
            <a:avLst/>
          </a:prstGeom>
          <a:noFill/>
        </p:spPr>
        <p:txBody>
          <a:bodyPr wrap="none" lIns="0" tIns="0" rIns="0" bIns="0" rtlCol="0" anchor="ctr">
            <a:noAutofit/>
          </a:bodyPr>
          <a:lstStyle/>
          <a:p>
            <a:pPr algn="ctr">
              <a:lnSpc>
                <a:spcPct val="90000"/>
              </a:lnSpc>
            </a:pPr>
            <a:r>
              <a:rPr lang="hu-HU" b="1" dirty="0" smtClean="0"/>
              <a:t>Maguk írják</a:t>
            </a:r>
            <a:endParaRPr lang="en-US" b="1" dirty="0"/>
          </a:p>
        </p:txBody>
      </p:sp>
      <p:sp>
        <p:nvSpPr>
          <p:cNvPr id="21" name="TextBox 20"/>
          <p:cNvSpPr txBox="1"/>
          <p:nvPr/>
        </p:nvSpPr>
        <p:spPr>
          <a:xfrm>
            <a:off x="7945013" y="5833952"/>
            <a:ext cx="3249996" cy="574929"/>
          </a:xfrm>
          <a:prstGeom prst="rect">
            <a:avLst/>
          </a:prstGeom>
          <a:noFill/>
        </p:spPr>
        <p:txBody>
          <a:bodyPr wrap="none" lIns="0" tIns="0" rIns="0" bIns="0" rtlCol="0">
            <a:noAutofit/>
          </a:bodyPr>
          <a:lstStyle/>
          <a:p>
            <a:pPr algn="ctr">
              <a:lnSpc>
                <a:spcPct val="90000"/>
              </a:lnSpc>
            </a:pPr>
            <a:r>
              <a:rPr lang="en-US" b="1" dirty="0" smtClean="0"/>
              <a:t>1000</a:t>
            </a:r>
            <a:r>
              <a:rPr lang="hu-HU" b="1" dirty="0" smtClean="0"/>
              <a:t>es számú alkalmazás csomag </a:t>
            </a:r>
            <a:r>
              <a:rPr lang="en-US" b="1" dirty="0" smtClean="0"/>
              <a:t> </a:t>
            </a:r>
            <a:r>
              <a:rPr lang="en-US" b="1" dirty="0"/>
              <a:t/>
            </a:r>
            <a:br>
              <a:rPr lang="en-US" b="1" dirty="0"/>
            </a:br>
            <a:r>
              <a:rPr lang="hu-HU" b="1" dirty="0" smtClean="0"/>
              <a:t>Saját alkalmazások</a:t>
            </a:r>
            <a:endParaRPr lang="en-US" b="1" dirty="0"/>
          </a:p>
        </p:txBody>
      </p:sp>
      <p:pic>
        <p:nvPicPr>
          <p:cNvPr id="24" name="Picture 23"/>
          <p:cNvPicPr>
            <a:picLocks noChangeAspect="1"/>
          </p:cNvPicPr>
          <p:nvPr/>
        </p:nvPicPr>
        <p:blipFill>
          <a:blip r:embed="rId6">
            <a:grayscl/>
          </a:blip>
          <a:stretch>
            <a:fillRect/>
          </a:stretch>
        </p:blipFill>
        <p:spPr>
          <a:xfrm>
            <a:off x="2631486" y="3319039"/>
            <a:ext cx="863388" cy="388944"/>
          </a:xfrm>
          <a:prstGeom prst="rect">
            <a:avLst/>
          </a:prstGeom>
        </p:spPr>
      </p:pic>
      <p:pic>
        <p:nvPicPr>
          <p:cNvPr id="26" name="Picture 25"/>
          <p:cNvPicPr>
            <a:picLocks noChangeAspect="1"/>
          </p:cNvPicPr>
          <p:nvPr/>
        </p:nvPicPr>
        <p:blipFill>
          <a:blip r:embed="rId6">
            <a:grayscl/>
          </a:blip>
          <a:stretch>
            <a:fillRect/>
          </a:stretch>
        </p:blipFill>
        <p:spPr>
          <a:xfrm>
            <a:off x="3533443" y="3319039"/>
            <a:ext cx="863388" cy="388944"/>
          </a:xfrm>
          <a:prstGeom prst="rect">
            <a:avLst/>
          </a:prstGeom>
        </p:spPr>
      </p:pic>
      <p:pic>
        <p:nvPicPr>
          <p:cNvPr id="27" name="Picture 26"/>
          <p:cNvPicPr>
            <a:picLocks noChangeAspect="1"/>
          </p:cNvPicPr>
          <p:nvPr/>
        </p:nvPicPr>
        <p:blipFill>
          <a:blip r:embed="rId6">
            <a:grayscl/>
          </a:blip>
          <a:stretch>
            <a:fillRect/>
          </a:stretch>
        </p:blipFill>
        <p:spPr>
          <a:xfrm>
            <a:off x="4435400" y="3319039"/>
            <a:ext cx="863388" cy="388944"/>
          </a:xfrm>
          <a:prstGeom prst="rect">
            <a:avLst/>
          </a:prstGeom>
        </p:spPr>
      </p:pic>
      <p:pic>
        <p:nvPicPr>
          <p:cNvPr id="28" name="Picture 27"/>
          <p:cNvPicPr>
            <a:picLocks noChangeAspect="1"/>
          </p:cNvPicPr>
          <p:nvPr/>
        </p:nvPicPr>
        <p:blipFill>
          <a:blip r:embed="rId6">
            <a:grayscl/>
          </a:blip>
          <a:stretch>
            <a:fillRect/>
          </a:stretch>
        </p:blipFill>
        <p:spPr>
          <a:xfrm>
            <a:off x="5337358" y="3319039"/>
            <a:ext cx="863388" cy="388944"/>
          </a:xfrm>
          <a:prstGeom prst="rect">
            <a:avLst/>
          </a:prstGeom>
        </p:spPr>
      </p:pic>
      <p:pic>
        <p:nvPicPr>
          <p:cNvPr id="29" name="Picture 28"/>
          <p:cNvPicPr>
            <a:picLocks noChangeAspect="1"/>
          </p:cNvPicPr>
          <p:nvPr/>
        </p:nvPicPr>
        <p:blipFill>
          <a:blip r:embed="rId6">
            <a:grayscl/>
          </a:blip>
          <a:stretch>
            <a:fillRect/>
          </a:stretch>
        </p:blipFill>
        <p:spPr>
          <a:xfrm>
            <a:off x="2631486" y="2898991"/>
            <a:ext cx="863388" cy="388944"/>
          </a:xfrm>
          <a:prstGeom prst="rect">
            <a:avLst/>
          </a:prstGeom>
        </p:spPr>
      </p:pic>
      <p:pic>
        <p:nvPicPr>
          <p:cNvPr id="30" name="Picture 29"/>
          <p:cNvPicPr>
            <a:picLocks noChangeAspect="1"/>
          </p:cNvPicPr>
          <p:nvPr/>
        </p:nvPicPr>
        <p:blipFill>
          <a:blip r:embed="rId6">
            <a:grayscl/>
          </a:blip>
          <a:stretch>
            <a:fillRect/>
          </a:stretch>
        </p:blipFill>
        <p:spPr>
          <a:xfrm>
            <a:off x="3533443" y="2898991"/>
            <a:ext cx="863388" cy="388944"/>
          </a:xfrm>
          <a:prstGeom prst="rect">
            <a:avLst/>
          </a:prstGeom>
        </p:spPr>
      </p:pic>
      <p:pic>
        <p:nvPicPr>
          <p:cNvPr id="31" name="Picture 30"/>
          <p:cNvPicPr>
            <a:picLocks noChangeAspect="1"/>
          </p:cNvPicPr>
          <p:nvPr/>
        </p:nvPicPr>
        <p:blipFill>
          <a:blip r:embed="rId6">
            <a:grayscl/>
          </a:blip>
          <a:stretch>
            <a:fillRect/>
          </a:stretch>
        </p:blipFill>
        <p:spPr>
          <a:xfrm>
            <a:off x="4435400" y="2898991"/>
            <a:ext cx="863388" cy="388944"/>
          </a:xfrm>
          <a:prstGeom prst="rect">
            <a:avLst/>
          </a:prstGeom>
        </p:spPr>
      </p:pic>
      <p:pic>
        <p:nvPicPr>
          <p:cNvPr id="32" name="Picture 31"/>
          <p:cNvPicPr>
            <a:picLocks noChangeAspect="1"/>
          </p:cNvPicPr>
          <p:nvPr/>
        </p:nvPicPr>
        <p:blipFill>
          <a:blip r:embed="rId6">
            <a:grayscl/>
          </a:blip>
          <a:stretch>
            <a:fillRect/>
          </a:stretch>
        </p:blipFill>
        <p:spPr>
          <a:xfrm>
            <a:off x="5337358" y="2898991"/>
            <a:ext cx="863388" cy="388944"/>
          </a:xfrm>
          <a:prstGeom prst="rect">
            <a:avLst/>
          </a:prstGeom>
        </p:spPr>
      </p:pic>
      <p:pic>
        <p:nvPicPr>
          <p:cNvPr id="33" name="Picture 32"/>
          <p:cNvPicPr>
            <a:picLocks noChangeAspect="1"/>
          </p:cNvPicPr>
          <p:nvPr/>
        </p:nvPicPr>
        <p:blipFill>
          <a:blip r:embed="rId6">
            <a:grayscl/>
          </a:blip>
          <a:stretch>
            <a:fillRect/>
          </a:stretch>
        </p:blipFill>
        <p:spPr>
          <a:xfrm>
            <a:off x="2631486" y="2487462"/>
            <a:ext cx="863388" cy="388944"/>
          </a:xfrm>
          <a:prstGeom prst="rect">
            <a:avLst/>
          </a:prstGeom>
        </p:spPr>
      </p:pic>
      <p:pic>
        <p:nvPicPr>
          <p:cNvPr id="34" name="Picture 33"/>
          <p:cNvPicPr>
            <a:picLocks noChangeAspect="1"/>
          </p:cNvPicPr>
          <p:nvPr/>
        </p:nvPicPr>
        <p:blipFill>
          <a:blip r:embed="rId6">
            <a:grayscl/>
          </a:blip>
          <a:stretch>
            <a:fillRect/>
          </a:stretch>
        </p:blipFill>
        <p:spPr>
          <a:xfrm>
            <a:off x="3533443" y="2487462"/>
            <a:ext cx="863388" cy="388944"/>
          </a:xfrm>
          <a:prstGeom prst="rect">
            <a:avLst/>
          </a:prstGeom>
        </p:spPr>
      </p:pic>
      <p:pic>
        <p:nvPicPr>
          <p:cNvPr id="35" name="Picture 34"/>
          <p:cNvPicPr>
            <a:picLocks noChangeAspect="1"/>
          </p:cNvPicPr>
          <p:nvPr/>
        </p:nvPicPr>
        <p:blipFill>
          <a:blip r:embed="rId6">
            <a:grayscl/>
          </a:blip>
          <a:stretch>
            <a:fillRect/>
          </a:stretch>
        </p:blipFill>
        <p:spPr>
          <a:xfrm>
            <a:off x="4435400" y="2487462"/>
            <a:ext cx="863388" cy="388944"/>
          </a:xfrm>
          <a:prstGeom prst="rect">
            <a:avLst/>
          </a:prstGeom>
        </p:spPr>
      </p:pic>
      <p:pic>
        <p:nvPicPr>
          <p:cNvPr id="36" name="Picture 35"/>
          <p:cNvPicPr>
            <a:picLocks noChangeAspect="1"/>
          </p:cNvPicPr>
          <p:nvPr/>
        </p:nvPicPr>
        <p:blipFill>
          <a:blip r:embed="rId6">
            <a:grayscl/>
          </a:blip>
          <a:stretch>
            <a:fillRect/>
          </a:stretch>
        </p:blipFill>
        <p:spPr>
          <a:xfrm>
            <a:off x="5337358" y="2487462"/>
            <a:ext cx="863388" cy="388944"/>
          </a:xfrm>
          <a:prstGeom prst="rect">
            <a:avLst/>
          </a:prstGeom>
        </p:spPr>
      </p:pic>
      <p:pic>
        <p:nvPicPr>
          <p:cNvPr id="37" name="Picture 36"/>
          <p:cNvPicPr>
            <a:picLocks noChangeAspect="1"/>
          </p:cNvPicPr>
          <p:nvPr/>
        </p:nvPicPr>
        <p:blipFill>
          <a:blip r:embed="rId6">
            <a:grayscl/>
          </a:blip>
          <a:stretch>
            <a:fillRect/>
          </a:stretch>
        </p:blipFill>
        <p:spPr>
          <a:xfrm>
            <a:off x="2631486" y="2076910"/>
            <a:ext cx="863388" cy="388944"/>
          </a:xfrm>
          <a:prstGeom prst="rect">
            <a:avLst/>
          </a:prstGeom>
        </p:spPr>
      </p:pic>
      <p:pic>
        <p:nvPicPr>
          <p:cNvPr id="38" name="Picture 37"/>
          <p:cNvPicPr>
            <a:picLocks noChangeAspect="1"/>
          </p:cNvPicPr>
          <p:nvPr/>
        </p:nvPicPr>
        <p:blipFill>
          <a:blip r:embed="rId6">
            <a:grayscl/>
          </a:blip>
          <a:stretch>
            <a:fillRect/>
          </a:stretch>
        </p:blipFill>
        <p:spPr>
          <a:xfrm>
            <a:off x="3533443" y="2076910"/>
            <a:ext cx="863388" cy="388944"/>
          </a:xfrm>
          <a:prstGeom prst="rect">
            <a:avLst/>
          </a:prstGeom>
        </p:spPr>
      </p:pic>
      <p:pic>
        <p:nvPicPr>
          <p:cNvPr id="39" name="Picture 38"/>
          <p:cNvPicPr>
            <a:picLocks noChangeAspect="1"/>
          </p:cNvPicPr>
          <p:nvPr/>
        </p:nvPicPr>
        <p:blipFill>
          <a:blip r:embed="rId6">
            <a:grayscl/>
          </a:blip>
          <a:stretch>
            <a:fillRect/>
          </a:stretch>
        </p:blipFill>
        <p:spPr>
          <a:xfrm>
            <a:off x="4435400" y="2076910"/>
            <a:ext cx="863388" cy="388944"/>
          </a:xfrm>
          <a:prstGeom prst="rect">
            <a:avLst/>
          </a:prstGeom>
        </p:spPr>
      </p:pic>
      <p:pic>
        <p:nvPicPr>
          <p:cNvPr id="40" name="Picture 39"/>
          <p:cNvPicPr>
            <a:picLocks noChangeAspect="1"/>
          </p:cNvPicPr>
          <p:nvPr/>
        </p:nvPicPr>
        <p:blipFill>
          <a:blip r:embed="rId6">
            <a:grayscl/>
          </a:blip>
          <a:stretch>
            <a:fillRect/>
          </a:stretch>
        </p:blipFill>
        <p:spPr>
          <a:xfrm>
            <a:off x="5337358" y="2076910"/>
            <a:ext cx="863388" cy="388944"/>
          </a:xfrm>
          <a:prstGeom prst="rect">
            <a:avLst/>
          </a:prstGeom>
        </p:spPr>
      </p:pic>
      <p:cxnSp>
        <p:nvCxnSpPr>
          <p:cNvPr id="42" name="Straight Connector 41"/>
          <p:cNvCxnSpPr/>
          <p:nvPr/>
        </p:nvCxnSpPr>
        <p:spPr>
          <a:xfrm>
            <a:off x="2535745" y="4217619"/>
            <a:ext cx="9120869" cy="0"/>
          </a:xfrm>
          <a:prstGeom prst="line">
            <a:avLst/>
          </a:prstGeom>
          <a:ln w="57150">
            <a:solidFill>
              <a:schemeClr val="accent1"/>
            </a:solidFill>
            <a:miter lim="800000"/>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nvPicPr>
        <p:blipFill>
          <a:blip r:embed="rId6">
            <a:grayscl/>
          </a:blip>
          <a:stretch>
            <a:fillRect/>
          </a:stretch>
        </p:blipFill>
        <p:spPr>
          <a:xfrm>
            <a:off x="9279256" y="3432884"/>
            <a:ext cx="534926" cy="240977"/>
          </a:xfrm>
          <a:prstGeom prst="rect">
            <a:avLst/>
          </a:prstGeom>
        </p:spPr>
      </p:pic>
      <p:sp>
        <p:nvSpPr>
          <p:cNvPr id="44" name="Right Arrow 43"/>
          <p:cNvSpPr/>
          <p:nvPr/>
        </p:nvSpPr>
        <p:spPr>
          <a:xfrm>
            <a:off x="5917554" y="4643568"/>
            <a:ext cx="2392292" cy="1190383"/>
          </a:xfrm>
          <a:prstGeom prst="rightArrow">
            <a:avLst>
              <a:gd name="adj1" fmla="val 61111"/>
              <a:gd name="adj2" fmla="val 50000"/>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90000"/>
              </a:lnSpc>
            </a:pPr>
            <a:r>
              <a:rPr lang="hu-HU" sz="2800" b="1" dirty="0" smtClean="0"/>
              <a:t>Teljes </a:t>
            </a:r>
            <a:r>
              <a:rPr lang="hu-HU" sz="2800" b="1" dirty="0"/>
              <a:t>K</a:t>
            </a:r>
            <a:r>
              <a:rPr lang="en-US" sz="2800" b="1" dirty="0" err="1" smtClean="0"/>
              <a:t>ontrol</a:t>
            </a:r>
            <a:endParaRPr lang="en-US" sz="2800" b="1" dirty="0"/>
          </a:p>
        </p:txBody>
      </p:sp>
      <p:sp>
        <p:nvSpPr>
          <p:cNvPr id="17" name="Right Arrow 16"/>
          <p:cNvSpPr/>
          <p:nvPr/>
        </p:nvSpPr>
        <p:spPr>
          <a:xfrm>
            <a:off x="5917554" y="2192585"/>
            <a:ext cx="2392292" cy="1196220"/>
          </a:xfrm>
          <a:prstGeom prst="rightArrow">
            <a:avLst>
              <a:gd name="adj1" fmla="val 61111"/>
              <a:gd name="adj2" fmla="val 50000"/>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90000"/>
              </a:lnSpc>
            </a:pPr>
            <a:r>
              <a:rPr lang="en-US" sz="2800" b="1" dirty="0"/>
              <a:t>100X</a:t>
            </a:r>
          </a:p>
        </p:txBody>
      </p:sp>
      <p:pic>
        <p:nvPicPr>
          <p:cNvPr id="45" name="Picture 44"/>
          <p:cNvPicPr>
            <a:picLocks noChangeAspect="1"/>
          </p:cNvPicPr>
          <p:nvPr/>
        </p:nvPicPr>
        <p:blipFill>
          <a:blip r:embed="rId7"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117607" y="4438552"/>
            <a:ext cx="731521" cy="1203962"/>
          </a:xfrm>
          <a:prstGeom prst="rect">
            <a:avLst/>
          </a:prstGeom>
        </p:spPr>
      </p:pic>
      <p:pic>
        <p:nvPicPr>
          <p:cNvPr id="46" name="Picture 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98510" y="4431574"/>
            <a:ext cx="1143002" cy="1255779"/>
          </a:xfrm>
          <a:prstGeom prst="rect">
            <a:avLst/>
          </a:prstGeom>
        </p:spPr>
      </p:pic>
    </p:spTree>
    <p:extLst>
      <p:ext uri="{BB962C8B-B14F-4D97-AF65-F5344CB8AC3E}">
        <p14:creationId xmlns:p14="http://schemas.microsoft.com/office/powerpoint/2010/main" val="18982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nvPr>
        </p:nvGraphicFramePr>
        <p:xfrm>
          <a:off x="3177" y="1589"/>
          <a:ext cx="1587" cy="1587"/>
        </p:xfrm>
        <a:graphic>
          <a:graphicData uri="http://schemas.openxmlformats.org/presentationml/2006/ole">
            <mc:AlternateContent xmlns:mc="http://schemas.openxmlformats.org/markup-compatibility/2006">
              <mc:Choice xmlns:v="urn:schemas-microsoft-com:vml" Requires="v">
                <p:oleObj spid="_x0000_s1232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3177" y="1589"/>
                        <a:ext cx="1587" cy="1587"/>
                      </a:xfrm>
                      <a:prstGeom prst="rect">
                        <a:avLst/>
                      </a:prstGeom>
                    </p:spPr>
                  </p:pic>
                </p:oleObj>
              </mc:Fallback>
            </mc:AlternateContent>
          </a:graphicData>
        </a:graphic>
      </p:graphicFrame>
      <p:graphicFrame>
        <p:nvGraphicFramePr>
          <p:cNvPr id="21" name="Chart 20"/>
          <p:cNvGraphicFramePr/>
          <p:nvPr>
            <p:extLst/>
          </p:nvPr>
        </p:nvGraphicFramePr>
        <p:xfrm>
          <a:off x="5196985" y="1858564"/>
          <a:ext cx="7607923" cy="2255701"/>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p:cNvSpPr>
            <a:spLocks noGrp="1"/>
          </p:cNvSpPr>
          <p:nvPr>
            <p:ph type="title"/>
          </p:nvPr>
        </p:nvSpPr>
        <p:spPr/>
        <p:txBody>
          <a:bodyPr/>
          <a:lstStyle/>
          <a:p>
            <a:r>
              <a:rPr lang="en-US" dirty="0" smtClean="0"/>
              <a:t>Cloud </a:t>
            </a:r>
            <a:r>
              <a:rPr lang="hu-HU" dirty="0" smtClean="0"/>
              <a:t>Óriások hatékonysága</a:t>
            </a:r>
            <a:endParaRPr lang="en-US" dirty="0"/>
          </a:p>
        </p:txBody>
      </p:sp>
      <p:sp>
        <p:nvSpPr>
          <p:cNvPr id="3" name="TextBox 2"/>
          <p:cNvSpPr txBox="1"/>
          <p:nvPr/>
        </p:nvSpPr>
        <p:spPr>
          <a:xfrm>
            <a:off x="7434821" y="1375723"/>
            <a:ext cx="3065929" cy="495955"/>
          </a:xfrm>
          <a:prstGeom prst="rect">
            <a:avLst/>
          </a:prstGeom>
          <a:noFill/>
        </p:spPr>
        <p:txBody>
          <a:bodyPr wrap="square" lIns="0" tIns="0" rIns="0" bIns="0" rtlCol="0" anchor="ctr">
            <a:noAutofit/>
          </a:bodyPr>
          <a:lstStyle/>
          <a:p>
            <a:pPr algn="ctr">
              <a:lnSpc>
                <a:spcPct val="90000"/>
              </a:lnSpc>
            </a:pPr>
            <a:r>
              <a:rPr lang="hu-HU" sz="2400" b="1" dirty="0">
                <a:solidFill>
                  <a:schemeClr val="accent1"/>
                </a:solidFill>
              </a:rPr>
              <a:t>Hagyományos</a:t>
            </a:r>
            <a:br>
              <a:rPr lang="hu-HU" sz="2400" b="1" dirty="0">
                <a:solidFill>
                  <a:schemeClr val="accent1"/>
                </a:solidFill>
              </a:rPr>
            </a:br>
            <a:r>
              <a:rPr lang="hu-HU" sz="2400" b="1" dirty="0">
                <a:solidFill>
                  <a:schemeClr val="accent1"/>
                </a:solidFill>
              </a:rPr>
              <a:t>Nagyvállalat</a:t>
            </a:r>
            <a:endParaRPr lang="en-US" sz="2400" b="1" dirty="0">
              <a:solidFill>
                <a:schemeClr val="accent1"/>
              </a:solidFill>
            </a:endParaRPr>
          </a:p>
        </p:txBody>
      </p:sp>
      <p:sp>
        <p:nvSpPr>
          <p:cNvPr id="4" name="TextBox 3"/>
          <p:cNvSpPr txBox="1"/>
          <p:nvPr/>
        </p:nvSpPr>
        <p:spPr>
          <a:xfrm>
            <a:off x="2986155" y="1375723"/>
            <a:ext cx="3065929" cy="497543"/>
          </a:xfrm>
          <a:prstGeom prst="rect">
            <a:avLst/>
          </a:prstGeom>
          <a:noFill/>
        </p:spPr>
        <p:txBody>
          <a:bodyPr wrap="square" lIns="0" tIns="0" rIns="0" bIns="0" rtlCol="0" anchor="ctr">
            <a:noAutofit/>
          </a:bodyPr>
          <a:lstStyle/>
          <a:p>
            <a:pPr algn="ctr">
              <a:lnSpc>
                <a:spcPct val="90000"/>
              </a:lnSpc>
            </a:pPr>
            <a:r>
              <a:rPr lang="en-US" sz="2400" b="1" dirty="0">
                <a:solidFill>
                  <a:schemeClr val="accent1"/>
                </a:solidFill>
              </a:rPr>
              <a:t>Cloud </a:t>
            </a:r>
            <a:r>
              <a:rPr lang="hu-HU" sz="2400" b="1" dirty="0" smtClean="0">
                <a:solidFill>
                  <a:schemeClr val="accent1"/>
                </a:solidFill>
              </a:rPr>
              <a:t>Óriás</a:t>
            </a:r>
            <a:endParaRPr lang="en-US" sz="2400" b="1" dirty="0">
              <a:solidFill>
                <a:schemeClr val="accent1"/>
              </a:solidFill>
            </a:endParaRPr>
          </a:p>
        </p:txBody>
      </p:sp>
      <p:sp>
        <p:nvSpPr>
          <p:cNvPr id="5" name="TextBox 4"/>
          <p:cNvSpPr txBox="1"/>
          <p:nvPr/>
        </p:nvSpPr>
        <p:spPr>
          <a:xfrm>
            <a:off x="346994" y="2399525"/>
            <a:ext cx="2386007" cy="820454"/>
          </a:xfrm>
          <a:prstGeom prst="rightArrow">
            <a:avLst/>
          </a:prstGeom>
          <a:noFill/>
          <a:ln>
            <a:solidFill>
              <a:schemeClr val="accent1"/>
            </a:solidFill>
          </a:ln>
        </p:spPr>
        <p:txBody>
          <a:bodyPr wrap="none" lIns="72000" tIns="0" rIns="0" bIns="0" rtlCol="0" anchor="ctr">
            <a:noAutofit/>
          </a:bodyPr>
          <a:lstStyle/>
          <a:p>
            <a:pPr>
              <a:lnSpc>
                <a:spcPct val="90000"/>
              </a:lnSpc>
            </a:pPr>
            <a:r>
              <a:rPr lang="hu-HU" sz="2000" b="1" dirty="0" smtClean="0">
                <a:solidFill>
                  <a:schemeClr val="accent1"/>
                </a:solidFill>
              </a:rPr>
              <a:t>Működési Költség</a:t>
            </a:r>
            <a:endParaRPr lang="en-US" sz="2000" b="1" dirty="0">
              <a:solidFill>
                <a:schemeClr val="accent1"/>
              </a:solidFill>
            </a:endParaRPr>
          </a:p>
        </p:txBody>
      </p:sp>
      <p:sp>
        <p:nvSpPr>
          <p:cNvPr id="7" name="TextBox 6"/>
          <p:cNvSpPr txBox="1"/>
          <p:nvPr/>
        </p:nvSpPr>
        <p:spPr>
          <a:xfrm>
            <a:off x="363327" y="4602839"/>
            <a:ext cx="2386007" cy="828840"/>
          </a:xfrm>
          <a:prstGeom prst="rightArrow">
            <a:avLst/>
          </a:prstGeom>
          <a:noFill/>
          <a:ln>
            <a:solidFill>
              <a:schemeClr val="accent1"/>
            </a:solidFill>
          </a:ln>
        </p:spPr>
        <p:txBody>
          <a:bodyPr wrap="none" lIns="72000" tIns="0" rIns="0" bIns="0" rtlCol="0" anchor="ctr">
            <a:noAutofit/>
          </a:bodyPr>
          <a:lstStyle/>
          <a:p>
            <a:pPr>
              <a:lnSpc>
                <a:spcPct val="90000"/>
              </a:lnSpc>
            </a:pPr>
            <a:r>
              <a:rPr lang="hu-HU" sz="2000" b="1" dirty="0" smtClean="0">
                <a:solidFill>
                  <a:schemeClr val="accent1"/>
                </a:solidFill>
              </a:rPr>
              <a:t>Változáskezelés</a:t>
            </a:r>
            <a:endParaRPr lang="en-US" sz="2000" b="1" dirty="0">
              <a:solidFill>
                <a:schemeClr val="accent1"/>
              </a:solidFill>
            </a:endParaRPr>
          </a:p>
        </p:txBody>
      </p:sp>
      <p:sp>
        <p:nvSpPr>
          <p:cNvPr id="6" name="TextBox 5"/>
          <p:cNvSpPr txBox="1"/>
          <p:nvPr/>
        </p:nvSpPr>
        <p:spPr>
          <a:xfrm>
            <a:off x="7385964" y="3680671"/>
            <a:ext cx="3326278" cy="284597"/>
          </a:xfrm>
          <a:prstGeom prst="rect">
            <a:avLst/>
          </a:prstGeom>
          <a:noFill/>
        </p:spPr>
        <p:txBody>
          <a:bodyPr wrap="none" lIns="0" tIns="0" rIns="0" bIns="0" rtlCol="0">
            <a:noAutofit/>
          </a:bodyPr>
          <a:lstStyle/>
          <a:p>
            <a:pPr algn="ctr">
              <a:lnSpc>
                <a:spcPct val="90000"/>
              </a:lnSpc>
            </a:pPr>
            <a:r>
              <a:rPr lang="hu-HU" b="1" dirty="0" smtClean="0"/>
              <a:t>Emberi erőforrás</a:t>
            </a:r>
            <a:r>
              <a:rPr lang="en-US" b="1" dirty="0" smtClean="0"/>
              <a:t>~ </a:t>
            </a:r>
            <a:r>
              <a:rPr lang="en-US" b="1" dirty="0"/>
              <a:t>3X </a:t>
            </a:r>
            <a:r>
              <a:rPr lang="hu-HU" b="1" dirty="0" smtClean="0"/>
              <a:t>eszköz ár</a:t>
            </a:r>
            <a:endParaRPr lang="en-US" b="1" dirty="0"/>
          </a:p>
        </p:txBody>
      </p:sp>
      <p:sp>
        <p:nvSpPr>
          <p:cNvPr id="8" name="TextBox 7"/>
          <p:cNvSpPr txBox="1"/>
          <p:nvPr/>
        </p:nvSpPr>
        <p:spPr>
          <a:xfrm>
            <a:off x="3247531" y="5629551"/>
            <a:ext cx="2543175" cy="299832"/>
          </a:xfrm>
          <a:prstGeom prst="rect">
            <a:avLst/>
          </a:prstGeom>
          <a:noFill/>
        </p:spPr>
        <p:txBody>
          <a:bodyPr wrap="none" lIns="0" tIns="0" rIns="0" bIns="0" rtlCol="0">
            <a:noAutofit/>
          </a:bodyPr>
          <a:lstStyle/>
          <a:p>
            <a:pPr algn="ctr">
              <a:lnSpc>
                <a:spcPct val="90000"/>
              </a:lnSpc>
            </a:pPr>
            <a:r>
              <a:rPr lang="en-US" b="1" dirty="0"/>
              <a:t>50+ </a:t>
            </a:r>
            <a:r>
              <a:rPr lang="en-US" b="1" dirty="0" smtClean="0"/>
              <a:t>update </a:t>
            </a:r>
            <a:r>
              <a:rPr lang="hu-HU" b="1" dirty="0" smtClean="0"/>
              <a:t>naponta</a:t>
            </a:r>
            <a:endParaRPr lang="en-US" b="1" baseline="30000" dirty="0"/>
          </a:p>
        </p:txBody>
      </p:sp>
      <p:sp>
        <p:nvSpPr>
          <p:cNvPr id="9" name="TextBox 8"/>
          <p:cNvSpPr txBox="1"/>
          <p:nvPr/>
        </p:nvSpPr>
        <p:spPr>
          <a:xfrm>
            <a:off x="7667674" y="5650965"/>
            <a:ext cx="3027106" cy="278419"/>
          </a:xfrm>
          <a:prstGeom prst="rect">
            <a:avLst/>
          </a:prstGeom>
          <a:noFill/>
        </p:spPr>
        <p:txBody>
          <a:bodyPr wrap="none" lIns="0" tIns="0" rIns="0" bIns="0" rtlCol="0">
            <a:noAutofit/>
          </a:bodyPr>
          <a:lstStyle/>
          <a:p>
            <a:pPr algn="ctr">
              <a:lnSpc>
                <a:spcPct val="90000"/>
              </a:lnSpc>
            </a:pPr>
            <a:r>
              <a:rPr lang="en-US" b="1" dirty="0"/>
              <a:t>50 </a:t>
            </a:r>
            <a:r>
              <a:rPr lang="hu-HU" b="1" dirty="0" smtClean="0"/>
              <a:t>napos</a:t>
            </a:r>
            <a:r>
              <a:rPr lang="en-US" b="1" dirty="0" smtClean="0"/>
              <a:t> rollout t</a:t>
            </a:r>
            <a:r>
              <a:rPr lang="hu-HU" b="1" dirty="0" err="1" smtClean="0"/>
              <a:t>ipikus</a:t>
            </a:r>
            <a:endParaRPr lang="en-US" b="1" baseline="30000" dirty="0"/>
          </a:p>
        </p:txBody>
      </p:sp>
      <p:sp>
        <p:nvSpPr>
          <p:cNvPr id="10" name="TextBox 9"/>
          <p:cNvSpPr txBox="1"/>
          <p:nvPr/>
        </p:nvSpPr>
        <p:spPr>
          <a:xfrm>
            <a:off x="3048332" y="3697704"/>
            <a:ext cx="3350560" cy="346364"/>
          </a:xfrm>
          <a:prstGeom prst="rect">
            <a:avLst/>
          </a:prstGeom>
          <a:noFill/>
        </p:spPr>
        <p:txBody>
          <a:bodyPr wrap="none" lIns="0" tIns="0" rIns="0" bIns="0" rtlCol="0">
            <a:noAutofit/>
          </a:bodyPr>
          <a:lstStyle/>
          <a:p>
            <a:pPr algn="ctr">
              <a:lnSpc>
                <a:spcPct val="90000"/>
              </a:lnSpc>
            </a:pPr>
            <a:r>
              <a:rPr lang="en-US" b="1" dirty="0" smtClean="0"/>
              <a:t>20,000 s</a:t>
            </a:r>
            <a:r>
              <a:rPr lang="hu-HU" b="1" dirty="0" smtClean="0"/>
              <a:t>z</a:t>
            </a:r>
            <a:r>
              <a:rPr lang="en-US" b="1" dirty="0" err="1" smtClean="0"/>
              <a:t>erver</a:t>
            </a:r>
            <a:r>
              <a:rPr lang="en-US" b="1" dirty="0" smtClean="0"/>
              <a:t> </a:t>
            </a:r>
            <a:r>
              <a:rPr lang="en-US" b="1" dirty="0"/>
              <a:t>per </a:t>
            </a:r>
            <a:r>
              <a:rPr lang="en-US" b="1" dirty="0" smtClean="0"/>
              <a:t>admin</a:t>
            </a:r>
            <a:endParaRPr lang="en-US" b="1" baseline="30000" dirty="0"/>
          </a:p>
        </p:txBody>
      </p:sp>
      <p:cxnSp>
        <p:nvCxnSpPr>
          <p:cNvPr id="14" name="Straight Connector 13"/>
          <p:cNvCxnSpPr/>
          <p:nvPr/>
        </p:nvCxnSpPr>
        <p:spPr>
          <a:xfrm>
            <a:off x="6780746" y="2084022"/>
            <a:ext cx="0" cy="4070554"/>
          </a:xfrm>
          <a:prstGeom prst="line">
            <a:avLst/>
          </a:prstGeom>
          <a:ln w="571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35745" y="4158627"/>
            <a:ext cx="9120869" cy="0"/>
          </a:xfrm>
          <a:prstGeom prst="line">
            <a:avLst/>
          </a:prstGeom>
          <a:ln w="57150">
            <a:solidFill>
              <a:schemeClr val="accent1"/>
            </a:solidFill>
            <a:miter lim="800000"/>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79213" y="4448702"/>
            <a:ext cx="1580832" cy="1171385"/>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13948" y="4448702"/>
            <a:ext cx="1580832" cy="1171385"/>
          </a:xfrm>
          <a:prstGeom prst="rect">
            <a:avLst/>
          </a:prstGeom>
        </p:spPr>
      </p:pic>
      <p:sp>
        <p:nvSpPr>
          <p:cNvPr id="24" name="Rectangle 23"/>
          <p:cNvSpPr/>
          <p:nvPr/>
        </p:nvSpPr>
        <p:spPr>
          <a:xfrm>
            <a:off x="7552869" y="4636779"/>
            <a:ext cx="1462932" cy="752168"/>
          </a:xfrm>
          <a:prstGeom prst="rect">
            <a:avLst/>
          </a:prstGeom>
          <a:solidFill>
            <a:srgbClr val="0096D6">
              <a:alpha val="7843"/>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7" name="Rectangle 26"/>
          <p:cNvSpPr/>
          <p:nvPr/>
        </p:nvSpPr>
        <p:spPr>
          <a:xfrm>
            <a:off x="9187646" y="4853315"/>
            <a:ext cx="1462932" cy="387148"/>
          </a:xfrm>
          <a:prstGeom prst="rect">
            <a:avLst/>
          </a:prstGeom>
          <a:solidFill>
            <a:srgbClr val="0096D6">
              <a:alpha val="7843"/>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8" name="Rectangle 27"/>
          <p:cNvSpPr/>
          <p:nvPr/>
        </p:nvSpPr>
        <p:spPr>
          <a:xfrm>
            <a:off x="7493920" y="5388948"/>
            <a:ext cx="641549" cy="208417"/>
          </a:xfrm>
          <a:prstGeom prst="rect">
            <a:avLst/>
          </a:prstGeom>
          <a:solidFill>
            <a:srgbClr val="0096D6">
              <a:alpha val="7843"/>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9" name="Rectangle 28"/>
          <p:cNvSpPr/>
          <p:nvPr/>
        </p:nvSpPr>
        <p:spPr>
          <a:xfrm>
            <a:off x="9868391" y="4606657"/>
            <a:ext cx="770533" cy="205153"/>
          </a:xfrm>
          <a:prstGeom prst="rect">
            <a:avLst/>
          </a:prstGeom>
          <a:solidFill>
            <a:srgbClr val="0096D6">
              <a:alpha val="7843"/>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6" name="TextBox 25"/>
          <p:cNvSpPr txBox="1"/>
          <p:nvPr/>
        </p:nvSpPr>
        <p:spPr>
          <a:xfrm>
            <a:off x="4820672" y="4596824"/>
            <a:ext cx="1212356" cy="829036"/>
          </a:xfrm>
          <a:prstGeom prst="rect">
            <a:avLst/>
          </a:prstGeom>
          <a:noFill/>
        </p:spPr>
        <p:txBody>
          <a:bodyPr wrap="none" lIns="0" tIns="0" rIns="0" bIns="0" rtlCol="0" anchor="ctr">
            <a:noAutofit/>
          </a:bodyPr>
          <a:lstStyle/>
          <a:p>
            <a:pPr>
              <a:lnSpc>
                <a:spcPct val="90000"/>
              </a:lnSpc>
            </a:pPr>
            <a:r>
              <a:rPr lang="en-US" sz="6000" b="1" dirty="0">
                <a:solidFill>
                  <a:schemeClr val="tx2"/>
                </a:solidFill>
              </a:rPr>
              <a:t>x50</a:t>
            </a:r>
            <a:endParaRPr lang="en-US" sz="4400" b="1" dirty="0">
              <a:solidFill>
                <a:schemeClr val="tx2"/>
              </a:solidFill>
            </a:endParaRPr>
          </a:p>
        </p:txBody>
      </p:sp>
      <p:sp>
        <p:nvSpPr>
          <p:cNvPr id="13" name="TextBox 12"/>
          <p:cNvSpPr txBox="1"/>
          <p:nvPr/>
        </p:nvSpPr>
        <p:spPr>
          <a:xfrm>
            <a:off x="10770107" y="3689540"/>
            <a:ext cx="316298" cy="354529"/>
          </a:xfrm>
          <a:prstGeom prst="rect">
            <a:avLst/>
          </a:prstGeom>
          <a:noFill/>
        </p:spPr>
        <p:txBody>
          <a:bodyPr wrap="none" lIns="0" tIns="0" rIns="0" bIns="0" rtlCol="0">
            <a:noAutofit/>
          </a:bodyPr>
          <a:lstStyle/>
          <a:p>
            <a:pPr>
              <a:lnSpc>
                <a:spcPct val="90000"/>
              </a:lnSpc>
            </a:pPr>
            <a:endParaRPr lang="en-US" sz="1400" dirty="0"/>
          </a:p>
        </p:txBody>
      </p:sp>
      <p:pic>
        <p:nvPicPr>
          <p:cNvPr id="32" name="Picture 6" descr="https://www.successengine.net/wp-content/uploads/2014/05/to-do-list.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709762" y="4443197"/>
            <a:ext cx="771272" cy="10345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9">
            <a:grayscl/>
          </a:blip>
          <a:stretch>
            <a:fillRect/>
          </a:stretch>
        </p:blipFill>
        <p:spPr>
          <a:xfrm>
            <a:off x="2823485" y="3225809"/>
            <a:ext cx="863388" cy="388944"/>
          </a:xfrm>
          <a:prstGeom prst="rect">
            <a:avLst/>
          </a:prstGeom>
        </p:spPr>
      </p:pic>
      <p:pic>
        <p:nvPicPr>
          <p:cNvPr id="77" name="Picture 76"/>
          <p:cNvPicPr>
            <a:picLocks noChangeAspect="1"/>
          </p:cNvPicPr>
          <p:nvPr/>
        </p:nvPicPr>
        <p:blipFill>
          <a:blip r:embed="rId9">
            <a:grayscl/>
          </a:blip>
          <a:stretch>
            <a:fillRect/>
          </a:stretch>
        </p:blipFill>
        <p:spPr>
          <a:xfrm>
            <a:off x="3725442" y="3225809"/>
            <a:ext cx="863388" cy="388944"/>
          </a:xfrm>
          <a:prstGeom prst="rect">
            <a:avLst/>
          </a:prstGeom>
        </p:spPr>
      </p:pic>
      <p:pic>
        <p:nvPicPr>
          <p:cNvPr id="78" name="Picture 77"/>
          <p:cNvPicPr>
            <a:picLocks noChangeAspect="1"/>
          </p:cNvPicPr>
          <p:nvPr/>
        </p:nvPicPr>
        <p:blipFill>
          <a:blip r:embed="rId9">
            <a:grayscl/>
          </a:blip>
          <a:stretch>
            <a:fillRect/>
          </a:stretch>
        </p:blipFill>
        <p:spPr>
          <a:xfrm>
            <a:off x="4627399" y="3225809"/>
            <a:ext cx="863388" cy="388944"/>
          </a:xfrm>
          <a:prstGeom prst="rect">
            <a:avLst/>
          </a:prstGeom>
        </p:spPr>
      </p:pic>
      <p:pic>
        <p:nvPicPr>
          <p:cNvPr id="79" name="Picture 78"/>
          <p:cNvPicPr>
            <a:picLocks noChangeAspect="1"/>
          </p:cNvPicPr>
          <p:nvPr/>
        </p:nvPicPr>
        <p:blipFill>
          <a:blip r:embed="rId9">
            <a:grayscl/>
          </a:blip>
          <a:stretch>
            <a:fillRect/>
          </a:stretch>
        </p:blipFill>
        <p:spPr>
          <a:xfrm>
            <a:off x="5529357" y="3225809"/>
            <a:ext cx="863388" cy="388944"/>
          </a:xfrm>
          <a:prstGeom prst="rect">
            <a:avLst/>
          </a:prstGeom>
        </p:spPr>
      </p:pic>
      <p:pic>
        <p:nvPicPr>
          <p:cNvPr id="80" name="Picture 79"/>
          <p:cNvPicPr>
            <a:picLocks noChangeAspect="1"/>
          </p:cNvPicPr>
          <p:nvPr/>
        </p:nvPicPr>
        <p:blipFill>
          <a:blip r:embed="rId9">
            <a:grayscl/>
          </a:blip>
          <a:stretch>
            <a:fillRect/>
          </a:stretch>
        </p:blipFill>
        <p:spPr>
          <a:xfrm>
            <a:off x="2823485" y="2805761"/>
            <a:ext cx="863388" cy="388944"/>
          </a:xfrm>
          <a:prstGeom prst="rect">
            <a:avLst/>
          </a:prstGeom>
        </p:spPr>
      </p:pic>
      <p:pic>
        <p:nvPicPr>
          <p:cNvPr id="81" name="Picture 80"/>
          <p:cNvPicPr>
            <a:picLocks noChangeAspect="1"/>
          </p:cNvPicPr>
          <p:nvPr/>
        </p:nvPicPr>
        <p:blipFill>
          <a:blip r:embed="rId9">
            <a:grayscl/>
          </a:blip>
          <a:stretch>
            <a:fillRect/>
          </a:stretch>
        </p:blipFill>
        <p:spPr>
          <a:xfrm>
            <a:off x="3725442" y="2805761"/>
            <a:ext cx="863388" cy="388944"/>
          </a:xfrm>
          <a:prstGeom prst="rect">
            <a:avLst/>
          </a:prstGeom>
        </p:spPr>
      </p:pic>
      <p:pic>
        <p:nvPicPr>
          <p:cNvPr id="82" name="Picture 81"/>
          <p:cNvPicPr>
            <a:picLocks noChangeAspect="1"/>
          </p:cNvPicPr>
          <p:nvPr/>
        </p:nvPicPr>
        <p:blipFill>
          <a:blip r:embed="rId9">
            <a:grayscl/>
          </a:blip>
          <a:stretch>
            <a:fillRect/>
          </a:stretch>
        </p:blipFill>
        <p:spPr>
          <a:xfrm>
            <a:off x="4627399" y="2805761"/>
            <a:ext cx="863388" cy="388944"/>
          </a:xfrm>
          <a:prstGeom prst="rect">
            <a:avLst/>
          </a:prstGeom>
        </p:spPr>
      </p:pic>
      <p:pic>
        <p:nvPicPr>
          <p:cNvPr id="83" name="Picture 82"/>
          <p:cNvPicPr>
            <a:picLocks noChangeAspect="1"/>
          </p:cNvPicPr>
          <p:nvPr/>
        </p:nvPicPr>
        <p:blipFill>
          <a:blip r:embed="rId9">
            <a:grayscl/>
          </a:blip>
          <a:stretch>
            <a:fillRect/>
          </a:stretch>
        </p:blipFill>
        <p:spPr>
          <a:xfrm>
            <a:off x="5529357" y="2805761"/>
            <a:ext cx="863388" cy="388944"/>
          </a:xfrm>
          <a:prstGeom prst="rect">
            <a:avLst/>
          </a:prstGeom>
        </p:spPr>
      </p:pic>
      <p:pic>
        <p:nvPicPr>
          <p:cNvPr id="84" name="Picture 83"/>
          <p:cNvPicPr>
            <a:picLocks noChangeAspect="1"/>
          </p:cNvPicPr>
          <p:nvPr/>
        </p:nvPicPr>
        <p:blipFill>
          <a:blip r:embed="rId9">
            <a:grayscl/>
          </a:blip>
          <a:stretch>
            <a:fillRect/>
          </a:stretch>
        </p:blipFill>
        <p:spPr>
          <a:xfrm>
            <a:off x="2823485" y="2394232"/>
            <a:ext cx="863388" cy="388944"/>
          </a:xfrm>
          <a:prstGeom prst="rect">
            <a:avLst/>
          </a:prstGeom>
        </p:spPr>
      </p:pic>
      <p:pic>
        <p:nvPicPr>
          <p:cNvPr id="85" name="Picture 84"/>
          <p:cNvPicPr>
            <a:picLocks noChangeAspect="1"/>
          </p:cNvPicPr>
          <p:nvPr/>
        </p:nvPicPr>
        <p:blipFill>
          <a:blip r:embed="rId9">
            <a:grayscl/>
          </a:blip>
          <a:stretch>
            <a:fillRect/>
          </a:stretch>
        </p:blipFill>
        <p:spPr>
          <a:xfrm>
            <a:off x="3725442" y="2394232"/>
            <a:ext cx="863388" cy="388944"/>
          </a:xfrm>
          <a:prstGeom prst="rect">
            <a:avLst/>
          </a:prstGeom>
        </p:spPr>
      </p:pic>
      <p:pic>
        <p:nvPicPr>
          <p:cNvPr id="86" name="Picture 85"/>
          <p:cNvPicPr>
            <a:picLocks noChangeAspect="1"/>
          </p:cNvPicPr>
          <p:nvPr/>
        </p:nvPicPr>
        <p:blipFill>
          <a:blip r:embed="rId9">
            <a:grayscl/>
          </a:blip>
          <a:stretch>
            <a:fillRect/>
          </a:stretch>
        </p:blipFill>
        <p:spPr>
          <a:xfrm>
            <a:off x="4627399" y="2394232"/>
            <a:ext cx="863388" cy="388944"/>
          </a:xfrm>
          <a:prstGeom prst="rect">
            <a:avLst/>
          </a:prstGeom>
        </p:spPr>
      </p:pic>
      <p:pic>
        <p:nvPicPr>
          <p:cNvPr id="87" name="Picture 86"/>
          <p:cNvPicPr>
            <a:picLocks noChangeAspect="1"/>
          </p:cNvPicPr>
          <p:nvPr/>
        </p:nvPicPr>
        <p:blipFill>
          <a:blip r:embed="rId9">
            <a:grayscl/>
          </a:blip>
          <a:stretch>
            <a:fillRect/>
          </a:stretch>
        </p:blipFill>
        <p:spPr>
          <a:xfrm>
            <a:off x="5529357" y="2394232"/>
            <a:ext cx="863388" cy="388944"/>
          </a:xfrm>
          <a:prstGeom prst="rect">
            <a:avLst/>
          </a:prstGeom>
        </p:spPr>
      </p:pic>
      <p:pic>
        <p:nvPicPr>
          <p:cNvPr id="88" name="Picture 87"/>
          <p:cNvPicPr>
            <a:picLocks noChangeAspect="1"/>
          </p:cNvPicPr>
          <p:nvPr/>
        </p:nvPicPr>
        <p:blipFill>
          <a:blip r:embed="rId9">
            <a:grayscl/>
          </a:blip>
          <a:stretch>
            <a:fillRect/>
          </a:stretch>
        </p:blipFill>
        <p:spPr>
          <a:xfrm>
            <a:off x="2823485" y="1983680"/>
            <a:ext cx="863388" cy="388944"/>
          </a:xfrm>
          <a:prstGeom prst="rect">
            <a:avLst/>
          </a:prstGeom>
        </p:spPr>
      </p:pic>
      <p:pic>
        <p:nvPicPr>
          <p:cNvPr id="89" name="Picture 88"/>
          <p:cNvPicPr>
            <a:picLocks noChangeAspect="1"/>
          </p:cNvPicPr>
          <p:nvPr/>
        </p:nvPicPr>
        <p:blipFill>
          <a:blip r:embed="rId9">
            <a:grayscl/>
          </a:blip>
          <a:stretch>
            <a:fillRect/>
          </a:stretch>
        </p:blipFill>
        <p:spPr>
          <a:xfrm>
            <a:off x="3725442" y="1983680"/>
            <a:ext cx="863388" cy="388944"/>
          </a:xfrm>
          <a:prstGeom prst="rect">
            <a:avLst/>
          </a:prstGeom>
        </p:spPr>
      </p:pic>
      <p:pic>
        <p:nvPicPr>
          <p:cNvPr id="90" name="Picture 89"/>
          <p:cNvPicPr>
            <a:picLocks noChangeAspect="1"/>
          </p:cNvPicPr>
          <p:nvPr/>
        </p:nvPicPr>
        <p:blipFill>
          <a:blip r:embed="rId9">
            <a:grayscl/>
          </a:blip>
          <a:stretch>
            <a:fillRect/>
          </a:stretch>
        </p:blipFill>
        <p:spPr>
          <a:xfrm>
            <a:off x="4627399" y="1983680"/>
            <a:ext cx="863388" cy="388944"/>
          </a:xfrm>
          <a:prstGeom prst="rect">
            <a:avLst/>
          </a:prstGeom>
        </p:spPr>
      </p:pic>
      <p:pic>
        <p:nvPicPr>
          <p:cNvPr id="91" name="Picture 90"/>
          <p:cNvPicPr>
            <a:picLocks noChangeAspect="1"/>
          </p:cNvPicPr>
          <p:nvPr/>
        </p:nvPicPr>
        <p:blipFill>
          <a:blip r:embed="rId9">
            <a:grayscl/>
          </a:blip>
          <a:stretch>
            <a:fillRect/>
          </a:stretch>
        </p:blipFill>
        <p:spPr>
          <a:xfrm>
            <a:off x="5529357" y="1983680"/>
            <a:ext cx="863388" cy="388944"/>
          </a:xfrm>
          <a:prstGeom prst="rect">
            <a:avLst/>
          </a:prstGeom>
        </p:spPr>
      </p:pic>
      <p:pic>
        <p:nvPicPr>
          <p:cNvPr id="94" name="Picture 9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67602" y="2348323"/>
            <a:ext cx="502921" cy="1258827"/>
          </a:xfrm>
          <a:prstGeom prst="rect">
            <a:avLst/>
          </a:prstGeom>
        </p:spPr>
      </p:pic>
    </p:spTree>
    <p:extLst>
      <p:ext uri="{BB962C8B-B14F-4D97-AF65-F5344CB8AC3E}">
        <p14:creationId xmlns:p14="http://schemas.microsoft.com/office/powerpoint/2010/main" val="15554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u-HU" dirty="0" smtClean="0"/>
              <a:t>Ötlet alapú gazdaság (Idea </a:t>
            </a:r>
            <a:r>
              <a:rPr lang="hu-HU" dirty="0" err="1" smtClean="0"/>
              <a:t>Economy</a:t>
            </a:r>
            <a:r>
              <a:rPr lang="hu-HU" dirty="0" smtClean="0"/>
              <a:t>) más </a:t>
            </a:r>
            <a:r>
              <a:rPr lang="hu-HU" dirty="0" err="1" smtClean="0"/>
              <a:t>tipusú</a:t>
            </a:r>
            <a:r>
              <a:rPr lang="hu-HU" dirty="0" smtClean="0"/>
              <a:t> üzletet vár el</a:t>
            </a:r>
            <a:endParaRPr lang="en-IE" dirty="0"/>
          </a:p>
        </p:txBody>
      </p:sp>
      <p:sp>
        <p:nvSpPr>
          <p:cNvPr id="5" name="Content Placeholder 4"/>
          <p:cNvSpPr>
            <a:spLocks noGrp="1"/>
          </p:cNvSpPr>
          <p:nvPr>
            <p:ph idx="1"/>
          </p:nvPr>
        </p:nvSpPr>
        <p:spPr>
          <a:xfrm>
            <a:off x="955848" y="1196753"/>
            <a:ext cx="6638528" cy="3057128"/>
          </a:xfrm>
          <a:ln>
            <a:noFill/>
          </a:ln>
        </p:spPr>
        <p:txBody>
          <a:bodyPr>
            <a:normAutofit/>
          </a:bodyPr>
          <a:lstStyle/>
          <a:p>
            <a:r>
              <a:rPr lang="hu-HU" dirty="0" smtClean="0"/>
              <a:t>Világ legnagyobb áruháza……</a:t>
            </a:r>
            <a:r>
              <a:rPr lang="en-IE" dirty="0" smtClean="0"/>
              <a:t>…………………...........................</a:t>
            </a:r>
          </a:p>
          <a:p>
            <a:r>
              <a:rPr lang="hu-HU" dirty="0"/>
              <a:t>Világ legnagyobb </a:t>
            </a:r>
            <a:r>
              <a:rPr lang="en-IE" dirty="0" smtClean="0"/>
              <a:t>Software</a:t>
            </a:r>
            <a:r>
              <a:rPr lang="hu-HU" dirty="0" smtClean="0"/>
              <a:t> </a:t>
            </a:r>
            <a:r>
              <a:rPr lang="hu-HU" dirty="0" err="1" smtClean="0"/>
              <a:t>Vállallata</a:t>
            </a:r>
            <a:r>
              <a:rPr lang="en-IE" dirty="0" smtClean="0"/>
              <a:t>………………………………</a:t>
            </a:r>
          </a:p>
          <a:p>
            <a:r>
              <a:rPr lang="hu-HU" dirty="0"/>
              <a:t>Világ </a:t>
            </a:r>
            <a:r>
              <a:rPr lang="hu-HU" dirty="0" smtClean="0"/>
              <a:t>legnagyobb </a:t>
            </a:r>
            <a:r>
              <a:rPr lang="en-IE" dirty="0" smtClean="0"/>
              <a:t>Tel</a:t>
            </a:r>
            <a:r>
              <a:rPr lang="hu-HU" dirty="0" err="1" smtClean="0"/>
              <a:t>ekom</a:t>
            </a:r>
            <a:r>
              <a:rPr lang="hu-HU" dirty="0" smtClean="0"/>
              <a:t> szolgáltatója…..</a:t>
            </a:r>
            <a:r>
              <a:rPr lang="en-IE" dirty="0" smtClean="0"/>
              <a:t>………………………</a:t>
            </a:r>
          </a:p>
          <a:p>
            <a:r>
              <a:rPr lang="hu-HU" dirty="0"/>
              <a:t>Világ legnagyobb </a:t>
            </a:r>
            <a:r>
              <a:rPr lang="hu-HU" dirty="0" smtClean="0"/>
              <a:t>Szállás szolgáltatója…..</a:t>
            </a:r>
            <a:r>
              <a:rPr lang="en-IE" dirty="0" smtClean="0"/>
              <a:t>………………………..</a:t>
            </a:r>
          </a:p>
          <a:p>
            <a:r>
              <a:rPr lang="hu-HU" dirty="0"/>
              <a:t>Világ legnagyobb</a:t>
            </a:r>
            <a:r>
              <a:rPr lang="en-IE" dirty="0" smtClean="0"/>
              <a:t> Taxi </a:t>
            </a:r>
            <a:r>
              <a:rPr lang="hu-HU" dirty="0" smtClean="0"/>
              <a:t>vállalta.</a:t>
            </a:r>
            <a:r>
              <a:rPr lang="en-IE" dirty="0" smtClean="0"/>
              <a:t>…</a:t>
            </a:r>
            <a:r>
              <a:rPr lang="hu-HU" dirty="0" smtClean="0"/>
              <a:t>.</a:t>
            </a:r>
            <a:r>
              <a:rPr lang="en-IE" dirty="0" smtClean="0"/>
              <a:t>………………...........................</a:t>
            </a:r>
          </a:p>
          <a:p>
            <a:r>
              <a:rPr lang="hu-HU" dirty="0"/>
              <a:t>Világ legnagyobb </a:t>
            </a:r>
            <a:r>
              <a:rPr lang="hu-HU" dirty="0" smtClean="0"/>
              <a:t>Mozi vállalta…</a:t>
            </a:r>
            <a:r>
              <a:rPr lang="en-IE" dirty="0" smtClean="0"/>
              <a:t>………………............................</a:t>
            </a:r>
          </a:p>
          <a:p>
            <a:r>
              <a:rPr lang="hu-HU" dirty="0"/>
              <a:t>Világ legnagyobb </a:t>
            </a:r>
            <a:r>
              <a:rPr lang="hu-HU" dirty="0" smtClean="0"/>
              <a:t>média szolgáltatója</a:t>
            </a:r>
            <a:r>
              <a:rPr lang="en-IE" dirty="0" smtClean="0"/>
              <a:t>…………………………….</a:t>
            </a:r>
            <a:endParaRPr lang="en-IE" dirty="0"/>
          </a:p>
          <a:p>
            <a:pPr marL="0" indent="0">
              <a:buNone/>
            </a:pPr>
            <a:endParaRPr lang="en-IE" dirty="0"/>
          </a:p>
        </p:txBody>
      </p:sp>
      <p:sp>
        <p:nvSpPr>
          <p:cNvPr id="3" name="Slide Number Placeholder 2"/>
          <p:cNvSpPr>
            <a:spLocks noGrp="1"/>
          </p:cNvSpPr>
          <p:nvPr>
            <p:ph type="sldNum" sz="quarter" idx="12"/>
          </p:nvPr>
        </p:nvSpPr>
        <p:spPr/>
        <p:txBody>
          <a:bodyPr/>
          <a:lstStyle/>
          <a:p>
            <a:fld id="{B016F8AB-BCEA-4347-8BA6-BE776009BC89}" type="slidenum">
              <a:rPr lang="en-US" smtClean="0">
                <a:solidFill>
                  <a:srgbClr val="617D78"/>
                </a:solidFill>
              </a:rPr>
              <a:pPr/>
              <a:t>6</a:t>
            </a:fld>
            <a:endParaRPr lang="en-US" dirty="0">
              <a:solidFill>
                <a:srgbClr val="617D78"/>
              </a:solidFill>
            </a:endParaRPr>
          </a:p>
        </p:txBody>
      </p:sp>
      <p:sp>
        <p:nvSpPr>
          <p:cNvPr id="6" name="Content Placeholder 4"/>
          <p:cNvSpPr txBox="1">
            <a:spLocks/>
          </p:cNvSpPr>
          <p:nvPr/>
        </p:nvSpPr>
        <p:spPr>
          <a:xfrm>
            <a:off x="7594376" y="1196752"/>
            <a:ext cx="3758208" cy="3057130"/>
          </a:xfrm>
          <a:prstGeom prst="rect">
            <a:avLst/>
          </a:prstGeom>
          <a:ln>
            <a:noFill/>
          </a:ln>
        </p:spPr>
        <p:txBody>
          <a:bodyPr vert="horz" lIns="0" tIns="0" rIns="0" bIns="0" rtlCol="0">
            <a:normAutofit/>
          </a:bodyPr>
          <a:lst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indent="0">
              <a:buFont typeface="Arial" panose="020B0604020202020204" pitchFamily="34" charset="0"/>
              <a:buNone/>
            </a:pPr>
            <a:r>
              <a:rPr lang="hu-HU" b="1" dirty="0" smtClean="0">
                <a:solidFill>
                  <a:prstClr val="black"/>
                </a:solidFill>
              </a:rPr>
              <a:t>Nincs</a:t>
            </a:r>
            <a:r>
              <a:rPr lang="hu-HU" dirty="0" smtClean="0">
                <a:solidFill>
                  <a:prstClr val="black"/>
                </a:solidFill>
              </a:rPr>
              <a:t> raktára</a:t>
            </a:r>
            <a:endParaRPr lang="en-IE" dirty="0" smtClean="0">
              <a:solidFill>
                <a:prstClr val="black"/>
              </a:solidFill>
            </a:endParaRPr>
          </a:p>
          <a:p>
            <a:pPr marL="0" indent="0">
              <a:buNone/>
            </a:pPr>
            <a:r>
              <a:rPr lang="hu-HU" b="1" dirty="0">
                <a:solidFill>
                  <a:prstClr val="black"/>
                </a:solidFill>
              </a:rPr>
              <a:t>Nincs</a:t>
            </a:r>
            <a:r>
              <a:rPr lang="hu-HU" dirty="0">
                <a:solidFill>
                  <a:prstClr val="black"/>
                </a:solidFill>
              </a:rPr>
              <a:t> </a:t>
            </a:r>
            <a:r>
              <a:rPr lang="hu-HU" dirty="0" smtClean="0">
                <a:solidFill>
                  <a:prstClr val="black"/>
                </a:solidFill>
              </a:rPr>
              <a:t>alkalmazása</a:t>
            </a:r>
          </a:p>
          <a:p>
            <a:pPr marL="0" indent="0">
              <a:buNone/>
            </a:pPr>
            <a:r>
              <a:rPr lang="hu-HU" b="1" dirty="0">
                <a:solidFill>
                  <a:prstClr val="black"/>
                </a:solidFill>
              </a:rPr>
              <a:t>Nincs</a:t>
            </a:r>
            <a:r>
              <a:rPr lang="hu-HU" dirty="0">
                <a:solidFill>
                  <a:prstClr val="black"/>
                </a:solidFill>
              </a:rPr>
              <a:t> </a:t>
            </a:r>
            <a:r>
              <a:rPr lang="en-IE" dirty="0" smtClean="0">
                <a:solidFill>
                  <a:prstClr val="black"/>
                </a:solidFill>
              </a:rPr>
              <a:t>Telco </a:t>
            </a:r>
            <a:r>
              <a:rPr lang="en-IE" dirty="0" err="1" smtClean="0">
                <a:solidFill>
                  <a:prstClr val="black"/>
                </a:solidFill>
              </a:rPr>
              <a:t>Infrastru</a:t>
            </a:r>
            <a:r>
              <a:rPr lang="hu-HU" dirty="0" err="1" smtClean="0">
                <a:solidFill>
                  <a:prstClr val="black"/>
                </a:solidFill>
              </a:rPr>
              <a:t>ktúrája</a:t>
            </a:r>
            <a:endParaRPr lang="en-IE" dirty="0" smtClean="0">
              <a:solidFill>
                <a:prstClr val="black"/>
              </a:solidFill>
            </a:endParaRPr>
          </a:p>
          <a:p>
            <a:pPr marL="0" indent="0">
              <a:buNone/>
            </a:pPr>
            <a:r>
              <a:rPr lang="hu-HU" b="1" dirty="0">
                <a:solidFill>
                  <a:prstClr val="black"/>
                </a:solidFill>
              </a:rPr>
              <a:t>Nincs</a:t>
            </a:r>
            <a:r>
              <a:rPr lang="hu-HU" dirty="0">
                <a:solidFill>
                  <a:prstClr val="black"/>
                </a:solidFill>
              </a:rPr>
              <a:t> </a:t>
            </a:r>
            <a:r>
              <a:rPr lang="hu-HU" dirty="0" smtClean="0">
                <a:solidFill>
                  <a:prstClr val="black"/>
                </a:solidFill>
              </a:rPr>
              <a:t>ingatlana</a:t>
            </a:r>
            <a:endParaRPr lang="en-IE" dirty="0" smtClean="0">
              <a:solidFill>
                <a:prstClr val="black"/>
              </a:solidFill>
            </a:endParaRPr>
          </a:p>
          <a:p>
            <a:pPr marL="0" indent="0">
              <a:buNone/>
            </a:pPr>
            <a:r>
              <a:rPr lang="hu-HU" b="1" dirty="0">
                <a:solidFill>
                  <a:prstClr val="black"/>
                </a:solidFill>
              </a:rPr>
              <a:t>Nincs</a:t>
            </a:r>
            <a:r>
              <a:rPr lang="hu-HU" dirty="0">
                <a:solidFill>
                  <a:prstClr val="black"/>
                </a:solidFill>
              </a:rPr>
              <a:t> </a:t>
            </a:r>
            <a:r>
              <a:rPr lang="hu-HU" dirty="0" err="1" smtClean="0">
                <a:solidFill>
                  <a:prstClr val="black"/>
                </a:solidFill>
              </a:rPr>
              <a:t>járműprkja</a:t>
            </a:r>
            <a:endParaRPr lang="en-IE" dirty="0" smtClean="0">
              <a:solidFill>
                <a:prstClr val="black"/>
              </a:solidFill>
            </a:endParaRPr>
          </a:p>
          <a:p>
            <a:pPr marL="0" indent="0">
              <a:buNone/>
            </a:pPr>
            <a:r>
              <a:rPr lang="hu-HU" b="1" dirty="0">
                <a:solidFill>
                  <a:prstClr val="black"/>
                </a:solidFill>
              </a:rPr>
              <a:t>Nincs</a:t>
            </a:r>
            <a:r>
              <a:rPr lang="hu-HU" dirty="0">
                <a:solidFill>
                  <a:prstClr val="black"/>
                </a:solidFill>
              </a:rPr>
              <a:t> </a:t>
            </a:r>
            <a:r>
              <a:rPr lang="hu-HU" dirty="0" smtClean="0">
                <a:solidFill>
                  <a:prstClr val="black"/>
                </a:solidFill>
              </a:rPr>
              <a:t>mozi terme</a:t>
            </a:r>
            <a:endParaRPr lang="en-IE" dirty="0" smtClean="0">
              <a:solidFill>
                <a:prstClr val="black"/>
              </a:solidFill>
            </a:endParaRPr>
          </a:p>
          <a:p>
            <a:pPr marL="0" indent="0">
              <a:buNone/>
            </a:pPr>
            <a:r>
              <a:rPr lang="hu-HU" b="1" dirty="0" smtClean="0">
                <a:solidFill>
                  <a:prstClr val="black"/>
                </a:solidFill>
              </a:rPr>
              <a:t>Nincs </a:t>
            </a:r>
            <a:r>
              <a:rPr lang="hu-HU" dirty="0"/>
              <a:t>saját tartalma</a:t>
            </a:r>
            <a:endParaRPr lang="en-IE" dirty="0"/>
          </a:p>
        </p:txBody>
      </p:sp>
      <p:pic>
        <p:nvPicPr>
          <p:cNvPr id="7" name="Picture 6"/>
          <p:cNvPicPr>
            <a:picLocks noChangeAspect="1"/>
          </p:cNvPicPr>
          <p:nvPr/>
        </p:nvPicPr>
        <p:blipFill>
          <a:blip r:embed="rId3"/>
          <a:stretch>
            <a:fillRect/>
          </a:stretch>
        </p:blipFill>
        <p:spPr>
          <a:xfrm>
            <a:off x="8271809" y="1220866"/>
            <a:ext cx="2403341" cy="1342445"/>
          </a:xfrm>
          <a:prstGeom prst="rect">
            <a:avLst/>
          </a:prstGeom>
        </p:spPr>
      </p:pic>
      <p:grpSp>
        <p:nvGrpSpPr>
          <p:cNvPr id="17" name="Group 16"/>
          <p:cNvGrpSpPr/>
          <p:nvPr/>
        </p:nvGrpSpPr>
        <p:grpSpPr>
          <a:xfrm>
            <a:off x="2613032" y="4374544"/>
            <a:ext cx="2013812" cy="1502728"/>
            <a:chOff x="2613032" y="4374544"/>
            <a:chExt cx="2013812" cy="1502728"/>
          </a:xfrm>
        </p:grpSpPr>
        <p:pic>
          <p:nvPicPr>
            <p:cNvPr id="8" name="Picture 7"/>
            <p:cNvPicPr>
              <a:picLocks noChangeAspect="1"/>
            </p:cNvPicPr>
            <p:nvPr/>
          </p:nvPicPr>
          <p:blipFill>
            <a:blip r:embed="rId4"/>
            <a:stretch>
              <a:fillRect/>
            </a:stretch>
          </p:blipFill>
          <p:spPr>
            <a:xfrm>
              <a:off x="3300070" y="4374544"/>
              <a:ext cx="1326774" cy="475491"/>
            </a:xfrm>
            <a:prstGeom prst="rect">
              <a:avLst/>
            </a:prstGeom>
          </p:spPr>
        </p:pic>
        <p:pic>
          <p:nvPicPr>
            <p:cNvPr id="9" name="Picture 8"/>
            <p:cNvPicPr>
              <a:picLocks noChangeAspect="1"/>
            </p:cNvPicPr>
            <p:nvPr/>
          </p:nvPicPr>
          <p:blipFill>
            <a:blip r:embed="rId5"/>
            <a:stretch>
              <a:fillRect/>
            </a:stretch>
          </p:blipFill>
          <p:spPr>
            <a:xfrm>
              <a:off x="2613032" y="5289886"/>
              <a:ext cx="547427" cy="587386"/>
            </a:xfrm>
            <a:prstGeom prst="rect">
              <a:avLst/>
            </a:prstGeom>
          </p:spPr>
        </p:pic>
      </p:grpSp>
      <p:grpSp>
        <p:nvGrpSpPr>
          <p:cNvPr id="18" name="Group 17"/>
          <p:cNvGrpSpPr/>
          <p:nvPr/>
        </p:nvGrpSpPr>
        <p:grpSpPr>
          <a:xfrm>
            <a:off x="4432768" y="4360752"/>
            <a:ext cx="1487892" cy="1516520"/>
            <a:chOff x="4432768" y="4360752"/>
            <a:chExt cx="1487892" cy="1516520"/>
          </a:xfrm>
        </p:grpSpPr>
        <p:pic>
          <p:nvPicPr>
            <p:cNvPr id="11" name="Picture 10"/>
            <p:cNvPicPr>
              <a:picLocks noChangeAspect="1"/>
            </p:cNvPicPr>
            <p:nvPr/>
          </p:nvPicPr>
          <p:blipFill>
            <a:blip r:embed="rId6"/>
            <a:stretch>
              <a:fillRect/>
            </a:stretch>
          </p:blipFill>
          <p:spPr>
            <a:xfrm>
              <a:off x="4432768" y="5289886"/>
              <a:ext cx="587386" cy="587386"/>
            </a:xfrm>
            <a:prstGeom prst="rect">
              <a:avLst/>
            </a:prstGeom>
          </p:spPr>
        </p:pic>
        <p:pic>
          <p:nvPicPr>
            <p:cNvPr id="12" name="Picture 11"/>
            <p:cNvPicPr>
              <a:picLocks noChangeAspect="1"/>
            </p:cNvPicPr>
            <p:nvPr/>
          </p:nvPicPr>
          <p:blipFill>
            <a:blip r:embed="rId7"/>
            <a:stretch>
              <a:fillRect/>
            </a:stretch>
          </p:blipFill>
          <p:spPr>
            <a:xfrm>
              <a:off x="5352843" y="4360752"/>
              <a:ext cx="567817" cy="619176"/>
            </a:xfrm>
            <a:prstGeom prst="rect">
              <a:avLst/>
            </a:prstGeom>
          </p:spPr>
        </p:pic>
      </p:grpSp>
      <p:pic>
        <p:nvPicPr>
          <p:cNvPr id="13" name="Picture 12"/>
          <p:cNvPicPr>
            <a:picLocks noChangeAspect="1"/>
          </p:cNvPicPr>
          <p:nvPr/>
        </p:nvPicPr>
        <p:blipFill>
          <a:blip r:embed="rId8"/>
          <a:stretch>
            <a:fillRect/>
          </a:stretch>
        </p:blipFill>
        <p:spPr>
          <a:xfrm>
            <a:off x="6292463" y="5258095"/>
            <a:ext cx="537363" cy="619177"/>
          </a:xfrm>
          <a:prstGeom prst="rect">
            <a:avLst/>
          </a:prstGeom>
        </p:spPr>
      </p:pic>
      <p:pic>
        <p:nvPicPr>
          <p:cNvPr id="14" name="Picture 13"/>
          <p:cNvPicPr>
            <a:picLocks noChangeAspect="1"/>
          </p:cNvPicPr>
          <p:nvPr/>
        </p:nvPicPr>
        <p:blipFill>
          <a:blip r:embed="rId9"/>
          <a:stretch>
            <a:fillRect/>
          </a:stretch>
        </p:blipFill>
        <p:spPr>
          <a:xfrm>
            <a:off x="7071479" y="4432588"/>
            <a:ext cx="668274" cy="619336"/>
          </a:xfrm>
          <a:prstGeom prst="rect">
            <a:avLst/>
          </a:prstGeom>
        </p:spPr>
      </p:pic>
      <p:pic>
        <p:nvPicPr>
          <p:cNvPr id="15" name="Picture 14"/>
          <p:cNvPicPr>
            <a:picLocks noChangeAspect="1"/>
          </p:cNvPicPr>
          <p:nvPr/>
        </p:nvPicPr>
        <p:blipFill>
          <a:blip r:embed="rId10"/>
          <a:stretch>
            <a:fillRect/>
          </a:stretch>
        </p:blipFill>
        <p:spPr>
          <a:xfrm>
            <a:off x="8699432" y="4432594"/>
            <a:ext cx="1717048" cy="475491"/>
          </a:xfrm>
          <a:prstGeom prst="rect">
            <a:avLst/>
          </a:prstGeom>
        </p:spPr>
      </p:pic>
      <p:pic>
        <p:nvPicPr>
          <p:cNvPr id="16" name="Picture 15"/>
          <p:cNvPicPr>
            <a:picLocks noChangeAspect="1"/>
          </p:cNvPicPr>
          <p:nvPr/>
        </p:nvPicPr>
        <p:blipFill>
          <a:blip r:embed="rId11"/>
          <a:stretch>
            <a:fillRect/>
          </a:stretch>
        </p:blipFill>
        <p:spPr>
          <a:xfrm>
            <a:off x="8102135" y="5289886"/>
            <a:ext cx="587386" cy="587386"/>
          </a:xfrm>
          <a:prstGeom prst="rect">
            <a:avLst/>
          </a:prstGeom>
        </p:spPr>
      </p:pic>
      <p:pic>
        <p:nvPicPr>
          <p:cNvPr id="20" name="Picture 19"/>
          <p:cNvPicPr>
            <a:picLocks noChangeAspect="1"/>
          </p:cNvPicPr>
          <p:nvPr/>
        </p:nvPicPr>
        <p:blipFill>
          <a:blip r:embed="rId3"/>
          <a:stretch>
            <a:fillRect/>
          </a:stretch>
        </p:blipFill>
        <p:spPr>
          <a:xfrm>
            <a:off x="1402268" y="4253881"/>
            <a:ext cx="1246377" cy="696195"/>
          </a:xfrm>
          <a:prstGeom prst="rect">
            <a:avLst/>
          </a:prstGeom>
        </p:spPr>
      </p:pic>
    </p:spTree>
    <p:extLst>
      <p:ext uri="{BB962C8B-B14F-4D97-AF65-F5344CB8AC3E}">
        <p14:creationId xmlns:p14="http://schemas.microsoft.com/office/powerpoint/2010/main" val="100741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6">
                                            <p:txEl>
                                              <p:pRg st="1" end="1"/>
                                            </p:txEl>
                                          </p:spTgt>
                                        </p:tgtEl>
                                        <p:attrNameLst>
                                          <p:attrName>style.visibility</p:attrName>
                                        </p:attrNameLst>
                                      </p:cBhvr>
                                      <p:to>
                                        <p:strVal val="visible"/>
                                      </p:to>
                                    </p:set>
                                    <p:animEffect transition="in" filter="wipe(left)">
                                      <p:cBhvr>
                                        <p:cTn id="48" dur="500"/>
                                        <p:tgtEl>
                                          <p:spTgt spid="6">
                                            <p:txEl>
                                              <p:pRg st="1" end="1"/>
                                            </p:txEl>
                                          </p:spTgt>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wipe(left)">
                                      <p:cBhvr>
                                        <p:cTn id="52" dur="500"/>
                                        <p:tgtEl>
                                          <p:spTgt spid="6">
                                            <p:txEl>
                                              <p:pRg st="2" end="2"/>
                                            </p:txEl>
                                          </p:spTgt>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6">
                                            <p:txEl>
                                              <p:pRg st="3" end="3"/>
                                            </p:txEl>
                                          </p:spTgt>
                                        </p:tgtEl>
                                        <p:attrNameLst>
                                          <p:attrName>style.visibility</p:attrName>
                                        </p:attrNameLst>
                                      </p:cBhvr>
                                      <p:to>
                                        <p:strVal val="visible"/>
                                      </p:to>
                                    </p:set>
                                    <p:animEffect transition="in" filter="wipe(left)">
                                      <p:cBhvr>
                                        <p:cTn id="56" dur="500"/>
                                        <p:tgtEl>
                                          <p:spTgt spid="6">
                                            <p:txEl>
                                              <p:pRg st="3" end="3"/>
                                            </p:txEl>
                                          </p:spTgt>
                                        </p:tgtEl>
                                      </p:cBhvr>
                                    </p:animEffect>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6">
                                            <p:txEl>
                                              <p:pRg st="4" end="4"/>
                                            </p:txEl>
                                          </p:spTgt>
                                        </p:tgtEl>
                                        <p:attrNameLst>
                                          <p:attrName>style.visibility</p:attrName>
                                        </p:attrNameLst>
                                      </p:cBhvr>
                                      <p:to>
                                        <p:strVal val="visible"/>
                                      </p:to>
                                    </p:set>
                                    <p:animEffect transition="in" filter="wipe(left)">
                                      <p:cBhvr>
                                        <p:cTn id="60" dur="500"/>
                                        <p:tgtEl>
                                          <p:spTgt spid="6">
                                            <p:txEl>
                                              <p:pRg st="4" end="4"/>
                                            </p:txEl>
                                          </p:spTgt>
                                        </p:tgtEl>
                                      </p:cBhvr>
                                    </p:animEffec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6">
                                            <p:txEl>
                                              <p:pRg st="5" end="5"/>
                                            </p:txEl>
                                          </p:spTgt>
                                        </p:tgtEl>
                                        <p:attrNameLst>
                                          <p:attrName>style.visibility</p:attrName>
                                        </p:attrNameLst>
                                      </p:cBhvr>
                                      <p:to>
                                        <p:strVal val="visible"/>
                                      </p:to>
                                    </p:set>
                                    <p:animEffect transition="in" filter="wipe(left)">
                                      <p:cBhvr>
                                        <p:cTn id="6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Legfontosabb prioritás az idő faktor</a:t>
            </a:r>
            <a:endParaRPr lang="en-US" dirty="0"/>
          </a:p>
        </p:txBody>
      </p:sp>
      <p:sp>
        <p:nvSpPr>
          <p:cNvPr id="6" name="Text Placeholder 5"/>
          <p:cNvSpPr>
            <a:spLocks noGrp="1"/>
          </p:cNvSpPr>
          <p:nvPr>
            <p:ph type="body" idx="1"/>
          </p:nvPr>
        </p:nvSpPr>
        <p:spPr/>
        <p:txBody>
          <a:bodyPr/>
          <a:lstStyle/>
          <a:p>
            <a:pPr algn="ctr"/>
            <a:r>
              <a:rPr lang="hu-HU" sz="3200" dirty="0" smtClean="0">
                <a:solidFill>
                  <a:srgbClr val="2AD2C9"/>
                </a:solidFill>
              </a:rPr>
              <a:t>Jelenleg</a:t>
            </a:r>
            <a:endParaRPr lang="en-US" sz="3200" dirty="0" smtClean="0">
              <a:solidFill>
                <a:srgbClr val="2AD2C9"/>
              </a:solidFill>
            </a:endParaRPr>
          </a:p>
          <a:p>
            <a:endParaRPr lang="en-US" sz="3200" dirty="0">
              <a:solidFill>
                <a:srgbClr val="2AD2C9"/>
              </a:solidFill>
            </a:endParaRPr>
          </a:p>
        </p:txBody>
      </p:sp>
      <p:sp>
        <p:nvSpPr>
          <p:cNvPr id="35" name="Text Placeholder 34"/>
          <p:cNvSpPr>
            <a:spLocks noGrp="1"/>
          </p:cNvSpPr>
          <p:nvPr>
            <p:ph type="body" sz="quarter" idx="3"/>
          </p:nvPr>
        </p:nvSpPr>
        <p:spPr/>
        <p:txBody>
          <a:bodyPr/>
          <a:lstStyle/>
          <a:p>
            <a:pPr algn="ctr"/>
            <a:r>
              <a:rPr lang="hu-HU" sz="3200" dirty="0" smtClean="0">
                <a:solidFill>
                  <a:srgbClr val="2AD2C9"/>
                </a:solidFill>
              </a:rPr>
              <a:t>Jövőben</a:t>
            </a:r>
            <a:endParaRPr lang="en-US" sz="3200" dirty="0">
              <a:solidFill>
                <a:srgbClr val="2AD2C9"/>
              </a:solidFill>
            </a:endParaRPr>
          </a:p>
        </p:txBody>
      </p:sp>
      <p:sp>
        <p:nvSpPr>
          <p:cNvPr id="5" name="Slide Number Placeholder 4"/>
          <p:cNvSpPr>
            <a:spLocks noGrp="1"/>
          </p:cNvSpPr>
          <p:nvPr>
            <p:ph type="sldNum" sz="quarter" idx="12"/>
          </p:nvPr>
        </p:nvSpPr>
        <p:spPr/>
        <p:txBody>
          <a:bodyPr/>
          <a:lstStyle/>
          <a:p>
            <a:fld id="{B016F8AB-BCEA-4347-8BA6-BE776009BC89}" type="slidenum">
              <a:rPr lang="en-US" smtClean="0"/>
              <a:pPr/>
              <a:t>7</a:t>
            </a:fld>
            <a:endParaRPr lang="en-US" dirty="0"/>
          </a:p>
        </p:txBody>
      </p:sp>
      <p:grpSp>
        <p:nvGrpSpPr>
          <p:cNvPr id="11" name="Group 10"/>
          <p:cNvGrpSpPr>
            <a:grpSpLocks/>
          </p:cNvGrpSpPr>
          <p:nvPr/>
        </p:nvGrpSpPr>
        <p:grpSpPr>
          <a:xfrm>
            <a:off x="938737" y="4303233"/>
            <a:ext cx="4798883" cy="1497306"/>
            <a:chOff x="545630" y="2518574"/>
            <a:chExt cx="3449311" cy="1253795"/>
          </a:xfrm>
        </p:grpSpPr>
        <p:sp>
          <p:nvSpPr>
            <p:cNvPr id="29" name="Freeform 28"/>
            <p:cNvSpPr>
              <a:spLocks/>
            </p:cNvSpPr>
            <p:nvPr/>
          </p:nvSpPr>
          <p:spPr bwMode="auto">
            <a:xfrm>
              <a:off x="545630" y="2977749"/>
              <a:ext cx="2191391" cy="794620"/>
            </a:xfrm>
            <a:custGeom>
              <a:avLst/>
              <a:gdLst>
                <a:gd name="T0" fmla="*/ 1594 w 1594"/>
                <a:gd name="T1" fmla="*/ 578 h 578"/>
                <a:gd name="T2" fmla="*/ 1594 w 1594"/>
                <a:gd name="T3" fmla="*/ 0 h 578"/>
                <a:gd name="T4" fmla="*/ 0 w 1594"/>
                <a:gd name="T5" fmla="*/ 578 h 578"/>
                <a:gd name="T6" fmla="*/ 1594 w 1594"/>
                <a:gd name="T7" fmla="*/ 578 h 578"/>
              </a:gdLst>
              <a:ahLst/>
              <a:cxnLst>
                <a:cxn ang="0">
                  <a:pos x="T0" y="T1"/>
                </a:cxn>
                <a:cxn ang="0">
                  <a:pos x="T2" y="T3"/>
                </a:cxn>
                <a:cxn ang="0">
                  <a:pos x="T4" y="T5"/>
                </a:cxn>
                <a:cxn ang="0">
                  <a:pos x="T6" y="T7"/>
                </a:cxn>
              </a:cxnLst>
              <a:rect l="0" t="0" r="r" b="b"/>
              <a:pathLst>
                <a:path w="1594" h="578">
                  <a:moveTo>
                    <a:pt x="1594" y="578"/>
                  </a:moveTo>
                  <a:lnTo>
                    <a:pt x="1594" y="0"/>
                  </a:lnTo>
                  <a:lnTo>
                    <a:pt x="0" y="578"/>
                  </a:lnTo>
                  <a:lnTo>
                    <a:pt x="1594" y="578"/>
                  </a:lnTo>
                  <a:close/>
                </a:path>
              </a:pathLst>
            </a:custGeom>
            <a:solidFill>
              <a:schemeClr val="tx2"/>
            </a:solidFill>
            <a:ln>
              <a:solidFill>
                <a:srgbClr val="2AD2C9"/>
              </a:solidFill>
            </a:ln>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9"/>
            <p:cNvSpPr>
              <a:spLocks/>
            </p:cNvSpPr>
            <p:nvPr/>
          </p:nvSpPr>
          <p:spPr bwMode="auto">
            <a:xfrm>
              <a:off x="2737021" y="2518574"/>
              <a:ext cx="1257920" cy="1253795"/>
            </a:xfrm>
            <a:custGeom>
              <a:avLst/>
              <a:gdLst>
                <a:gd name="T0" fmla="*/ 915 w 915"/>
                <a:gd name="T1" fmla="*/ 0 h 912"/>
                <a:gd name="T2" fmla="*/ 0 w 915"/>
                <a:gd name="T3" fmla="*/ 334 h 912"/>
                <a:gd name="T4" fmla="*/ 0 w 915"/>
                <a:gd name="T5" fmla="*/ 912 h 912"/>
                <a:gd name="T6" fmla="*/ 915 w 915"/>
                <a:gd name="T7" fmla="*/ 912 h 912"/>
                <a:gd name="T8" fmla="*/ 915 w 915"/>
                <a:gd name="T9" fmla="*/ 0 h 912"/>
              </a:gdLst>
              <a:ahLst/>
              <a:cxnLst>
                <a:cxn ang="0">
                  <a:pos x="T0" y="T1"/>
                </a:cxn>
                <a:cxn ang="0">
                  <a:pos x="T2" y="T3"/>
                </a:cxn>
                <a:cxn ang="0">
                  <a:pos x="T4" y="T5"/>
                </a:cxn>
                <a:cxn ang="0">
                  <a:pos x="T6" y="T7"/>
                </a:cxn>
                <a:cxn ang="0">
                  <a:pos x="T8" y="T9"/>
                </a:cxn>
              </a:cxnLst>
              <a:rect l="0" t="0" r="r" b="b"/>
              <a:pathLst>
                <a:path w="915" h="912">
                  <a:moveTo>
                    <a:pt x="915" y="0"/>
                  </a:moveTo>
                  <a:lnTo>
                    <a:pt x="0" y="334"/>
                  </a:lnTo>
                  <a:lnTo>
                    <a:pt x="0" y="912"/>
                  </a:lnTo>
                  <a:lnTo>
                    <a:pt x="915" y="912"/>
                  </a:lnTo>
                  <a:lnTo>
                    <a:pt x="915" y="0"/>
                  </a:lnTo>
                  <a:close/>
                </a:path>
              </a:pathLst>
            </a:custGeom>
            <a:solidFill>
              <a:schemeClr val="accent2"/>
            </a:solidFill>
            <a:ln>
              <a:solidFill>
                <a:srgbClr val="2AD2C9"/>
              </a:solidFill>
            </a:ln>
            <a:extLst/>
          </p:spPr>
          <p:txBody>
            <a:bodyPr vert="horz" wrap="square" lIns="91440" tIns="45720" rIns="91440" bIns="45720" numCol="1" anchor="t" anchorCtr="0" compatLnSpc="1">
              <a:prstTxWarp prst="textNoShape">
                <a:avLst/>
              </a:prstTxWarp>
            </a:bodyPr>
            <a:lstStyle/>
            <a:p>
              <a:endParaRPr lang="en-US" dirty="0"/>
            </a:p>
          </p:txBody>
        </p:sp>
      </p:grpSp>
      <p:cxnSp>
        <p:nvCxnSpPr>
          <p:cNvPr id="12" name="Straight Connector 11"/>
          <p:cNvCxnSpPr/>
          <p:nvPr/>
        </p:nvCxnSpPr>
        <p:spPr>
          <a:xfrm flipV="1">
            <a:off x="920824" y="3352800"/>
            <a:ext cx="0" cy="2448156"/>
          </a:xfrm>
          <a:prstGeom prst="line">
            <a:avLst/>
          </a:prstGeom>
          <a:ln w="19050">
            <a:solidFill>
              <a:srgbClr val="2AD2C9"/>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07338" y="5834525"/>
            <a:ext cx="580600" cy="323163"/>
          </a:xfrm>
          <a:prstGeom prst="rect">
            <a:avLst/>
          </a:prstGeom>
          <a:ln>
            <a:noFill/>
          </a:ln>
        </p:spPr>
        <p:txBody>
          <a:bodyPr wrap="none" lIns="91436" tIns="45719" rIns="91436" bIns="45719">
            <a:spAutoFit/>
          </a:bodyPr>
          <a:lstStyle/>
          <a:p>
            <a:pPr defTabSz="914361"/>
            <a:r>
              <a:rPr lang="en-US" sz="1500" dirty="0">
                <a:solidFill>
                  <a:prstClr val="black"/>
                </a:solidFill>
                <a:latin typeface="+mj-lt"/>
              </a:rPr>
              <a:t>Time</a:t>
            </a:r>
          </a:p>
        </p:txBody>
      </p:sp>
      <p:cxnSp>
        <p:nvCxnSpPr>
          <p:cNvPr id="15" name="Straight Connector 14"/>
          <p:cNvCxnSpPr/>
          <p:nvPr/>
        </p:nvCxnSpPr>
        <p:spPr>
          <a:xfrm>
            <a:off x="920826" y="5800956"/>
            <a:ext cx="4992135" cy="0"/>
          </a:xfrm>
          <a:prstGeom prst="line">
            <a:avLst/>
          </a:prstGeom>
          <a:ln w="19050">
            <a:solidFill>
              <a:srgbClr val="2AD2C9"/>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02257" y="4404617"/>
            <a:ext cx="1045191" cy="398819"/>
          </a:xfrm>
          <a:prstGeom prst="rect">
            <a:avLst/>
          </a:prstGeom>
          <a:solidFill>
            <a:srgbClr val="FFFFFF"/>
          </a:solidFill>
          <a:ln>
            <a:noFill/>
          </a:ln>
        </p:spPr>
        <p:txBody>
          <a:bodyPr wrap="square" lIns="0" tIns="0" rIns="0" bIns="0" rtlCol="0">
            <a:noAutofit/>
          </a:bodyPr>
          <a:lstStyle>
            <a:defPPr>
              <a:defRPr lang="en-US"/>
            </a:defPPr>
            <a:lvl1pPr algn="ctr" defTabSz="914400">
              <a:lnSpc>
                <a:spcPct val="90000"/>
              </a:lnSpc>
              <a:defRPr sz="1400">
                <a:solidFill>
                  <a:prstClr val="black"/>
                </a:solidFill>
              </a:defRPr>
            </a:lvl1pPr>
          </a:lstStyle>
          <a:p>
            <a:r>
              <a:rPr lang="en-US" sz="2000" dirty="0" smtClean="0"/>
              <a:t>Idea</a:t>
            </a:r>
            <a:endParaRPr lang="en-US" sz="2000" dirty="0"/>
          </a:p>
        </p:txBody>
      </p:sp>
      <p:sp>
        <p:nvSpPr>
          <p:cNvPr id="17" name="Rectangle 16"/>
          <p:cNvSpPr/>
          <p:nvPr/>
        </p:nvSpPr>
        <p:spPr>
          <a:xfrm rot="16200000">
            <a:off x="450057" y="5357605"/>
            <a:ext cx="620546" cy="323163"/>
          </a:xfrm>
          <a:prstGeom prst="rect">
            <a:avLst/>
          </a:prstGeom>
          <a:ln>
            <a:noFill/>
          </a:ln>
        </p:spPr>
        <p:txBody>
          <a:bodyPr wrap="none" lIns="91436" tIns="45719" rIns="91436" bIns="45719">
            <a:spAutoFit/>
          </a:bodyPr>
          <a:lstStyle/>
          <a:p>
            <a:pPr defTabSz="914361"/>
            <a:r>
              <a:rPr lang="en-US" sz="1500" dirty="0">
                <a:solidFill>
                  <a:prstClr val="black"/>
                </a:solidFill>
                <a:latin typeface="+mj-lt"/>
              </a:rPr>
              <a:t>Value</a:t>
            </a:r>
          </a:p>
        </p:txBody>
      </p:sp>
      <p:sp>
        <p:nvSpPr>
          <p:cNvPr id="23" name="Oval 22"/>
          <p:cNvSpPr/>
          <p:nvPr/>
        </p:nvSpPr>
        <p:spPr>
          <a:xfrm>
            <a:off x="1752600" y="4718920"/>
            <a:ext cx="500350" cy="526491"/>
          </a:xfrm>
          <a:prstGeom prst="ellipse">
            <a:avLst/>
          </a:prstGeom>
          <a:solidFill>
            <a:srgbClr val="FFFFFF"/>
          </a:solidFill>
          <a:ln w="28575">
            <a:solidFill>
              <a:srgbClr val="2AD2C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sp>
        <p:nvSpPr>
          <p:cNvPr id="19" name="TextBox 18"/>
          <p:cNvSpPr txBox="1"/>
          <p:nvPr/>
        </p:nvSpPr>
        <p:spPr>
          <a:xfrm>
            <a:off x="3984009" y="3693870"/>
            <a:ext cx="1045191" cy="398819"/>
          </a:xfrm>
          <a:prstGeom prst="rect">
            <a:avLst/>
          </a:prstGeom>
          <a:solidFill>
            <a:srgbClr val="FFFFFF"/>
          </a:solidFill>
          <a:ln>
            <a:noFill/>
          </a:ln>
        </p:spPr>
        <p:txBody>
          <a:bodyPr wrap="square" lIns="0" tIns="0" rIns="0" bIns="0" rtlCol="0">
            <a:noAutofit/>
          </a:bodyPr>
          <a:lstStyle>
            <a:defPPr>
              <a:defRPr lang="en-US"/>
            </a:defPPr>
            <a:lvl1pPr algn="ctr" defTabSz="914400">
              <a:lnSpc>
                <a:spcPct val="90000"/>
              </a:lnSpc>
              <a:defRPr sz="1400">
                <a:solidFill>
                  <a:prstClr val="black"/>
                </a:solidFill>
              </a:defRPr>
            </a:lvl1pPr>
          </a:lstStyle>
          <a:p>
            <a:r>
              <a:rPr lang="en-US" sz="2000" dirty="0" smtClean="0"/>
              <a:t>Value</a:t>
            </a:r>
            <a:endParaRPr lang="en-US" sz="2000" dirty="0"/>
          </a:p>
        </p:txBody>
      </p:sp>
      <p:sp>
        <p:nvSpPr>
          <p:cNvPr id="21" name="Oval 20"/>
          <p:cNvSpPr/>
          <p:nvPr/>
        </p:nvSpPr>
        <p:spPr>
          <a:xfrm>
            <a:off x="4302119" y="4008651"/>
            <a:ext cx="474397" cy="487150"/>
          </a:xfrm>
          <a:prstGeom prst="ellipse">
            <a:avLst/>
          </a:prstGeom>
          <a:solidFill>
            <a:srgbClr val="FFFFFF"/>
          </a:solidFill>
          <a:ln w="28575">
            <a:solidFill>
              <a:srgbClr val="2AD2C9"/>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en-US" sz="2800" b="1" dirty="0">
              <a:solidFill>
                <a:schemeClr val="accent1"/>
              </a:solidFill>
            </a:endParaRPr>
          </a:p>
        </p:txBody>
      </p:sp>
      <p:sp>
        <p:nvSpPr>
          <p:cNvPr id="22" name="Rectangle 21"/>
          <p:cNvSpPr/>
          <p:nvPr/>
        </p:nvSpPr>
        <p:spPr>
          <a:xfrm>
            <a:off x="4358021" y="4026288"/>
            <a:ext cx="362592" cy="480129"/>
          </a:xfrm>
          <a:prstGeom prst="rect">
            <a:avLst/>
          </a:prstGeom>
          <a:ln>
            <a:noFill/>
          </a:ln>
        </p:spPr>
        <p:txBody>
          <a:bodyPr wrap="none" lIns="91436" tIns="45719" rIns="91436" bIns="45719">
            <a:spAutoFit/>
          </a:bodyPr>
          <a:lstStyle/>
          <a:p>
            <a:pPr algn="ctr">
              <a:lnSpc>
                <a:spcPct val="90000"/>
              </a:lnSpc>
            </a:pPr>
            <a:r>
              <a:rPr lang="en-US" sz="2800" dirty="0">
                <a:latin typeface="+mj-lt"/>
              </a:rPr>
              <a:t>$</a:t>
            </a:r>
          </a:p>
        </p:txBody>
      </p:sp>
      <p:grpSp>
        <p:nvGrpSpPr>
          <p:cNvPr id="37" name="Group 36"/>
          <p:cNvGrpSpPr/>
          <p:nvPr/>
        </p:nvGrpSpPr>
        <p:grpSpPr>
          <a:xfrm>
            <a:off x="6284974" y="1676400"/>
            <a:ext cx="5330339" cy="4536921"/>
            <a:chOff x="6116617" y="1029753"/>
            <a:chExt cx="5707043" cy="4857552"/>
          </a:xfrm>
        </p:grpSpPr>
        <p:grpSp>
          <p:nvGrpSpPr>
            <p:cNvPr id="38" name="Group 37"/>
            <p:cNvGrpSpPr/>
            <p:nvPr/>
          </p:nvGrpSpPr>
          <p:grpSpPr>
            <a:xfrm>
              <a:off x="6452614" y="1029753"/>
              <a:ext cx="5129784" cy="4471416"/>
              <a:chOff x="4969656" y="1506740"/>
              <a:chExt cx="3494678" cy="2265629"/>
            </a:xfrm>
          </p:grpSpPr>
          <p:sp>
            <p:nvSpPr>
              <p:cNvPr id="58" name="Freeform 57"/>
              <p:cNvSpPr>
                <a:spLocks/>
              </p:cNvSpPr>
              <p:nvPr/>
            </p:nvSpPr>
            <p:spPr bwMode="auto">
              <a:xfrm>
                <a:off x="4969656" y="3348938"/>
                <a:ext cx="1880692" cy="423431"/>
              </a:xfrm>
              <a:custGeom>
                <a:avLst/>
                <a:gdLst>
                  <a:gd name="T0" fmla="*/ 1368 w 1368"/>
                  <a:gd name="T1" fmla="*/ 308 h 308"/>
                  <a:gd name="T2" fmla="*/ 1368 w 1368"/>
                  <a:gd name="T3" fmla="*/ 0 h 308"/>
                  <a:gd name="T4" fmla="*/ 0 w 1368"/>
                  <a:gd name="T5" fmla="*/ 308 h 308"/>
                  <a:gd name="T6" fmla="*/ 1368 w 1368"/>
                  <a:gd name="T7" fmla="*/ 308 h 308"/>
                </a:gdLst>
                <a:ahLst/>
                <a:cxnLst>
                  <a:cxn ang="0">
                    <a:pos x="T0" y="T1"/>
                  </a:cxn>
                  <a:cxn ang="0">
                    <a:pos x="T2" y="T3"/>
                  </a:cxn>
                  <a:cxn ang="0">
                    <a:pos x="T4" y="T5"/>
                  </a:cxn>
                  <a:cxn ang="0">
                    <a:pos x="T6" y="T7"/>
                  </a:cxn>
                </a:cxnLst>
                <a:rect l="0" t="0" r="r" b="b"/>
                <a:pathLst>
                  <a:path w="1368" h="308">
                    <a:moveTo>
                      <a:pt x="1368" y="308"/>
                    </a:moveTo>
                    <a:lnTo>
                      <a:pt x="1368" y="0"/>
                    </a:lnTo>
                    <a:lnTo>
                      <a:pt x="0" y="308"/>
                    </a:lnTo>
                    <a:lnTo>
                      <a:pt x="1368" y="308"/>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59" name="Freeform 58"/>
              <p:cNvSpPr>
                <a:spLocks/>
              </p:cNvSpPr>
              <p:nvPr/>
            </p:nvSpPr>
            <p:spPr bwMode="auto">
              <a:xfrm>
                <a:off x="6850348" y="1506740"/>
                <a:ext cx="1613986" cy="2265629"/>
              </a:xfrm>
              <a:custGeom>
                <a:avLst/>
                <a:gdLst>
                  <a:gd name="T0" fmla="*/ 0 w 313"/>
                  <a:gd name="T1" fmla="*/ 357 h 439"/>
                  <a:gd name="T2" fmla="*/ 0 w 313"/>
                  <a:gd name="T3" fmla="*/ 439 h 439"/>
                  <a:gd name="T4" fmla="*/ 313 w 313"/>
                  <a:gd name="T5" fmla="*/ 439 h 439"/>
                  <a:gd name="T6" fmla="*/ 313 w 313"/>
                  <a:gd name="T7" fmla="*/ 0 h 439"/>
                  <a:gd name="T8" fmla="*/ 0 w 313"/>
                  <a:gd name="T9" fmla="*/ 357 h 439"/>
                </a:gdLst>
                <a:ahLst/>
                <a:cxnLst>
                  <a:cxn ang="0">
                    <a:pos x="T0" y="T1"/>
                  </a:cxn>
                  <a:cxn ang="0">
                    <a:pos x="T2" y="T3"/>
                  </a:cxn>
                  <a:cxn ang="0">
                    <a:pos x="T4" y="T5"/>
                  </a:cxn>
                  <a:cxn ang="0">
                    <a:pos x="T6" y="T7"/>
                  </a:cxn>
                  <a:cxn ang="0">
                    <a:pos x="T8" y="T9"/>
                  </a:cxn>
                </a:cxnLst>
                <a:rect l="0" t="0" r="r" b="b"/>
                <a:pathLst>
                  <a:path w="313" h="439">
                    <a:moveTo>
                      <a:pt x="0" y="357"/>
                    </a:moveTo>
                    <a:cubicBezTo>
                      <a:pt x="0" y="439"/>
                      <a:pt x="0" y="439"/>
                      <a:pt x="0" y="439"/>
                    </a:cubicBezTo>
                    <a:cubicBezTo>
                      <a:pt x="313" y="439"/>
                      <a:pt x="313" y="439"/>
                      <a:pt x="313" y="439"/>
                    </a:cubicBezTo>
                    <a:cubicBezTo>
                      <a:pt x="313" y="0"/>
                      <a:pt x="313" y="0"/>
                      <a:pt x="313" y="0"/>
                    </a:cubicBezTo>
                    <a:cubicBezTo>
                      <a:pt x="135" y="291"/>
                      <a:pt x="22" y="351"/>
                      <a:pt x="0" y="357"/>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dirty="0"/>
              </a:p>
            </p:txBody>
          </p:sp>
        </p:grpSp>
        <p:cxnSp>
          <p:nvCxnSpPr>
            <p:cNvPr id="39" name="Straight Connector 38"/>
            <p:cNvCxnSpPr/>
            <p:nvPr/>
          </p:nvCxnSpPr>
          <p:spPr>
            <a:xfrm flipV="1">
              <a:off x="6477786" y="3146688"/>
              <a:ext cx="0" cy="2359677"/>
            </a:xfrm>
            <a:prstGeom prst="line">
              <a:avLst/>
            </a:prstGeom>
            <a:ln w="19050">
              <a:solidFill>
                <a:srgbClr val="2AD2C9"/>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851354" y="1682434"/>
              <a:ext cx="1536072" cy="596096"/>
            </a:xfrm>
            <a:prstGeom prst="rect">
              <a:avLst/>
            </a:prstGeom>
            <a:noFill/>
          </p:spPr>
          <p:txBody>
            <a:bodyPr wrap="square" lIns="0" tIns="0" rIns="0" bIns="0" rtlCol="0">
              <a:noAutofit/>
            </a:bodyPr>
            <a:lstStyle/>
            <a:p>
              <a:pPr algn="ctr" defTabSz="914361">
                <a:lnSpc>
                  <a:spcPct val="90000"/>
                </a:lnSpc>
              </a:pPr>
              <a:r>
                <a:rPr lang="hu-HU" sz="2000" b="1" dirty="0" smtClean="0"/>
                <a:t>Folyamatos</a:t>
              </a:r>
              <a:br>
                <a:rPr lang="hu-HU" sz="2000" b="1" dirty="0" smtClean="0"/>
              </a:br>
              <a:r>
                <a:rPr lang="hu-HU" sz="2000" b="1" dirty="0" smtClean="0"/>
                <a:t>Változás</a:t>
              </a:r>
              <a:endParaRPr lang="en-US" sz="2000" b="1" dirty="0"/>
            </a:p>
          </p:txBody>
        </p:sp>
        <p:cxnSp>
          <p:nvCxnSpPr>
            <p:cNvPr id="42" name="Straight Connector 41"/>
            <p:cNvCxnSpPr/>
            <p:nvPr/>
          </p:nvCxnSpPr>
          <p:spPr>
            <a:xfrm>
              <a:off x="6477786" y="5506361"/>
              <a:ext cx="5345874" cy="0"/>
            </a:xfrm>
            <a:prstGeom prst="line">
              <a:avLst/>
            </a:prstGeom>
            <a:ln w="19050">
              <a:solidFill>
                <a:srgbClr val="2AD2C9"/>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rot="9158356">
              <a:off x="7347234" y="2525781"/>
              <a:ext cx="2135105" cy="2135105"/>
              <a:chOff x="8437974" y="2336866"/>
              <a:chExt cx="2667000" cy="2667000"/>
            </a:xfrm>
            <a:solidFill>
              <a:srgbClr val="DDDDDD"/>
            </a:solidFill>
          </p:grpSpPr>
          <p:sp>
            <p:nvSpPr>
              <p:cNvPr id="56" name="Circular Arrow 55"/>
              <p:cNvSpPr/>
              <p:nvPr/>
            </p:nvSpPr>
            <p:spPr>
              <a:xfrm rot="11419514">
                <a:off x="8437974" y="2336866"/>
                <a:ext cx="2667000" cy="2667000"/>
              </a:xfrm>
              <a:prstGeom prst="circularArrow">
                <a:avLst>
                  <a:gd name="adj1" fmla="val 12500"/>
                  <a:gd name="adj2" fmla="val 1142319"/>
                  <a:gd name="adj3" fmla="val 20457681"/>
                  <a:gd name="adj4" fmla="val 11158774"/>
                  <a:gd name="adj5" fmla="val 12500"/>
                </a:avLst>
              </a:prstGeom>
              <a:solidFill>
                <a:schemeClr val="tx1"/>
              </a:solidFill>
              <a:ln w="19050">
                <a:solidFill>
                  <a:srgbClr val="0096D6">
                    <a:alpha val="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solidFill>
                    <a:schemeClr val="tx1"/>
                  </a:solidFill>
                </a:endParaRPr>
              </a:p>
            </p:txBody>
          </p:sp>
          <p:sp>
            <p:nvSpPr>
              <p:cNvPr id="57" name="Circular Arrow 56"/>
              <p:cNvSpPr/>
              <p:nvPr/>
            </p:nvSpPr>
            <p:spPr>
              <a:xfrm rot="619514">
                <a:off x="8437974" y="2336866"/>
                <a:ext cx="2667000" cy="2667000"/>
              </a:xfrm>
              <a:prstGeom prst="circularArrow">
                <a:avLst>
                  <a:gd name="adj1" fmla="val 12500"/>
                  <a:gd name="adj2" fmla="val 1142319"/>
                  <a:gd name="adj3" fmla="val 20457681"/>
                  <a:gd name="adj4" fmla="val 11334801"/>
                  <a:gd name="adj5" fmla="val 12500"/>
                </a:avLst>
              </a:prstGeom>
              <a:solidFill>
                <a:schemeClr val="tx1"/>
              </a:solidFill>
              <a:ln w="19050">
                <a:solidFill>
                  <a:srgbClr val="0096D6">
                    <a:alpha val="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solidFill>
                    <a:schemeClr val="tx1"/>
                  </a:solidFill>
                </a:endParaRPr>
              </a:p>
            </p:txBody>
          </p:sp>
        </p:grpSp>
        <p:sp>
          <p:nvSpPr>
            <p:cNvPr id="50" name="Oval 49"/>
            <p:cNvSpPr/>
            <p:nvPr/>
          </p:nvSpPr>
          <p:spPr>
            <a:xfrm>
              <a:off x="8173479" y="4074202"/>
              <a:ext cx="508012" cy="508012"/>
            </a:xfrm>
            <a:prstGeom prst="ellipse">
              <a:avLst/>
            </a:prstGeom>
            <a:solidFill>
              <a:srgbClr val="FFFFFF"/>
            </a:solidFill>
            <a:ln w="28575">
              <a:solidFill>
                <a:srgbClr val="2AD2C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grpSp>
          <p:nvGrpSpPr>
            <p:cNvPr id="45" name="Group 44"/>
            <p:cNvGrpSpPr/>
            <p:nvPr/>
          </p:nvGrpSpPr>
          <p:grpSpPr>
            <a:xfrm>
              <a:off x="8173479" y="2557620"/>
              <a:ext cx="508012" cy="543781"/>
              <a:chOff x="10682091" y="3532635"/>
              <a:chExt cx="508012" cy="543780"/>
            </a:xfrm>
          </p:grpSpPr>
          <p:sp>
            <p:nvSpPr>
              <p:cNvPr id="48" name="Oval 47"/>
              <p:cNvSpPr/>
              <p:nvPr/>
            </p:nvSpPr>
            <p:spPr>
              <a:xfrm>
                <a:off x="10682091" y="3532635"/>
                <a:ext cx="508012" cy="508012"/>
              </a:xfrm>
              <a:prstGeom prst="ellipse">
                <a:avLst/>
              </a:prstGeom>
              <a:solidFill>
                <a:srgbClr val="FFFFFF"/>
              </a:solidFill>
              <a:ln w="28575">
                <a:solidFill>
                  <a:srgbClr val="2AD2C9"/>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en-US" sz="2800" b="1" dirty="0">
                  <a:solidFill>
                    <a:schemeClr val="accent1"/>
                  </a:solidFill>
                </a:endParaRPr>
              </a:p>
            </p:txBody>
          </p:sp>
          <p:sp>
            <p:nvSpPr>
              <p:cNvPr id="49" name="Rectangle 48"/>
              <p:cNvSpPr/>
              <p:nvPr/>
            </p:nvSpPr>
            <p:spPr>
              <a:xfrm>
                <a:off x="10741985" y="3562354"/>
                <a:ext cx="388225" cy="514061"/>
              </a:xfrm>
              <a:prstGeom prst="rect">
                <a:avLst/>
              </a:prstGeom>
            </p:spPr>
            <p:txBody>
              <a:bodyPr wrap="none">
                <a:spAutoFit/>
              </a:bodyPr>
              <a:lstStyle/>
              <a:p>
                <a:pPr algn="ctr">
                  <a:lnSpc>
                    <a:spcPct val="90000"/>
                  </a:lnSpc>
                </a:pPr>
                <a:r>
                  <a:rPr lang="en-US" sz="2800" dirty="0">
                    <a:latin typeface="+mj-lt"/>
                  </a:rPr>
                  <a:t>$</a:t>
                </a:r>
              </a:p>
            </p:txBody>
          </p:sp>
        </p:grpSp>
        <p:sp>
          <p:nvSpPr>
            <p:cNvPr id="46" name="Rectangle 45"/>
            <p:cNvSpPr/>
            <p:nvPr/>
          </p:nvSpPr>
          <p:spPr>
            <a:xfrm>
              <a:off x="6447042" y="5541304"/>
              <a:ext cx="621632" cy="346001"/>
            </a:xfrm>
            <a:prstGeom prst="rect">
              <a:avLst/>
            </a:prstGeom>
          </p:spPr>
          <p:txBody>
            <a:bodyPr wrap="none" lIns="91436" tIns="45719" rIns="91436" bIns="45719">
              <a:spAutoFit/>
            </a:bodyPr>
            <a:lstStyle/>
            <a:p>
              <a:pPr defTabSz="914361"/>
              <a:r>
                <a:rPr lang="en-US" sz="1500" dirty="0">
                  <a:solidFill>
                    <a:prstClr val="black"/>
                  </a:solidFill>
                  <a:latin typeface="+mj-lt"/>
                </a:rPr>
                <a:t>Time</a:t>
              </a:r>
            </a:p>
          </p:txBody>
        </p:sp>
        <p:sp>
          <p:nvSpPr>
            <p:cNvPr id="47" name="Rectangle 46"/>
            <p:cNvSpPr/>
            <p:nvPr/>
          </p:nvSpPr>
          <p:spPr>
            <a:xfrm rot="16200000">
              <a:off x="5957417" y="5064033"/>
              <a:ext cx="664401" cy="346001"/>
            </a:xfrm>
            <a:prstGeom prst="rect">
              <a:avLst/>
            </a:prstGeom>
          </p:spPr>
          <p:txBody>
            <a:bodyPr wrap="none" lIns="91436" tIns="45719" rIns="91436" bIns="45719">
              <a:spAutoFit/>
            </a:bodyPr>
            <a:lstStyle/>
            <a:p>
              <a:pPr defTabSz="914361"/>
              <a:r>
                <a:rPr lang="en-US" sz="1500" dirty="0">
                  <a:solidFill>
                    <a:prstClr val="black"/>
                  </a:solidFill>
                  <a:latin typeface="+mj-lt"/>
                </a:rPr>
                <a:t>Value</a:t>
              </a:r>
            </a:p>
          </p:txBody>
        </p:sp>
      </p:grpSp>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5184" y="4569300"/>
            <a:ext cx="372528" cy="372528"/>
          </a:xfrm>
          <a:prstGeom prst="rect">
            <a:avLst/>
          </a:prstGeom>
        </p:spPr>
      </p:pic>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4257" y="4808111"/>
            <a:ext cx="372528" cy="372528"/>
          </a:xfrm>
          <a:prstGeom prst="rect">
            <a:avLst/>
          </a:prstGeom>
        </p:spPr>
      </p:pic>
    </p:spTree>
    <p:extLst>
      <p:ext uri="{BB962C8B-B14F-4D97-AF65-F5344CB8AC3E}">
        <p14:creationId xmlns:p14="http://schemas.microsoft.com/office/powerpoint/2010/main" val="302480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smtClean="0"/>
              <a:t>DevOps</a:t>
            </a:r>
            <a:r>
              <a:rPr lang="hu-HU" dirty="0" smtClean="0"/>
              <a:t>: </a:t>
            </a:r>
            <a:r>
              <a:rPr lang="hu-HU" dirty="0" err="1" smtClean="0"/>
              <a:t>Fejlesztés-Élesüzem</a:t>
            </a:r>
            <a:r>
              <a:rPr lang="hu-HU" dirty="0" smtClean="0"/>
              <a:t> közelség </a:t>
            </a:r>
            <a:br>
              <a:rPr lang="hu-HU" dirty="0" smtClean="0"/>
            </a:br>
            <a:r>
              <a:rPr lang="hu-HU" b="0" dirty="0" smtClean="0"/>
              <a:t>Alkalmazás környezet változás - konténer</a:t>
            </a:r>
            <a:endParaRPr lang="en-US" b="0" dirty="0"/>
          </a:p>
        </p:txBody>
      </p:sp>
      <p:sp>
        <p:nvSpPr>
          <p:cNvPr id="3" name="Text Placeholder 2"/>
          <p:cNvSpPr>
            <a:spLocks noGrp="1"/>
          </p:cNvSpPr>
          <p:nvPr>
            <p:ph type="body" sz="quarter" idx="13"/>
          </p:nvPr>
        </p:nvSpPr>
        <p:spPr>
          <a:xfrm>
            <a:off x="3743072" y="1421423"/>
            <a:ext cx="6134632" cy="381000"/>
          </a:xfrm>
        </p:spPr>
        <p:txBody>
          <a:bodyPr/>
          <a:lstStyle/>
          <a:p>
            <a:r>
              <a:rPr lang="hu-HU" dirty="0" smtClean="0"/>
              <a:t>Konténer kezelő infrastruktúra</a:t>
            </a:r>
            <a:endParaRPr lang="en-US" dirty="0"/>
          </a:p>
        </p:txBody>
      </p:sp>
      <p:sp>
        <p:nvSpPr>
          <p:cNvPr id="10274" name="Content Placeholder 10273"/>
          <p:cNvSpPr>
            <a:spLocks noGrp="1"/>
          </p:cNvSpPr>
          <p:nvPr>
            <p:ph idx="1"/>
          </p:nvPr>
        </p:nvSpPr>
        <p:spPr>
          <a:xfrm>
            <a:off x="4724400" y="2133600"/>
            <a:ext cx="6854984" cy="3962399"/>
          </a:xfrm>
        </p:spPr>
        <p:txBody>
          <a:bodyPr>
            <a:normAutofit/>
          </a:bodyPr>
          <a:lstStyle/>
          <a:p>
            <a:r>
              <a:rPr lang="en-US" sz="2000" dirty="0">
                <a:solidFill>
                  <a:prstClr val="black"/>
                </a:solidFill>
              </a:rPr>
              <a:t>Docker </a:t>
            </a:r>
            <a:r>
              <a:rPr lang="hu-HU" sz="2000" dirty="0" smtClean="0">
                <a:solidFill>
                  <a:prstClr val="black"/>
                </a:solidFill>
              </a:rPr>
              <a:t>Konténerek a software környezet valamennyi elemét (</a:t>
            </a:r>
            <a:r>
              <a:rPr lang="hu-HU" sz="2000" dirty="0" err="1" smtClean="0">
                <a:solidFill>
                  <a:prstClr val="black"/>
                </a:solidFill>
              </a:rPr>
              <a:t>filesystem</a:t>
            </a:r>
            <a:r>
              <a:rPr lang="hu-HU" sz="2000" dirty="0" smtClean="0">
                <a:solidFill>
                  <a:prstClr val="black"/>
                </a:solidFill>
              </a:rPr>
              <a:t>, System </a:t>
            </a:r>
            <a:r>
              <a:rPr lang="hu-HU" sz="2000" dirty="0" err="1" smtClean="0">
                <a:solidFill>
                  <a:prstClr val="black"/>
                </a:solidFill>
              </a:rPr>
              <a:t>library</a:t>
            </a:r>
            <a:r>
              <a:rPr lang="hu-HU" sz="2000" dirty="0" smtClean="0">
                <a:solidFill>
                  <a:prstClr val="black"/>
                </a:solidFill>
              </a:rPr>
              <a:t>, </a:t>
            </a:r>
            <a:r>
              <a:rPr lang="hu-HU" sz="2000" dirty="0" err="1" smtClean="0">
                <a:solidFill>
                  <a:prstClr val="black"/>
                </a:solidFill>
              </a:rPr>
              <a:t>system</a:t>
            </a:r>
            <a:r>
              <a:rPr lang="hu-HU" sz="2000" dirty="0" smtClean="0">
                <a:solidFill>
                  <a:prstClr val="black"/>
                </a:solidFill>
              </a:rPr>
              <a:t> </a:t>
            </a:r>
            <a:r>
              <a:rPr lang="hu-HU" sz="2000" dirty="0" err="1" smtClean="0">
                <a:solidFill>
                  <a:prstClr val="black"/>
                </a:solidFill>
              </a:rPr>
              <a:t>tool</a:t>
            </a:r>
            <a:r>
              <a:rPr lang="hu-HU" sz="2000" dirty="0" smtClean="0">
                <a:solidFill>
                  <a:prstClr val="black"/>
                </a:solidFill>
              </a:rPr>
              <a:t>…) tartalmazzák, ami egy adott alkalmazás, kód  futtatásához szükséges</a:t>
            </a:r>
            <a:endParaRPr lang="en-US" sz="2000" dirty="0" smtClean="0">
              <a:solidFill>
                <a:prstClr val="black"/>
              </a:solidFill>
            </a:endParaRPr>
          </a:p>
          <a:p>
            <a:r>
              <a:rPr lang="hu-HU" sz="2000" dirty="0" smtClean="0">
                <a:solidFill>
                  <a:prstClr val="black"/>
                </a:solidFill>
              </a:rPr>
              <a:t>Konténerek tartalmazzák az alkalmazást és a kernelen keresztül kommunikálnak más konténerekkel</a:t>
            </a:r>
            <a:endParaRPr lang="en-US" sz="2000" dirty="0" smtClean="0"/>
          </a:p>
          <a:p>
            <a:r>
              <a:rPr lang="hu-HU" sz="2000" dirty="0" smtClean="0">
                <a:solidFill>
                  <a:prstClr val="black"/>
                </a:solidFill>
              </a:rPr>
              <a:t>Infrastruktúra függetlenek </a:t>
            </a:r>
            <a:r>
              <a:rPr lang="en-US" sz="2000" dirty="0" smtClean="0">
                <a:solidFill>
                  <a:prstClr val="black"/>
                </a:solidFill>
              </a:rPr>
              <a:t>– </a:t>
            </a:r>
            <a:r>
              <a:rPr lang="en-US" sz="2000" dirty="0">
                <a:solidFill>
                  <a:prstClr val="black"/>
                </a:solidFill>
              </a:rPr>
              <a:t>Docker </a:t>
            </a:r>
            <a:r>
              <a:rPr lang="hu-HU" sz="2000" dirty="0" smtClean="0">
                <a:solidFill>
                  <a:prstClr val="black"/>
                </a:solidFill>
              </a:rPr>
              <a:t>konténerek bármely környezetben futtathatók</a:t>
            </a:r>
            <a:r>
              <a:rPr lang="en-US" sz="2000" dirty="0" smtClean="0">
                <a:solidFill>
                  <a:prstClr val="black"/>
                </a:solidFill>
              </a:rPr>
              <a:t> cloud (</a:t>
            </a:r>
            <a:r>
              <a:rPr lang="en-US" sz="2000" dirty="0" smtClean="0"/>
              <a:t>VM, </a:t>
            </a:r>
            <a:r>
              <a:rPr lang="en-US" sz="2000" dirty="0"/>
              <a:t>OpenStack, </a:t>
            </a:r>
            <a:r>
              <a:rPr lang="hu-HU" sz="2000" dirty="0" smtClean="0"/>
              <a:t>public </a:t>
            </a:r>
            <a:r>
              <a:rPr lang="en-US" sz="2000" dirty="0" smtClean="0"/>
              <a:t>cloud</a:t>
            </a:r>
            <a:r>
              <a:rPr lang="hu-HU" sz="2000" dirty="0" smtClean="0"/>
              <a:t> Fizikai szerver</a:t>
            </a:r>
            <a:r>
              <a:rPr lang="en-US" sz="2000" dirty="0" smtClean="0"/>
              <a:t>)</a:t>
            </a:r>
            <a:endParaRPr lang="en-US" sz="2000" dirty="0"/>
          </a:p>
          <a:p>
            <a:endParaRPr lang="en-US" sz="2000" dirty="0"/>
          </a:p>
          <a:p>
            <a:endParaRPr lang="en-US" sz="2000" dirty="0"/>
          </a:p>
        </p:txBody>
      </p:sp>
      <p:sp>
        <p:nvSpPr>
          <p:cNvPr id="4" name="Slide Number Placeholder 3"/>
          <p:cNvSpPr>
            <a:spLocks noGrp="1"/>
          </p:cNvSpPr>
          <p:nvPr>
            <p:ph type="sldNum" sz="quarter" idx="12"/>
          </p:nvPr>
        </p:nvSpPr>
        <p:spPr/>
        <p:txBody>
          <a:bodyPr/>
          <a:lstStyle/>
          <a:p>
            <a:fld id="{B016F8AB-BCEA-4347-8BA6-BE776009BC89}" type="slidenum">
              <a:rPr lang="en-US" smtClean="0"/>
              <a:t>8</a:t>
            </a:fld>
            <a:endParaRPr lang="en-US" dirty="0"/>
          </a:p>
        </p:txBody>
      </p:sp>
      <p:sp>
        <p:nvSpPr>
          <p:cNvPr id="54" name="TextBox 53"/>
          <p:cNvSpPr txBox="1"/>
          <p:nvPr/>
        </p:nvSpPr>
        <p:spPr>
          <a:xfrm>
            <a:off x="609600" y="5257800"/>
            <a:ext cx="3733800" cy="914400"/>
          </a:xfrm>
          <a:prstGeom prst="rect">
            <a:avLst/>
          </a:prstGeom>
          <a:noFill/>
        </p:spPr>
        <p:txBody>
          <a:bodyPr wrap="square" lIns="0" tIns="0" rIns="0" bIns="0" rtlCol="0">
            <a:noAutofit/>
          </a:bodyPr>
          <a:lstStyle/>
          <a:p>
            <a:pPr>
              <a:lnSpc>
                <a:spcPct val="90000"/>
              </a:lnSpc>
            </a:pPr>
            <a:r>
              <a:rPr lang="hu-HU" dirty="0" smtClean="0"/>
              <a:t>Konténerek izoláltak,</a:t>
            </a:r>
            <a:r>
              <a:rPr lang="en-US" dirty="0" smtClean="0"/>
              <a:t> </a:t>
            </a:r>
            <a:r>
              <a:rPr lang="hu-HU" dirty="0" smtClean="0"/>
              <a:t>megosztják az </a:t>
            </a:r>
            <a:r>
              <a:rPr lang="en-US" dirty="0" smtClean="0"/>
              <a:t>OS kernel</a:t>
            </a:r>
            <a:r>
              <a:rPr lang="hu-HU" dirty="0" smtClean="0"/>
              <a:t>t</a:t>
            </a:r>
            <a:r>
              <a:rPr lang="en-US" dirty="0" smtClean="0"/>
              <a:t>, </a:t>
            </a:r>
            <a:r>
              <a:rPr lang="hu-HU" dirty="0" smtClean="0"/>
              <a:t>és a </a:t>
            </a:r>
            <a:r>
              <a:rPr lang="hu-HU" dirty="0"/>
              <a:t>szükséges </a:t>
            </a:r>
            <a:r>
              <a:rPr lang="hu-HU" dirty="0" smtClean="0"/>
              <a:t>adatokat és könyvtárakat</a:t>
            </a:r>
            <a:endParaRPr lang="en-US" dirty="0"/>
          </a:p>
        </p:txBody>
      </p:sp>
      <p:pic>
        <p:nvPicPr>
          <p:cNvPr id="57" name="Picture 56"/>
          <p:cNvPicPr>
            <a:picLocks noChangeAspect="1"/>
          </p:cNvPicPr>
          <p:nvPr/>
        </p:nvPicPr>
        <p:blipFill>
          <a:blip r:embed="rId3"/>
          <a:stretch>
            <a:fillRect/>
          </a:stretch>
        </p:blipFill>
        <p:spPr>
          <a:xfrm>
            <a:off x="609600" y="1981200"/>
            <a:ext cx="3510316" cy="2895600"/>
          </a:xfrm>
          <a:prstGeom prst="rect">
            <a:avLst/>
          </a:prstGeom>
        </p:spPr>
      </p:pic>
      <p:sp>
        <p:nvSpPr>
          <p:cNvPr id="58" name="TextBox 57"/>
          <p:cNvSpPr txBox="1"/>
          <p:nvPr/>
        </p:nvSpPr>
        <p:spPr>
          <a:xfrm>
            <a:off x="1752600" y="1447800"/>
            <a:ext cx="1371600" cy="914400"/>
          </a:xfrm>
          <a:prstGeom prst="rect">
            <a:avLst/>
          </a:prstGeom>
          <a:noFill/>
        </p:spPr>
        <p:txBody>
          <a:bodyPr wrap="none" lIns="0" tIns="0" rIns="0" bIns="0" rtlCol="0">
            <a:noAutofit/>
          </a:bodyPr>
          <a:lstStyle/>
          <a:p>
            <a:pPr>
              <a:lnSpc>
                <a:spcPct val="90000"/>
              </a:lnSpc>
            </a:pPr>
            <a:r>
              <a:rPr lang="en-US" dirty="0" smtClean="0"/>
              <a:t>containers</a:t>
            </a:r>
            <a:endParaRPr lang="en-US" dirty="0"/>
          </a:p>
        </p:txBody>
      </p:sp>
      <p:cxnSp>
        <p:nvCxnSpPr>
          <p:cNvPr id="60" name="Straight Arrow Connector 59"/>
          <p:cNvCxnSpPr/>
          <p:nvPr/>
        </p:nvCxnSpPr>
        <p:spPr>
          <a:xfrm flipH="1">
            <a:off x="1371600" y="1676400"/>
            <a:ext cx="304800" cy="2286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2286000" y="1676400"/>
            <a:ext cx="0" cy="2286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72" name="Straight Arrow Connector 10271"/>
          <p:cNvCxnSpPr/>
          <p:nvPr/>
        </p:nvCxnSpPr>
        <p:spPr>
          <a:xfrm>
            <a:off x="2895600" y="1676400"/>
            <a:ext cx="381000" cy="2286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73" name="TextBox 10272"/>
          <p:cNvSpPr txBox="1"/>
          <p:nvPr/>
        </p:nvSpPr>
        <p:spPr>
          <a:xfrm>
            <a:off x="4583832" y="5181600"/>
            <a:ext cx="7608168" cy="914400"/>
          </a:xfrm>
          <a:prstGeom prst="rect">
            <a:avLst/>
          </a:prstGeom>
          <a:noFill/>
        </p:spPr>
        <p:txBody>
          <a:bodyPr wrap="square" lIns="0" tIns="0" rIns="0" bIns="0" rtlCol="0">
            <a:noAutofit/>
          </a:bodyPr>
          <a:lstStyle/>
          <a:p>
            <a:pPr>
              <a:lnSpc>
                <a:spcPct val="90000"/>
              </a:lnSpc>
              <a:tabLst>
                <a:tab pos="2063750" algn="l"/>
              </a:tabLst>
            </a:pPr>
            <a:r>
              <a:rPr lang="hu-HU" sz="2400" dirty="0" smtClean="0">
                <a:solidFill>
                  <a:srgbClr val="00B388"/>
                </a:solidFill>
                <a:latin typeface="+mj-lt"/>
              </a:rPr>
              <a:t>Fejlesztők 	</a:t>
            </a:r>
            <a:r>
              <a:rPr lang="en-US" sz="2400" dirty="0" smtClean="0"/>
              <a:t>– </a:t>
            </a:r>
            <a:r>
              <a:rPr lang="hu-HU" sz="2400" dirty="0" smtClean="0"/>
              <a:t>Egy kód bármely környezetre</a:t>
            </a:r>
            <a:endParaRPr lang="en-US" sz="2400" dirty="0"/>
          </a:p>
          <a:p>
            <a:pPr>
              <a:lnSpc>
                <a:spcPct val="90000"/>
              </a:lnSpc>
            </a:pPr>
            <a:r>
              <a:rPr lang="hu-HU" sz="2400" dirty="0" smtClean="0">
                <a:solidFill>
                  <a:srgbClr val="00B388"/>
                </a:solidFill>
              </a:rPr>
              <a:t>IT üzemeltetés </a:t>
            </a:r>
            <a:r>
              <a:rPr lang="en-US" sz="2400" dirty="0" smtClean="0"/>
              <a:t>–</a:t>
            </a:r>
            <a:r>
              <a:rPr lang="hu-HU" sz="2400" dirty="0" smtClean="0"/>
              <a:t> Egy környezet  bármely alkalmazásra</a:t>
            </a:r>
            <a:endParaRPr lang="en-US" sz="2400" dirty="0"/>
          </a:p>
        </p:txBody>
      </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200" y="609600"/>
            <a:ext cx="1524000" cy="1287162"/>
          </a:xfrm>
          <a:prstGeom prst="rect">
            <a:avLst/>
          </a:prstGeom>
        </p:spPr>
      </p:pic>
      <p:grpSp>
        <p:nvGrpSpPr>
          <p:cNvPr id="69" name="Group 68"/>
          <p:cNvGrpSpPr/>
          <p:nvPr/>
        </p:nvGrpSpPr>
        <p:grpSpPr>
          <a:xfrm>
            <a:off x="990600" y="4114800"/>
            <a:ext cx="2819400" cy="685800"/>
            <a:chOff x="5797176" y="10535566"/>
            <a:chExt cx="12837572" cy="3180435"/>
          </a:xfrm>
        </p:grpSpPr>
        <p:grpSp>
          <p:nvGrpSpPr>
            <p:cNvPr id="70" name="Group 69"/>
            <p:cNvGrpSpPr/>
            <p:nvPr/>
          </p:nvGrpSpPr>
          <p:grpSpPr>
            <a:xfrm>
              <a:off x="5797176" y="10992815"/>
              <a:ext cx="12837572" cy="2723186"/>
              <a:chOff x="1462612" y="5496407"/>
              <a:chExt cx="6218777" cy="1361593"/>
            </a:xfrm>
          </p:grpSpPr>
          <p:sp>
            <p:nvSpPr>
              <p:cNvPr id="77" name="Rectangle 76"/>
              <p:cNvSpPr/>
              <p:nvPr/>
            </p:nvSpPr>
            <p:spPr>
              <a:xfrm>
                <a:off x="1462612" y="5496407"/>
                <a:ext cx="6218777" cy="1361593"/>
              </a:xfrm>
              <a:prstGeom prst="rect">
                <a:avLst/>
              </a:prstGeom>
              <a:solidFill>
                <a:schemeClr val="bg1">
                  <a:lumMod val="95000"/>
                </a:schemeClr>
              </a:solidFill>
              <a:ln>
                <a:solidFill>
                  <a:schemeClr val="bg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nvGrpSpPr>
              <p:cNvPr id="78" name="Group 77"/>
              <p:cNvGrpSpPr/>
              <p:nvPr/>
            </p:nvGrpSpPr>
            <p:grpSpPr>
              <a:xfrm>
                <a:off x="1751618" y="6025651"/>
                <a:ext cx="5720934" cy="832345"/>
                <a:chOff x="1235692" y="5940013"/>
                <a:chExt cx="7323265" cy="1101628"/>
              </a:xfrm>
            </p:grpSpPr>
            <p:pic>
              <p:nvPicPr>
                <p:cNvPr id="79" name="Picture 78"/>
                <p:cNvPicPr>
                  <a:picLocks noChangeAspect="1"/>
                </p:cNvPicPr>
                <p:nvPr/>
              </p:nvPicPr>
              <p:blipFill>
                <a:blip r:embed="rId5">
                  <a:clrChange>
                    <a:clrFrom>
                      <a:srgbClr val="FFFFFF"/>
                    </a:clrFrom>
                    <a:clrTo>
                      <a:srgbClr val="FFFFFF">
                        <a:alpha val="0"/>
                      </a:srgbClr>
                    </a:clrTo>
                  </a:clrChange>
                  <a:duotone>
                    <a:prstClr val="black"/>
                    <a:srgbClr val="404040">
                      <a:tint val="45000"/>
                      <a:satMod val="400000"/>
                    </a:srgbClr>
                  </a:duotone>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1235692" y="5957293"/>
                  <a:ext cx="1058001" cy="230113"/>
                </a:xfrm>
                <a:prstGeom prst="rect">
                  <a:avLst/>
                </a:prstGeom>
              </p:spPr>
            </p:pic>
            <p:pic>
              <p:nvPicPr>
                <p:cNvPr id="80" name="Picture 79"/>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4743270" y="5940013"/>
                  <a:ext cx="646368" cy="646369"/>
                </a:xfrm>
                <a:prstGeom prst="rect">
                  <a:avLst/>
                </a:prstGeom>
              </p:spPr>
            </p:pic>
            <p:pic>
              <p:nvPicPr>
                <p:cNvPr id="81" name="Picture 80"/>
                <p:cNvPicPr>
                  <a:picLocks noChangeAspect="1"/>
                </p:cNvPicPr>
                <p:nvPr/>
              </p:nvPicPr>
              <p:blipFill>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5651480" y="6095696"/>
                  <a:ext cx="1132048" cy="440241"/>
                </a:xfrm>
                <a:prstGeom prst="rect">
                  <a:avLst/>
                </a:prstGeom>
              </p:spPr>
            </p:pic>
            <p:pic>
              <p:nvPicPr>
                <p:cNvPr id="82" name="Picture 81"/>
                <p:cNvPicPr>
                  <a:picLocks noChangeAspect="1"/>
                </p:cNvPicPr>
                <p:nvPr/>
              </p:nvPicPr>
              <p:blipFill>
                <a:blip r:embed="rId11">
                  <a:duotone>
                    <a:prstClr val="black"/>
                    <a:srgbClr val="4A4A4A">
                      <a:tint val="45000"/>
                      <a:satMod val="400000"/>
                    </a:srgbClr>
                  </a:duotone>
                  <a:extLst>
                    <a:ext uri="{BEBA8EAE-BF5A-486C-A8C5-ECC9F3942E4B}">
                      <a14:imgProps xmlns:a14="http://schemas.microsoft.com/office/drawing/2010/main">
                        <a14:imgLayer r:embed="rId12">
                          <a14:imgEffect>
                            <a14:saturation sat="0"/>
                          </a14:imgEffect>
                        </a14:imgLayer>
                      </a14:imgProps>
                    </a:ext>
                  </a:extLst>
                </a:blip>
                <a:stretch>
                  <a:fillRect/>
                </a:stretch>
              </p:blipFill>
              <p:spPr>
                <a:xfrm>
                  <a:off x="6034151" y="6517991"/>
                  <a:ext cx="1055567" cy="416767"/>
                </a:xfrm>
                <a:prstGeom prst="rect">
                  <a:avLst/>
                </a:prstGeom>
              </p:spPr>
            </p:pic>
            <p:pic>
              <p:nvPicPr>
                <p:cNvPr id="83" name="Picture 82"/>
                <p:cNvPicPr>
                  <a:picLocks noChangeAspect="1"/>
                </p:cNvPicPr>
                <p:nvPr/>
              </p:nvPicPr>
              <p:blipFill>
                <a:blip r:embed="rId13">
                  <a:clrChange>
                    <a:clrFrom>
                      <a:srgbClr val="FFFFFF"/>
                    </a:clrFrom>
                    <a:clrTo>
                      <a:srgbClr val="FFFFFF">
                        <a:alpha val="0"/>
                      </a:srgbClr>
                    </a:clrTo>
                  </a:clrChange>
                </a:blip>
                <a:stretch>
                  <a:fillRect/>
                </a:stretch>
              </p:blipFill>
              <p:spPr>
                <a:xfrm>
                  <a:off x="7093933" y="5988594"/>
                  <a:ext cx="1088572" cy="381357"/>
                </a:xfrm>
                <a:prstGeom prst="rect">
                  <a:avLst/>
                </a:prstGeom>
              </p:spPr>
            </p:pic>
            <p:pic>
              <p:nvPicPr>
                <p:cNvPr id="84" name="Picture 83"/>
                <p:cNvPicPr>
                  <a:picLocks noChangeAspect="1"/>
                </p:cNvPicPr>
                <p:nvPr/>
              </p:nvPicPr>
              <p:blipFill>
                <a:blip r:embed="rId14">
                  <a:duotone>
                    <a:prstClr val="black"/>
                    <a:srgbClr val="656565">
                      <a:tint val="45000"/>
                      <a:satMod val="400000"/>
                    </a:srgbClr>
                  </a:duotone>
                </a:blip>
                <a:stretch>
                  <a:fillRect/>
                </a:stretch>
              </p:blipFill>
              <p:spPr>
                <a:xfrm>
                  <a:off x="1435852" y="6460679"/>
                  <a:ext cx="602917" cy="381345"/>
                </a:xfrm>
                <a:prstGeom prst="rect">
                  <a:avLst/>
                </a:prstGeom>
              </p:spPr>
            </p:pic>
            <p:pic>
              <p:nvPicPr>
                <p:cNvPr id="85" name="Picture 84"/>
                <p:cNvPicPr>
                  <a:picLocks noChangeAspect="1"/>
                </p:cNvPicPr>
                <p:nvPr/>
              </p:nvPicPr>
              <p:blipFill rotWithShape="1">
                <a:blip r:embed="rId15"/>
                <a:srcRect t="35998" b="36102"/>
                <a:stretch/>
              </p:blipFill>
              <p:spPr>
                <a:xfrm>
                  <a:off x="2779443" y="6146248"/>
                  <a:ext cx="1573741" cy="292713"/>
                </a:xfrm>
                <a:prstGeom prst="rect">
                  <a:avLst/>
                </a:prstGeom>
              </p:spPr>
            </p:pic>
            <p:pic>
              <p:nvPicPr>
                <p:cNvPr id="86" name="Picture 85"/>
                <p:cNvPicPr>
                  <a:picLocks noChangeAspect="1"/>
                </p:cNvPicPr>
                <p:nvPr/>
              </p:nvPicPr>
              <p:blipFill rotWithShape="1">
                <a:blip r:embed="rId16">
                  <a:clrChange>
                    <a:clrFrom>
                      <a:srgbClr val="FFFFFF"/>
                    </a:clrFrom>
                    <a:clrTo>
                      <a:srgbClr val="FFFFFF">
                        <a:alpha val="0"/>
                      </a:srgbClr>
                    </a:clrTo>
                  </a:clrChange>
                </a:blip>
                <a:srcRect l="31904" t="32705" r="32820" b="40169"/>
                <a:stretch/>
              </p:blipFill>
              <p:spPr>
                <a:xfrm>
                  <a:off x="3566313" y="6569102"/>
                  <a:ext cx="1617138" cy="298449"/>
                </a:xfrm>
                <a:prstGeom prst="rect">
                  <a:avLst/>
                </a:prstGeom>
              </p:spPr>
            </p:pic>
            <p:pic>
              <p:nvPicPr>
                <p:cNvPr id="87" name="Picture 86"/>
                <p:cNvPicPr>
                  <a:picLocks noChangeAspect="1"/>
                </p:cNvPicPr>
                <p:nvPr/>
              </p:nvPicPr>
              <p:blipFill>
                <a:blip r:embed="rId17">
                  <a:clrChange>
                    <a:clrFrom>
                      <a:srgbClr val="FFFFFF"/>
                    </a:clrFrom>
                    <a:clrTo>
                      <a:srgbClr val="FFFFFF">
                        <a:alpha val="0"/>
                      </a:srgbClr>
                    </a:clrTo>
                  </a:clrChange>
                </a:blip>
                <a:stretch>
                  <a:fillRect/>
                </a:stretch>
              </p:blipFill>
              <p:spPr>
                <a:xfrm>
                  <a:off x="2598090" y="6585893"/>
                  <a:ext cx="686966" cy="281657"/>
                </a:xfrm>
                <a:prstGeom prst="rect">
                  <a:avLst/>
                </a:prstGeom>
              </p:spPr>
            </p:pic>
            <p:pic>
              <p:nvPicPr>
                <p:cNvPr id="88" name="Picture 87"/>
                <p:cNvPicPr>
                  <a:picLocks noChangeAspect="1"/>
                </p:cNvPicPr>
                <p:nvPr/>
              </p:nvPicPr>
              <p:blipFill>
                <a:blip r:embed="rId18">
                  <a:extLst>
                    <a:ext uri="{BEBA8EAE-BF5A-486C-A8C5-ECC9F3942E4B}">
                      <a14:imgProps xmlns:a14="http://schemas.microsoft.com/office/drawing/2010/main">
                        <a14:imgLayer r:embed="rId19">
                          <a14:imgEffect>
                            <a14:saturation sat="0"/>
                          </a14:imgEffect>
                        </a14:imgLayer>
                      </a14:imgProps>
                    </a:ext>
                  </a:extLst>
                </a:blip>
                <a:stretch>
                  <a:fillRect/>
                </a:stretch>
              </p:blipFill>
              <p:spPr>
                <a:xfrm>
                  <a:off x="7185239" y="6286098"/>
                  <a:ext cx="1373718" cy="755543"/>
                </a:xfrm>
                <a:prstGeom prst="rect">
                  <a:avLst/>
                </a:prstGeom>
              </p:spPr>
            </p:pic>
          </p:grpSp>
        </p:grpSp>
        <p:grpSp>
          <p:nvGrpSpPr>
            <p:cNvPr id="71" name="Group 70"/>
            <p:cNvGrpSpPr/>
            <p:nvPr/>
          </p:nvGrpSpPr>
          <p:grpSpPr>
            <a:xfrm>
              <a:off x="5797176" y="10535566"/>
              <a:ext cx="12837572" cy="1346084"/>
              <a:chOff x="1462612" y="4743314"/>
              <a:chExt cx="6218777" cy="673042"/>
            </a:xfrm>
          </p:grpSpPr>
          <p:sp>
            <p:nvSpPr>
              <p:cNvPr id="72" name="Rounded Rectangle 71"/>
              <p:cNvSpPr/>
              <p:nvPr/>
            </p:nvSpPr>
            <p:spPr>
              <a:xfrm>
                <a:off x="1462612" y="4743314"/>
                <a:ext cx="6218777" cy="673042"/>
              </a:xfrm>
              <a:prstGeom prst="round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grpSp>
            <p:nvGrpSpPr>
              <p:cNvPr id="73" name="Group 72"/>
              <p:cNvGrpSpPr/>
              <p:nvPr/>
            </p:nvGrpSpPr>
            <p:grpSpPr>
              <a:xfrm>
                <a:off x="1907983" y="4941532"/>
                <a:ext cx="5328035" cy="276606"/>
                <a:chOff x="1907983" y="4941532"/>
                <a:chExt cx="5328035" cy="276606"/>
              </a:xfrm>
            </p:grpSpPr>
            <p:pic>
              <p:nvPicPr>
                <p:cNvPr id="74" name="Picture 73"/>
                <p:cNvPicPr>
                  <a:picLocks noChangeAspect="1"/>
                </p:cNvPicPr>
                <p:nvPr/>
              </p:nvPicPr>
              <p:blipFill>
                <a:blip r:embed="rId20"/>
                <a:stretch>
                  <a:fillRect/>
                </a:stretch>
              </p:blipFill>
              <p:spPr>
                <a:xfrm>
                  <a:off x="1907983" y="4941532"/>
                  <a:ext cx="1091057" cy="276606"/>
                </a:xfrm>
                <a:prstGeom prst="rect">
                  <a:avLst/>
                </a:prstGeom>
              </p:spPr>
            </p:pic>
            <p:pic>
              <p:nvPicPr>
                <p:cNvPr id="75" name="Picture 74"/>
                <p:cNvPicPr>
                  <a:picLocks noChangeAspect="1"/>
                </p:cNvPicPr>
                <p:nvPr/>
              </p:nvPicPr>
              <p:blipFill>
                <a:blip r:embed="rId21"/>
                <a:stretch>
                  <a:fillRect/>
                </a:stretch>
              </p:blipFill>
              <p:spPr>
                <a:xfrm>
                  <a:off x="3606247" y="4941532"/>
                  <a:ext cx="1229360" cy="276606"/>
                </a:xfrm>
                <a:prstGeom prst="rect">
                  <a:avLst/>
                </a:prstGeom>
              </p:spPr>
            </p:pic>
            <p:pic>
              <p:nvPicPr>
                <p:cNvPr id="76" name="Picture 75"/>
                <p:cNvPicPr>
                  <a:picLocks noChangeAspect="1"/>
                </p:cNvPicPr>
                <p:nvPr/>
              </p:nvPicPr>
              <p:blipFill>
                <a:blip r:embed="rId22"/>
                <a:stretch>
                  <a:fillRect/>
                </a:stretch>
              </p:blipFill>
              <p:spPr>
                <a:xfrm>
                  <a:off x="5284409" y="4941532"/>
                  <a:ext cx="1951609" cy="276606"/>
                </a:xfrm>
                <a:prstGeom prst="rect">
                  <a:avLst/>
                </a:prstGeom>
              </p:spPr>
            </p:pic>
          </p:grpSp>
        </p:grpSp>
      </p:grpSp>
    </p:spTree>
    <p:extLst>
      <p:ext uri="{BB962C8B-B14F-4D97-AF65-F5344CB8AC3E}">
        <p14:creationId xmlns:p14="http://schemas.microsoft.com/office/powerpoint/2010/main" val="481920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3935893" y="1660591"/>
            <a:ext cx="3147188" cy="1169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anchor="ctr" anchorCtr="0" compatLnSpc="1">
            <a:prstTxWarp prst="textNoShape">
              <a:avLst/>
            </a:prstTxWarp>
            <a:spAutoFit/>
          </a:bodyPr>
          <a:lstStyle/>
          <a:p>
            <a:pPr defTabSz="914126" eaLnBrk="0" fontAlgn="base" hangingPunct="0">
              <a:spcBef>
                <a:spcPct val="0"/>
              </a:spcBef>
              <a:spcAft>
                <a:spcPct val="0"/>
              </a:spcAft>
            </a:pPr>
            <a:r>
              <a:rPr lang="hu-HU" altLang="en-US" sz="1400" dirty="0" smtClean="0">
                <a:latin typeface="Arial" panose="020B0604020202020204" pitchFamily="34" charset="0"/>
              </a:rPr>
              <a:t>Konténerek a virtuális géphez hasonló erőforrás allokálást és izolációt biztosítanak, de a más architektúra nagyobb hatékonyságot és </a:t>
            </a:r>
            <a:r>
              <a:rPr lang="hu-HU" altLang="en-US" sz="1400" dirty="0" err="1" smtClean="0">
                <a:latin typeface="Arial" panose="020B0604020202020204" pitchFamily="34" charset="0"/>
              </a:rPr>
              <a:t>portabilitást</a:t>
            </a:r>
            <a:r>
              <a:rPr lang="hu-HU" altLang="en-US" sz="1400" dirty="0" smtClean="0">
                <a:latin typeface="Arial" panose="020B0604020202020204" pitchFamily="34" charset="0"/>
              </a:rPr>
              <a:t> biztosít.</a:t>
            </a:r>
            <a:r>
              <a:rPr lang="en-US" altLang="en-US" sz="1050" dirty="0" smtClean="0">
                <a:latin typeface="Arial" panose="020B0604020202020204" pitchFamily="34" charset="0"/>
              </a:rPr>
              <a:t> </a:t>
            </a:r>
            <a:endParaRPr lang="en-US" altLang="en-US" sz="2399" dirty="0">
              <a:latin typeface="Arial" panose="020B0604020202020204" pitchFamily="34" charset="0"/>
            </a:endParaRPr>
          </a:p>
        </p:txBody>
      </p:sp>
      <p:pic>
        <p:nvPicPr>
          <p:cNvPr id="1027" name="Picture 3" descr="Docker Dia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5802" y="1277842"/>
            <a:ext cx="2834950" cy="31042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irtual Machine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222" y="2242795"/>
            <a:ext cx="2957670" cy="21393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docker.com/sites/all/themes/docker/assets/image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4056" y="610407"/>
            <a:ext cx="2771053" cy="6665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70019" y="4588407"/>
            <a:ext cx="4060579" cy="1261756"/>
          </a:xfrm>
          <a:prstGeom prst="rect">
            <a:avLst/>
          </a:prstGeom>
          <a:noFill/>
        </p:spPr>
        <p:txBody>
          <a:bodyPr wrap="square" rtlCol="0">
            <a:spAutoFit/>
          </a:bodyPr>
          <a:lstStyle/>
          <a:p>
            <a:pPr lvl="0" eaLnBrk="0" fontAlgn="base" hangingPunct="0">
              <a:spcBef>
                <a:spcPct val="0"/>
              </a:spcBef>
              <a:spcAft>
                <a:spcPct val="0"/>
              </a:spcAft>
            </a:pPr>
            <a:r>
              <a:rPr lang="en-US" altLang="en-US" sz="1999" b="1" dirty="0">
                <a:latin typeface="Arial" panose="020B0604020202020204" pitchFamily="34" charset="0"/>
              </a:rPr>
              <a:t>Virtual </a:t>
            </a:r>
            <a:r>
              <a:rPr lang="en-US" altLang="en-US" sz="1999" b="1" dirty="0" smtClean="0">
                <a:latin typeface="Arial" panose="020B0604020202020204" pitchFamily="34" charset="0"/>
              </a:rPr>
              <a:t>Machine</a:t>
            </a:r>
            <a:endParaRPr lang="en-US" altLang="en-US" sz="1999" b="1" dirty="0">
              <a:latin typeface="Arial" panose="020B0604020202020204" pitchFamily="34" charset="0"/>
            </a:endParaRPr>
          </a:p>
          <a:p>
            <a:pPr lvl="0" eaLnBrk="0" fontAlgn="base" hangingPunct="0">
              <a:spcBef>
                <a:spcPct val="0"/>
              </a:spcBef>
              <a:spcAft>
                <a:spcPct val="0"/>
              </a:spcAft>
            </a:pPr>
            <a:r>
              <a:rPr lang="hu-HU" altLang="en-US" sz="1400" dirty="0" smtClean="0">
                <a:latin typeface="Arial" panose="020B0604020202020204" pitchFamily="34" charset="0"/>
              </a:rPr>
              <a:t>Valamennyi Virtuális gép tartalmazza az alkalmazást annak teljes környezetével, </a:t>
            </a:r>
            <a:r>
              <a:rPr lang="hu-HU" altLang="en-US" sz="1400" b="1" dirty="0" smtClean="0">
                <a:latin typeface="Arial" panose="020B0604020202020204" pitchFamily="34" charset="0"/>
              </a:rPr>
              <a:t>operációs rendszerével </a:t>
            </a:r>
            <a:r>
              <a:rPr lang="hu-HU" altLang="en-US" sz="1400" dirty="0" smtClean="0">
                <a:latin typeface="Arial" panose="020B0604020202020204" pitchFamily="34" charset="0"/>
              </a:rPr>
              <a:t>együtt, akár néhányszor 10GB méretben</a:t>
            </a:r>
            <a:endParaRPr lang="en-US" sz="1400" dirty="0"/>
          </a:p>
        </p:txBody>
      </p:sp>
      <p:sp>
        <p:nvSpPr>
          <p:cNvPr id="3" name="TextBox 2"/>
          <p:cNvSpPr txBox="1"/>
          <p:nvPr/>
        </p:nvSpPr>
        <p:spPr>
          <a:xfrm>
            <a:off x="7083082" y="4588409"/>
            <a:ext cx="4894330" cy="1261756"/>
          </a:xfrm>
          <a:prstGeom prst="rect">
            <a:avLst/>
          </a:prstGeom>
          <a:noFill/>
        </p:spPr>
        <p:txBody>
          <a:bodyPr wrap="square" rtlCol="0">
            <a:spAutoFit/>
          </a:bodyPr>
          <a:lstStyle/>
          <a:p>
            <a:pPr lvl="0" eaLnBrk="0" fontAlgn="base" hangingPunct="0">
              <a:spcBef>
                <a:spcPct val="0"/>
              </a:spcBef>
              <a:spcAft>
                <a:spcPct val="0"/>
              </a:spcAft>
            </a:pPr>
            <a:r>
              <a:rPr lang="hu-HU" altLang="en-US" sz="1999" b="1" dirty="0">
                <a:latin typeface="Arial" panose="020B0604020202020204" pitchFamily="34" charset="0"/>
              </a:rPr>
              <a:t>K</a:t>
            </a:r>
            <a:r>
              <a:rPr lang="en-US" altLang="en-US" sz="1999" b="1" dirty="0" err="1" smtClean="0">
                <a:latin typeface="Arial" panose="020B0604020202020204" pitchFamily="34" charset="0"/>
              </a:rPr>
              <a:t>ont</a:t>
            </a:r>
            <a:r>
              <a:rPr lang="hu-HU" altLang="en-US" sz="1999" b="1" dirty="0" err="1" smtClean="0">
                <a:latin typeface="Arial" panose="020B0604020202020204" pitchFamily="34" charset="0"/>
              </a:rPr>
              <a:t>éner</a:t>
            </a:r>
            <a:endParaRPr lang="en-US" altLang="en-US" sz="1999" b="1" dirty="0">
              <a:latin typeface="Arial" panose="020B0604020202020204" pitchFamily="34" charset="0"/>
            </a:endParaRPr>
          </a:p>
          <a:p>
            <a:pPr lvl="0" eaLnBrk="0" fontAlgn="base" hangingPunct="0">
              <a:spcBef>
                <a:spcPct val="0"/>
              </a:spcBef>
              <a:spcAft>
                <a:spcPct val="0"/>
              </a:spcAft>
            </a:pPr>
            <a:r>
              <a:rPr lang="hu-HU" altLang="en-US" sz="1400" dirty="0" smtClean="0">
                <a:latin typeface="Arial" panose="020B0604020202020204" pitchFamily="34" charset="0"/>
              </a:rPr>
              <a:t>Konténerek tartalmazzák az alkalmazást és annak </a:t>
            </a:r>
            <a:r>
              <a:rPr lang="hu-HU" altLang="en-US" sz="1400" b="1" dirty="0" smtClean="0">
                <a:latin typeface="Arial" panose="020B0604020202020204" pitchFamily="34" charset="0"/>
              </a:rPr>
              <a:t>futtatásához</a:t>
            </a:r>
            <a:r>
              <a:rPr lang="hu-HU" altLang="en-US" sz="1400" dirty="0" smtClean="0">
                <a:latin typeface="Arial" panose="020B0604020202020204" pitchFamily="34" charset="0"/>
              </a:rPr>
              <a:t> </a:t>
            </a:r>
            <a:r>
              <a:rPr lang="hu-HU" altLang="en-US" sz="1400" b="1" dirty="0" smtClean="0">
                <a:latin typeface="Arial" panose="020B0604020202020204" pitchFamily="34" charset="0"/>
              </a:rPr>
              <a:t>szükséges környezetet</a:t>
            </a:r>
            <a:r>
              <a:rPr lang="hu-HU" altLang="en-US" sz="1400" dirty="0" smtClean="0">
                <a:latin typeface="Arial" panose="020B0604020202020204" pitchFamily="34" charset="0"/>
              </a:rPr>
              <a:t>, könyvtárakat, de megosztják a kernelt. </a:t>
            </a:r>
            <a:r>
              <a:rPr lang="hu-HU" altLang="en-US" sz="1400" b="1" dirty="0" smtClean="0">
                <a:latin typeface="Arial" panose="020B0604020202020204" pitchFamily="34" charset="0"/>
              </a:rPr>
              <a:t>Szeparált </a:t>
            </a:r>
            <a:r>
              <a:rPr lang="hu-HU" altLang="en-US" sz="1400" b="1" dirty="0" err="1" smtClean="0">
                <a:latin typeface="Arial" panose="020B0604020202020204" pitchFamily="34" charset="0"/>
              </a:rPr>
              <a:t>Userspace</a:t>
            </a:r>
            <a:r>
              <a:rPr lang="hu-HU" altLang="en-US" sz="1400" b="1" dirty="0" smtClean="0">
                <a:latin typeface="Arial" panose="020B0604020202020204" pitchFamily="34" charset="0"/>
              </a:rPr>
              <a:t> </a:t>
            </a:r>
            <a:r>
              <a:rPr lang="hu-HU" altLang="en-US" sz="1400" dirty="0" smtClean="0">
                <a:latin typeface="Arial" panose="020B0604020202020204" pitchFamily="34" charset="0"/>
              </a:rPr>
              <a:t>környezetben futnak, </a:t>
            </a:r>
            <a:r>
              <a:rPr lang="hu-HU" altLang="en-US" sz="1400" dirty="0" err="1" smtClean="0">
                <a:latin typeface="Arial" panose="020B0604020202020204" pitchFamily="34" charset="0"/>
              </a:rPr>
              <a:t>megvalózsítva</a:t>
            </a:r>
            <a:r>
              <a:rPr lang="hu-HU" altLang="en-US" sz="1400" dirty="0" smtClean="0">
                <a:latin typeface="Arial" panose="020B0604020202020204" pitchFamily="34" charset="0"/>
              </a:rPr>
              <a:t> ezzel a biztonságot.</a:t>
            </a:r>
            <a:endParaRPr lang="en-US" sz="1400" dirty="0"/>
          </a:p>
        </p:txBody>
      </p:sp>
      <p:sp>
        <p:nvSpPr>
          <p:cNvPr id="4" name="TextBox 3"/>
          <p:cNvSpPr txBox="1"/>
          <p:nvPr/>
        </p:nvSpPr>
        <p:spPr>
          <a:xfrm>
            <a:off x="1578169" y="610405"/>
            <a:ext cx="45707" cy="384492"/>
          </a:xfrm>
          <a:prstGeom prst="rect">
            <a:avLst/>
          </a:prstGeom>
          <a:noFill/>
        </p:spPr>
        <p:txBody>
          <a:bodyPr wrap="square" rtlCol="0">
            <a:spAutoFit/>
          </a:bodyPr>
          <a:lstStyle/>
          <a:p>
            <a:endParaRPr lang="en-US" sz="1899" dirty="0"/>
          </a:p>
        </p:txBody>
      </p:sp>
      <p:sp>
        <p:nvSpPr>
          <p:cNvPr id="7" name="TextBox 6"/>
          <p:cNvSpPr txBox="1"/>
          <p:nvPr/>
        </p:nvSpPr>
        <p:spPr>
          <a:xfrm>
            <a:off x="975458" y="671542"/>
            <a:ext cx="5693062" cy="400006"/>
          </a:xfrm>
          <a:prstGeom prst="rect">
            <a:avLst/>
          </a:prstGeom>
          <a:noFill/>
        </p:spPr>
        <p:txBody>
          <a:bodyPr wrap="square" rtlCol="0">
            <a:spAutoFit/>
          </a:bodyPr>
          <a:lstStyle/>
          <a:p>
            <a:pPr lvl="0" eaLnBrk="0" fontAlgn="base" hangingPunct="0">
              <a:spcBef>
                <a:spcPct val="0"/>
              </a:spcBef>
              <a:spcAft>
                <a:spcPct val="0"/>
              </a:spcAft>
            </a:pPr>
            <a:r>
              <a:rPr lang="hu-HU" altLang="en-US" sz="1999" b="1" dirty="0" smtClean="0">
                <a:solidFill>
                  <a:prstClr val="black"/>
                </a:solidFill>
                <a:latin typeface="Arial" panose="020B0604020202020204" pitchFamily="34" charset="0"/>
              </a:rPr>
              <a:t>Mi a különbség a Virtuális géphez képest</a:t>
            </a:r>
            <a:r>
              <a:rPr lang="en-US" altLang="en-US" sz="1999" b="1" dirty="0" smtClean="0">
                <a:solidFill>
                  <a:prstClr val="black"/>
                </a:solidFill>
                <a:latin typeface="Arial" panose="020B0604020202020204" pitchFamily="34" charset="0"/>
              </a:rPr>
              <a:t>?</a:t>
            </a:r>
            <a:endParaRPr lang="en-US" altLang="en-US" sz="1999"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213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HPE_Standard_Arial_16x9_v2">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extLst>
    <a:ext uri="{05A4C25C-085E-4340-85A3-A5531E510DB2}">
      <thm15:themeFamily xmlns:thm15="http://schemas.microsoft.com/office/thememl/2012/main" name="HPE_Standard_Arial_16x9.potx" id="{21F84462-1C9F-438F-A772-0EBAD7B3BCD8}" vid="{077F0EBE-C80C-4B61-8BF1-0309CF31637A}"/>
    </a:ext>
  </a:extLst>
</a:theme>
</file>

<file path=ppt/theme/theme2.xml><?xml version="1.0" encoding="utf-8"?>
<a:theme xmlns:a="http://schemas.openxmlformats.org/drawingml/2006/main" name="Office Theme">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E959282B53974C9D35E459BC7BED2B" ma:contentTypeVersion="0" ma:contentTypeDescription="Create a new document." ma:contentTypeScope="" ma:versionID="38613922648a5f30afca14c7f7cc098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F85B36-8F83-40D3-817D-3EAF886D99F0}">
  <ds:schemaRefs>
    <ds:schemaRef ds:uri="http://schemas.microsoft.com/sharepoint/v3/contenttype/forms"/>
  </ds:schemaRefs>
</ds:datastoreItem>
</file>

<file path=customXml/itemProps2.xml><?xml version="1.0" encoding="utf-8"?>
<ds:datastoreItem xmlns:ds="http://schemas.openxmlformats.org/officeDocument/2006/customXml" ds:itemID="{3B201733-5F35-4FE8-8BEA-6D3D6E2FBD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AB60006-5183-42A9-A0E3-732D7CF07779}">
  <ds:schemaRefs>
    <ds:schemaRef ds:uri="http://schemas.microsoft.com/office/2006/documentManagement/types"/>
    <ds:schemaRef ds:uri="http://purl.org/dc/elements/1.1/"/>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5165</TotalTime>
  <Words>2902</Words>
  <Application>Microsoft Office PowerPoint</Application>
  <PresentationFormat>Widescreen</PresentationFormat>
  <Paragraphs>377</Paragraphs>
  <Slides>17</Slides>
  <Notes>13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7" baseType="lpstr">
      <vt:lpstr>Arial</vt:lpstr>
      <vt:lpstr>Calibri</vt:lpstr>
      <vt:lpstr>HP Simplified</vt:lpstr>
      <vt:lpstr>HP Simplified Light</vt:lpstr>
      <vt:lpstr>Metric Bold</vt:lpstr>
      <vt:lpstr>Metric Regular</vt:lpstr>
      <vt:lpstr>Times New Roman</vt:lpstr>
      <vt:lpstr>Wingdings</vt:lpstr>
      <vt:lpstr>HPE_Standard_Arial_16x9_v2</vt:lpstr>
      <vt:lpstr>think-cell Slide</vt:lpstr>
      <vt:lpstr>Composable Infrastructure  Hogyan váltsunk szemléletet software alapú adatközponti irányba</vt:lpstr>
      <vt:lpstr>Kik azok a „Cloud Óriások”?</vt:lpstr>
      <vt:lpstr>Ahhoz, hogy a Cloud Óriások hatékonyságát megközelítsük először a szemléletüket kell magunkévá tenni</vt:lpstr>
      <vt:lpstr>Cloud Óriások nem másolhatók, de a szemlélet átvehető </vt:lpstr>
      <vt:lpstr>Cloud Óriások hatékonysága</vt:lpstr>
      <vt:lpstr>Ötlet alapú gazdaság (Idea Economy) más tipusú üzletet vár el</vt:lpstr>
      <vt:lpstr>Legfontosabb prioritás az idő faktor</vt:lpstr>
      <vt:lpstr>DevOps: Fejlesztés-Élesüzem közelség  Alkalmazás környezet változás - konténer</vt:lpstr>
      <vt:lpstr>PowerPoint Presentation</vt:lpstr>
      <vt:lpstr>DevOps Fejlesztések: Infrastruktúra – mint Kód speciális „Composable” Fizikai Infrastruktúrát igényel</vt:lpstr>
      <vt:lpstr>Hagyományos és Ötlet alapú alkalmazás támogatás</vt:lpstr>
      <vt:lpstr>Új típusú Infrastruktúra megoldásra van szükség az új Üzletmenethez</vt:lpstr>
      <vt:lpstr>Komponálható „Composable” Infrastruktúra</vt:lpstr>
      <vt:lpstr>Komponálható Infra optimalizálja az alkalmazás és szolgáltatás szinteket</vt:lpstr>
      <vt:lpstr>Komponálható Infrastruktúra felgyorsítja a szolgáltatás létesítést és csökkenti az üzemeltetés nehézségét</vt:lpstr>
      <vt:lpstr>PowerPoint Presentation</vt:lpstr>
      <vt:lpstr>Köszönjük a figyelmet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picture</dc:title>
  <dc:creator>The Presentation Company</dc:creator>
  <cp:lastModifiedBy>Zeisel, Tamas</cp:lastModifiedBy>
  <cp:revision>200</cp:revision>
  <dcterms:created xsi:type="dcterms:W3CDTF">2015-11-02T15:35:47Z</dcterms:created>
  <dcterms:modified xsi:type="dcterms:W3CDTF">2016-06-23T08:57:35Z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2289701</vt:lpwstr>
  </property>
  <property fmtid="{D5CDD505-2E9C-101B-9397-08002B2CF9AE}" pid="3" name="NXPowerLiteSettings">
    <vt:lpwstr>B74006B004C800</vt:lpwstr>
  </property>
  <property fmtid="{D5CDD505-2E9C-101B-9397-08002B2CF9AE}" pid="4" name="NXPowerLiteVersion">
    <vt:lpwstr>D6.0.7</vt:lpwstr>
  </property>
  <property fmtid="{D5CDD505-2E9C-101B-9397-08002B2CF9AE}" pid="5" name="ContentTypeId">
    <vt:lpwstr>0x010100F0E959282B53974C9D35E459BC7BED2B</vt:lpwstr>
  </property>
</Properties>
</file>