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10"/>
  </p:notesMasterIdLst>
  <p:handoutMasterIdLst>
    <p:handoutMasterId r:id="rId11"/>
  </p:handoutMasterIdLst>
  <p:sldIdLst>
    <p:sldId id="480" r:id="rId2"/>
    <p:sldId id="603" r:id="rId3"/>
    <p:sldId id="565" r:id="rId4"/>
    <p:sldId id="604" r:id="rId5"/>
    <p:sldId id="607" r:id="rId6"/>
    <p:sldId id="608" r:id="rId7"/>
    <p:sldId id="606" r:id="rId8"/>
    <p:sldId id="605" r:id="rId9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7">
          <p15:clr>
            <a:srgbClr val="A4A3A4"/>
          </p15:clr>
        </p15:guide>
        <p15:guide id="2" orient="horz" pos="3053">
          <p15:clr>
            <a:srgbClr val="A4A3A4"/>
          </p15:clr>
        </p15:guide>
        <p15:guide id="3" pos="2741">
          <p15:clr>
            <a:srgbClr val="A4A3A4"/>
          </p15:clr>
        </p15:guide>
        <p15:guide id="4" pos="2453">
          <p15:clr>
            <a:srgbClr val="A4A3A4"/>
          </p15:clr>
        </p15:guide>
        <p15:guide id="5" pos="5558">
          <p15:clr>
            <a:srgbClr val="A4A3A4"/>
          </p15:clr>
        </p15:guide>
        <p15:guide id="6" pos="399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tesh Gohil" initials="" lastIdx="3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5A00"/>
    <a:srgbClr val="FF8000"/>
    <a:srgbClr val="FA661C"/>
    <a:srgbClr val="00FF00"/>
    <a:srgbClr val="408000"/>
    <a:srgbClr val="AB0810"/>
    <a:srgbClr val="FDBE24"/>
    <a:srgbClr val="90BDDB"/>
    <a:srgbClr val="335FFA"/>
    <a:srgbClr val="349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3" autoAdjust="0"/>
    <p:restoredTop sz="84384" autoAdjust="0"/>
  </p:normalViewPr>
  <p:slideViewPr>
    <p:cSldViewPr snapToGrid="0" snapToObjects="1" showGuides="1">
      <p:cViewPr varScale="1">
        <p:scale>
          <a:sx n="90" d="100"/>
          <a:sy n="90" d="100"/>
        </p:scale>
        <p:origin x="-1680" y="-104"/>
      </p:cViewPr>
      <p:guideLst>
        <p:guide orient="horz" pos="307"/>
        <p:guide orient="horz" pos="3053"/>
        <p:guide pos="2741"/>
        <p:guide pos="2453"/>
        <p:guide pos="5558"/>
        <p:guide pos="39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E48B1C-1E6B-744F-8E6C-3836D33BC0D9}" type="datetimeFigureOut">
              <a:rPr lang="en-US"/>
              <a:pPr>
                <a:defRPr/>
              </a:pPr>
              <a:t>28/06/16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A8EAB7-F1BA-274C-91A9-46214A29E5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480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A637A29-4E7E-A24B-BAB1-D48C888F91E4}" type="datetimeFigureOut">
              <a:rPr lang="en-US"/>
              <a:pPr>
                <a:defRPr/>
              </a:pPr>
              <a:t>28/06/16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7A1FA6-25DE-9E4E-A34D-CF67DE7DB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492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 smtClean="0"/>
              <a:t>Notes Duarte: Look for more branch or retail intro background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38005-C9FE-421C-B26E-39E46AD952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24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Andy</a:t>
            </a:r>
            <a:r>
              <a:rPr lang="en-US" baseline="0" dirty="0" smtClean="0"/>
              <a:t> Butler:  the vast majority of IT will still need to operate on the first two modes, even though the two on the right are sexy and growing fast.  TB: need to find some data to show the mix here 80% left 20% right</a:t>
            </a:r>
          </a:p>
          <a:p>
            <a:endParaRPr lang="en-US" dirty="0" smtClean="0"/>
          </a:p>
          <a:p>
            <a:r>
              <a:rPr lang="en-US" dirty="0" smtClean="0"/>
              <a:t>VO:  You will need some or all of these infrastructure</a:t>
            </a:r>
            <a:r>
              <a:rPr lang="en-US" baseline="0" dirty="0" smtClean="0"/>
              <a:t> architectures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- On the left we have centralized storage, on the right the applications utilize or virtualize local server storage</a:t>
            </a:r>
          </a:p>
          <a:p>
            <a:endParaRPr lang="en-US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Jeremy:  </a:t>
            </a:r>
            <a:r>
              <a:rPr lang="en-US" sz="1200" dirty="0" smtClean="0">
                <a:solidFill>
                  <a:srgbClr val="FF0000"/>
                </a:solidFill>
              </a:rPr>
              <a:t>divide workloads into multi-purpose vs. engineered such as </a:t>
            </a:r>
            <a:r>
              <a:rPr lang="en-US" sz="1200" dirty="0" err="1" smtClean="0">
                <a:solidFill>
                  <a:srgbClr val="FF0000"/>
                </a:solidFill>
              </a:rPr>
              <a:t>exalogic</a:t>
            </a:r>
            <a:endParaRPr lang="en-US" sz="1200" dirty="0" smtClean="0">
              <a:solidFill>
                <a:srgbClr val="FF0000"/>
              </a:solidFill>
            </a:endParaRPr>
          </a:p>
          <a:p>
            <a:endParaRPr lang="en-US" baseline="0" dirty="0" smtClean="0"/>
          </a:p>
          <a:p>
            <a:r>
              <a:rPr lang="en-US" baseline="0" dirty="0" smtClean="0"/>
              <a:t>There is a cost/labor trade off as you move from a la </a:t>
            </a:r>
            <a:r>
              <a:rPr lang="en-US" baseline="0" dirty="0" err="1" smtClean="0"/>
              <a:t>acarte</a:t>
            </a:r>
            <a:r>
              <a:rPr lang="en-US" baseline="0" dirty="0" smtClean="0"/>
              <a:t> to converged to </a:t>
            </a:r>
            <a:r>
              <a:rPr lang="en-US" baseline="0" dirty="0" err="1" smtClean="0"/>
              <a:t>hypercoverged</a:t>
            </a:r>
            <a:r>
              <a:rPr lang="en-US" baseline="0" dirty="0" smtClean="0"/>
              <a:t>.  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631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Redo chart, change colors, make chart bigger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0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Adjust colors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98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956A1-9E30-4BC4-8D41-156BF639AC1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62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A9E85-7280-46CD-8E85-2F3C3CCC612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33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black.ai"/>
          <p:cNvPicPr>
            <a:picLocks noChangeAspect="1"/>
          </p:cNvPicPr>
          <p:nvPr/>
        </p:nvPicPr>
        <p:blipFill>
          <a:blip r:embed="rId2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00" y="324000"/>
            <a:ext cx="949596" cy="585216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3319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27319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FFFFFE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 smtClean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4239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347788"/>
            <a:ext cx="8277344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44334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64794" y="1347788"/>
            <a:ext cx="4218460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32668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65970" y="609600"/>
            <a:ext cx="0" cy="3984625"/>
          </a:xfrm>
          <a:prstGeom prst="line">
            <a:avLst/>
          </a:prstGeom>
          <a:ln w="38100" cap="flat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928" y="302505"/>
            <a:ext cx="3715995" cy="826447"/>
          </a:xfrm>
          <a:prstGeom prst="rect">
            <a:avLst/>
          </a:prstGeom>
        </p:spPr>
        <p:txBody>
          <a:bodyPr lIns="61712" tIns="34286" rIns="61712" bIns="34286" rtlCol="0">
            <a:noAutofit/>
          </a:bodyPr>
          <a:lstStyle>
            <a:lvl1pPr algn="l" defTabSz="68572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i="0" kern="1200" spc="-75" baseline="0" dirty="0" smtClean="0">
                <a:solidFill>
                  <a:srgbClr val="676767"/>
                </a:solidFill>
                <a:latin typeface="+mj-lt"/>
                <a:ea typeface="+mj-ea"/>
                <a:cs typeface="CiscoSans Thin"/>
              </a:defRPr>
            </a:lvl1pPr>
          </a:lstStyle>
          <a:p>
            <a:r>
              <a:rPr lang="en-GB" dirty="0" smtClean="0"/>
              <a:t>Title Goes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905964" y="302506"/>
            <a:ext cx="3715995" cy="826446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kern="1200" spc="-75" baseline="0" dirty="0">
                <a:solidFill>
                  <a:srgbClr val="676767"/>
                </a:solidFill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7928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905964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00002"/>
      </p:ext>
    </p:extLst>
  </p:cSld>
  <p:clrMapOvr>
    <a:masterClrMapping/>
  </p:clrMapOvr>
  <p:transition xmlns:p14="http://schemas.microsoft.com/office/powerpoint/2010/main" spd="med">
    <p:fade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3070225" y="609600"/>
            <a:ext cx="0" cy="3984625"/>
          </a:xfrm>
          <a:prstGeom prst="line">
            <a:avLst/>
          </a:prstGeom>
          <a:ln w="38100" cap="flat" cmpd="sng">
            <a:solidFill>
              <a:srgbClr val="3E6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37263" y="609600"/>
            <a:ext cx="0" cy="3984625"/>
          </a:xfrm>
          <a:prstGeom prst="line">
            <a:avLst/>
          </a:prstGeom>
          <a:ln w="38100" cap="flat" cmpd="sng">
            <a:solidFill>
              <a:srgbClr val="3E6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461963" y="22831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3377728" y="22783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6354813" y="22047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1201094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377728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54812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725828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70475" y="1330326"/>
            <a:ext cx="3712779" cy="310197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2">
                  <a:lumMod val="92000"/>
                </a:schemeClr>
              </a:gs>
              <a:gs pos="47000">
                <a:schemeClr val="bg1"/>
              </a:gs>
              <a:gs pos="100000">
                <a:schemeClr val="bg2">
                  <a:lumMod val="92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48706" y="1481751"/>
            <a:ext cx="3375912" cy="165901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85718" indent="-85718" algn="l" defTabSz="68572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1500" kern="1200" baseline="0" dirty="0" smtClean="0">
                <a:solidFill>
                  <a:schemeClr val="tx2"/>
                </a:solidFill>
                <a:latin typeface="+mn-lt"/>
                <a:ea typeface="+mn-ea"/>
                <a:cs typeface="CiscoSans ExtraLight"/>
              </a:defRPr>
            </a:lvl1pPr>
            <a:lvl2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148706" y="3552444"/>
            <a:ext cx="3506245" cy="2537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>
              <a:buClr>
                <a:schemeClr val="tx2"/>
              </a:buClr>
              <a:buFontTx/>
              <a:buNone/>
              <a:defRPr sz="120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GB" dirty="0" smtClean="0"/>
              <a:t>Click to edit text 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47761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72446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 smtClean="0"/>
              <a:t>Click to edit text 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183600" indent="-399968" algn="l">
              <a:lnSpc>
                <a:spcPct val="90000"/>
              </a:lnSpc>
              <a:defRPr sz="4600" b="0" i="1" spc="0" baseline="0">
                <a:solidFill>
                  <a:srgbClr val="3E6BB4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“Quote Goes Here”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401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10196" y="609600"/>
            <a:ext cx="0" cy="3984625"/>
          </a:xfrm>
          <a:prstGeom prst="line">
            <a:avLst/>
          </a:prstGeom>
          <a:ln w="38100" cap="flat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63763" y="1439060"/>
            <a:ext cx="3820348" cy="2265389"/>
          </a:xfrm>
        </p:spPr>
        <p:txBody>
          <a:bodyPr lIns="61715" tIns="34288" rIns="61715" bIns="34288" rtlCol="0" anchor="ctr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500" b="0" kern="1200" spc="0" baseline="0" dirty="0">
                <a:solidFill>
                  <a:srgbClr val="2968A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Title Goes Here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20" y="654518"/>
            <a:ext cx="3865880" cy="3840480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tx1"/>
                </a:solidFill>
                <a:latin typeface="+mn-l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961399751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437766" y="1347788"/>
            <a:ext cx="8345488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 smtClean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 smtClean="0"/>
              <a:t>Source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 hasCustomPrompt="1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50320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37766" y="1349375"/>
            <a:ext cx="8345488" cy="266065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 smtClean="0"/>
              <a:t>Source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56367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8" rIns="68574" bIns="34288" anchor="ctr"/>
          <a:lstStyle/>
          <a:p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8" rIns="68574" bIns="34288" anchor="ctr"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9915" y="3209550"/>
            <a:ext cx="4684867" cy="288131"/>
          </a:xfrm>
          <a:prstGeom prst="rect">
            <a:avLst/>
          </a:prstGeom>
        </p:spPr>
        <p:txBody>
          <a:bodyPr vert="horz" lIns="68574" tIns="34288" rIns="68574" bIns="34288" rtlCol="0">
            <a:noAutofit/>
          </a:bodyPr>
          <a:lstStyle>
            <a:lvl1pPr marL="0" indent="0" algn="l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9525" y="2462027"/>
            <a:ext cx="4712557" cy="766763"/>
          </a:xfrm>
        </p:spPr>
        <p:txBody>
          <a:bodyPr lIns="61715" tIns="34288" rIns="61715" bIns="34288" rtlCol="0" anchor="b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200" b="0" kern="1200" spc="0" baseline="0" dirty="0">
                <a:solidFill>
                  <a:srgbClr val="3E6B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Demo Title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81" y="1438276"/>
            <a:ext cx="2676525" cy="2166938"/>
          </a:xfrm>
          <a:prstGeom prst="rect">
            <a:avLst/>
          </a:prstGeom>
        </p:spPr>
        <p:txBody>
          <a:bodyPr lIns="91420" tIns="45710" rIns="91420" bIns="45710" anchor="ctr" anchorCtr="1"/>
          <a:lstStyle>
            <a:lvl1pPr marL="0" indent="0" algn="ctr"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5005480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har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6" y="1349456"/>
            <a:ext cx="4007001" cy="304077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709908" y="1349374"/>
            <a:ext cx="4073346" cy="303939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29543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6" y="1349354"/>
            <a:ext cx="4003995" cy="3040875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708110" y="1349375"/>
            <a:ext cx="4075144" cy="3041208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83574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val 2"/>
          <p:cNvSpPr/>
          <p:nvPr userDrawn="1"/>
        </p:nvSpPr>
        <p:spPr>
          <a:xfrm>
            <a:off x="6085116" y="1622395"/>
            <a:ext cx="2318564" cy="2318564"/>
          </a:xfrm>
          <a:prstGeom prst="ellipse">
            <a:avLst/>
          </a:prstGeom>
          <a:solidFill>
            <a:srgbClr val="32B2D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3423230" y="1622395"/>
            <a:ext cx="2318564" cy="2318564"/>
          </a:xfrm>
          <a:prstGeom prst="ellipse">
            <a:avLst/>
          </a:prstGeom>
          <a:solidFill>
            <a:srgbClr val="2147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4271" y="1622395"/>
            <a:ext cx="2318564" cy="2318564"/>
          </a:xfrm>
          <a:prstGeom prst="ellipse">
            <a:avLst/>
          </a:prstGeom>
          <a:solidFill>
            <a:srgbClr val="57B74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777485" y="2800142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436444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6098330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1520825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4202870" y="215280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841860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20260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/>
          <p:nvPr userDrawn="1"/>
        </p:nvSpPr>
        <p:spPr>
          <a:xfrm>
            <a:off x="774821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3422842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6087359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5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774965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	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	</a:t>
            </a:r>
          </a:p>
          <a:p>
            <a:pPr lvl="0"/>
            <a:r>
              <a:rPr lang="en-US" noProof="0" dirty="0" smtClean="0"/>
              <a:t>	Drag picture to placeholder or click icon to add</a:t>
            </a:r>
            <a:endParaRPr lang="en-US" noProof="0" dirty="0"/>
          </a:p>
        </p:txBody>
      </p:sp>
      <p:sp>
        <p:nvSpPr>
          <p:cNvPr id="37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422986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	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	Drag picture to placeholder or click icon to add</a:t>
            </a:r>
            <a:endParaRPr lang="en-US" noProof="0" dirty="0"/>
          </a:p>
        </p:txBody>
      </p:sp>
      <p:sp>
        <p:nvSpPr>
          <p:cNvPr id="39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6087503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	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	Drag picture to placeholder or click icon to add</a:t>
            </a:r>
            <a:endParaRPr lang="en-US" noProof="0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88797" y="3873138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436818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101335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519629538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00063" y="3486478"/>
            <a:ext cx="8139112" cy="500992"/>
          </a:xfrm>
          <a:prstGeom prst="rect">
            <a:avLst/>
          </a:prstGeom>
          <a:solidFill>
            <a:schemeClr val="bg1">
              <a:alpha val="70000"/>
            </a:schemeClr>
          </a:solidFill>
          <a:extLst/>
        </p:spPr>
        <p:txBody>
          <a:bodyPr wrap="square" lIns="10800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172800" indent="0">
              <a:lnSpc>
                <a:spcPts val="3680"/>
              </a:lnSpc>
              <a:spcBef>
                <a:spcPts val="0"/>
              </a:spcBef>
              <a:buNone/>
              <a:defRPr sz="2400" i="1"/>
            </a:lvl1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172492827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3" y="301037"/>
            <a:ext cx="8563172" cy="2542175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rgbClr val="676767"/>
                </a:solidFill>
              </a:defRPr>
            </a:lvl1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473071393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2124705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78971332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300" y="596900"/>
            <a:ext cx="5348288" cy="30035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2300" y="3595688"/>
            <a:ext cx="5346700" cy="747712"/>
          </a:xfrm>
          <a:prstGeom prst="rect">
            <a:avLst/>
          </a:prstGeom>
          <a:noFill/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596646"/>
            <a:ext cx="5329238" cy="300380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065871" y="3655079"/>
            <a:ext cx="5074070" cy="628650"/>
          </a:xfrm>
        </p:spPr>
        <p:txBody>
          <a:bodyPr anchor="ctr"/>
          <a:lstStyle>
            <a:lvl1pPr>
              <a:defRPr sz="2000">
                <a:solidFill>
                  <a:srgbClr val="676767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626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9800" y="233363"/>
            <a:ext cx="3273425" cy="18446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549991" y="233172"/>
            <a:ext cx="3273552" cy="184480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vert="horz" lIns="68577" tIns="34289" rIns="68577" bIns="34289" rtlCol="0" anchor="ctr" anchorCtr="0">
            <a:normAutofit/>
          </a:bodyPr>
          <a:lstStyle>
            <a:lvl1pPr marL="0" indent="0" algn="ctr" defTabSz="685777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30935" y="2480693"/>
            <a:ext cx="6729865" cy="1614419"/>
          </a:xfrm>
        </p:spPr>
        <p:txBody>
          <a:bodyPr>
            <a:noAutofit/>
          </a:bodyPr>
          <a:lstStyle>
            <a:lvl1pPr marL="0" marR="0" indent="0" algn="l" defTabSz="6857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676767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5520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gue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2015  Cisco and/or its affiliates. All rights reserved.   Cisco Confidential</a:t>
            </a:r>
            <a:endParaRPr lang="en-US" sz="600" dirty="0">
              <a:solidFill>
                <a:schemeClr val="bg1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pic>
        <p:nvPicPr>
          <p:cNvPr id="10" name="Picture 2" descr="C:\Users\spius\Pictures\cisco logo blue gradient.png"/>
          <p:cNvPicPr>
            <a:picLocks noChangeAspect="1" noChangeArrowheads="1"/>
          </p:cNvPicPr>
          <p:nvPr userDrawn="1"/>
        </p:nvPicPr>
        <p:blipFill>
          <a:blip r:embed="rId2" cstate="email">
            <a:biLevel thresh="25000"/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75" y="4625773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05922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92688" y="546607"/>
            <a:ext cx="3630612" cy="38698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546734"/>
            <a:ext cx="3630168" cy="38698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2968AF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37669" y="546734"/>
            <a:ext cx="4349918" cy="813985"/>
          </a:xfrm>
        </p:spPr>
        <p:txBody>
          <a:bodyPr wrap="none" anchor="t" anchorCtr="0">
            <a:noAutofit/>
          </a:bodyPr>
          <a:lstStyle>
            <a:lvl1pPr>
              <a:lnSpc>
                <a:spcPct val="90000"/>
              </a:lnSpc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87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68713" y="233363"/>
            <a:ext cx="326866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iscoSans"/>
              <a:cs typeface="Cisco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963" y="233363"/>
            <a:ext cx="328771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iscoSans"/>
              <a:cs typeface="Cisco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80238" y="233363"/>
            <a:ext cx="1838325" cy="9810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iscoSans"/>
              <a:cs typeface="CiscoSan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963" y="2271713"/>
            <a:ext cx="2522537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iscoSans"/>
              <a:cs typeface="Cisco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1475" y="2271713"/>
            <a:ext cx="4025900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iscoSans"/>
              <a:cs typeface="CiscoSan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80238" y="1262063"/>
            <a:ext cx="1838325" cy="25828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iscoSans"/>
              <a:cs typeface="CiscoSan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80238" y="3887788"/>
            <a:ext cx="1838325" cy="9779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iscoSans"/>
              <a:cs typeface="CiscoSans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95" y="233363"/>
            <a:ext cx="326786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baseline="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8" y="233363"/>
            <a:ext cx="330200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6979833" y="233363"/>
            <a:ext cx="1838730" cy="98107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2271718"/>
            <a:ext cx="2537420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2271718"/>
            <a:ext cx="4028516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6979833" y="1257301"/>
            <a:ext cx="1838730" cy="258705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979833" y="3887223"/>
            <a:ext cx="1838730" cy="97869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2761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4686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528638" y="582930"/>
            <a:ext cx="8164931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 baseline="0" smtClean="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82704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179339" y="584002"/>
            <a:ext cx="4424562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31989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gradFill rotWithShape="1">
          <a:gsLst>
            <a:gs pos="0">
              <a:srgbClr val="35A2D6"/>
            </a:gs>
            <a:gs pos="999">
              <a:srgbClr val="35A2D6"/>
            </a:gs>
            <a:gs pos="100000">
              <a:srgbClr val="2968A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pref_1-line_logo+tagline-rt-white-CMYK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088" y="1643063"/>
            <a:ext cx="87598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75956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Gre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76" y="228601"/>
            <a:ext cx="7435849" cy="323165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37743" y="1004814"/>
            <a:ext cx="8577072" cy="1165666"/>
          </a:xfrm>
          <a:prstGeom prst="rect">
            <a:avLst/>
          </a:prstGeom>
        </p:spPr>
        <p:txBody>
          <a:bodyPr lIns="91388" tIns="45695" rIns="91388" bIns="45695"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76" y="889907"/>
            <a:ext cx="7435849" cy="285750"/>
          </a:xfrm>
          <a:prstGeom prst="rect">
            <a:avLst/>
          </a:prstGeom>
        </p:spPr>
        <p:txBody>
          <a:bodyPr lIns="91388" tIns="45695" rIns="91388" bIns="45695" anchor="ctr" anchorCtr="0">
            <a:noAutofit/>
          </a:bodyPr>
          <a:lstStyle>
            <a:lvl1pPr>
              <a:buFontTx/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93757" y="4744753"/>
            <a:ext cx="7461251" cy="265407"/>
          </a:xfrm>
          <a:prstGeom prst="rect">
            <a:avLst/>
          </a:prstGeom>
        </p:spPr>
        <p:txBody>
          <a:bodyPr wrap="square" lIns="91388" tIns="45695" rIns="91388" bIns="45695" anchor="b" anchorCtr="0">
            <a:spAutoFit/>
          </a:bodyPr>
          <a:lstStyle>
            <a:lvl1pPr algn="l" defTabSz="601547">
              <a:lnSpc>
                <a:spcPct val="100000"/>
              </a:lnSpc>
              <a:spcBef>
                <a:spcPct val="50000"/>
              </a:spcBef>
              <a:buNone/>
              <a:defRPr sz="1125"/>
            </a:lvl1pPr>
            <a:lvl2pPr>
              <a:buFont typeface="Arial" pitchFamily="34" charset="0"/>
              <a:buNone/>
              <a:defRPr sz="1125"/>
            </a:lvl2pPr>
            <a:lvl3pPr>
              <a:buFont typeface="Arial" pitchFamily="34" charset="0"/>
              <a:buNone/>
              <a:defRPr sz="1125"/>
            </a:lvl3pPr>
            <a:lvl4pPr>
              <a:buFont typeface="Arial" pitchFamily="34" charset="0"/>
              <a:buNone/>
              <a:defRPr sz="1125"/>
            </a:lvl4pPr>
            <a:lvl5pPr>
              <a:buFont typeface="Arial" pitchFamily="34" charset="0"/>
              <a:buNone/>
              <a:defRPr sz="1125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  <p:extLst>
      <p:ext uri="{BB962C8B-B14F-4D97-AF65-F5344CB8AC3E}">
        <p14:creationId xmlns:p14="http://schemas.microsoft.com/office/powerpoint/2010/main" val="261517288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eg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45463" y="562609"/>
            <a:ext cx="8301718" cy="256994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499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Section Title Goes Here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8021069" y="4932362"/>
            <a:ext cx="749098" cy="15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364" tIns="30671" rIns="61364" bIns="30671" anchor="b">
            <a:spAutoFit/>
          </a:bodyPr>
          <a:lstStyle/>
          <a:p>
            <a:pPr algn="r" defTabSz="609891">
              <a:lnSpc>
                <a:spcPct val="100000"/>
              </a:lnSpc>
            </a:pPr>
            <a:r>
              <a:rPr lang="en-US" sz="600" b="0" i="0" dirty="0">
                <a:solidFill>
                  <a:schemeClr val="bg1"/>
                </a:solidFill>
                <a:latin typeface="+mn-lt"/>
                <a:cs typeface="CiscoSans Thin"/>
              </a:rPr>
              <a:t>Cisco Confidential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857401" y="4929284"/>
            <a:ext cx="218504" cy="1542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364" tIns="30671" rIns="61364" bIns="30671" anchor="b">
            <a:spAutoFit/>
          </a:bodyPr>
          <a:lstStyle/>
          <a:p>
            <a:pPr algn="r" defTabSz="609891">
              <a:lnSpc>
                <a:spcPct val="100000"/>
              </a:lnSpc>
            </a:pPr>
            <a:fld id="{DFCF27A5-1A5B-48D3-A060-2758FFBB1ADD}" type="slidenum">
              <a:rPr lang="en-US" sz="600" b="0" i="0">
                <a:solidFill>
                  <a:schemeClr val="bg1"/>
                </a:solidFill>
                <a:latin typeface="+mn-lt"/>
                <a:cs typeface="CiscoSans Thin"/>
              </a:rPr>
              <a:pPr algn="r" defTabSz="609891">
                <a:lnSpc>
                  <a:spcPct val="100000"/>
                </a:lnSpc>
              </a:pPr>
              <a:t>‹#›</a:t>
            </a:fld>
            <a:endParaRPr lang="en-US" sz="600" b="0" i="0" dirty="0">
              <a:solidFill>
                <a:schemeClr val="bg1"/>
              </a:solidFill>
              <a:latin typeface="+mn-lt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6375" y="4916855"/>
            <a:ext cx="3420515" cy="15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364" tIns="30671" rIns="61364" bIns="30671" anchor="b" anchorCtr="0">
            <a:spAutoFit/>
          </a:bodyPr>
          <a:lstStyle/>
          <a:p>
            <a:pPr algn="l" defTabSz="609891">
              <a:lnSpc>
                <a:spcPct val="100000"/>
              </a:lnSpc>
            </a:pPr>
            <a:r>
              <a:rPr lang="en-US" sz="600" b="0" i="0" dirty="0" smtClean="0">
                <a:solidFill>
                  <a:schemeClr val="bg1"/>
                </a:solidFill>
                <a:latin typeface="+mn-lt"/>
                <a:cs typeface="CiscoSans Thin"/>
              </a:rPr>
              <a:t>© 2013-2015  Cisco and/or its affiliates. All rights reserved.</a:t>
            </a:r>
            <a:endParaRPr lang="en-US" sz="600" b="0" i="0" dirty="0">
              <a:solidFill>
                <a:schemeClr val="bg1"/>
              </a:solidFill>
              <a:latin typeface="+mn-l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319686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vider_slide_final-Small.jpg"/>
          <p:cNvPicPr>
            <a:picLocks noChangeAspect="1"/>
          </p:cNvPicPr>
          <p:nvPr userDrawn="1"/>
        </p:nvPicPr>
        <p:blipFill>
          <a:blip r:embed="rId2"/>
          <a:srcRect b="1009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2665" y="1419600"/>
            <a:ext cx="5670355" cy="947710"/>
          </a:xfrm>
        </p:spPr>
        <p:txBody>
          <a:bodyPr>
            <a:no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lang="en-US" sz="2800" b="0" cap="none" baseline="0" dirty="0" smtClean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476250" y="4607215"/>
            <a:ext cx="2252310" cy="3077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srgbClr val="999999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ea typeface="+mn-ea"/>
                <a:cs typeface="Arial" charset="0"/>
              </a:rPr>
              <a:t>©2015 </a:t>
            </a:r>
            <a:r>
              <a:rPr lang="en-US" sz="700" dirty="0" err="1" smtClean="0">
                <a:solidFill>
                  <a:srgbClr val="999999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ea typeface="+mn-ea"/>
                <a:cs typeface="Arial" charset="0"/>
              </a:rPr>
              <a:t>Springpath</a:t>
            </a:r>
            <a:r>
              <a:rPr lang="en-US" sz="700" dirty="0" smtClean="0">
                <a:solidFill>
                  <a:srgbClr val="999999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ea typeface="+mn-ea"/>
                <a:cs typeface="Arial" charset="0"/>
              </a:rPr>
              <a:t>. All rights reserved. All trademarks are the property of their respective owners. </a:t>
            </a:r>
            <a:endParaRPr lang="en-US" sz="700" dirty="0">
              <a:solidFill>
                <a:srgbClr val="999999">
                  <a:lumMod val="60000"/>
                  <a:lumOff val="40000"/>
                </a:srgbClr>
              </a:solidFill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5972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60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1" tIns="34286" rIns="68571" bIns="34286" anchor="ctr"/>
          <a:lstStyle/>
          <a:p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1" tIns="34286" rIns="68571" bIns="34286" anchor="ctr"/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rgbClr val="3E6BB4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9151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665" y="113830"/>
            <a:ext cx="8212209" cy="652884"/>
          </a:xfrm>
        </p:spPr>
        <p:txBody>
          <a:bodyPr>
            <a:noAutofit/>
          </a:bodyPr>
          <a:lstStyle>
            <a:lvl1pPr algn="l" defTabSz="457032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lang="en-US" sz="2399" b="0" kern="1200" cap="none" baseline="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lvl="0" algn="l" defTabSz="457032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26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35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16705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0112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42556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9660" y="895601"/>
            <a:ext cx="8398739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11040712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28639" y="876359"/>
            <a:ext cx="8259762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12400" indent="-392400">
              <a:lnSpc>
                <a:spcPts val="444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/>
              <a:buChar char="•"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4137170"/>
      </p:ext>
    </p:extLst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theme" Target="../theme/theme1.xml"/><Relationship Id="rId4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000000">
                  <a:alpha val="25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 smtClean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© 2015  Cisco and/or its affiliates. All rights reserved.   Cisco Confidential</a:t>
            </a:r>
            <a:endParaRPr lang="en-US" sz="600" dirty="0">
              <a:solidFill>
                <a:srgbClr val="000000">
                  <a:alpha val="25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pic>
        <p:nvPicPr>
          <p:cNvPr id="7" name="Picture 2" descr="C:\Users\spius\Pictures\cisco logo blue gradient.png"/>
          <p:cNvPicPr>
            <a:picLocks noChangeAspect="1" noChangeArrowheads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75" y="4625773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7" r:id="rId3"/>
    <p:sldLayoutId id="2147483876" r:id="rId4"/>
    <p:sldLayoutId id="2147483878" r:id="rId5"/>
    <p:sldLayoutId id="2147483881" r:id="rId6"/>
    <p:sldLayoutId id="2147483880" r:id="rId7"/>
    <p:sldLayoutId id="2147483905" r:id="rId8"/>
    <p:sldLayoutId id="2147483906" r:id="rId9"/>
    <p:sldLayoutId id="2147483879" r:id="rId10"/>
    <p:sldLayoutId id="2147483883" r:id="rId11"/>
    <p:sldLayoutId id="2147483886" r:id="rId12"/>
    <p:sldLayoutId id="2147483887" r:id="rId13"/>
    <p:sldLayoutId id="2147483884" r:id="rId14"/>
    <p:sldLayoutId id="2147483885" r:id="rId15"/>
    <p:sldLayoutId id="2147483907" r:id="rId16"/>
    <p:sldLayoutId id="2147483889" r:id="rId17"/>
    <p:sldLayoutId id="2147483890" r:id="rId18"/>
    <p:sldLayoutId id="2147483891" r:id="rId19"/>
    <p:sldLayoutId id="2147483892" r:id="rId20"/>
    <p:sldLayoutId id="2147483893" r:id="rId21"/>
    <p:sldLayoutId id="2147483917" r:id="rId22"/>
    <p:sldLayoutId id="2147483918" r:id="rId23"/>
    <p:sldLayoutId id="2147483895" r:id="rId24"/>
    <p:sldLayoutId id="2147483871" r:id="rId25"/>
    <p:sldLayoutId id="2147483898" r:id="rId26"/>
    <p:sldLayoutId id="2147483908" r:id="rId27"/>
    <p:sldLayoutId id="2147483909" r:id="rId28"/>
    <p:sldLayoutId id="2147483910" r:id="rId29"/>
    <p:sldLayoutId id="2147483911" r:id="rId30"/>
    <p:sldLayoutId id="2147483914" r:id="rId31"/>
    <p:sldLayoutId id="2147483896" r:id="rId32"/>
    <p:sldLayoutId id="2147483912" r:id="rId33"/>
    <p:sldLayoutId id="2147483913" r:id="rId34"/>
    <p:sldLayoutId id="2147483897" r:id="rId35"/>
    <p:sldLayoutId id="2147483921" r:id="rId36"/>
    <p:sldLayoutId id="2147483926" r:id="rId37"/>
    <p:sldLayoutId id="2147483927" r:id="rId38"/>
    <p:sldLayoutId id="2147483931" r:id="rId39"/>
    <p:sldLayoutId id="2147483932" r:id="rId40"/>
  </p:sldLayoutIdLst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676767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1" b="4245"/>
          <a:stretch/>
        </p:blipFill>
        <p:spPr>
          <a:xfrm>
            <a:off x="0" y="-10759"/>
            <a:ext cx="9144000" cy="51592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V="1">
            <a:off x="0" y="0"/>
            <a:ext cx="9144000" cy="5143500"/>
          </a:xfrm>
          <a:prstGeom prst="rect">
            <a:avLst/>
          </a:prstGeom>
          <a:gradFill>
            <a:gsLst>
              <a:gs pos="18000">
                <a:schemeClr val="bg2">
                  <a:alpha val="83000"/>
                </a:schemeClr>
              </a:gs>
              <a:gs pos="99000">
                <a:schemeClr val="bg1">
                  <a:alpha val="73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0" name="Subtitle 2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Janos Strausz,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June 23</a:t>
            </a:r>
            <a:r>
              <a:rPr lang="en-US" baseline="30000" dirty="0" smtClean="0">
                <a:solidFill>
                  <a:schemeClr val="tx2"/>
                </a:solidFill>
              </a:rPr>
              <a:t>th</a:t>
            </a:r>
            <a:r>
              <a:rPr lang="en-US" dirty="0" smtClean="0">
                <a:solidFill>
                  <a:schemeClr val="tx2"/>
                </a:solidFill>
              </a:rPr>
              <a:t> 2016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Hyperconvergence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999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Rectangle 945"/>
          <p:cNvSpPr/>
          <p:nvPr/>
        </p:nvSpPr>
        <p:spPr>
          <a:xfrm>
            <a:off x="1159291" y="1636844"/>
            <a:ext cx="1872275" cy="82596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dirty="0" smtClean="0"/>
              <a:t>Mainstream Business Applications</a:t>
            </a:r>
            <a:endParaRPr lang="en-US" sz="1100" dirty="0"/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dirty="0" smtClean="0"/>
              <a:t>OLTP</a:t>
            </a:r>
            <a:r>
              <a:rPr lang="en-US" sz="1100" dirty="0"/>
              <a:t>, ERP, 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>Database</a:t>
            </a:r>
            <a:r>
              <a:rPr lang="en-US" sz="1100" dirty="0"/>
              <a:t>, </a:t>
            </a:r>
            <a:r>
              <a:rPr lang="en-US" sz="1100" dirty="0" smtClean="0"/>
              <a:t>Collaboration</a:t>
            </a:r>
            <a:endParaRPr lang="en-US" sz="1100" dirty="0"/>
          </a:p>
        </p:txBody>
      </p:sp>
      <p:sp>
        <p:nvSpPr>
          <p:cNvPr id="947" name="Rectangle 946"/>
          <p:cNvSpPr/>
          <p:nvPr/>
        </p:nvSpPr>
        <p:spPr>
          <a:xfrm>
            <a:off x="3151394" y="1737948"/>
            <a:ext cx="1872275" cy="82596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dirty="0" smtClean="0"/>
              <a:t>Virtualized Applications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dirty="0" smtClean="0"/>
              <a:t>Desktop Virtualization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dirty="0" smtClean="0"/>
              <a:t>Production Cloud </a:t>
            </a:r>
            <a:endParaRPr lang="en-US" sz="1100" dirty="0"/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1100" dirty="0"/>
          </a:p>
        </p:txBody>
      </p:sp>
      <p:sp>
        <p:nvSpPr>
          <p:cNvPr id="948" name="Rectangle 947"/>
          <p:cNvSpPr/>
          <p:nvPr/>
        </p:nvSpPr>
        <p:spPr>
          <a:xfrm>
            <a:off x="7175255" y="1636844"/>
            <a:ext cx="1872275" cy="825960"/>
          </a:xfrm>
          <a:prstGeom prst="rect">
            <a:avLst/>
          </a:prstGeom>
        </p:spPr>
        <p:txBody>
          <a:bodyPr wrap="square" numCol="2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dirty="0"/>
              <a:t>Big Data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dirty="0" smtClean="0"/>
              <a:t>Industrial Grid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dirty="0"/>
              <a:t>Test/Dev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dirty="0"/>
              <a:t> </a:t>
            </a:r>
            <a:r>
              <a:rPr lang="en-US" sz="1100" dirty="0" err="1" smtClean="0"/>
              <a:t>DevOps</a:t>
            </a:r>
            <a:r>
              <a:rPr lang="en-US" sz="1100" dirty="0" smtClean="0"/>
              <a:t> Cloud</a:t>
            </a:r>
            <a:endParaRPr lang="en-US" sz="1100" dirty="0"/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dirty="0" err="1" smtClean="0"/>
              <a:t>EDA</a:t>
            </a:r>
            <a:endParaRPr lang="en-US" sz="1100" dirty="0"/>
          </a:p>
        </p:txBody>
      </p:sp>
      <p:sp>
        <p:nvSpPr>
          <p:cNvPr id="949" name="Rectangle 948"/>
          <p:cNvSpPr/>
          <p:nvPr/>
        </p:nvSpPr>
        <p:spPr>
          <a:xfrm>
            <a:off x="5166858" y="1636844"/>
            <a:ext cx="1872275" cy="82596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dirty="0" smtClean="0"/>
              <a:t>Lighter, Virtual Only</a:t>
            </a:r>
            <a:endParaRPr lang="en-US" sz="1100" dirty="0"/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dirty="0" smtClean="0"/>
              <a:t>VDI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dirty="0" smtClean="0"/>
              <a:t>Branch/Remote</a:t>
            </a:r>
            <a:endParaRPr lang="en-US" sz="1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Applications Drive Architecture Diversity</a:t>
            </a:r>
            <a:endParaRPr lang="en-US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1138751" y="1103872"/>
            <a:ext cx="1892816" cy="4278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1100" b="1" cap="all">
                <a:solidFill>
                  <a:schemeClr val="accent3"/>
                </a:solidFill>
              </a:defRPr>
            </a:lvl1pPr>
          </a:lstStyle>
          <a:p>
            <a:r>
              <a:rPr lang="en-US" sz="1200" dirty="0" smtClean="0">
                <a:solidFill>
                  <a:srgbClr val="214794"/>
                </a:solidFill>
              </a:rPr>
              <a:t>Freestanding</a:t>
            </a:r>
          </a:p>
          <a:p>
            <a:r>
              <a:rPr lang="en-US" sz="1200" dirty="0" smtClean="0">
                <a:solidFill>
                  <a:srgbClr val="214794"/>
                </a:solidFill>
              </a:rPr>
              <a:t>infrastructure</a:t>
            </a:r>
            <a:endParaRPr lang="en-US" sz="1200" dirty="0">
              <a:solidFill>
                <a:srgbClr val="214794"/>
              </a:solidFill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147498" y="1105410"/>
            <a:ext cx="1884317" cy="4247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1100" b="1" cap="all">
                <a:solidFill>
                  <a:schemeClr val="accent3"/>
                </a:solidFill>
              </a:defRPr>
            </a:lvl1pPr>
          </a:lstStyle>
          <a:p>
            <a:r>
              <a:rPr lang="en-US" sz="1200" dirty="0">
                <a:solidFill>
                  <a:srgbClr val="214794"/>
                </a:solidFill>
              </a:rPr>
              <a:t>Integrated Infrastructure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7162799" y="1183418"/>
            <a:ext cx="1885953" cy="2585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1100" b="1" cap="all">
                <a:solidFill>
                  <a:schemeClr val="accent3"/>
                </a:solidFill>
              </a:defRPr>
            </a:lvl1pPr>
          </a:lstStyle>
          <a:p>
            <a:r>
              <a:rPr lang="en-US" sz="1200" dirty="0">
                <a:solidFill>
                  <a:srgbClr val="214794"/>
                </a:solidFill>
              </a:rPr>
              <a:t>Scale Out </a:t>
            </a:r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5162550" y="1183418"/>
            <a:ext cx="1885951" cy="2585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1100" b="1" cap="all">
                <a:solidFill>
                  <a:schemeClr val="accent3"/>
                </a:solidFill>
              </a:defRPr>
            </a:lvl1pPr>
          </a:lstStyle>
          <a:p>
            <a:r>
              <a:rPr lang="en-US" sz="1200" dirty="0">
                <a:solidFill>
                  <a:srgbClr val="214794"/>
                </a:solidFill>
              </a:rPr>
              <a:t>Hyperconverged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1157372" y="4293518"/>
            <a:ext cx="1872275" cy="566309"/>
          </a:xfrm>
          <a:prstGeom prst="rect">
            <a:avLst/>
          </a:prstGeom>
        </p:spPr>
        <p:txBody>
          <a:bodyPr wrap="square" lIns="91440" tIns="91440" rIns="91440" bIns="9144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dirty="0"/>
              <a:t>A </a:t>
            </a:r>
            <a:r>
              <a:rPr lang="en-US" sz="1100" dirty="0" smtClean="0"/>
              <a:t>La Carte Design</a:t>
            </a:r>
            <a:endParaRPr lang="en-US" sz="1100" dirty="0"/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dirty="0"/>
              <a:t>Servers, Networking, SAN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3166996" y="4101286"/>
            <a:ext cx="1854754" cy="950773"/>
          </a:xfrm>
          <a:prstGeom prst="rect">
            <a:avLst/>
          </a:prstGeom>
        </p:spPr>
        <p:txBody>
          <a:bodyPr wrap="square" lIns="91440" tIns="91440" rIns="91440" bIns="9144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dirty="0" smtClean="0"/>
              <a:t>Pre</a:t>
            </a:r>
            <a:r>
              <a:rPr lang="en-US" sz="1100" dirty="0"/>
              <a:t>-</a:t>
            </a:r>
            <a:r>
              <a:rPr lang="en-US" sz="1100" dirty="0" smtClean="0"/>
              <a:t>Engineered with </a:t>
            </a:r>
            <a:br>
              <a:rPr lang="en-US" sz="1100" dirty="0" smtClean="0"/>
            </a:br>
            <a:r>
              <a:rPr lang="en-US" sz="1100" dirty="0" smtClean="0"/>
              <a:t>App </a:t>
            </a:r>
            <a:r>
              <a:rPr lang="en-US" sz="1100" dirty="0"/>
              <a:t>Sizing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dirty="0"/>
              <a:t>Platform Level Automation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dirty="0" smtClean="0"/>
              <a:t>Flexible </a:t>
            </a:r>
            <a:r>
              <a:rPr lang="en-US" sz="1100" dirty="0"/>
              <a:t>Resource Ratios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7175255" y="4139789"/>
            <a:ext cx="1872275" cy="871008"/>
          </a:xfrm>
          <a:prstGeom prst="rect">
            <a:avLst/>
          </a:prstGeom>
        </p:spPr>
        <p:txBody>
          <a:bodyPr wrap="square" lIns="91440" tIns="91440" rIns="91440" bIns="91440" numCol="1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dirty="0" smtClean="0"/>
              <a:t>Bare Metal </a:t>
            </a:r>
            <a:br>
              <a:rPr lang="en-US" sz="1100" dirty="0" smtClean="0"/>
            </a:br>
            <a:endParaRPr lang="en-US" sz="1100" dirty="0"/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dirty="0" smtClean="0"/>
              <a:t>Disk-</a:t>
            </a:r>
            <a:r>
              <a:rPr lang="en-US" sz="1100" dirty="0"/>
              <a:t>optimized </a:t>
            </a:r>
            <a:r>
              <a:rPr lang="en-US" sz="1100" dirty="0" smtClean="0"/>
              <a:t>Rack Mount Servers</a:t>
            </a:r>
            <a:endParaRPr lang="en-US" sz="1100" dirty="0"/>
          </a:p>
        </p:txBody>
      </p:sp>
      <p:sp>
        <p:nvSpPr>
          <p:cNvPr id="153" name="Rectangle 152"/>
          <p:cNvSpPr/>
          <p:nvPr/>
        </p:nvSpPr>
        <p:spPr>
          <a:xfrm>
            <a:off x="5167094" y="4157599"/>
            <a:ext cx="1889036" cy="1027717"/>
          </a:xfrm>
          <a:prstGeom prst="rect">
            <a:avLst/>
          </a:prstGeom>
        </p:spPr>
        <p:txBody>
          <a:bodyPr wrap="square" lIns="91440" tIns="91440" rIns="91440" bIns="9144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dirty="0"/>
              <a:t>Appliance </a:t>
            </a:r>
            <a:r>
              <a:rPr lang="en-US" sz="1100" dirty="0" smtClean="0"/>
              <a:t>Model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dirty="0" smtClean="0"/>
              <a:t>Fixed </a:t>
            </a:r>
            <a:r>
              <a:rPr lang="en-US" sz="1100" dirty="0"/>
              <a:t>Resource </a:t>
            </a:r>
            <a:r>
              <a:rPr lang="en-US" sz="1100" dirty="0" smtClean="0"/>
              <a:t>ratios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dirty="0" smtClean="0"/>
              <a:t>Storage </a:t>
            </a:r>
            <a:r>
              <a:rPr lang="en-US" sz="1100" dirty="0"/>
              <a:t>Virtualization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11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0" y="1727254"/>
            <a:ext cx="1159293" cy="645142"/>
            <a:chOff x="0" y="1542472"/>
            <a:chExt cx="1159293" cy="645142"/>
          </a:xfrm>
        </p:grpSpPr>
        <p:sp>
          <p:nvSpPr>
            <p:cNvPr id="19" name="Rectangle 18"/>
            <p:cNvSpPr/>
            <p:nvPr/>
          </p:nvSpPr>
          <p:spPr>
            <a:xfrm>
              <a:off x="0" y="1912036"/>
              <a:ext cx="1159293" cy="2755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3"/>
                  </a:solidFill>
                </a:rPr>
                <a:t>APPS</a:t>
              </a:r>
            </a:p>
          </p:txBody>
        </p:sp>
        <p:grpSp>
          <p:nvGrpSpPr>
            <p:cNvPr id="157" name="Group 156"/>
            <p:cNvGrpSpPr/>
            <p:nvPr/>
          </p:nvGrpSpPr>
          <p:grpSpPr>
            <a:xfrm>
              <a:off x="367364" y="1542472"/>
              <a:ext cx="424564" cy="363868"/>
              <a:chOff x="2447925" y="1593850"/>
              <a:chExt cx="4252913" cy="3644900"/>
            </a:xfrm>
            <a:solidFill>
              <a:schemeClr val="accent4"/>
            </a:solidFill>
          </p:grpSpPr>
          <p:sp>
            <p:nvSpPr>
              <p:cNvPr id="158" name="Freeform 80"/>
              <p:cNvSpPr>
                <a:spLocks/>
              </p:cNvSpPr>
              <p:nvPr/>
            </p:nvSpPr>
            <p:spPr bwMode="auto">
              <a:xfrm>
                <a:off x="4729163" y="2909888"/>
                <a:ext cx="911225" cy="1533525"/>
              </a:xfrm>
              <a:custGeom>
                <a:avLst/>
                <a:gdLst>
                  <a:gd name="T0" fmla="*/ 128 w 243"/>
                  <a:gd name="T1" fmla="*/ 388 h 409"/>
                  <a:gd name="T2" fmla="*/ 168 w 243"/>
                  <a:gd name="T3" fmla="*/ 402 h 409"/>
                  <a:gd name="T4" fmla="*/ 183 w 243"/>
                  <a:gd name="T5" fmla="*/ 362 h 409"/>
                  <a:gd name="T6" fmla="*/ 133 w 243"/>
                  <a:gd name="T7" fmla="*/ 255 h 409"/>
                  <a:gd name="T8" fmla="*/ 243 w 243"/>
                  <a:gd name="T9" fmla="*/ 250 h 409"/>
                  <a:gd name="T10" fmla="*/ 0 w 243"/>
                  <a:gd name="T11" fmla="*/ 0 h 409"/>
                  <a:gd name="T12" fmla="*/ 0 w 243"/>
                  <a:gd name="T13" fmla="*/ 351 h 409"/>
                  <a:gd name="T14" fmla="*/ 78 w 243"/>
                  <a:gd name="T15" fmla="*/ 281 h 409"/>
                  <a:gd name="T16" fmla="*/ 128 w 243"/>
                  <a:gd name="T17" fmla="*/ 388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3" h="409">
                    <a:moveTo>
                      <a:pt x="128" y="388"/>
                    </a:moveTo>
                    <a:cubicBezTo>
                      <a:pt x="135" y="403"/>
                      <a:pt x="153" y="409"/>
                      <a:pt x="168" y="402"/>
                    </a:cubicBezTo>
                    <a:cubicBezTo>
                      <a:pt x="184" y="395"/>
                      <a:pt x="190" y="377"/>
                      <a:pt x="183" y="362"/>
                    </a:cubicBezTo>
                    <a:cubicBezTo>
                      <a:pt x="133" y="255"/>
                      <a:pt x="133" y="255"/>
                      <a:pt x="133" y="255"/>
                    </a:cubicBezTo>
                    <a:cubicBezTo>
                      <a:pt x="243" y="250"/>
                      <a:pt x="243" y="250"/>
                      <a:pt x="243" y="2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51"/>
                      <a:pt x="0" y="351"/>
                      <a:pt x="0" y="351"/>
                    </a:cubicBezTo>
                    <a:cubicBezTo>
                      <a:pt x="78" y="281"/>
                      <a:pt x="78" y="281"/>
                      <a:pt x="78" y="281"/>
                    </a:cubicBezTo>
                    <a:lnTo>
                      <a:pt x="128" y="388"/>
                    </a:lnTo>
                    <a:close/>
                  </a:path>
                </a:pathLst>
              </a:custGeom>
              <a:solidFill>
                <a:srgbClr val="57B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81"/>
              <p:cNvSpPr>
                <a:spLocks noEditPoints="1"/>
              </p:cNvSpPr>
              <p:nvPr/>
            </p:nvSpPr>
            <p:spPr bwMode="auto">
              <a:xfrm>
                <a:off x="2447925" y="1593850"/>
                <a:ext cx="4252913" cy="3644900"/>
              </a:xfrm>
              <a:custGeom>
                <a:avLst/>
                <a:gdLst>
                  <a:gd name="T0" fmla="*/ 1053 w 1134"/>
                  <a:gd name="T1" fmla="*/ 0 h 972"/>
                  <a:gd name="T2" fmla="*/ 81 w 1134"/>
                  <a:gd name="T3" fmla="*/ 0 h 972"/>
                  <a:gd name="T4" fmla="*/ 0 w 1134"/>
                  <a:gd name="T5" fmla="*/ 81 h 972"/>
                  <a:gd name="T6" fmla="*/ 0 w 1134"/>
                  <a:gd name="T7" fmla="*/ 891 h 972"/>
                  <a:gd name="T8" fmla="*/ 81 w 1134"/>
                  <a:gd name="T9" fmla="*/ 972 h 972"/>
                  <a:gd name="T10" fmla="*/ 1053 w 1134"/>
                  <a:gd name="T11" fmla="*/ 972 h 972"/>
                  <a:gd name="T12" fmla="*/ 1134 w 1134"/>
                  <a:gd name="T13" fmla="*/ 891 h 972"/>
                  <a:gd name="T14" fmla="*/ 1134 w 1134"/>
                  <a:gd name="T15" fmla="*/ 81 h 972"/>
                  <a:gd name="T16" fmla="*/ 1053 w 1134"/>
                  <a:gd name="T17" fmla="*/ 0 h 972"/>
                  <a:gd name="T18" fmla="*/ 810 w 1134"/>
                  <a:gd name="T19" fmla="*/ 81 h 972"/>
                  <a:gd name="T20" fmla="*/ 851 w 1134"/>
                  <a:gd name="T21" fmla="*/ 121 h 972"/>
                  <a:gd name="T22" fmla="*/ 810 w 1134"/>
                  <a:gd name="T23" fmla="*/ 162 h 972"/>
                  <a:gd name="T24" fmla="*/ 770 w 1134"/>
                  <a:gd name="T25" fmla="*/ 121 h 972"/>
                  <a:gd name="T26" fmla="*/ 810 w 1134"/>
                  <a:gd name="T27" fmla="*/ 81 h 972"/>
                  <a:gd name="T28" fmla="*/ 648 w 1134"/>
                  <a:gd name="T29" fmla="*/ 81 h 972"/>
                  <a:gd name="T30" fmla="*/ 689 w 1134"/>
                  <a:gd name="T31" fmla="*/ 121 h 972"/>
                  <a:gd name="T32" fmla="*/ 648 w 1134"/>
                  <a:gd name="T33" fmla="*/ 162 h 972"/>
                  <a:gd name="T34" fmla="*/ 608 w 1134"/>
                  <a:gd name="T35" fmla="*/ 121 h 972"/>
                  <a:gd name="T36" fmla="*/ 648 w 1134"/>
                  <a:gd name="T37" fmla="*/ 81 h 972"/>
                  <a:gd name="T38" fmla="*/ 1013 w 1134"/>
                  <a:gd name="T39" fmla="*/ 850 h 972"/>
                  <a:gd name="T40" fmla="*/ 122 w 1134"/>
                  <a:gd name="T41" fmla="*/ 850 h 972"/>
                  <a:gd name="T42" fmla="*/ 122 w 1134"/>
                  <a:gd name="T43" fmla="*/ 240 h 972"/>
                  <a:gd name="T44" fmla="*/ 1013 w 1134"/>
                  <a:gd name="T45" fmla="*/ 240 h 972"/>
                  <a:gd name="T46" fmla="*/ 1013 w 1134"/>
                  <a:gd name="T47" fmla="*/ 850 h 972"/>
                  <a:gd name="T48" fmla="*/ 972 w 1134"/>
                  <a:gd name="T49" fmla="*/ 162 h 972"/>
                  <a:gd name="T50" fmla="*/ 932 w 1134"/>
                  <a:gd name="T51" fmla="*/ 121 h 972"/>
                  <a:gd name="T52" fmla="*/ 972 w 1134"/>
                  <a:gd name="T53" fmla="*/ 81 h 972"/>
                  <a:gd name="T54" fmla="*/ 1013 w 1134"/>
                  <a:gd name="T55" fmla="*/ 121 h 972"/>
                  <a:gd name="T56" fmla="*/ 972 w 1134"/>
                  <a:gd name="T57" fmla="*/ 162 h 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34" h="972">
                    <a:moveTo>
                      <a:pt x="1053" y="0"/>
                    </a:moveTo>
                    <a:cubicBezTo>
                      <a:pt x="81" y="0"/>
                      <a:pt x="81" y="0"/>
                      <a:pt x="81" y="0"/>
                    </a:cubicBezTo>
                    <a:cubicBezTo>
                      <a:pt x="36" y="0"/>
                      <a:pt x="0" y="36"/>
                      <a:pt x="0" y="81"/>
                    </a:cubicBezTo>
                    <a:cubicBezTo>
                      <a:pt x="0" y="891"/>
                      <a:pt x="0" y="891"/>
                      <a:pt x="0" y="891"/>
                    </a:cubicBezTo>
                    <a:cubicBezTo>
                      <a:pt x="0" y="935"/>
                      <a:pt x="36" y="972"/>
                      <a:pt x="81" y="972"/>
                    </a:cubicBezTo>
                    <a:cubicBezTo>
                      <a:pt x="1053" y="972"/>
                      <a:pt x="1053" y="972"/>
                      <a:pt x="1053" y="972"/>
                    </a:cubicBezTo>
                    <a:cubicBezTo>
                      <a:pt x="1098" y="972"/>
                      <a:pt x="1134" y="935"/>
                      <a:pt x="1134" y="891"/>
                    </a:cubicBezTo>
                    <a:cubicBezTo>
                      <a:pt x="1134" y="81"/>
                      <a:pt x="1134" y="81"/>
                      <a:pt x="1134" y="81"/>
                    </a:cubicBezTo>
                    <a:cubicBezTo>
                      <a:pt x="1134" y="36"/>
                      <a:pt x="1098" y="0"/>
                      <a:pt x="1053" y="0"/>
                    </a:cubicBezTo>
                    <a:close/>
                    <a:moveTo>
                      <a:pt x="810" y="81"/>
                    </a:moveTo>
                    <a:cubicBezTo>
                      <a:pt x="833" y="81"/>
                      <a:pt x="851" y="99"/>
                      <a:pt x="851" y="121"/>
                    </a:cubicBezTo>
                    <a:cubicBezTo>
                      <a:pt x="851" y="144"/>
                      <a:pt x="833" y="162"/>
                      <a:pt x="810" y="162"/>
                    </a:cubicBezTo>
                    <a:cubicBezTo>
                      <a:pt x="788" y="162"/>
                      <a:pt x="770" y="144"/>
                      <a:pt x="770" y="121"/>
                    </a:cubicBezTo>
                    <a:cubicBezTo>
                      <a:pt x="770" y="99"/>
                      <a:pt x="788" y="81"/>
                      <a:pt x="810" y="81"/>
                    </a:cubicBezTo>
                    <a:close/>
                    <a:moveTo>
                      <a:pt x="648" y="81"/>
                    </a:moveTo>
                    <a:cubicBezTo>
                      <a:pt x="671" y="81"/>
                      <a:pt x="689" y="99"/>
                      <a:pt x="689" y="121"/>
                    </a:cubicBezTo>
                    <a:cubicBezTo>
                      <a:pt x="689" y="144"/>
                      <a:pt x="671" y="162"/>
                      <a:pt x="648" y="162"/>
                    </a:cubicBezTo>
                    <a:cubicBezTo>
                      <a:pt x="626" y="162"/>
                      <a:pt x="608" y="144"/>
                      <a:pt x="608" y="121"/>
                    </a:cubicBezTo>
                    <a:cubicBezTo>
                      <a:pt x="608" y="99"/>
                      <a:pt x="626" y="81"/>
                      <a:pt x="648" y="81"/>
                    </a:cubicBezTo>
                    <a:close/>
                    <a:moveTo>
                      <a:pt x="1013" y="850"/>
                    </a:moveTo>
                    <a:cubicBezTo>
                      <a:pt x="122" y="850"/>
                      <a:pt x="122" y="850"/>
                      <a:pt x="122" y="850"/>
                    </a:cubicBezTo>
                    <a:cubicBezTo>
                      <a:pt x="122" y="240"/>
                      <a:pt x="122" y="240"/>
                      <a:pt x="122" y="240"/>
                    </a:cubicBezTo>
                    <a:cubicBezTo>
                      <a:pt x="1013" y="240"/>
                      <a:pt x="1013" y="240"/>
                      <a:pt x="1013" y="240"/>
                    </a:cubicBezTo>
                    <a:lnTo>
                      <a:pt x="1013" y="850"/>
                    </a:lnTo>
                    <a:close/>
                    <a:moveTo>
                      <a:pt x="972" y="162"/>
                    </a:moveTo>
                    <a:cubicBezTo>
                      <a:pt x="950" y="162"/>
                      <a:pt x="932" y="144"/>
                      <a:pt x="932" y="121"/>
                    </a:cubicBezTo>
                    <a:cubicBezTo>
                      <a:pt x="932" y="99"/>
                      <a:pt x="950" y="81"/>
                      <a:pt x="972" y="81"/>
                    </a:cubicBezTo>
                    <a:cubicBezTo>
                      <a:pt x="995" y="81"/>
                      <a:pt x="1013" y="99"/>
                      <a:pt x="1013" y="121"/>
                    </a:cubicBezTo>
                    <a:cubicBezTo>
                      <a:pt x="1013" y="144"/>
                      <a:pt x="995" y="162"/>
                      <a:pt x="972" y="162"/>
                    </a:cubicBezTo>
                    <a:close/>
                  </a:path>
                </a:pathLst>
              </a:custGeom>
              <a:solidFill>
                <a:srgbClr val="57B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0" y="4271138"/>
            <a:ext cx="1159293" cy="614132"/>
            <a:chOff x="0" y="2625962"/>
            <a:chExt cx="1159293" cy="614132"/>
          </a:xfrm>
        </p:grpSpPr>
        <p:sp>
          <p:nvSpPr>
            <p:cNvPr id="23" name="Rectangle 22"/>
            <p:cNvSpPr/>
            <p:nvPr/>
          </p:nvSpPr>
          <p:spPr>
            <a:xfrm>
              <a:off x="0" y="2963095"/>
              <a:ext cx="11592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3"/>
                  </a:solidFill>
                </a:rPr>
                <a:t>Attributes</a:t>
              </a:r>
            </a:p>
          </p:txBody>
        </p:sp>
        <p:sp>
          <p:nvSpPr>
            <p:cNvPr id="160" name="Freeform 31"/>
            <p:cNvSpPr>
              <a:spLocks/>
            </p:cNvSpPr>
            <p:nvPr/>
          </p:nvSpPr>
          <p:spPr bwMode="auto">
            <a:xfrm>
              <a:off x="371905" y="2625962"/>
              <a:ext cx="420024" cy="340321"/>
            </a:xfrm>
            <a:custGeom>
              <a:avLst/>
              <a:gdLst>
                <a:gd name="T0" fmla="*/ 100 w 1207"/>
                <a:gd name="T1" fmla="*/ 379 h 978"/>
                <a:gd name="T2" fmla="*/ 28 w 1207"/>
                <a:gd name="T3" fmla="*/ 410 h 978"/>
                <a:gd name="T4" fmla="*/ 0 w 1207"/>
                <a:gd name="T5" fmla="*/ 481 h 978"/>
                <a:gd name="T6" fmla="*/ 31 w 1207"/>
                <a:gd name="T7" fmla="*/ 551 h 978"/>
                <a:gd name="T8" fmla="*/ 447 w 1207"/>
                <a:gd name="T9" fmla="*/ 949 h 978"/>
                <a:gd name="T10" fmla="*/ 524 w 1207"/>
                <a:gd name="T11" fmla="*/ 976 h 978"/>
                <a:gd name="T12" fmla="*/ 595 w 1207"/>
                <a:gd name="T13" fmla="*/ 936 h 978"/>
                <a:gd name="T14" fmla="*/ 1174 w 1207"/>
                <a:gd name="T15" fmla="*/ 171 h 978"/>
                <a:gd name="T16" fmla="*/ 1154 w 1207"/>
                <a:gd name="T17" fmla="*/ 32 h 978"/>
                <a:gd name="T18" fmla="*/ 1015 w 1207"/>
                <a:gd name="T19" fmla="*/ 51 h 978"/>
                <a:gd name="T20" fmla="*/ 504 w 1207"/>
                <a:gd name="T21" fmla="*/ 727 h 978"/>
                <a:gd name="T22" fmla="*/ 169 w 1207"/>
                <a:gd name="T23" fmla="*/ 407 h 978"/>
                <a:gd name="T24" fmla="*/ 100 w 1207"/>
                <a:gd name="T25" fmla="*/ 379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7" h="978">
                  <a:moveTo>
                    <a:pt x="100" y="379"/>
                  </a:moveTo>
                  <a:cubicBezTo>
                    <a:pt x="72" y="379"/>
                    <a:pt x="47" y="390"/>
                    <a:pt x="28" y="410"/>
                  </a:cubicBezTo>
                  <a:cubicBezTo>
                    <a:pt x="9" y="429"/>
                    <a:pt x="0" y="455"/>
                    <a:pt x="0" y="481"/>
                  </a:cubicBezTo>
                  <a:cubicBezTo>
                    <a:pt x="1" y="508"/>
                    <a:pt x="12" y="532"/>
                    <a:pt x="31" y="551"/>
                  </a:cubicBezTo>
                  <a:cubicBezTo>
                    <a:pt x="447" y="949"/>
                    <a:pt x="447" y="949"/>
                    <a:pt x="447" y="949"/>
                  </a:cubicBezTo>
                  <a:cubicBezTo>
                    <a:pt x="467" y="968"/>
                    <a:pt x="495" y="978"/>
                    <a:pt x="524" y="976"/>
                  </a:cubicBezTo>
                  <a:cubicBezTo>
                    <a:pt x="552" y="974"/>
                    <a:pt x="578" y="959"/>
                    <a:pt x="595" y="936"/>
                  </a:cubicBezTo>
                  <a:cubicBezTo>
                    <a:pt x="1174" y="171"/>
                    <a:pt x="1174" y="171"/>
                    <a:pt x="1174" y="171"/>
                  </a:cubicBezTo>
                  <a:cubicBezTo>
                    <a:pt x="1207" y="127"/>
                    <a:pt x="1198" y="65"/>
                    <a:pt x="1154" y="32"/>
                  </a:cubicBezTo>
                  <a:cubicBezTo>
                    <a:pt x="1112" y="0"/>
                    <a:pt x="1047" y="9"/>
                    <a:pt x="1015" y="51"/>
                  </a:cubicBezTo>
                  <a:cubicBezTo>
                    <a:pt x="504" y="727"/>
                    <a:pt x="504" y="727"/>
                    <a:pt x="504" y="727"/>
                  </a:cubicBezTo>
                  <a:cubicBezTo>
                    <a:pt x="169" y="407"/>
                    <a:pt x="169" y="407"/>
                    <a:pt x="169" y="407"/>
                  </a:cubicBezTo>
                  <a:cubicBezTo>
                    <a:pt x="150" y="389"/>
                    <a:pt x="126" y="379"/>
                    <a:pt x="100" y="379"/>
                  </a:cubicBezTo>
                  <a:close/>
                </a:path>
              </a:pathLst>
            </a:custGeom>
            <a:solidFill>
              <a:srgbClr val="57B74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3349" y="1577379"/>
            <a:ext cx="2907792" cy="941120"/>
            <a:chOff x="133350" y="1577379"/>
            <a:chExt cx="4910451" cy="94112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3350" y="1577379"/>
              <a:ext cx="491045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Straight Connector 547"/>
            <p:cNvCxnSpPr/>
            <p:nvPr/>
          </p:nvCxnSpPr>
          <p:spPr>
            <a:xfrm>
              <a:off x="133350" y="2518499"/>
              <a:ext cx="491045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9" name="Group 548"/>
          <p:cNvGrpSpPr/>
          <p:nvPr/>
        </p:nvGrpSpPr>
        <p:grpSpPr>
          <a:xfrm>
            <a:off x="7162800" y="1577379"/>
            <a:ext cx="1890956" cy="941120"/>
            <a:chOff x="133350" y="1577379"/>
            <a:chExt cx="4910451" cy="941120"/>
          </a:xfrm>
        </p:grpSpPr>
        <p:cxnSp>
          <p:nvCxnSpPr>
            <p:cNvPr id="550" name="Straight Connector 549"/>
            <p:cNvCxnSpPr/>
            <p:nvPr/>
          </p:nvCxnSpPr>
          <p:spPr>
            <a:xfrm>
              <a:off x="133350" y="1577379"/>
              <a:ext cx="491045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Connector 550"/>
            <p:cNvCxnSpPr/>
            <p:nvPr/>
          </p:nvCxnSpPr>
          <p:spPr>
            <a:xfrm>
              <a:off x="133350" y="2518499"/>
              <a:ext cx="491045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2" name="Group 551"/>
          <p:cNvGrpSpPr/>
          <p:nvPr/>
        </p:nvGrpSpPr>
        <p:grpSpPr>
          <a:xfrm>
            <a:off x="5152955" y="1577379"/>
            <a:ext cx="1890956" cy="941120"/>
            <a:chOff x="133350" y="1577379"/>
            <a:chExt cx="4910451" cy="941120"/>
          </a:xfrm>
        </p:grpSpPr>
        <p:cxnSp>
          <p:nvCxnSpPr>
            <p:cNvPr id="553" name="Straight Connector 552"/>
            <p:cNvCxnSpPr/>
            <p:nvPr/>
          </p:nvCxnSpPr>
          <p:spPr>
            <a:xfrm>
              <a:off x="133350" y="1577379"/>
              <a:ext cx="491045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/>
            <p:cNvCxnSpPr/>
            <p:nvPr/>
          </p:nvCxnSpPr>
          <p:spPr>
            <a:xfrm>
              <a:off x="133350" y="2518499"/>
              <a:ext cx="491045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5" name="Group 554"/>
          <p:cNvGrpSpPr/>
          <p:nvPr/>
        </p:nvGrpSpPr>
        <p:grpSpPr>
          <a:xfrm>
            <a:off x="133349" y="4090976"/>
            <a:ext cx="2905891" cy="941120"/>
            <a:chOff x="133350" y="1577379"/>
            <a:chExt cx="4910451" cy="941120"/>
          </a:xfrm>
        </p:grpSpPr>
        <p:cxnSp>
          <p:nvCxnSpPr>
            <p:cNvPr id="556" name="Straight Connector 555"/>
            <p:cNvCxnSpPr/>
            <p:nvPr/>
          </p:nvCxnSpPr>
          <p:spPr>
            <a:xfrm>
              <a:off x="133350" y="1577379"/>
              <a:ext cx="491045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Straight Connector 556"/>
            <p:cNvCxnSpPr/>
            <p:nvPr/>
          </p:nvCxnSpPr>
          <p:spPr>
            <a:xfrm>
              <a:off x="133350" y="2518499"/>
              <a:ext cx="491045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8" name="Group 557"/>
          <p:cNvGrpSpPr/>
          <p:nvPr/>
        </p:nvGrpSpPr>
        <p:grpSpPr>
          <a:xfrm>
            <a:off x="3147498" y="4090976"/>
            <a:ext cx="1894871" cy="941120"/>
            <a:chOff x="133350" y="1577379"/>
            <a:chExt cx="4910451" cy="941120"/>
          </a:xfrm>
        </p:grpSpPr>
        <p:cxnSp>
          <p:nvCxnSpPr>
            <p:cNvPr id="559" name="Straight Connector 558"/>
            <p:cNvCxnSpPr/>
            <p:nvPr/>
          </p:nvCxnSpPr>
          <p:spPr>
            <a:xfrm>
              <a:off x="133350" y="1577379"/>
              <a:ext cx="491045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/>
            <p:cNvCxnSpPr/>
            <p:nvPr/>
          </p:nvCxnSpPr>
          <p:spPr>
            <a:xfrm>
              <a:off x="133350" y="2518499"/>
              <a:ext cx="491045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1" name="Group 560"/>
          <p:cNvGrpSpPr/>
          <p:nvPr/>
        </p:nvGrpSpPr>
        <p:grpSpPr>
          <a:xfrm>
            <a:off x="7165112" y="4090976"/>
            <a:ext cx="1894871" cy="941120"/>
            <a:chOff x="133350" y="1577379"/>
            <a:chExt cx="4910451" cy="941120"/>
          </a:xfrm>
        </p:grpSpPr>
        <p:cxnSp>
          <p:nvCxnSpPr>
            <p:cNvPr id="562" name="Straight Connector 561"/>
            <p:cNvCxnSpPr/>
            <p:nvPr/>
          </p:nvCxnSpPr>
          <p:spPr>
            <a:xfrm>
              <a:off x="133350" y="1577379"/>
              <a:ext cx="491045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/>
            <p:cNvCxnSpPr/>
            <p:nvPr/>
          </p:nvCxnSpPr>
          <p:spPr>
            <a:xfrm>
              <a:off x="133350" y="2518499"/>
              <a:ext cx="491045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4" name="Group 563"/>
          <p:cNvGrpSpPr/>
          <p:nvPr/>
        </p:nvGrpSpPr>
        <p:grpSpPr>
          <a:xfrm>
            <a:off x="5152956" y="4090976"/>
            <a:ext cx="1913054" cy="941120"/>
            <a:chOff x="133350" y="1577379"/>
            <a:chExt cx="4910451" cy="941120"/>
          </a:xfrm>
        </p:grpSpPr>
        <p:cxnSp>
          <p:nvCxnSpPr>
            <p:cNvPr id="565" name="Straight Connector 564"/>
            <p:cNvCxnSpPr/>
            <p:nvPr/>
          </p:nvCxnSpPr>
          <p:spPr>
            <a:xfrm>
              <a:off x="133350" y="1577379"/>
              <a:ext cx="491045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Straight Connector 565"/>
            <p:cNvCxnSpPr/>
            <p:nvPr/>
          </p:nvCxnSpPr>
          <p:spPr>
            <a:xfrm>
              <a:off x="133350" y="2518499"/>
              <a:ext cx="491045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5394" y="2972594"/>
            <a:ext cx="1143802" cy="664287"/>
            <a:chOff x="15394" y="2885096"/>
            <a:chExt cx="1143802" cy="664287"/>
          </a:xfrm>
        </p:grpSpPr>
        <p:sp>
          <p:nvSpPr>
            <p:cNvPr id="137" name="Rectangle 136"/>
            <p:cNvSpPr/>
            <p:nvPr/>
          </p:nvSpPr>
          <p:spPr>
            <a:xfrm>
              <a:off x="15394" y="3272384"/>
              <a:ext cx="114380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3"/>
                  </a:solidFill>
                </a:rPr>
                <a:t>Infrastructure</a:t>
              </a:r>
              <a:endParaRPr lang="en-US" sz="1200" dirty="0">
                <a:solidFill>
                  <a:schemeClr val="accent3"/>
                </a:solidFill>
              </a:endParaRPr>
            </a:p>
          </p:txBody>
        </p:sp>
        <p:sp>
          <p:nvSpPr>
            <p:cNvPr id="567" name="Freeform 37"/>
            <p:cNvSpPr>
              <a:spLocks/>
            </p:cNvSpPr>
            <p:nvPr/>
          </p:nvSpPr>
          <p:spPr bwMode="auto">
            <a:xfrm>
              <a:off x="361850" y="2885096"/>
              <a:ext cx="430078" cy="389020"/>
            </a:xfrm>
            <a:custGeom>
              <a:avLst/>
              <a:gdLst>
                <a:gd name="T0" fmla="*/ 1265 w 1477"/>
                <a:gd name="T1" fmla="*/ 956 h 1336"/>
                <a:gd name="T2" fmla="*/ 1265 w 1477"/>
                <a:gd name="T3" fmla="*/ 640 h 1336"/>
                <a:gd name="T4" fmla="*/ 781 w 1477"/>
                <a:gd name="T5" fmla="*/ 640 h 1336"/>
                <a:gd name="T6" fmla="*/ 781 w 1477"/>
                <a:gd name="T7" fmla="*/ 380 h 1336"/>
                <a:gd name="T8" fmla="*/ 993 w 1477"/>
                <a:gd name="T9" fmla="*/ 380 h 1336"/>
                <a:gd name="T10" fmla="*/ 993 w 1477"/>
                <a:gd name="T11" fmla="*/ 0 h 1336"/>
                <a:gd name="T12" fmla="*/ 483 w 1477"/>
                <a:gd name="T13" fmla="*/ 0 h 1336"/>
                <a:gd name="T14" fmla="*/ 483 w 1477"/>
                <a:gd name="T15" fmla="*/ 380 h 1336"/>
                <a:gd name="T16" fmla="*/ 707 w 1477"/>
                <a:gd name="T17" fmla="*/ 380 h 1336"/>
                <a:gd name="T18" fmla="*/ 707 w 1477"/>
                <a:gd name="T19" fmla="*/ 640 h 1336"/>
                <a:gd name="T20" fmla="*/ 224 w 1477"/>
                <a:gd name="T21" fmla="*/ 640 h 1336"/>
                <a:gd name="T22" fmla="*/ 224 w 1477"/>
                <a:gd name="T23" fmla="*/ 956 h 1336"/>
                <a:gd name="T24" fmla="*/ 0 w 1477"/>
                <a:gd name="T25" fmla="*/ 956 h 1336"/>
                <a:gd name="T26" fmla="*/ 0 w 1477"/>
                <a:gd name="T27" fmla="*/ 1336 h 1336"/>
                <a:gd name="T28" fmla="*/ 522 w 1477"/>
                <a:gd name="T29" fmla="*/ 1336 h 1336"/>
                <a:gd name="T30" fmla="*/ 522 w 1477"/>
                <a:gd name="T31" fmla="*/ 956 h 1336"/>
                <a:gd name="T32" fmla="*/ 298 w 1477"/>
                <a:gd name="T33" fmla="*/ 956 h 1336"/>
                <a:gd name="T34" fmla="*/ 298 w 1477"/>
                <a:gd name="T35" fmla="*/ 715 h 1336"/>
                <a:gd name="T36" fmla="*/ 1190 w 1477"/>
                <a:gd name="T37" fmla="*/ 715 h 1336"/>
                <a:gd name="T38" fmla="*/ 1190 w 1477"/>
                <a:gd name="T39" fmla="*/ 956 h 1336"/>
                <a:gd name="T40" fmla="*/ 966 w 1477"/>
                <a:gd name="T41" fmla="*/ 956 h 1336"/>
                <a:gd name="T42" fmla="*/ 966 w 1477"/>
                <a:gd name="T43" fmla="*/ 1336 h 1336"/>
                <a:gd name="T44" fmla="*/ 1477 w 1477"/>
                <a:gd name="T45" fmla="*/ 1336 h 1336"/>
                <a:gd name="T46" fmla="*/ 1477 w 1477"/>
                <a:gd name="T47" fmla="*/ 956 h 1336"/>
                <a:gd name="T48" fmla="*/ 1265 w 1477"/>
                <a:gd name="T49" fmla="*/ 956 h 1336"/>
                <a:gd name="T50" fmla="*/ 1265 w 1477"/>
                <a:gd name="T51" fmla="*/ 956 h 1336"/>
                <a:gd name="T52" fmla="*/ 1265 w 1477"/>
                <a:gd name="T53" fmla="*/ 956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77" h="1336">
                  <a:moveTo>
                    <a:pt x="1265" y="956"/>
                  </a:moveTo>
                  <a:lnTo>
                    <a:pt x="1265" y="640"/>
                  </a:lnTo>
                  <a:lnTo>
                    <a:pt x="781" y="640"/>
                  </a:lnTo>
                  <a:lnTo>
                    <a:pt x="781" y="380"/>
                  </a:lnTo>
                  <a:lnTo>
                    <a:pt x="993" y="380"/>
                  </a:lnTo>
                  <a:lnTo>
                    <a:pt x="993" y="0"/>
                  </a:lnTo>
                  <a:lnTo>
                    <a:pt x="483" y="0"/>
                  </a:lnTo>
                  <a:lnTo>
                    <a:pt x="483" y="380"/>
                  </a:lnTo>
                  <a:lnTo>
                    <a:pt x="707" y="380"/>
                  </a:lnTo>
                  <a:lnTo>
                    <a:pt x="707" y="640"/>
                  </a:lnTo>
                  <a:lnTo>
                    <a:pt x="224" y="640"/>
                  </a:lnTo>
                  <a:lnTo>
                    <a:pt x="224" y="956"/>
                  </a:lnTo>
                  <a:lnTo>
                    <a:pt x="0" y="956"/>
                  </a:lnTo>
                  <a:lnTo>
                    <a:pt x="0" y="1336"/>
                  </a:lnTo>
                  <a:lnTo>
                    <a:pt x="522" y="1336"/>
                  </a:lnTo>
                  <a:lnTo>
                    <a:pt x="522" y="956"/>
                  </a:lnTo>
                  <a:lnTo>
                    <a:pt x="298" y="956"/>
                  </a:lnTo>
                  <a:lnTo>
                    <a:pt x="298" y="715"/>
                  </a:lnTo>
                  <a:lnTo>
                    <a:pt x="1190" y="715"/>
                  </a:lnTo>
                  <a:lnTo>
                    <a:pt x="1190" y="956"/>
                  </a:lnTo>
                  <a:lnTo>
                    <a:pt x="966" y="956"/>
                  </a:lnTo>
                  <a:lnTo>
                    <a:pt x="966" y="1336"/>
                  </a:lnTo>
                  <a:lnTo>
                    <a:pt x="1477" y="1336"/>
                  </a:lnTo>
                  <a:lnTo>
                    <a:pt x="1477" y="956"/>
                  </a:lnTo>
                  <a:lnTo>
                    <a:pt x="1265" y="956"/>
                  </a:lnTo>
                  <a:lnTo>
                    <a:pt x="1265" y="956"/>
                  </a:lnTo>
                  <a:lnTo>
                    <a:pt x="1265" y="956"/>
                  </a:lnTo>
                  <a:close/>
                </a:path>
              </a:pathLst>
            </a:custGeom>
            <a:solidFill>
              <a:srgbClr val="57B74E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8" name="Group 567"/>
          <p:cNvGrpSpPr/>
          <p:nvPr/>
        </p:nvGrpSpPr>
        <p:grpSpPr>
          <a:xfrm>
            <a:off x="3149561" y="1577379"/>
            <a:ext cx="1892808" cy="941120"/>
            <a:chOff x="133350" y="1577379"/>
            <a:chExt cx="4910451" cy="941120"/>
          </a:xfrm>
        </p:grpSpPr>
        <p:cxnSp>
          <p:nvCxnSpPr>
            <p:cNvPr id="569" name="Straight Connector 568"/>
            <p:cNvCxnSpPr/>
            <p:nvPr/>
          </p:nvCxnSpPr>
          <p:spPr>
            <a:xfrm>
              <a:off x="133350" y="1577379"/>
              <a:ext cx="491045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Straight Connector 569"/>
            <p:cNvCxnSpPr/>
            <p:nvPr/>
          </p:nvCxnSpPr>
          <p:spPr>
            <a:xfrm>
              <a:off x="133350" y="2518499"/>
              <a:ext cx="491045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2" name="Group 361"/>
          <p:cNvGrpSpPr/>
          <p:nvPr/>
        </p:nvGrpSpPr>
        <p:grpSpPr>
          <a:xfrm>
            <a:off x="3536642" y="1890887"/>
            <a:ext cx="1104396" cy="317874"/>
            <a:chOff x="2712677" y="1662882"/>
            <a:chExt cx="1432646" cy="412353"/>
          </a:xfrm>
        </p:grpSpPr>
        <p:grpSp>
          <p:nvGrpSpPr>
            <p:cNvPr id="669" name="Group 668"/>
            <p:cNvGrpSpPr/>
            <p:nvPr/>
          </p:nvGrpSpPr>
          <p:grpSpPr>
            <a:xfrm>
              <a:off x="2970979" y="1743492"/>
              <a:ext cx="927849" cy="331743"/>
              <a:chOff x="667045" y="2047377"/>
              <a:chExt cx="927849" cy="331743"/>
            </a:xfrm>
          </p:grpSpPr>
          <p:grpSp>
            <p:nvGrpSpPr>
              <p:cNvPr id="676" name="Group 675"/>
              <p:cNvGrpSpPr/>
              <p:nvPr/>
            </p:nvGrpSpPr>
            <p:grpSpPr>
              <a:xfrm>
                <a:off x="808782" y="2047377"/>
                <a:ext cx="184034" cy="130820"/>
                <a:chOff x="9480550" y="5194300"/>
                <a:chExt cx="395288" cy="280988"/>
              </a:xfrm>
              <a:solidFill>
                <a:schemeClr val="tx1"/>
              </a:solidFill>
            </p:grpSpPr>
            <p:sp>
              <p:nvSpPr>
                <p:cNvPr id="709" name="Freeform 66"/>
                <p:cNvSpPr>
                  <a:spLocks/>
                </p:cNvSpPr>
                <p:nvPr/>
              </p:nvSpPr>
              <p:spPr bwMode="auto">
                <a:xfrm>
                  <a:off x="9480550" y="5194300"/>
                  <a:ext cx="363538" cy="206375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51" y="0"/>
                    </a:cxn>
                    <a:cxn ang="0">
                      <a:pos x="78" y="97"/>
                    </a:cxn>
                    <a:cxn ang="0">
                      <a:pos x="186" y="97"/>
                    </a:cxn>
                    <a:cxn ang="0">
                      <a:pos x="192" y="103"/>
                    </a:cxn>
                    <a:cxn ang="0">
                      <a:pos x="186" y="109"/>
                    </a:cxn>
                    <a:cxn ang="0">
                      <a:pos x="68" y="109"/>
                    </a:cxn>
                    <a:cxn ang="0">
                      <a:pos x="41" y="13"/>
                    </a:cxn>
                    <a:cxn ang="0">
                      <a:pos x="7" y="13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192" h="109">
                      <a:moveTo>
                        <a:pt x="46" y="0"/>
                      </a:move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51" y="0"/>
                        <a:pt x="75" y="88"/>
                        <a:pt x="78" y="97"/>
                      </a:cubicBezTo>
                      <a:cubicBezTo>
                        <a:pt x="87" y="97"/>
                        <a:pt x="186" y="97"/>
                        <a:pt x="186" y="97"/>
                      </a:cubicBezTo>
                      <a:cubicBezTo>
                        <a:pt x="189" y="97"/>
                        <a:pt x="192" y="99"/>
                        <a:pt x="192" y="103"/>
                      </a:cubicBezTo>
                      <a:cubicBezTo>
                        <a:pt x="192" y="107"/>
                        <a:pt x="189" y="109"/>
                        <a:pt x="186" y="109"/>
                      </a:cubicBezTo>
                      <a:cubicBezTo>
                        <a:pt x="68" y="109"/>
                        <a:pt x="68" y="109"/>
                        <a:pt x="68" y="109"/>
                      </a:cubicBezTo>
                      <a:cubicBezTo>
                        <a:pt x="68" y="109"/>
                        <a:pt x="43" y="21"/>
                        <a:pt x="41" y="13"/>
                      </a:cubicBezTo>
                      <a:cubicBezTo>
                        <a:pt x="34" y="13"/>
                        <a:pt x="7" y="13"/>
                        <a:pt x="7" y="13"/>
                      </a:cubicBezTo>
                      <a:cubicBezTo>
                        <a:pt x="3" y="13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7" y="0"/>
                      </a:cubicBezTo>
                      <a:lnTo>
                        <a:pt x="4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6663"/>
                  <a:endParaRPr lang="en-US">
                    <a:solidFill>
                      <a:srgbClr val="000000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10" name="Oval 67"/>
                <p:cNvSpPr>
                  <a:spLocks noChangeArrowheads="1"/>
                </p:cNvSpPr>
                <p:nvPr/>
              </p:nvSpPr>
              <p:spPr bwMode="auto">
                <a:xfrm>
                  <a:off x="9783763" y="5419725"/>
                  <a:ext cx="55563" cy="5556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6663"/>
                  <a:endParaRPr lang="en-US">
                    <a:solidFill>
                      <a:srgbClr val="000000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11" name="Oval 68"/>
                <p:cNvSpPr>
                  <a:spLocks noChangeArrowheads="1"/>
                </p:cNvSpPr>
                <p:nvPr/>
              </p:nvSpPr>
              <p:spPr bwMode="auto">
                <a:xfrm>
                  <a:off x="9615488" y="5419725"/>
                  <a:ext cx="55563" cy="5556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6663"/>
                  <a:endParaRPr lang="en-US">
                    <a:solidFill>
                      <a:srgbClr val="000000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  <p:sp>
              <p:nvSpPr>
                <p:cNvPr id="712" name="Freeform 69"/>
                <p:cNvSpPr>
                  <a:spLocks noEditPoints="1"/>
                </p:cNvSpPr>
                <p:nvPr/>
              </p:nvSpPr>
              <p:spPr bwMode="auto">
                <a:xfrm>
                  <a:off x="9598025" y="5194300"/>
                  <a:ext cx="277813" cy="163513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5" y="82"/>
                    </a:cxn>
                    <a:cxn ang="0">
                      <a:pos x="31" y="86"/>
                    </a:cxn>
                    <a:cxn ang="0">
                      <a:pos x="119" y="86"/>
                    </a:cxn>
                    <a:cxn ang="0">
                      <a:pos x="127" y="80"/>
                    </a:cxn>
                    <a:cxn ang="0">
                      <a:pos x="145" y="6"/>
                    </a:cxn>
                    <a:cxn ang="0">
                      <a:pos x="139" y="0"/>
                    </a:cxn>
                    <a:cxn ang="0">
                      <a:pos x="8" y="0"/>
                    </a:cxn>
                    <a:cxn ang="0">
                      <a:pos x="1" y="2"/>
                    </a:cxn>
                    <a:cxn ang="0">
                      <a:pos x="0" y="8"/>
                    </a:cxn>
                    <a:cxn ang="0">
                      <a:pos x="112" y="41"/>
                    </a:cxn>
                    <a:cxn ang="0">
                      <a:pos x="98" y="27"/>
                    </a:cxn>
                    <a:cxn ang="0">
                      <a:pos x="112" y="12"/>
                    </a:cxn>
                    <a:cxn ang="0">
                      <a:pos x="127" y="27"/>
                    </a:cxn>
                    <a:cxn ang="0">
                      <a:pos x="112" y="41"/>
                    </a:cxn>
                    <a:cxn ang="0">
                      <a:pos x="78" y="60"/>
                    </a:cxn>
                    <a:cxn ang="0">
                      <a:pos x="93" y="46"/>
                    </a:cxn>
                    <a:cxn ang="0">
                      <a:pos x="108" y="60"/>
                    </a:cxn>
                    <a:cxn ang="0">
                      <a:pos x="93" y="75"/>
                    </a:cxn>
                    <a:cxn ang="0">
                      <a:pos x="78" y="60"/>
                    </a:cxn>
                    <a:cxn ang="0">
                      <a:pos x="75" y="41"/>
                    </a:cxn>
                    <a:cxn ang="0">
                      <a:pos x="61" y="27"/>
                    </a:cxn>
                    <a:cxn ang="0">
                      <a:pos x="75" y="12"/>
                    </a:cxn>
                    <a:cxn ang="0">
                      <a:pos x="90" y="27"/>
                    </a:cxn>
                    <a:cxn ang="0">
                      <a:pos x="75" y="41"/>
                    </a:cxn>
                    <a:cxn ang="0">
                      <a:pos x="41" y="60"/>
                    </a:cxn>
                    <a:cxn ang="0">
                      <a:pos x="56" y="46"/>
                    </a:cxn>
                    <a:cxn ang="0">
                      <a:pos x="71" y="60"/>
                    </a:cxn>
                    <a:cxn ang="0">
                      <a:pos x="56" y="75"/>
                    </a:cxn>
                    <a:cxn ang="0">
                      <a:pos x="41" y="60"/>
                    </a:cxn>
                    <a:cxn ang="0">
                      <a:pos x="22" y="27"/>
                    </a:cxn>
                    <a:cxn ang="0">
                      <a:pos x="37" y="12"/>
                    </a:cxn>
                    <a:cxn ang="0">
                      <a:pos x="51" y="27"/>
                    </a:cxn>
                    <a:cxn ang="0">
                      <a:pos x="37" y="41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146" h="86">
                      <a:moveTo>
                        <a:pt x="0" y="8"/>
                      </a:moveTo>
                      <a:cubicBezTo>
                        <a:pt x="25" y="82"/>
                        <a:pt x="25" y="82"/>
                        <a:pt x="25" y="82"/>
                      </a:cubicBezTo>
                      <a:cubicBezTo>
                        <a:pt x="26" y="84"/>
                        <a:pt x="28" y="86"/>
                        <a:pt x="31" y="86"/>
                      </a:cubicBezTo>
                      <a:cubicBezTo>
                        <a:pt x="119" y="86"/>
                        <a:pt x="119" y="86"/>
                        <a:pt x="119" y="86"/>
                      </a:cubicBezTo>
                      <a:cubicBezTo>
                        <a:pt x="123" y="86"/>
                        <a:pt x="127" y="83"/>
                        <a:pt x="127" y="80"/>
                      </a:cubicBezTo>
                      <a:cubicBezTo>
                        <a:pt x="145" y="6"/>
                        <a:pt x="145" y="6"/>
                        <a:pt x="145" y="6"/>
                      </a:cubicBezTo>
                      <a:cubicBezTo>
                        <a:pt x="146" y="3"/>
                        <a:pt x="143" y="0"/>
                        <a:pt x="139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5" y="0"/>
                        <a:pt x="3" y="1"/>
                        <a:pt x="1" y="2"/>
                      </a:cubicBezTo>
                      <a:cubicBezTo>
                        <a:pt x="0" y="4"/>
                        <a:pt x="0" y="6"/>
                        <a:pt x="0" y="8"/>
                      </a:cubicBezTo>
                      <a:close/>
                      <a:moveTo>
                        <a:pt x="112" y="41"/>
                      </a:moveTo>
                      <a:cubicBezTo>
                        <a:pt x="104" y="41"/>
                        <a:pt x="98" y="35"/>
                        <a:pt x="98" y="27"/>
                      </a:cubicBezTo>
                      <a:cubicBezTo>
                        <a:pt x="98" y="19"/>
                        <a:pt x="104" y="12"/>
                        <a:pt x="112" y="12"/>
                      </a:cubicBezTo>
                      <a:cubicBezTo>
                        <a:pt x="120" y="12"/>
                        <a:pt x="127" y="19"/>
                        <a:pt x="127" y="27"/>
                      </a:cubicBezTo>
                      <a:cubicBezTo>
                        <a:pt x="127" y="35"/>
                        <a:pt x="120" y="41"/>
                        <a:pt x="112" y="41"/>
                      </a:cubicBezTo>
                      <a:close/>
                      <a:moveTo>
                        <a:pt x="78" y="60"/>
                      </a:moveTo>
                      <a:cubicBezTo>
                        <a:pt x="78" y="52"/>
                        <a:pt x="85" y="46"/>
                        <a:pt x="93" y="46"/>
                      </a:cubicBezTo>
                      <a:cubicBezTo>
                        <a:pt x="101" y="46"/>
                        <a:pt x="108" y="52"/>
                        <a:pt x="108" y="60"/>
                      </a:cubicBezTo>
                      <a:cubicBezTo>
                        <a:pt x="108" y="68"/>
                        <a:pt x="101" y="75"/>
                        <a:pt x="93" y="75"/>
                      </a:cubicBezTo>
                      <a:cubicBezTo>
                        <a:pt x="85" y="75"/>
                        <a:pt x="78" y="68"/>
                        <a:pt x="78" y="60"/>
                      </a:cubicBezTo>
                      <a:close/>
                      <a:moveTo>
                        <a:pt x="75" y="41"/>
                      </a:moveTo>
                      <a:cubicBezTo>
                        <a:pt x="67" y="41"/>
                        <a:pt x="61" y="35"/>
                        <a:pt x="61" y="27"/>
                      </a:cubicBezTo>
                      <a:cubicBezTo>
                        <a:pt x="61" y="19"/>
                        <a:pt x="67" y="12"/>
                        <a:pt x="75" y="12"/>
                      </a:cubicBezTo>
                      <a:cubicBezTo>
                        <a:pt x="83" y="12"/>
                        <a:pt x="90" y="19"/>
                        <a:pt x="90" y="27"/>
                      </a:cubicBezTo>
                      <a:cubicBezTo>
                        <a:pt x="90" y="35"/>
                        <a:pt x="83" y="41"/>
                        <a:pt x="75" y="41"/>
                      </a:cubicBezTo>
                      <a:close/>
                      <a:moveTo>
                        <a:pt x="41" y="60"/>
                      </a:moveTo>
                      <a:cubicBezTo>
                        <a:pt x="41" y="52"/>
                        <a:pt x="48" y="46"/>
                        <a:pt x="56" y="46"/>
                      </a:cubicBezTo>
                      <a:cubicBezTo>
                        <a:pt x="64" y="46"/>
                        <a:pt x="71" y="52"/>
                        <a:pt x="71" y="60"/>
                      </a:cubicBezTo>
                      <a:cubicBezTo>
                        <a:pt x="71" y="68"/>
                        <a:pt x="64" y="75"/>
                        <a:pt x="56" y="75"/>
                      </a:cubicBezTo>
                      <a:cubicBezTo>
                        <a:pt x="48" y="75"/>
                        <a:pt x="41" y="68"/>
                        <a:pt x="41" y="60"/>
                      </a:cubicBezTo>
                      <a:close/>
                      <a:moveTo>
                        <a:pt x="22" y="27"/>
                      </a:moveTo>
                      <a:cubicBezTo>
                        <a:pt x="22" y="19"/>
                        <a:pt x="29" y="12"/>
                        <a:pt x="37" y="12"/>
                      </a:cubicBezTo>
                      <a:cubicBezTo>
                        <a:pt x="45" y="12"/>
                        <a:pt x="51" y="19"/>
                        <a:pt x="51" y="27"/>
                      </a:cubicBezTo>
                      <a:cubicBezTo>
                        <a:pt x="51" y="35"/>
                        <a:pt x="45" y="41"/>
                        <a:pt x="37" y="41"/>
                      </a:cubicBezTo>
                      <a:cubicBezTo>
                        <a:pt x="29" y="41"/>
                        <a:pt x="22" y="35"/>
                        <a:pt x="22" y="2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6663"/>
                  <a:endParaRPr lang="en-US">
                    <a:solidFill>
                      <a:srgbClr val="000000"/>
                    </a:solidFill>
                    <a:latin typeface="Arial"/>
                    <a:ea typeface="Apple LiGothic Medium"/>
                    <a:cs typeface="Apple LiGothic Medium"/>
                  </a:endParaRPr>
                </a:p>
              </p:txBody>
            </p:sp>
          </p:grpSp>
          <p:sp>
            <p:nvSpPr>
              <p:cNvPr id="677" name="Freeform 676"/>
              <p:cNvSpPr>
                <a:spLocks/>
              </p:cNvSpPr>
              <p:nvPr/>
            </p:nvSpPr>
            <p:spPr bwMode="auto">
              <a:xfrm>
                <a:off x="1358668" y="2048859"/>
                <a:ext cx="105137" cy="138319"/>
              </a:xfrm>
              <a:custGeom>
                <a:avLst/>
                <a:gdLst>
                  <a:gd name="T0" fmla="*/ 87 w 146"/>
                  <a:gd name="T1" fmla="*/ 0 h 165"/>
                  <a:gd name="T2" fmla="*/ 75 w 146"/>
                  <a:gd name="T3" fmla="*/ 5 h 165"/>
                  <a:gd name="T4" fmla="*/ 16 w 146"/>
                  <a:gd name="T5" fmla="*/ 64 h 165"/>
                  <a:gd name="T6" fmla="*/ 15 w 146"/>
                  <a:gd name="T7" fmla="*/ 84 h 165"/>
                  <a:gd name="T8" fmla="*/ 84 w 146"/>
                  <a:gd name="T9" fmla="*/ 15 h 165"/>
                  <a:gd name="T10" fmla="*/ 87 w 146"/>
                  <a:gd name="T11" fmla="*/ 14 h 165"/>
                  <a:gd name="T12" fmla="*/ 89 w 146"/>
                  <a:gd name="T13" fmla="*/ 15 h 165"/>
                  <a:gd name="T14" fmla="*/ 132 w 146"/>
                  <a:gd name="T15" fmla="*/ 57 h 165"/>
                  <a:gd name="T16" fmla="*/ 133 w 146"/>
                  <a:gd name="T17" fmla="*/ 60 h 165"/>
                  <a:gd name="T18" fmla="*/ 132 w 146"/>
                  <a:gd name="T19" fmla="*/ 62 h 165"/>
                  <a:gd name="T20" fmla="*/ 48 w 146"/>
                  <a:gd name="T21" fmla="*/ 146 h 165"/>
                  <a:gd name="T22" fmla="*/ 34 w 146"/>
                  <a:gd name="T23" fmla="*/ 152 h 165"/>
                  <a:gd name="T24" fmla="*/ 19 w 146"/>
                  <a:gd name="T25" fmla="*/ 146 h 165"/>
                  <a:gd name="T26" fmla="*/ 13 w 146"/>
                  <a:gd name="T27" fmla="*/ 132 h 165"/>
                  <a:gd name="T28" fmla="*/ 19 w 146"/>
                  <a:gd name="T29" fmla="*/ 118 h 165"/>
                  <a:gd name="T30" fmla="*/ 86 w 146"/>
                  <a:gd name="T31" fmla="*/ 51 h 165"/>
                  <a:gd name="T32" fmla="*/ 96 w 146"/>
                  <a:gd name="T33" fmla="*/ 60 h 165"/>
                  <a:gd name="T34" fmla="*/ 96 w 146"/>
                  <a:gd name="T35" fmla="*/ 61 h 165"/>
                  <a:gd name="T36" fmla="*/ 43 w 146"/>
                  <a:gd name="T37" fmla="*/ 113 h 165"/>
                  <a:gd name="T38" fmla="*/ 53 w 146"/>
                  <a:gd name="T39" fmla="*/ 117 h 165"/>
                  <a:gd name="T40" fmla="*/ 63 w 146"/>
                  <a:gd name="T41" fmla="*/ 112 h 165"/>
                  <a:gd name="T42" fmla="*/ 115 w 146"/>
                  <a:gd name="T43" fmla="*/ 60 h 165"/>
                  <a:gd name="T44" fmla="*/ 86 w 146"/>
                  <a:gd name="T45" fmla="*/ 32 h 165"/>
                  <a:gd name="T46" fmla="*/ 10 w 146"/>
                  <a:gd name="T47" fmla="*/ 108 h 165"/>
                  <a:gd name="T48" fmla="*/ 0 w 146"/>
                  <a:gd name="T49" fmla="*/ 132 h 165"/>
                  <a:gd name="T50" fmla="*/ 10 w 146"/>
                  <a:gd name="T51" fmla="*/ 156 h 165"/>
                  <a:gd name="T52" fmla="*/ 34 w 146"/>
                  <a:gd name="T53" fmla="*/ 165 h 165"/>
                  <a:gd name="T54" fmla="*/ 57 w 146"/>
                  <a:gd name="T55" fmla="*/ 156 h 165"/>
                  <a:gd name="T56" fmla="*/ 141 w 146"/>
                  <a:gd name="T57" fmla="*/ 72 h 165"/>
                  <a:gd name="T58" fmla="*/ 146 w 146"/>
                  <a:gd name="T59" fmla="*/ 60 h 165"/>
                  <a:gd name="T60" fmla="*/ 141 w 146"/>
                  <a:gd name="T61" fmla="*/ 48 h 165"/>
                  <a:gd name="T62" fmla="*/ 99 w 146"/>
                  <a:gd name="T63" fmla="*/ 5 h 165"/>
                  <a:gd name="T64" fmla="*/ 87 w 146"/>
                  <a:gd name="T65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6" h="165">
                    <a:moveTo>
                      <a:pt x="87" y="0"/>
                    </a:moveTo>
                    <a:cubicBezTo>
                      <a:pt x="82" y="0"/>
                      <a:pt x="78" y="2"/>
                      <a:pt x="75" y="5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11" y="70"/>
                      <a:pt x="10" y="78"/>
                      <a:pt x="15" y="84"/>
                    </a:cubicBezTo>
                    <a:cubicBezTo>
                      <a:pt x="84" y="15"/>
                      <a:pt x="84" y="15"/>
                      <a:pt x="84" y="15"/>
                    </a:cubicBezTo>
                    <a:cubicBezTo>
                      <a:pt x="85" y="14"/>
                      <a:pt x="86" y="14"/>
                      <a:pt x="87" y="14"/>
                    </a:cubicBezTo>
                    <a:cubicBezTo>
                      <a:pt x="88" y="14"/>
                      <a:pt x="89" y="14"/>
                      <a:pt x="89" y="15"/>
                    </a:cubicBezTo>
                    <a:cubicBezTo>
                      <a:pt x="132" y="57"/>
                      <a:pt x="132" y="57"/>
                      <a:pt x="132" y="57"/>
                    </a:cubicBezTo>
                    <a:cubicBezTo>
                      <a:pt x="133" y="58"/>
                      <a:pt x="133" y="59"/>
                      <a:pt x="133" y="60"/>
                    </a:cubicBezTo>
                    <a:cubicBezTo>
                      <a:pt x="133" y="61"/>
                      <a:pt x="133" y="61"/>
                      <a:pt x="132" y="62"/>
                    </a:cubicBezTo>
                    <a:cubicBezTo>
                      <a:pt x="48" y="146"/>
                      <a:pt x="48" y="146"/>
                      <a:pt x="48" y="146"/>
                    </a:cubicBezTo>
                    <a:cubicBezTo>
                      <a:pt x="44" y="150"/>
                      <a:pt x="39" y="152"/>
                      <a:pt x="34" y="152"/>
                    </a:cubicBezTo>
                    <a:cubicBezTo>
                      <a:pt x="28" y="152"/>
                      <a:pt x="23" y="150"/>
                      <a:pt x="19" y="146"/>
                    </a:cubicBezTo>
                    <a:cubicBezTo>
                      <a:pt x="16" y="142"/>
                      <a:pt x="13" y="137"/>
                      <a:pt x="13" y="132"/>
                    </a:cubicBezTo>
                    <a:cubicBezTo>
                      <a:pt x="13" y="127"/>
                      <a:pt x="16" y="122"/>
                      <a:pt x="19" y="118"/>
                    </a:cubicBezTo>
                    <a:cubicBezTo>
                      <a:pt x="86" y="51"/>
                      <a:pt x="86" y="51"/>
                      <a:pt x="86" y="51"/>
                    </a:cubicBezTo>
                    <a:cubicBezTo>
                      <a:pt x="96" y="60"/>
                      <a:pt x="96" y="60"/>
                      <a:pt x="96" y="60"/>
                    </a:cubicBezTo>
                    <a:cubicBezTo>
                      <a:pt x="96" y="61"/>
                      <a:pt x="96" y="61"/>
                      <a:pt x="96" y="61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46" y="115"/>
                      <a:pt x="49" y="117"/>
                      <a:pt x="53" y="117"/>
                    </a:cubicBezTo>
                    <a:cubicBezTo>
                      <a:pt x="57" y="117"/>
                      <a:pt x="61" y="115"/>
                      <a:pt x="63" y="112"/>
                    </a:cubicBezTo>
                    <a:cubicBezTo>
                      <a:pt x="115" y="60"/>
                      <a:pt x="115" y="60"/>
                      <a:pt x="115" y="60"/>
                    </a:cubicBezTo>
                    <a:cubicBezTo>
                      <a:pt x="86" y="32"/>
                      <a:pt x="86" y="32"/>
                      <a:pt x="86" y="32"/>
                    </a:cubicBezTo>
                    <a:cubicBezTo>
                      <a:pt x="10" y="108"/>
                      <a:pt x="10" y="108"/>
                      <a:pt x="10" y="108"/>
                    </a:cubicBezTo>
                    <a:cubicBezTo>
                      <a:pt x="4" y="115"/>
                      <a:pt x="0" y="123"/>
                      <a:pt x="0" y="132"/>
                    </a:cubicBezTo>
                    <a:cubicBezTo>
                      <a:pt x="0" y="141"/>
                      <a:pt x="4" y="149"/>
                      <a:pt x="10" y="156"/>
                    </a:cubicBezTo>
                    <a:cubicBezTo>
                      <a:pt x="16" y="162"/>
                      <a:pt x="25" y="165"/>
                      <a:pt x="34" y="165"/>
                    </a:cubicBezTo>
                    <a:cubicBezTo>
                      <a:pt x="43" y="165"/>
                      <a:pt x="51" y="162"/>
                      <a:pt x="57" y="156"/>
                    </a:cubicBezTo>
                    <a:cubicBezTo>
                      <a:pt x="141" y="72"/>
                      <a:pt x="141" y="72"/>
                      <a:pt x="141" y="72"/>
                    </a:cubicBezTo>
                    <a:cubicBezTo>
                      <a:pt x="145" y="68"/>
                      <a:pt x="146" y="64"/>
                      <a:pt x="146" y="60"/>
                    </a:cubicBezTo>
                    <a:cubicBezTo>
                      <a:pt x="146" y="55"/>
                      <a:pt x="145" y="51"/>
                      <a:pt x="141" y="48"/>
                    </a:cubicBezTo>
                    <a:cubicBezTo>
                      <a:pt x="99" y="5"/>
                      <a:pt x="99" y="5"/>
                      <a:pt x="99" y="5"/>
                    </a:cubicBezTo>
                    <a:cubicBezTo>
                      <a:pt x="96" y="2"/>
                      <a:pt x="91" y="0"/>
                      <a:pt x="87" y="0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03" tIns="60901" rIns="121803" bIns="60901" numCol="1" anchor="t" anchorCtr="0" compatLnSpc="1">
                <a:prstTxWarp prst="textNoShape">
                  <a:avLst/>
                </a:prstTxWarp>
              </a:bodyPr>
              <a:lstStyle/>
              <a:p>
                <a:pPr defTabSz="456243"/>
                <a:endParaRPr lang="en-US" sz="3200">
                  <a:solidFill>
                    <a:srgbClr val="676767"/>
                  </a:solidFill>
                  <a:latin typeface="CiscoSansTT ExtraLight"/>
                </a:endParaRPr>
              </a:p>
            </p:txBody>
          </p:sp>
          <p:grpSp>
            <p:nvGrpSpPr>
              <p:cNvPr id="678" name="Group 677"/>
              <p:cNvGrpSpPr/>
              <p:nvPr/>
            </p:nvGrpSpPr>
            <p:grpSpPr>
              <a:xfrm>
                <a:off x="1237501" y="2235674"/>
                <a:ext cx="131866" cy="143446"/>
                <a:chOff x="994888" y="2859135"/>
                <a:chExt cx="276042" cy="345492"/>
              </a:xfrm>
              <a:solidFill>
                <a:schemeClr val="tx1"/>
              </a:solidFill>
            </p:grpSpPr>
            <p:sp>
              <p:nvSpPr>
                <p:cNvPr id="704" name="Freeform 703"/>
                <p:cNvSpPr>
                  <a:spLocks noEditPoints="1"/>
                </p:cNvSpPr>
                <p:nvPr/>
              </p:nvSpPr>
              <p:spPr bwMode="auto">
                <a:xfrm>
                  <a:off x="994888" y="2859135"/>
                  <a:ext cx="276042" cy="345492"/>
                </a:xfrm>
                <a:custGeom>
                  <a:avLst/>
                  <a:gdLst>
                    <a:gd name="T0" fmla="*/ 16 w 133"/>
                    <a:gd name="T1" fmla="*/ 149 h 166"/>
                    <a:gd name="T2" fmla="*/ 16 w 133"/>
                    <a:gd name="T3" fmla="*/ 97 h 166"/>
                    <a:gd name="T4" fmla="*/ 117 w 133"/>
                    <a:gd name="T5" fmla="*/ 97 h 166"/>
                    <a:gd name="T6" fmla="*/ 117 w 133"/>
                    <a:gd name="T7" fmla="*/ 149 h 166"/>
                    <a:gd name="T8" fmla="*/ 16 w 133"/>
                    <a:gd name="T9" fmla="*/ 149 h 166"/>
                    <a:gd name="T10" fmla="*/ 16 w 133"/>
                    <a:gd name="T11" fmla="*/ 88 h 166"/>
                    <a:gd name="T12" fmla="*/ 16 w 133"/>
                    <a:gd name="T13" fmla="*/ 36 h 166"/>
                    <a:gd name="T14" fmla="*/ 117 w 133"/>
                    <a:gd name="T15" fmla="*/ 36 h 166"/>
                    <a:gd name="T16" fmla="*/ 117 w 133"/>
                    <a:gd name="T17" fmla="*/ 88 h 166"/>
                    <a:gd name="T18" fmla="*/ 16 w 133"/>
                    <a:gd name="T19" fmla="*/ 88 h 166"/>
                    <a:gd name="T20" fmla="*/ 113 w 133"/>
                    <a:gd name="T21" fmla="*/ 0 h 166"/>
                    <a:gd name="T22" fmla="*/ 20 w 133"/>
                    <a:gd name="T23" fmla="*/ 0 h 166"/>
                    <a:gd name="T24" fmla="*/ 19 w 133"/>
                    <a:gd name="T25" fmla="*/ 0 h 166"/>
                    <a:gd name="T26" fmla="*/ 0 w 133"/>
                    <a:gd name="T27" fmla="*/ 19 h 166"/>
                    <a:gd name="T28" fmla="*/ 0 w 133"/>
                    <a:gd name="T29" fmla="*/ 166 h 166"/>
                    <a:gd name="T30" fmla="*/ 133 w 133"/>
                    <a:gd name="T31" fmla="*/ 166 h 166"/>
                    <a:gd name="T32" fmla="*/ 133 w 133"/>
                    <a:gd name="T33" fmla="*/ 19 h 166"/>
                    <a:gd name="T34" fmla="*/ 113 w 133"/>
                    <a:gd name="T35" fmla="*/ 0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33" h="166">
                      <a:moveTo>
                        <a:pt x="16" y="149"/>
                      </a:moveTo>
                      <a:cubicBezTo>
                        <a:pt x="16" y="97"/>
                        <a:pt x="16" y="97"/>
                        <a:pt x="16" y="97"/>
                      </a:cubicBezTo>
                      <a:cubicBezTo>
                        <a:pt x="117" y="97"/>
                        <a:pt x="117" y="97"/>
                        <a:pt x="117" y="97"/>
                      </a:cubicBezTo>
                      <a:cubicBezTo>
                        <a:pt x="117" y="149"/>
                        <a:pt x="117" y="149"/>
                        <a:pt x="117" y="149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moveTo>
                        <a:pt x="16" y="88"/>
                      </a:move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117" y="36"/>
                        <a:pt x="117" y="36"/>
                        <a:pt x="117" y="36"/>
                      </a:cubicBezTo>
                      <a:cubicBezTo>
                        <a:pt x="117" y="88"/>
                        <a:pt x="117" y="88"/>
                        <a:pt x="117" y="88"/>
                      </a:cubicBezTo>
                      <a:cubicBezTo>
                        <a:pt x="16" y="88"/>
                        <a:pt x="16" y="88"/>
                        <a:pt x="16" y="88"/>
                      </a:cubicBezTo>
                      <a:moveTo>
                        <a:pt x="113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0"/>
                        <a:pt x="19" y="0"/>
                        <a:pt x="19" y="0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66"/>
                        <a:pt x="0" y="166"/>
                        <a:pt x="0" y="166"/>
                      </a:cubicBezTo>
                      <a:cubicBezTo>
                        <a:pt x="133" y="166"/>
                        <a:pt x="133" y="166"/>
                        <a:pt x="133" y="166"/>
                      </a:cubicBezTo>
                      <a:cubicBezTo>
                        <a:pt x="133" y="19"/>
                        <a:pt x="133" y="19"/>
                        <a:pt x="133" y="19"/>
                      </a:cubicBezTo>
                      <a:cubicBezTo>
                        <a:pt x="113" y="0"/>
                        <a:pt x="113" y="0"/>
                        <a:pt x="11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368" tIns="45684" rIns="91368" bIns="4568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6243"/>
                  <a:endParaRPr lang="en-US" sz="3200">
                    <a:solidFill>
                      <a:srgbClr val="676767"/>
                    </a:solidFill>
                    <a:latin typeface="CiscoSansTT ExtraLight"/>
                  </a:endParaRPr>
                </a:p>
              </p:txBody>
            </p:sp>
            <p:sp>
              <p:nvSpPr>
                <p:cNvPr id="705" name="Rectangle 704"/>
                <p:cNvSpPr>
                  <a:spLocks noChangeArrowheads="1"/>
                </p:cNvSpPr>
                <p:nvPr/>
              </p:nvSpPr>
              <p:spPr bwMode="auto">
                <a:xfrm>
                  <a:off x="1109173" y="2968147"/>
                  <a:ext cx="47472" cy="2022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368" tIns="45684" rIns="91368" bIns="4568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6243"/>
                  <a:endParaRPr lang="en-US" sz="3200">
                    <a:solidFill>
                      <a:srgbClr val="676767"/>
                    </a:solidFill>
                    <a:latin typeface="CiscoSansTT ExtraLight"/>
                  </a:endParaRPr>
                </a:p>
              </p:txBody>
            </p:sp>
            <p:sp>
              <p:nvSpPr>
                <p:cNvPr id="706" name="Rectangle 705"/>
                <p:cNvSpPr>
                  <a:spLocks noChangeArrowheads="1"/>
                </p:cNvSpPr>
                <p:nvPr/>
              </p:nvSpPr>
              <p:spPr bwMode="auto">
                <a:xfrm>
                  <a:off x="1109173" y="2968147"/>
                  <a:ext cx="47472" cy="2022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368" tIns="45684" rIns="91368" bIns="4568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6243"/>
                  <a:endParaRPr lang="en-US" sz="3200">
                    <a:solidFill>
                      <a:srgbClr val="676767"/>
                    </a:solidFill>
                    <a:latin typeface="CiscoSansTT ExtraLight"/>
                  </a:endParaRPr>
                </a:p>
              </p:txBody>
            </p:sp>
            <p:sp>
              <p:nvSpPr>
                <p:cNvPr id="707" name="Rectangle 706"/>
                <p:cNvSpPr>
                  <a:spLocks noChangeArrowheads="1"/>
                </p:cNvSpPr>
                <p:nvPr/>
              </p:nvSpPr>
              <p:spPr bwMode="auto">
                <a:xfrm>
                  <a:off x="1109173" y="3096497"/>
                  <a:ext cx="47472" cy="1846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368" tIns="45684" rIns="91368" bIns="4568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6243"/>
                  <a:endParaRPr lang="en-US" sz="3200">
                    <a:solidFill>
                      <a:srgbClr val="676767"/>
                    </a:solidFill>
                    <a:latin typeface="CiscoSansTT ExtraLight"/>
                  </a:endParaRPr>
                </a:p>
              </p:txBody>
            </p:sp>
            <p:sp>
              <p:nvSpPr>
                <p:cNvPr id="708" name="Rectangle 707"/>
                <p:cNvSpPr>
                  <a:spLocks noChangeArrowheads="1"/>
                </p:cNvSpPr>
                <p:nvPr/>
              </p:nvSpPr>
              <p:spPr bwMode="auto">
                <a:xfrm>
                  <a:off x="1109173" y="3096497"/>
                  <a:ext cx="47472" cy="1846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368" tIns="45684" rIns="91368" bIns="4568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6243"/>
                  <a:endParaRPr lang="en-US" sz="3200">
                    <a:solidFill>
                      <a:srgbClr val="676767"/>
                    </a:solidFill>
                    <a:latin typeface="CiscoSansTT ExtraLight"/>
                  </a:endParaRPr>
                </a:p>
              </p:txBody>
            </p:sp>
          </p:grpSp>
          <p:sp>
            <p:nvSpPr>
              <p:cNvPr id="679" name="Freeform 37"/>
              <p:cNvSpPr>
                <a:spLocks/>
              </p:cNvSpPr>
              <p:nvPr/>
            </p:nvSpPr>
            <p:spPr bwMode="auto">
              <a:xfrm>
                <a:off x="1125918" y="2048859"/>
                <a:ext cx="139426" cy="126116"/>
              </a:xfrm>
              <a:custGeom>
                <a:avLst/>
                <a:gdLst>
                  <a:gd name="T0" fmla="*/ 1265 w 1477"/>
                  <a:gd name="T1" fmla="*/ 956 h 1336"/>
                  <a:gd name="T2" fmla="*/ 1265 w 1477"/>
                  <a:gd name="T3" fmla="*/ 640 h 1336"/>
                  <a:gd name="T4" fmla="*/ 781 w 1477"/>
                  <a:gd name="T5" fmla="*/ 640 h 1336"/>
                  <a:gd name="T6" fmla="*/ 781 w 1477"/>
                  <a:gd name="T7" fmla="*/ 380 h 1336"/>
                  <a:gd name="T8" fmla="*/ 993 w 1477"/>
                  <a:gd name="T9" fmla="*/ 380 h 1336"/>
                  <a:gd name="T10" fmla="*/ 993 w 1477"/>
                  <a:gd name="T11" fmla="*/ 0 h 1336"/>
                  <a:gd name="T12" fmla="*/ 483 w 1477"/>
                  <a:gd name="T13" fmla="*/ 0 h 1336"/>
                  <a:gd name="T14" fmla="*/ 483 w 1477"/>
                  <a:gd name="T15" fmla="*/ 380 h 1336"/>
                  <a:gd name="T16" fmla="*/ 707 w 1477"/>
                  <a:gd name="T17" fmla="*/ 380 h 1336"/>
                  <a:gd name="T18" fmla="*/ 707 w 1477"/>
                  <a:gd name="T19" fmla="*/ 640 h 1336"/>
                  <a:gd name="T20" fmla="*/ 224 w 1477"/>
                  <a:gd name="T21" fmla="*/ 640 h 1336"/>
                  <a:gd name="T22" fmla="*/ 224 w 1477"/>
                  <a:gd name="T23" fmla="*/ 956 h 1336"/>
                  <a:gd name="T24" fmla="*/ 0 w 1477"/>
                  <a:gd name="T25" fmla="*/ 956 h 1336"/>
                  <a:gd name="T26" fmla="*/ 0 w 1477"/>
                  <a:gd name="T27" fmla="*/ 1336 h 1336"/>
                  <a:gd name="T28" fmla="*/ 522 w 1477"/>
                  <a:gd name="T29" fmla="*/ 1336 h 1336"/>
                  <a:gd name="T30" fmla="*/ 522 w 1477"/>
                  <a:gd name="T31" fmla="*/ 956 h 1336"/>
                  <a:gd name="T32" fmla="*/ 298 w 1477"/>
                  <a:gd name="T33" fmla="*/ 956 h 1336"/>
                  <a:gd name="T34" fmla="*/ 298 w 1477"/>
                  <a:gd name="T35" fmla="*/ 715 h 1336"/>
                  <a:gd name="T36" fmla="*/ 1190 w 1477"/>
                  <a:gd name="T37" fmla="*/ 715 h 1336"/>
                  <a:gd name="T38" fmla="*/ 1190 w 1477"/>
                  <a:gd name="T39" fmla="*/ 956 h 1336"/>
                  <a:gd name="T40" fmla="*/ 966 w 1477"/>
                  <a:gd name="T41" fmla="*/ 956 h 1336"/>
                  <a:gd name="T42" fmla="*/ 966 w 1477"/>
                  <a:gd name="T43" fmla="*/ 1336 h 1336"/>
                  <a:gd name="T44" fmla="*/ 1477 w 1477"/>
                  <a:gd name="T45" fmla="*/ 1336 h 1336"/>
                  <a:gd name="T46" fmla="*/ 1477 w 1477"/>
                  <a:gd name="T47" fmla="*/ 956 h 1336"/>
                  <a:gd name="T48" fmla="*/ 1265 w 1477"/>
                  <a:gd name="T49" fmla="*/ 956 h 1336"/>
                  <a:gd name="T50" fmla="*/ 1265 w 1477"/>
                  <a:gd name="T51" fmla="*/ 956 h 1336"/>
                  <a:gd name="T52" fmla="*/ 1265 w 1477"/>
                  <a:gd name="T53" fmla="*/ 956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7" h="1336">
                    <a:moveTo>
                      <a:pt x="1265" y="956"/>
                    </a:moveTo>
                    <a:lnTo>
                      <a:pt x="1265" y="640"/>
                    </a:lnTo>
                    <a:lnTo>
                      <a:pt x="781" y="640"/>
                    </a:lnTo>
                    <a:lnTo>
                      <a:pt x="781" y="380"/>
                    </a:lnTo>
                    <a:lnTo>
                      <a:pt x="993" y="380"/>
                    </a:lnTo>
                    <a:lnTo>
                      <a:pt x="993" y="0"/>
                    </a:lnTo>
                    <a:lnTo>
                      <a:pt x="483" y="0"/>
                    </a:lnTo>
                    <a:lnTo>
                      <a:pt x="483" y="380"/>
                    </a:lnTo>
                    <a:lnTo>
                      <a:pt x="707" y="380"/>
                    </a:lnTo>
                    <a:lnTo>
                      <a:pt x="707" y="640"/>
                    </a:lnTo>
                    <a:lnTo>
                      <a:pt x="224" y="640"/>
                    </a:lnTo>
                    <a:lnTo>
                      <a:pt x="224" y="956"/>
                    </a:lnTo>
                    <a:lnTo>
                      <a:pt x="0" y="956"/>
                    </a:lnTo>
                    <a:lnTo>
                      <a:pt x="0" y="1336"/>
                    </a:lnTo>
                    <a:lnTo>
                      <a:pt x="522" y="1336"/>
                    </a:lnTo>
                    <a:lnTo>
                      <a:pt x="522" y="956"/>
                    </a:lnTo>
                    <a:lnTo>
                      <a:pt x="298" y="956"/>
                    </a:lnTo>
                    <a:lnTo>
                      <a:pt x="298" y="715"/>
                    </a:lnTo>
                    <a:lnTo>
                      <a:pt x="1190" y="715"/>
                    </a:lnTo>
                    <a:lnTo>
                      <a:pt x="1190" y="956"/>
                    </a:lnTo>
                    <a:lnTo>
                      <a:pt x="966" y="956"/>
                    </a:lnTo>
                    <a:lnTo>
                      <a:pt x="966" y="1336"/>
                    </a:lnTo>
                    <a:lnTo>
                      <a:pt x="1477" y="1336"/>
                    </a:lnTo>
                    <a:lnTo>
                      <a:pt x="1477" y="956"/>
                    </a:lnTo>
                    <a:lnTo>
                      <a:pt x="1265" y="956"/>
                    </a:lnTo>
                    <a:lnTo>
                      <a:pt x="1265" y="956"/>
                    </a:lnTo>
                    <a:lnTo>
                      <a:pt x="1265" y="95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Freeform 118"/>
              <p:cNvSpPr>
                <a:spLocks noEditPoints="1"/>
              </p:cNvSpPr>
              <p:nvPr/>
            </p:nvSpPr>
            <p:spPr bwMode="auto">
              <a:xfrm>
                <a:off x="667045" y="2237497"/>
                <a:ext cx="191884" cy="139801"/>
              </a:xfrm>
              <a:custGeom>
                <a:avLst/>
                <a:gdLst>
                  <a:gd name="T0" fmla="*/ 755 w 830"/>
                  <a:gd name="T1" fmla="*/ 0 h 604"/>
                  <a:gd name="T2" fmla="*/ 76 w 830"/>
                  <a:gd name="T3" fmla="*/ 0 h 604"/>
                  <a:gd name="T4" fmla="*/ 0 w 830"/>
                  <a:gd name="T5" fmla="*/ 75 h 604"/>
                  <a:gd name="T6" fmla="*/ 0 w 830"/>
                  <a:gd name="T7" fmla="*/ 528 h 604"/>
                  <a:gd name="T8" fmla="*/ 76 w 830"/>
                  <a:gd name="T9" fmla="*/ 604 h 604"/>
                  <a:gd name="T10" fmla="*/ 755 w 830"/>
                  <a:gd name="T11" fmla="*/ 604 h 604"/>
                  <a:gd name="T12" fmla="*/ 830 w 830"/>
                  <a:gd name="T13" fmla="*/ 528 h 604"/>
                  <a:gd name="T14" fmla="*/ 830 w 830"/>
                  <a:gd name="T15" fmla="*/ 75 h 604"/>
                  <a:gd name="T16" fmla="*/ 755 w 830"/>
                  <a:gd name="T17" fmla="*/ 0 h 604"/>
                  <a:gd name="T18" fmla="*/ 744 w 830"/>
                  <a:gd name="T19" fmla="*/ 140 h 604"/>
                  <a:gd name="T20" fmla="*/ 415 w 830"/>
                  <a:gd name="T21" fmla="*/ 415 h 604"/>
                  <a:gd name="T22" fmla="*/ 87 w 830"/>
                  <a:gd name="T23" fmla="*/ 140 h 604"/>
                  <a:gd name="T24" fmla="*/ 87 w 830"/>
                  <a:gd name="T25" fmla="*/ 86 h 604"/>
                  <a:gd name="T26" fmla="*/ 140 w 830"/>
                  <a:gd name="T27" fmla="*/ 86 h 604"/>
                  <a:gd name="T28" fmla="*/ 415 w 830"/>
                  <a:gd name="T29" fmla="*/ 308 h 604"/>
                  <a:gd name="T30" fmla="*/ 691 w 830"/>
                  <a:gd name="T31" fmla="*/ 86 h 604"/>
                  <a:gd name="T32" fmla="*/ 744 w 830"/>
                  <a:gd name="T33" fmla="*/ 86 h 604"/>
                  <a:gd name="T34" fmla="*/ 744 w 830"/>
                  <a:gd name="T35" fmla="*/ 14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30" h="604">
                    <a:moveTo>
                      <a:pt x="755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34" y="0"/>
                      <a:pt x="0" y="34"/>
                      <a:pt x="0" y="75"/>
                    </a:cubicBezTo>
                    <a:cubicBezTo>
                      <a:pt x="0" y="528"/>
                      <a:pt x="0" y="528"/>
                      <a:pt x="0" y="528"/>
                    </a:cubicBezTo>
                    <a:cubicBezTo>
                      <a:pt x="0" y="570"/>
                      <a:pt x="34" y="604"/>
                      <a:pt x="76" y="604"/>
                    </a:cubicBezTo>
                    <a:cubicBezTo>
                      <a:pt x="755" y="604"/>
                      <a:pt x="755" y="604"/>
                      <a:pt x="755" y="604"/>
                    </a:cubicBezTo>
                    <a:cubicBezTo>
                      <a:pt x="797" y="604"/>
                      <a:pt x="830" y="570"/>
                      <a:pt x="830" y="528"/>
                    </a:cubicBezTo>
                    <a:cubicBezTo>
                      <a:pt x="830" y="75"/>
                      <a:pt x="830" y="75"/>
                      <a:pt x="830" y="75"/>
                    </a:cubicBezTo>
                    <a:cubicBezTo>
                      <a:pt x="830" y="34"/>
                      <a:pt x="797" y="0"/>
                      <a:pt x="755" y="0"/>
                    </a:cubicBezTo>
                    <a:close/>
                    <a:moveTo>
                      <a:pt x="744" y="140"/>
                    </a:moveTo>
                    <a:cubicBezTo>
                      <a:pt x="415" y="415"/>
                      <a:pt x="415" y="415"/>
                      <a:pt x="415" y="415"/>
                    </a:cubicBezTo>
                    <a:cubicBezTo>
                      <a:pt x="87" y="140"/>
                      <a:pt x="87" y="140"/>
                      <a:pt x="87" y="140"/>
                    </a:cubicBezTo>
                    <a:cubicBezTo>
                      <a:pt x="72" y="125"/>
                      <a:pt x="72" y="101"/>
                      <a:pt x="87" y="86"/>
                    </a:cubicBezTo>
                    <a:cubicBezTo>
                      <a:pt x="101" y="72"/>
                      <a:pt x="125" y="72"/>
                      <a:pt x="140" y="86"/>
                    </a:cubicBezTo>
                    <a:cubicBezTo>
                      <a:pt x="415" y="308"/>
                      <a:pt x="415" y="308"/>
                      <a:pt x="415" y="308"/>
                    </a:cubicBezTo>
                    <a:cubicBezTo>
                      <a:pt x="691" y="86"/>
                      <a:pt x="691" y="86"/>
                      <a:pt x="691" y="86"/>
                    </a:cubicBezTo>
                    <a:cubicBezTo>
                      <a:pt x="705" y="72"/>
                      <a:pt x="729" y="72"/>
                      <a:pt x="744" y="86"/>
                    </a:cubicBezTo>
                    <a:cubicBezTo>
                      <a:pt x="758" y="101"/>
                      <a:pt x="758" y="125"/>
                      <a:pt x="744" y="14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Freeform 6"/>
              <p:cNvSpPr>
                <a:spLocks noEditPoints="1"/>
              </p:cNvSpPr>
              <p:nvPr/>
            </p:nvSpPr>
            <p:spPr bwMode="auto">
              <a:xfrm>
                <a:off x="1453106" y="2238238"/>
                <a:ext cx="141788" cy="138319"/>
              </a:xfrm>
              <a:custGeom>
                <a:avLst/>
                <a:gdLst>
                  <a:gd name="T0" fmla="*/ 976 w 1159"/>
                  <a:gd name="T1" fmla="*/ 522 h 1131"/>
                  <a:gd name="T2" fmla="*/ 961 w 1159"/>
                  <a:gd name="T3" fmla="*/ 456 h 1131"/>
                  <a:gd name="T4" fmla="*/ 1080 w 1159"/>
                  <a:gd name="T5" fmla="*/ 279 h 1131"/>
                  <a:gd name="T6" fmla="*/ 983 w 1159"/>
                  <a:gd name="T7" fmla="*/ 157 h 1131"/>
                  <a:gd name="T8" fmla="*/ 784 w 1159"/>
                  <a:gd name="T9" fmla="*/ 233 h 1131"/>
                  <a:gd name="T10" fmla="*/ 723 w 1159"/>
                  <a:gd name="T11" fmla="*/ 204 h 1131"/>
                  <a:gd name="T12" fmla="*/ 658 w 1159"/>
                  <a:gd name="T13" fmla="*/ 0 h 1131"/>
                  <a:gd name="T14" fmla="*/ 503 w 1159"/>
                  <a:gd name="T15" fmla="*/ 0 h 1131"/>
                  <a:gd name="T16" fmla="*/ 438 w 1159"/>
                  <a:gd name="T17" fmla="*/ 204 h 1131"/>
                  <a:gd name="T18" fmla="*/ 379 w 1159"/>
                  <a:gd name="T19" fmla="*/ 233 h 1131"/>
                  <a:gd name="T20" fmla="*/ 177 w 1159"/>
                  <a:gd name="T21" fmla="*/ 156 h 1131"/>
                  <a:gd name="T22" fmla="*/ 81 w 1159"/>
                  <a:gd name="T23" fmla="*/ 277 h 1131"/>
                  <a:gd name="T24" fmla="*/ 200 w 1159"/>
                  <a:gd name="T25" fmla="*/ 456 h 1131"/>
                  <a:gd name="T26" fmla="*/ 186 w 1159"/>
                  <a:gd name="T27" fmla="*/ 519 h 1131"/>
                  <a:gd name="T28" fmla="*/ 0 w 1159"/>
                  <a:gd name="T29" fmla="*/ 629 h 1131"/>
                  <a:gd name="T30" fmla="*/ 34 w 1159"/>
                  <a:gd name="T31" fmla="*/ 780 h 1131"/>
                  <a:gd name="T32" fmla="*/ 248 w 1159"/>
                  <a:gd name="T33" fmla="*/ 798 h 1131"/>
                  <a:gd name="T34" fmla="*/ 289 w 1159"/>
                  <a:gd name="T35" fmla="*/ 849 h 1131"/>
                  <a:gd name="T36" fmla="*/ 259 w 1159"/>
                  <a:gd name="T37" fmla="*/ 1063 h 1131"/>
                  <a:gd name="T38" fmla="*/ 399 w 1159"/>
                  <a:gd name="T39" fmla="*/ 1130 h 1131"/>
                  <a:gd name="T40" fmla="*/ 545 w 1159"/>
                  <a:gd name="T41" fmla="*/ 975 h 1131"/>
                  <a:gd name="T42" fmla="*/ 580 w 1159"/>
                  <a:gd name="T43" fmla="*/ 976 h 1131"/>
                  <a:gd name="T44" fmla="*/ 612 w 1159"/>
                  <a:gd name="T45" fmla="*/ 975 h 1131"/>
                  <a:gd name="T46" fmla="*/ 759 w 1159"/>
                  <a:gd name="T47" fmla="*/ 1131 h 1131"/>
                  <a:gd name="T48" fmla="*/ 899 w 1159"/>
                  <a:gd name="T49" fmla="*/ 1063 h 1131"/>
                  <a:gd name="T50" fmla="*/ 869 w 1159"/>
                  <a:gd name="T51" fmla="*/ 852 h 1131"/>
                  <a:gd name="T52" fmla="*/ 912 w 1159"/>
                  <a:gd name="T53" fmla="*/ 800 h 1131"/>
                  <a:gd name="T54" fmla="*/ 1125 w 1159"/>
                  <a:gd name="T55" fmla="*/ 782 h 1131"/>
                  <a:gd name="T56" fmla="*/ 1159 w 1159"/>
                  <a:gd name="T57" fmla="*/ 630 h 1131"/>
                  <a:gd name="T58" fmla="*/ 976 w 1159"/>
                  <a:gd name="T59" fmla="*/ 522 h 1131"/>
                  <a:gd name="T60" fmla="*/ 580 w 1159"/>
                  <a:gd name="T61" fmla="*/ 843 h 1131"/>
                  <a:gd name="T62" fmla="*/ 314 w 1159"/>
                  <a:gd name="T63" fmla="*/ 577 h 1131"/>
                  <a:gd name="T64" fmla="*/ 580 w 1159"/>
                  <a:gd name="T65" fmla="*/ 311 h 1131"/>
                  <a:gd name="T66" fmla="*/ 847 w 1159"/>
                  <a:gd name="T67" fmla="*/ 577 h 1131"/>
                  <a:gd name="T68" fmla="*/ 580 w 1159"/>
                  <a:gd name="T69" fmla="*/ 843 h 1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59" h="1131">
                    <a:moveTo>
                      <a:pt x="976" y="522"/>
                    </a:moveTo>
                    <a:cubicBezTo>
                      <a:pt x="973" y="499"/>
                      <a:pt x="968" y="477"/>
                      <a:pt x="961" y="456"/>
                    </a:cubicBezTo>
                    <a:cubicBezTo>
                      <a:pt x="1080" y="279"/>
                      <a:pt x="1080" y="279"/>
                      <a:pt x="1080" y="279"/>
                    </a:cubicBezTo>
                    <a:cubicBezTo>
                      <a:pt x="983" y="157"/>
                      <a:pt x="983" y="157"/>
                      <a:pt x="983" y="157"/>
                    </a:cubicBezTo>
                    <a:cubicBezTo>
                      <a:pt x="784" y="233"/>
                      <a:pt x="784" y="233"/>
                      <a:pt x="784" y="233"/>
                    </a:cubicBezTo>
                    <a:cubicBezTo>
                      <a:pt x="764" y="222"/>
                      <a:pt x="744" y="212"/>
                      <a:pt x="723" y="204"/>
                    </a:cubicBezTo>
                    <a:cubicBezTo>
                      <a:pt x="658" y="0"/>
                      <a:pt x="658" y="0"/>
                      <a:pt x="658" y="0"/>
                    </a:cubicBezTo>
                    <a:cubicBezTo>
                      <a:pt x="503" y="0"/>
                      <a:pt x="503" y="0"/>
                      <a:pt x="503" y="0"/>
                    </a:cubicBezTo>
                    <a:cubicBezTo>
                      <a:pt x="438" y="204"/>
                      <a:pt x="438" y="204"/>
                      <a:pt x="438" y="204"/>
                    </a:cubicBezTo>
                    <a:cubicBezTo>
                      <a:pt x="417" y="212"/>
                      <a:pt x="397" y="222"/>
                      <a:pt x="379" y="233"/>
                    </a:cubicBezTo>
                    <a:cubicBezTo>
                      <a:pt x="177" y="156"/>
                      <a:pt x="177" y="156"/>
                      <a:pt x="177" y="156"/>
                    </a:cubicBezTo>
                    <a:cubicBezTo>
                      <a:pt x="81" y="277"/>
                      <a:pt x="81" y="277"/>
                      <a:pt x="81" y="277"/>
                    </a:cubicBezTo>
                    <a:cubicBezTo>
                      <a:pt x="200" y="456"/>
                      <a:pt x="200" y="456"/>
                      <a:pt x="200" y="456"/>
                    </a:cubicBezTo>
                    <a:cubicBezTo>
                      <a:pt x="193" y="476"/>
                      <a:pt x="189" y="497"/>
                      <a:pt x="186" y="519"/>
                    </a:cubicBezTo>
                    <a:cubicBezTo>
                      <a:pt x="0" y="629"/>
                      <a:pt x="0" y="629"/>
                      <a:pt x="0" y="629"/>
                    </a:cubicBezTo>
                    <a:cubicBezTo>
                      <a:pt x="34" y="780"/>
                      <a:pt x="34" y="780"/>
                      <a:pt x="34" y="780"/>
                    </a:cubicBezTo>
                    <a:cubicBezTo>
                      <a:pt x="248" y="798"/>
                      <a:pt x="248" y="798"/>
                      <a:pt x="248" y="798"/>
                    </a:cubicBezTo>
                    <a:cubicBezTo>
                      <a:pt x="260" y="816"/>
                      <a:pt x="274" y="833"/>
                      <a:pt x="289" y="849"/>
                    </a:cubicBezTo>
                    <a:cubicBezTo>
                      <a:pt x="259" y="1063"/>
                      <a:pt x="259" y="1063"/>
                      <a:pt x="259" y="1063"/>
                    </a:cubicBezTo>
                    <a:cubicBezTo>
                      <a:pt x="399" y="1130"/>
                      <a:pt x="399" y="1130"/>
                      <a:pt x="399" y="1130"/>
                    </a:cubicBezTo>
                    <a:cubicBezTo>
                      <a:pt x="545" y="975"/>
                      <a:pt x="545" y="975"/>
                      <a:pt x="545" y="975"/>
                    </a:cubicBezTo>
                    <a:cubicBezTo>
                      <a:pt x="557" y="976"/>
                      <a:pt x="569" y="976"/>
                      <a:pt x="580" y="976"/>
                    </a:cubicBezTo>
                    <a:cubicBezTo>
                      <a:pt x="591" y="976"/>
                      <a:pt x="601" y="976"/>
                      <a:pt x="612" y="975"/>
                    </a:cubicBezTo>
                    <a:cubicBezTo>
                      <a:pt x="759" y="1131"/>
                      <a:pt x="759" y="1131"/>
                      <a:pt x="759" y="1131"/>
                    </a:cubicBezTo>
                    <a:cubicBezTo>
                      <a:pt x="899" y="1063"/>
                      <a:pt x="899" y="1063"/>
                      <a:pt x="899" y="1063"/>
                    </a:cubicBezTo>
                    <a:cubicBezTo>
                      <a:pt x="869" y="852"/>
                      <a:pt x="869" y="852"/>
                      <a:pt x="869" y="852"/>
                    </a:cubicBezTo>
                    <a:cubicBezTo>
                      <a:pt x="885" y="836"/>
                      <a:pt x="899" y="819"/>
                      <a:pt x="912" y="800"/>
                    </a:cubicBezTo>
                    <a:cubicBezTo>
                      <a:pt x="1125" y="782"/>
                      <a:pt x="1125" y="782"/>
                      <a:pt x="1125" y="782"/>
                    </a:cubicBezTo>
                    <a:cubicBezTo>
                      <a:pt x="1159" y="630"/>
                      <a:pt x="1159" y="630"/>
                      <a:pt x="1159" y="630"/>
                    </a:cubicBezTo>
                    <a:lnTo>
                      <a:pt x="976" y="522"/>
                    </a:lnTo>
                    <a:close/>
                    <a:moveTo>
                      <a:pt x="580" y="843"/>
                    </a:moveTo>
                    <a:cubicBezTo>
                      <a:pt x="433" y="843"/>
                      <a:pt x="314" y="724"/>
                      <a:pt x="314" y="577"/>
                    </a:cubicBezTo>
                    <a:cubicBezTo>
                      <a:pt x="314" y="430"/>
                      <a:pt x="433" y="311"/>
                      <a:pt x="580" y="311"/>
                    </a:cubicBezTo>
                    <a:cubicBezTo>
                      <a:pt x="728" y="311"/>
                      <a:pt x="847" y="430"/>
                      <a:pt x="847" y="577"/>
                    </a:cubicBezTo>
                    <a:cubicBezTo>
                      <a:pt x="847" y="724"/>
                      <a:pt x="728" y="843"/>
                      <a:pt x="580" y="84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82" name="Group 681"/>
              <p:cNvGrpSpPr>
                <a:grpSpLocks noChangeAspect="1"/>
              </p:cNvGrpSpPr>
              <p:nvPr/>
            </p:nvGrpSpPr>
            <p:grpSpPr>
              <a:xfrm>
                <a:off x="942669" y="2237497"/>
                <a:ext cx="211092" cy="139801"/>
                <a:chOff x="9740900" y="450850"/>
                <a:chExt cx="4216400" cy="2792413"/>
              </a:xfrm>
              <a:solidFill>
                <a:schemeClr val="tx1"/>
              </a:solidFill>
              <a:effectLst/>
            </p:grpSpPr>
            <p:sp>
              <p:nvSpPr>
                <p:cNvPr id="683" name="Freeform 76"/>
                <p:cNvSpPr>
                  <a:spLocks noEditPoints="1"/>
                </p:cNvSpPr>
                <p:nvPr/>
              </p:nvSpPr>
              <p:spPr bwMode="auto">
                <a:xfrm>
                  <a:off x="9740900" y="450850"/>
                  <a:ext cx="4216400" cy="2792413"/>
                </a:xfrm>
                <a:custGeom>
                  <a:avLst/>
                  <a:gdLst/>
                  <a:ahLst/>
                  <a:cxnLst>
                    <a:cxn ang="0">
                      <a:pos x="0" y="1759"/>
                    </a:cxn>
                    <a:cxn ang="0">
                      <a:pos x="0" y="0"/>
                    </a:cxn>
                    <a:cxn ang="0">
                      <a:pos x="2656" y="0"/>
                    </a:cxn>
                    <a:cxn ang="0">
                      <a:pos x="2656" y="1721"/>
                    </a:cxn>
                    <a:cxn ang="0">
                      <a:pos x="2656" y="1759"/>
                    </a:cxn>
                    <a:cxn ang="0">
                      <a:pos x="0" y="1759"/>
                    </a:cxn>
                    <a:cxn ang="0">
                      <a:pos x="0" y="1759"/>
                    </a:cxn>
                    <a:cxn ang="0">
                      <a:pos x="2618" y="1721"/>
                    </a:cxn>
                    <a:cxn ang="0">
                      <a:pos x="2618" y="1683"/>
                    </a:cxn>
                    <a:cxn ang="0">
                      <a:pos x="2618" y="1721"/>
                    </a:cxn>
                    <a:cxn ang="0">
                      <a:pos x="2618" y="1721"/>
                    </a:cxn>
                    <a:cxn ang="0">
                      <a:pos x="76" y="1683"/>
                    </a:cxn>
                    <a:cxn ang="0">
                      <a:pos x="2580" y="1683"/>
                    </a:cxn>
                    <a:cxn ang="0">
                      <a:pos x="2580" y="75"/>
                    </a:cxn>
                    <a:cxn ang="0">
                      <a:pos x="76" y="75"/>
                    </a:cxn>
                    <a:cxn ang="0">
                      <a:pos x="76" y="1683"/>
                    </a:cxn>
                    <a:cxn ang="0">
                      <a:pos x="76" y="1683"/>
                    </a:cxn>
                  </a:cxnLst>
                  <a:rect l="0" t="0" r="r" b="b"/>
                  <a:pathLst>
                    <a:path w="2656" h="1759">
                      <a:moveTo>
                        <a:pt x="0" y="1759"/>
                      </a:moveTo>
                      <a:lnTo>
                        <a:pt x="0" y="0"/>
                      </a:lnTo>
                      <a:lnTo>
                        <a:pt x="2656" y="0"/>
                      </a:lnTo>
                      <a:lnTo>
                        <a:pt x="2656" y="1721"/>
                      </a:lnTo>
                      <a:lnTo>
                        <a:pt x="2656" y="1759"/>
                      </a:lnTo>
                      <a:lnTo>
                        <a:pt x="0" y="1759"/>
                      </a:lnTo>
                      <a:lnTo>
                        <a:pt x="0" y="1759"/>
                      </a:lnTo>
                      <a:close/>
                      <a:moveTo>
                        <a:pt x="2618" y="1721"/>
                      </a:moveTo>
                      <a:lnTo>
                        <a:pt x="2618" y="1683"/>
                      </a:lnTo>
                      <a:lnTo>
                        <a:pt x="2618" y="1721"/>
                      </a:lnTo>
                      <a:lnTo>
                        <a:pt x="2618" y="1721"/>
                      </a:lnTo>
                      <a:close/>
                      <a:moveTo>
                        <a:pt x="76" y="1683"/>
                      </a:moveTo>
                      <a:lnTo>
                        <a:pt x="2580" y="1683"/>
                      </a:lnTo>
                      <a:lnTo>
                        <a:pt x="2580" y="75"/>
                      </a:lnTo>
                      <a:lnTo>
                        <a:pt x="76" y="75"/>
                      </a:lnTo>
                      <a:lnTo>
                        <a:pt x="76" y="1683"/>
                      </a:lnTo>
                      <a:lnTo>
                        <a:pt x="76" y="16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4" name="Freeform 77"/>
                <p:cNvSpPr>
                  <a:spLocks/>
                </p:cNvSpPr>
                <p:nvPr/>
              </p:nvSpPr>
              <p:spPr bwMode="auto">
                <a:xfrm>
                  <a:off x="10821988" y="2205038"/>
                  <a:ext cx="490538" cy="454025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110" y="121"/>
                    </a:cxn>
                    <a:cxn ang="0">
                      <a:pos x="121" y="96"/>
                    </a:cxn>
                    <a:cxn ang="0">
                      <a:pos x="111" y="0"/>
                    </a:cxn>
                    <a:cxn ang="0">
                      <a:pos x="0" y="60"/>
                    </a:cxn>
                  </a:cxnLst>
                  <a:rect l="0" t="0" r="r" b="b"/>
                  <a:pathLst>
                    <a:path w="131" h="121">
                      <a:moveTo>
                        <a:pt x="0" y="60"/>
                      </a:moveTo>
                      <a:cubicBezTo>
                        <a:pt x="110" y="121"/>
                        <a:pt x="110" y="121"/>
                        <a:pt x="110" y="121"/>
                      </a:cubicBezTo>
                      <a:cubicBezTo>
                        <a:pt x="115" y="113"/>
                        <a:pt x="118" y="105"/>
                        <a:pt x="121" y="96"/>
                      </a:cubicBezTo>
                      <a:cubicBezTo>
                        <a:pt x="131" y="63"/>
                        <a:pt x="126" y="29"/>
                        <a:pt x="111" y="0"/>
                      </a:cubicBezTo>
                      <a:lnTo>
                        <a:pt x="0" y="6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5" name="Freeform 78"/>
                <p:cNvSpPr>
                  <a:spLocks/>
                </p:cNvSpPr>
                <p:nvPr/>
              </p:nvSpPr>
              <p:spPr bwMode="auto">
                <a:xfrm>
                  <a:off x="10472738" y="1908175"/>
                  <a:ext cx="739775" cy="503238"/>
                </a:xfrm>
                <a:custGeom>
                  <a:avLst/>
                  <a:gdLst/>
                  <a:ahLst/>
                  <a:cxnLst>
                    <a:cxn ang="0">
                      <a:pos x="86" y="134"/>
                    </a:cxn>
                    <a:cxn ang="0">
                      <a:pos x="197" y="74"/>
                    </a:cxn>
                    <a:cxn ang="0">
                      <a:pos x="119" y="12"/>
                    </a:cxn>
                    <a:cxn ang="0">
                      <a:pos x="0" y="41"/>
                    </a:cxn>
                    <a:cxn ang="0">
                      <a:pos x="86" y="134"/>
                    </a:cxn>
                  </a:cxnLst>
                  <a:rect l="0" t="0" r="r" b="b"/>
                  <a:pathLst>
                    <a:path w="197" h="134">
                      <a:moveTo>
                        <a:pt x="86" y="134"/>
                      </a:moveTo>
                      <a:cubicBezTo>
                        <a:pt x="197" y="74"/>
                        <a:pt x="197" y="74"/>
                        <a:pt x="197" y="74"/>
                      </a:cubicBezTo>
                      <a:cubicBezTo>
                        <a:pt x="181" y="44"/>
                        <a:pt x="154" y="21"/>
                        <a:pt x="119" y="12"/>
                      </a:cubicBezTo>
                      <a:cubicBezTo>
                        <a:pt x="75" y="0"/>
                        <a:pt x="31" y="13"/>
                        <a:pt x="0" y="41"/>
                      </a:cubicBezTo>
                      <a:lnTo>
                        <a:pt x="86" y="13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6" name="Freeform 79"/>
                <p:cNvSpPr>
                  <a:spLocks/>
                </p:cNvSpPr>
                <p:nvPr/>
              </p:nvSpPr>
              <p:spPr bwMode="auto">
                <a:xfrm>
                  <a:off x="10240963" y="2084388"/>
                  <a:ext cx="974725" cy="889000"/>
                </a:xfrm>
                <a:custGeom>
                  <a:avLst/>
                  <a:gdLst/>
                  <a:ahLst/>
                  <a:cxnLst>
                    <a:cxn ang="0">
                      <a:pos x="145" y="98"/>
                    </a:cxn>
                    <a:cxn ang="0">
                      <a:pos x="56" y="0"/>
                    </a:cxn>
                    <a:cxn ang="0">
                      <a:pos x="20" y="57"/>
                    </a:cxn>
                    <a:cxn ang="0">
                      <a:pos x="109" y="219"/>
                    </a:cxn>
                    <a:cxn ang="0">
                      <a:pos x="260" y="161"/>
                    </a:cxn>
                    <a:cxn ang="0">
                      <a:pos x="145" y="98"/>
                    </a:cxn>
                  </a:cxnLst>
                  <a:rect l="0" t="0" r="r" b="b"/>
                  <a:pathLst>
                    <a:path w="260" h="237">
                      <a:moveTo>
                        <a:pt x="145" y="98"/>
                      </a:move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40" y="15"/>
                        <a:pt x="27" y="35"/>
                        <a:pt x="20" y="57"/>
                      </a:cubicBezTo>
                      <a:cubicBezTo>
                        <a:pt x="0" y="126"/>
                        <a:pt x="39" y="198"/>
                        <a:pt x="109" y="219"/>
                      </a:cubicBezTo>
                      <a:cubicBezTo>
                        <a:pt x="168" y="237"/>
                        <a:pt x="230" y="211"/>
                        <a:pt x="260" y="161"/>
                      </a:cubicBezTo>
                      <a:lnTo>
                        <a:pt x="145" y="9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7" name="Rectangle 80"/>
                <p:cNvSpPr>
                  <a:spLocks noChangeArrowheads="1"/>
                </p:cNvSpPr>
                <p:nvPr/>
              </p:nvSpPr>
              <p:spPr bwMode="auto">
                <a:xfrm>
                  <a:off x="10161588" y="1009650"/>
                  <a:ext cx="179388" cy="73342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8" name="Rectangle 81"/>
                <p:cNvSpPr>
                  <a:spLocks noChangeArrowheads="1"/>
                </p:cNvSpPr>
                <p:nvPr/>
              </p:nvSpPr>
              <p:spPr bwMode="auto">
                <a:xfrm>
                  <a:off x="10447338" y="709613"/>
                  <a:ext cx="176213" cy="10334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9" name="Rectangle 82"/>
                <p:cNvSpPr>
                  <a:spLocks noChangeArrowheads="1"/>
                </p:cNvSpPr>
                <p:nvPr/>
              </p:nvSpPr>
              <p:spPr bwMode="auto">
                <a:xfrm>
                  <a:off x="10728325" y="1398588"/>
                  <a:ext cx="179388" cy="3444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0" name="Rectangle 83"/>
                <p:cNvSpPr>
                  <a:spLocks noChangeArrowheads="1"/>
                </p:cNvSpPr>
                <p:nvPr/>
              </p:nvSpPr>
              <p:spPr bwMode="auto">
                <a:xfrm>
                  <a:off x="11012488" y="1027113"/>
                  <a:ext cx="176213" cy="7159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1" name="Rectangle 84"/>
                <p:cNvSpPr>
                  <a:spLocks noChangeArrowheads="1"/>
                </p:cNvSpPr>
                <p:nvPr/>
              </p:nvSpPr>
              <p:spPr bwMode="auto">
                <a:xfrm>
                  <a:off x="11295063" y="858838"/>
                  <a:ext cx="179388" cy="88423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2" name="Freeform 85"/>
                <p:cNvSpPr>
                  <a:spLocks/>
                </p:cNvSpPr>
                <p:nvPr/>
              </p:nvSpPr>
              <p:spPr bwMode="auto">
                <a:xfrm>
                  <a:off x="11961813" y="858838"/>
                  <a:ext cx="1503363" cy="930275"/>
                </a:xfrm>
                <a:custGeom>
                  <a:avLst/>
                  <a:gdLst/>
                  <a:ahLst/>
                  <a:cxnLst>
                    <a:cxn ang="0">
                      <a:pos x="0" y="586"/>
                    </a:cxn>
                    <a:cxn ang="0">
                      <a:pos x="0" y="0"/>
                    </a:cxn>
                    <a:cxn ang="0">
                      <a:pos x="38" y="0"/>
                    </a:cxn>
                    <a:cxn ang="0">
                      <a:pos x="38" y="548"/>
                    </a:cxn>
                    <a:cxn ang="0">
                      <a:pos x="947" y="548"/>
                    </a:cxn>
                    <a:cxn ang="0">
                      <a:pos x="947" y="586"/>
                    </a:cxn>
                    <a:cxn ang="0">
                      <a:pos x="0" y="586"/>
                    </a:cxn>
                    <a:cxn ang="0">
                      <a:pos x="0" y="586"/>
                    </a:cxn>
                  </a:cxnLst>
                  <a:rect l="0" t="0" r="r" b="b"/>
                  <a:pathLst>
                    <a:path w="947" h="586">
                      <a:moveTo>
                        <a:pt x="0" y="586"/>
                      </a:moveTo>
                      <a:lnTo>
                        <a:pt x="0" y="0"/>
                      </a:lnTo>
                      <a:lnTo>
                        <a:pt x="38" y="0"/>
                      </a:lnTo>
                      <a:lnTo>
                        <a:pt x="38" y="548"/>
                      </a:lnTo>
                      <a:lnTo>
                        <a:pt x="947" y="548"/>
                      </a:lnTo>
                      <a:lnTo>
                        <a:pt x="947" y="586"/>
                      </a:lnTo>
                      <a:lnTo>
                        <a:pt x="0" y="586"/>
                      </a:lnTo>
                      <a:lnTo>
                        <a:pt x="0" y="5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3" name="Freeform 86"/>
                <p:cNvSpPr>
                  <a:spLocks/>
                </p:cNvSpPr>
                <p:nvPr/>
              </p:nvSpPr>
              <p:spPr bwMode="auto">
                <a:xfrm>
                  <a:off x="11958638" y="927100"/>
                  <a:ext cx="1506538" cy="704850"/>
                </a:xfrm>
                <a:custGeom>
                  <a:avLst/>
                  <a:gdLst/>
                  <a:ahLst/>
                  <a:cxnLst>
                    <a:cxn ang="0">
                      <a:pos x="668" y="266"/>
                    </a:cxn>
                    <a:cxn ang="0">
                      <a:pos x="574" y="354"/>
                    </a:cxn>
                    <a:cxn ang="0">
                      <a:pos x="477" y="193"/>
                    </a:cxn>
                    <a:cxn ang="0">
                      <a:pos x="392" y="432"/>
                    </a:cxn>
                    <a:cxn ang="0">
                      <a:pos x="281" y="359"/>
                    </a:cxn>
                    <a:cxn ang="0">
                      <a:pos x="241" y="441"/>
                    </a:cxn>
                    <a:cxn ang="0">
                      <a:pos x="120" y="205"/>
                    </a:cxn>
                    <a:cxn ang="0">
                      <a:pos x="42" y="333"/>
                    </a:cxn>
                    <a:cxn ang="0">
                      <a:pos x="0" y="307"/>
                    </a:cxn>
                    <a:cxn ang="0">
                      <a:pos x="123" y="108"/>
                    </a:cxn>
                    <a:cxn ang="0">
                      <a:pos x="238" y="333"/>
                    </a:cxn>
                    <a:cxn ang="0">
                      <a:pos x="260" y="290"/>
                    </a:cxn>
                    <a:cxn ang="0">
                      <a:pos x="368" y="359"/>
                    </a:cxn>
                    <a:cxn ang="0">
                      <a:pos x="465" y="85"/>
                    </a:cxn>
                    <a:cxn ang="0">
                      <a:pos x="586" y="281"/>
                    </a:cxn>
                    <a:cxn ang="0">
                      <a:pos x="692" y="181"/>
                    </a:cxn>
                    <a:cxn ang="0">
                      <a:pos x="734" y="323"/>
                    </a:cxn>
                    <a:cxn ang="0">
                      <a:pos x="907" y="0"/>
                    </a:cxn>
                    <a:cxn ang="0">
                      <a:pos x="949" y="21"/>
                    </a:cxn>
                    <a:cxn ang="0">
                      <a:pos x="723" y="444"/>
                    </a:cxn>
                    <a:cxn ang="0">
                      <a:pos x="668" y="266"/>
                    </a:cxn>
                    <a:cxn ang="0">
                      <a:pos x="668" y="266"/>
                    </a:cxn>
                  </a:cxnLst>
                  <a:rect l="0" t="0" r="r" b="b"/>
                  <a:pathLst>
                    <a:path w="949" h="444">
                      <a:moveTo>
                        <a:pt x="668" y="266"/>
                      </a:moveTo>
                      <a:lnTo>
                        <a:pt x="574" y="354"/>
                      </a:lnTo>
                      <a:lnTo>
                        <a:pt x="477" y="193"/>
                      </a:lnTo>
                      <a:lnTo>
                        <a:pt x="392" y="432"/>
                      </a:lnTo>
                      <a:lnTo>
                        <a:pt x="281" y="359"/>
                      </a:lnTo>
                      <a:lnTo>
                        <a:pt x="241" y="441"/>
                      </a:lnTo>
                      <a:lnTo>
                        <a:pt x="120" y="205"/>
                      </a:lnTo>
                      <a:lnTo>
                        <a:pt x="42" y="333"/>
                      </a:lnTo>
                      <a:lnTo>
                        <a:pt x="0" y="307"/>
                      </a:lnTo>
                      <a:lnTo>
                        <a:pt x="123" y="108"/>
                      </a:lnTo>
                      <a:lnTo>
                        <a:pt x="238" y="333"/>
                      </a:lnTo>
                      <a:lnTo>
                        <a:pt x="260" y="290"/>
                      </a:lnTo>
                      <a:lnTo>
                        <a:pt x="368" y="359"/>
                      </a:lnTo>
                      <a:lnTo>
                        <a:pt x="465" y="85"/>
                      </a:lnTo>
                      <a:lnTo>
                        <a:pt x="586" y="281"/>
                      </a:lnTo>
                      <a:lnTo>
                        <a:pt x="692" y="181"/>
                      </a:lnTo>
                      <a:lnTo>
                        <a:pt x="734" y="323"/>
                      </a:lnTo>
                      <a:lnTo>
                        <a:pt x="907" y="0"/>
                      </a:lnTo>
                      <a:lnTo>
                        <a:pt x="949" y="21"/>
                      </a:lnTo>
                      <a:lnTo>
                        <a:pt x="723" y="444"/>
                      </a:lnTo>
                      <a:lnTo>
                        <a:pt x="668" y="266"/>
                      </a:lnTo>
                      <a:lnTo>
                        <a:pt x="668" y="2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4" name="Freeform 87"/>
                <p:cNvSpPr>
                  <a:spLocks noEditPoints="1"/>
                </p:cNvSpPr>
                <p:nvPr/>
              </p:nvSpPr>
              <p:spPr bwMode="auto">
                <a:xfrm>
                  <a:off x="11961813" y="2006600"/>
                  <a:ext cx="1485900" cy="906463"/>
                </a:xfrm>
                <a:custGeom>
                  <a:avLst/>
                  <a:gdLst/>
                  <a:ahLst/>
                  <a:cxnLst>
                    <a:cxn ang="0">
                      <a:pos x="0" y="571"/>
                    </a:cxn>
                    <a:cxn ang="0">
                      <a:pos x="0" y="0"/>
                    </a:cxn>
                    <a:cxn ang="0">
                      <a:pos x="936" y="0"/>
                    </a:cxn>
                    <a:cxn ang="0">
                      <a:pos x="936" y="557"/>
                    </a:cxn>
                    <a:cxn ang="0">
                      <a:pos x="936" y="571"/>
                    </a:cxn>
                    <a:cxn ang="0">
                      <a:pos x="0" y="571"/>
                    </a:cxn>
                    <a:cxn ang="0">
                      <a:pos x="0" y="571"/>
                    </a:cxn>
                    <a:cxn ang="0">
                      <a:pos x="921" y="557"/>
                    </a:cxn>
                    <a:cxn ang="0">
                      <a:pos x="921" y="543"/>
                    </a:cxn>
                    <a:cxn ang="0">
                      <a:pos x="921" y="557"/>
                    </a:cxn>
                    <a:cxn ang="0">
                      <a:pos x="921" y="557"/>
                    </a:cxn>
                    <a:cxn ang="0">
                      <a:pos x="28" y="543"/>
                    </a:cxn>
                    <a:cxn ang="0">
                      <a:pos x="907" y="543"/>
                    </a:cxn>
                    <a:cxn ang="0">
                      <a:pos x="907" y="28"/>
                    </a:cxn>
                    <a:cxn ang="0">
                      <a:pos x="28" y="28"/>
                    </a:cxn>
                    <a:cxn ang="0">
                      <a:pos x="28" y="543"/>
                    </a:cxn>
                    <a:cxn ang="0">
                      <a:pos x="28" y="543"/>
                    </a:cxn>
                  </a:cxnLst>
                  <a:rect l="0" t="0" r="r" b="b"/>
                  <a:pathLst>
                    <a:path w="936" h="571">
                      <a:moveTo>
                        <a:pt x="0" y="571"/>
                      </a:moveTo>
                      <a:lnTo>
                        <a:pt x="0" y="0"/>
                      </a:lnTo>
                      <a:lnTo>
                        <a:pt x="936" y="0"/>
                      </a:lnTo>
                      <a:lnTo>
                        <a:pt x="936" y="557"/>
                      </a:lnTo>
                      <a:lnTo>
                        <a:pt x="936" y="571"/>
                      </a:lnTo>
                      <a:lnTo>
                        <a:pt x="0" y="571"/>
                      </a:lnTo>
                      <a:lnTo>
                        <a:pt x="0" y="571"/>
                      </a:lnTo>
                      <a:close/>
                      <a:moveTo>
                        <a:pt x="921" y="557"/>
                      </a:moveTo>
                      <a:lnTo>
                        <a:pt x="921" y="543"/>
                      </a:lnTo>
                      <a:lnTo>
                        <a:pt x="921" y="557"/>
                      </a:lnTo>
                      <a:lnTo>
                        <a:pt x="921" y="557"/>
                      </a:lnTo>
                      <a:close/>
                      <a:moveTo>
                        <a:pt x="28" y="543"/>
                      </a:moveTo>
                      <a:lnTo>
                        <a:pt x="907" y="543"/>
                      </a:lnTo>
                      <a:lnTo>
                        <a:pt x="907" y="28"/>
                      </a:lnTo>
                      <a:lnTo>
                        <a:pt x="28" y="28"/>
                      </a:lnTo>
                      <a:lnTo>
                        <a:pt x="28" y="543"/>
                      </a:lnTo>
                      <a:lnTo>
                        <a:pt x="28" y="54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5" name="Rectangle 88"/>
                <p:cNvSpPr>
                  <a:spLocks noChangeArrowheads="1"/>
                </p:cNvSpPr>
                <p:nvPr/>
              </p:nvSpPr>
              <p:spPr bwMode="auto">
                <a:xfrm>
                  <a:off x="11984038" y="2028825"/>
                  <a:ext cx="1439863" cy="13493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" name="Freeform 89"/>
                <p:cNvSpPr>
                  <a:spLocks/>
                </p:cNvSpPr>
                <p:nvPr/>
              </p:nvSpPr>
              <p:spPr bwMode="auto">
                <a:xfrm>
                  <a:off x="11995150" y="2276475"/>
                  <a:ext cx="1406525" cy="44450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0" y="0"/>
                    </a:cxn>
                    <a:cxn ang="0">
                      <a:pos x="886" y="0"/>
                    </a:cxn>
                    <a:cxn ang="0">
                      <a:pos x="886" y="28"/>
                    </a:cxn>
                    <a:cxn ang="0">
                      <a:pos x="0" y="28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886" h="28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886" y="0"/>
                      </a:lnTo>
                      <a:lnTo>
                        <a:pt x="886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7" name="Freeform 90"/>
                <p:cNvSpPr>
                  <a:spLocks/>
                </p:cNvSpPr>
                <p:nvPr/>
              </p:nvSpPr>
              <p:spPr bwMode="auto">
                <a:xfrm>
                  <a:off x="11995150" y="2489200"/>
                  <a:ext cx="1406525" cy="46038"/>
                </a:xfrm>
                <a:custGeom>
                  <a:avLst/>
                  <a:gdLst/>
                  <a:ahLst/>
                  <a:cxnLst>
                    <a:cxn ang="0">
                      <a:pos x="0" y="29"/>
                    </a:cxn>
                    <a:cxn ang="0">
                      <a:pos x="0" y="0"/>
                    </a:cxn>
                    <a:cxn ang="0">
                      <a:pos x="886" y="0"/>
                    </a:cxn>
                    <a:cxn ang="0">
                      <a:pos x="886" y="29"/>
                    </a:cxn>
                    <a:cxn ang="0">
                      <a:pos x="0" y="29"/>
                    </a:cxn>
                    <a:cxn ang="0">
                      <a:pos x="0" y="29"/>
                    </a:cxn>
                  </a:cxnLst>
                  <a:rect l="0" t="0" r="r" b="b"/>
                  <a:pathLst>
                    <a:path w="886" h="29">
                      <a:moveTo>
                        <a:pt x="0" y="29"/>
                      </a:moveTo>
                      <a:lnTo>
                        <a:pt x="0" y="0"/>
                      </a:lnTo>
                      <a:lnTo>
                        <a:pt x="886" y="0"/>
                      </a:lnTo>
                      <a:lnTo>
                        <a:pt x="886" y="29"/>
                      </a:lnTo>
                      <a:lnTo>
                        <a:pt x="0" y="2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8" name="Freeform 91"/>
                <p:cNvSpPr>
                  <a:spLocks/>
                </p:cNvSpPr>
                <p:nvPr/>
              </p:nvSpPr>
              <p:spPr bwMode="auto">
                <a:xfrm>
                  <a:off x="11995150" y="2703513"/>
                  <a:ext cx="1406525" cy="44450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0" y="0"/>
                    </a:cxn>
                    <a:cxn ang="0">
                      <a:pos x="886" y="0"/>
                    </a:cxn>
                    <a:cxn ang="0">
                      <a:pos x="886" y="28"/>
                    </a:cxn>
                    <a:cxn ang="0">
                      <a:pos x="0" y="28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886" h="28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886" y="0"/>
                      </a:lnTo>
                      <a:lnTo>
                        <a:pt x="886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9" name="Freeform 92"/>
                <p:cNvSpPr>
                  <a:spLocks/>
                </p:cNvSpPr>
                <p:nvPr/>
              </p:nvSpPr>
              <p:spPr bwMode="auto">
                <a:xfrm>
                  <a:off x="12179300" y="2130425"/>
                  <a:ext cx="44450" cy="749300"/>
                </a:xfrm>
                <a:custGeom>
                  <a:avLst/>
                  <a:gdLst/>
                  <a:ahLst/>
                  <a:cxnLst>
                    <a:cxn ang="0">
                      <a:pos x="0" y="472"/>
                    </a:cxn>
                    <a:cxn ang="0">
                      <a:pos x="0" y="0"/>
                    </a:cxn>
                    <a:cxn ang="0">
                      <a:pos x="28" y="0"/>
                    </a:cxn>
                    <a:cxn ang="0">
                      <a:pos x="28" y="472"/>
                    </a:cxn>
                    <a:cxn ang="0">
                      <a:pos x="0" y="472"/>
                    </a:cxn>
                    <a:cxn ang="0">
                      <a:pos x="0" y="472"/>
                    </a:cxn>
                  </a:cxnLst>
                  <a:rect l="0" t="0" r="r" b="b"/>
                  <a:pathLst>
                    <a:path w="28" h="472">
                      <a:moveTo>
                        <a:pt x="0" y="472"/>
                      </a:move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472"/>
                      </a:lnTo>
                      <a:lnTo>
                        <a:pt x="0" y="472"/>
                      </a:lnTo>
                      <a:lnTo>
                        <a:pt x="0" y="47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0" name="Freeform 93"/>
                <p:cNvSpPr>
                  <a:spLocks/>
                </p:cNvSpPr>
                <p:nvPr/>
              </p:nvSpPr>
              <p:spPr bwMode="auto">
                <a:xfrm>
                  <a:off x="12449175" y="2130425"/>
                  <a:ext cx="46038" cy="749300"/>
                </a:xfrm>
                <a:custGeom>
                  <a:avLst/>
                  <a:gdLst/>
                  <a:ahLst/>
                  <a:cxnLst>
                    <a:cxn ang="0">
                      <a:pos x="0" y="472"/>
                    </a:cxn>
                    <a:cxn ang="0">
                      <a:pos x="0" y="0"/>
                    </a:cxn>
                    <a:cxn ang="0">
                      <a:pos x="29" y="0"/>
                    </a:cxn>
                    <a:cxn ang="0">
                      <a:pos x="29" y="472"/>
                    </a:cxn>
                    <a:cxn ang="0">
                      <a:pos x="0" y="472"/>
                    </a:cxn>
                    <a:cxn ang="0">
                      <a:pos x="0" y="472"/>
                    </a:cxn>
                  </a:cxnLst>
                  <a:rect l="0" t="0" r="r" b="b"/>
                  <a:pathLst>
                    <a:path w="29" h="472">
                      <a:moveTo>
                        <a:pt x="0" y="472"/>
                      </a:moveTo>
                      <a:lnTo>
                        <a:pt x="0" y="0"/>
                      </a:lnTo>
                      <a:lnTo>
                        <a:pt x="29" y="0"/>
                      </a:lnTo>
                      <a:lnTo>
                        <a:pt x="29" y="472"/>
                      </a:lnTo>
                      <a:lnTo>
                        <a:pt x="0" y="472"/>
                      </a:lnTo>
                      <a:lnTo>
                        <a:pt x="0" y="47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1" name="Freeform 94"/>
                <p:cNvSpPr>
                  <a:spLocks/>
                </p:cNvSpPr>
                <p:nvPr/>
              </p:nvSpPr>
              <p:spPr bwMode="auto">
                <a:xfrm>
                  <a:off x="12723813" y="2130425"/>
                  <a:ext cx="44450" cy="749300"/>
                </a:xfrm>
                <a:custGeom>
                  <a:avLst/>
                  <a:gdLst/>
                  <a:ahLst/>
                  <a:cxnLst>
                    <a:cxn ang="0">
                      <a:pos x="0" y="472"/>
                    </a:cxn>
                    <a:cxn ang="0">
                      <a:pos x="0" y="0"/>
                    </a:cxn>
                    <a:cxn ang="0">
                      <a:pos x="28" y="0"/>
                    </a:cxn>
                    <a:cxn ang="0">
                      <a:pos x="28" y="472"/>
                    </a:cxn>
                    <a:cxn ang="0">
                      <a:pos x="0" y="472"/>
                    </a:cxn>
                    <a:cxn ang="0">
                      <a:pos x="0" y="472"/>
                    </a:cxn>
                  </a:cxnLst>
                  <a:rect l="0" t="0" r="r" b="b"/>
                  <a:pathLst>
                    <a:path w="28" h="472">
                      <a:moveTo>
                        <a:pt x="0" y="472"/>
                      </a:move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472"/>
                      </a:lnTo>
                      <a:lnTo>
                        <a:pt x="0" y="472"/>
                      </a:lnTo>
                      <a:lnTo>
                        <a:pt x="0" y="47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2" name="Freeform 95"/>
                <p:cNvSpPr>
                  <a:spLocks/>
                </p:cNvSpPr>
                <p:nvPr/>
              </p:nvSpPr>
              <p:spPr bwMode="auto">
                <a:xfrm>
                  <a:off x="13012738" y="2130425"/>
                  <a:ext cx="44450" cy="749300"/>
                </a:xfrm>
                <a:custGeom>
                  <a:avLst/>
                  <a:gdLst/>
                  <a:ahLst/>
                  <a:cxnLst>
                    <a:cxn ang="0">
                      <a:pos x="0" y="472"/>
                    </a:cxn>
                    <a:cxn ang="0">
                      <a:pos x="0" y="0"/>
                    </a:cxn>
                    <a:cxn ang="0">
                      <a:pos x="28" y="0"/>
                    </a:cxn>
                    <a:cxn ang="0">
                      <a:pos x="28" y="472"/>
                    </a:cxn>
                    <a:cxn ang="0">
                      <a:pos x="0" y="472"/>
                    </a:cxn>
                    <a:cxn ang="0">
                      <a:pos x="0" y="472"/>
                    </a:cxn>
                  </a:cxnLst>
                  <a:rect l="0" t="0" r="r" b="b"/>
                  <a:pathLst>
                    <a:path w="28" h="472">
                      <a:moveTo>
                        <a:pt x="0" y="472"/>
                      </a:move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472"/>
                      </a:lnTo>
                      <a:lnTo>
                        <a:pt x="0" y="472"/>
                      </a:lnTo>
                      <a:lnTo>
                        <a:pt x="0" y="47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3" name="Freeform 96"/>
                <p:cNvSpPr>
                  <a:spLocks/>
                </p:cNvSpPr>
                <p:nvPr/>
              </p:nvSpPr>
              <p:spPr bwMode="auto">
                <a:xfrm>
                  <a:off x="13241338" y="2130425"/>
                  <a:ext cx="47625" cy="749300"/>
                </a:xfrm>
                <a:custGeom>
                  <a:avLst/>
                  <a:gdLst/>
                  <a:ahLst/>
                  <a:cxnLst>
                    <a:cxn ang="0">
                      <a:pos x="0" y="472"/>
                    </a:cxn>
                    <a:cxn ang="0">
                      <a:pos x="0" y="0"/>
                    </a:cxn>
                    <a:cxn ang="0">
                      <a:pos x="30" y="0"/>
                    </a:cxn>
                    <a:cxn ang="0">
                      <a:pos x="30" y="472"/>
                    </a:cxn>
                    <a:cxn ang="0">
                      <a:pos x="0" y="472"/>
                    </a:cxn>
                    <a:cxn ang="0">
                      <a:pos x="0" y="472"/>
                    </a:cxn>
                  </a:cxnLst>
                  <a:rect l="0" t="0" r="r" b="b"/>
                  <a:pathLst>
                    <a:path w="30" h="472">
                      <a:moveTo>
                        <a:pt x="0" y="472"/>
                      </a:moveTo>
                      <a:lnTo>
                        <a:pt x="0" y="0"/>
                      </a:lnTo>
                      <a:lnTo>
                        <a:pt x="30" y="0"/>
                      </a:lnTo>
                      <a:lnTo>
                        <a:pt x="30" y="472"/>
                      </a:lnTo>
                      <a:lnTo>
                        <a:pt x="0" y="472"/>
                      </a:lnTo>
                      <a:lnTo>
                        <a:pt x="0" y="47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70" name="Group 669"/>
            <p:cNvGrpSpPr/>
            <p:nvPr/>
          </p:nvGrpSpPr>
          <p:grpSpPr>
            <a:xfrm>
              <a:off x="2712677" y="1662882"/>
              <a:ext cx="353149" cy="226792"/>
              <a:chOff x="5323737" y="1801565"/>
              <a:chExt cx="353149" cy="226792"/>
            </a:xfrm>
          </p:grpSpPr>
          <p:sp>
            <p:nvSpPr>
              <p:cNvPr id="672" name="Freeform 5"/>
              <p:cNvSpPr>
                <a:spLocks/>
              </p:cNvSpPr>
              <p:nvPr/>
            </p:nvSpPr>
            <p:spPr bwMode="auto">
              <a:xfrm>
                <a:off x="5323737" y="1801565"/>
                <a:ext cx="353149" cy="226792"/>
              </a:xfrm>
              <a:custGeom>
                <a:avLst/>
                <a:gdLst>
                  <a:gd name="T0" fmla="*/ 247 w 274"/>
                  <a:gd name="T1" fmla="*/ 105 h 174"/>
                  <a:gd name="T2" fmla="*/ 227 w 274"/>
                  <a:gd name="T3" fmla="*/ 85 h 174"/>
                  <a:gd name="T4" fmla="*/ 114 w 274"/>
                  <a:gd name="T5" fmla="*/ 56 h 174"/>
                  <a:gd name="T6" fmla="*/ 62 w 274"/>
                  <a:gd name="T7" fmla="*/ 85 h 174"/>
                  <a:gd name="T8" fmla="*/ 59 w 274"/>
                  <a:gd name="T9" fmla="*/ 174 h 174"/>
                  <a:gd name="T10" fmla="*/ 133 w 274"/>
                  <a:gd name="T11" fmla="*/ 174 h 174"/>
                  <a:gd name="T12" fmla="*/ 226 w 274"/>
                  <a:gd name="T13" fmla="*/ 174 h 174"/>
                  <a:gd name="T14" fmla="*/ 274 w 274"/>
                  <a:gd name="T15" fmla="*/ 141 h 174"/>
                  <a:gd name="T16" fmla="*/ 247 w 274"/>
                  <a:gd name="T17" fmla="*/ 10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4" h="174">
                    <a:moveTo>
                      <a:pt x="247" y="105"/>
                    </a:moveTo>
                    <a:cubicBezTo>
                      <a:pt x="248" y="92"/>
                      <a:pt x="236" y="85"/>
                      <a:pt x="227" y="85"/>
                    </a:cubicBezTo>
                    <a:cubicBezTo>
                      <a:pt x="241" y="7"/>
                      <a:pt x="124" y="0"/>
                      <a:pt x="114" y="56"/>
                    </a:cubicBezTo>
                    <a:cubicBezTo>
                      <a:pt x="82" y="39"/>
                      <a:pt x="58" y="66"/>
                      <a:pt x="62" y="85"/>
                    </a:cubicBezTo>
                    <a:cubicBezTo>
                      <a:pt x="0" y="85"/>
                      <a:pt x="6" y="174"/>
                      <a:pt x="59" y="174"/>
                    </a:cubicBezTo>
                    <a:cubicBezTo>
                      <a:pt x="78" y="174"/>
                      <a:pt x="133" y="174"/>
                      <a:pt x="133" y="174"/>
                    </a:cubicBezTo>
                    <a:cubicBezTo>
                      <a:pt x="133" y="174"/>
                      <a:pt x="194" y="174"/>
                      <a:pt x="226" y="174"/>
                    </a:cubicBezTo>
                    <a:cubicBezTo>
                      <a:pt x="257" y="174"/>
                      <a:pt x="274" y="164"/>
                      <a:pt x="274" y="141"/>
                    </a:cubicBezTo>
                    <a:cubicBezTo>
                      <a:pt x="274" y="118"/>
                      <a:pt x="261" y="110"/>
                      <a:pt x="247" y="10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73" name="Group 672"/>
              <p:cNvGrpSpPr/>
              <p:nvPr/>
            </p:nvGrpSpPr>
            <p:grpSpPr>
              <a:xfrm>
                <a:off x="5466361" y="1900945"/>
                <a:ext cx="102034" cy="97514"/>
                <a:chOff x="2745601" y="2871283"/>
                <a:chExt cx="216791" cy="207187"/>
              </a:xfrm>
              <a:solidFill>
                <a:schemeClr val="bg1"/>
              </a:solidFill>
            </p:grpSpPr>
            <p:sp>
              <p:nvSpPr>
                <p:cNvPr id="674" name="Freeform 53"/>
                <p:cNvSpPr>
                  <a:spLocks/>
                </p:cNvSpPr>
                <p:nvPr/>
              </p:nvSpPr>
              <p:spPr bwMode="auto">
                <a:xfrm>
                  <a:off x="2781864" y="3033436"/>
                  <a:ext cx="144656" cy="45034"/>
                </a:xfrm>
                <a:custGeom>
                  <a:avLst/>
                  <a:gdLst>
                    <a:gd name="T0" fmla="*/ 0 w 314"/>
                    <a:gd name="T1" fmla="*/ 32 h 98"/>
                    <a:gd name="T2" fmla="*/ 0 w 314"/>
                    <a:gd name="T3" fmla="*/ 98 h 98"/>
                    <a:gd name="T4" fmla="*/ 314 w 314"/>
                    <a:gd name="T5" fmla="*/ 98 h 98"/>
                    <a:gd name="T6" fmla="*/ 314 w 314"/>
                    <a:gd name="T7" fmla="*/ 30 h 98"/>
                    <a:gd name="T8" fmla="*/ 159 w 314"/>
                    <a:gd name="T9" fmla="*/ 0 h 98"/>
                    <a:gd name="T10" fmla="*/ 0 w 314"/>
                    <a:gd name="T11" fmla="*/ 32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4" h="98">
                      <a:moveTo>
                        <a:pt x="0" y="32"/>
                      </a:moveTo>
                      <a:cubicBezTo>
                        <a:pt x="0" y="98"/>
                        <a:pt x="0" y="98"/>
                        <a:pt x="0" y="98"/>
                      </a:cubicBezTo>
                      <a:cubicBezTo>
                        <a:pt x="314" y="98"/>
                        <a:pt x="314" y="98"/>
                        <a:pt x="314" y="98"/>
                      </a:cubicBezTo>
                      <a:cubicBezTo>
                        <a:pt x="314" y="60"/>
                        <a:pt x="314" y="30"/>
                        <a:pt x="314" y="30"/>
                      </a:cubicBezTo>
                      <a:cubicBezTo>
                        <a:pt x="270" y="11"/>
                        <a:pt x="217" y="0"/>
                        <a:pt x="159" y="0"/>
                      </a:cubicBezTo>
                      <a:cubicBezTo>
                        <a:pt x="99" y="0"/>
                        <a:pt x="44" y="12"/>
                        <a:pt x="0" y="3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5" name="Freeform 54"/>
                <p:cNvSpPr>
                  <a:spLocks noEditPoints="1"/>
                </p:cNvSpPr>
                <p:nvPr/>
              </p:nvSpPr>
              <p:spPr bwMode="auto">
                <a:xfrm>
                  <a:off x="2745601" y="2871283"/>
                  <a:ext cx="216791" cy="144464"/>
                </a:xfrm>
                <a:custGeom>
                  <a:avLst/>
                  <a:gdLst>
                    <a:gd name="T0" fmla="*/ 59 w 471"/>
                    <a:gd name="T1" fmla="*/ 314 h 314"/>
                    <a:gd name="T2" fmla="*/ 412 w 471"/>
                    <a:gd name="T3" fmla="*/ 314 h 314"/>
                    <a:gd name="T4" fmla="*/ 471 w 471"/>
                    <a:gd name="T5" fmla="*/ 260 h 314"/>
                    <a:gd name="T6" fmla="*/ 471 w 471"/>
                    <a:gd name="T7" fmla="*/ 55 h 314"/>
                    <a:gd name="T8" fmla="*/ 412 w 471"/>
                    <a:gd name="T9" fmla="*/ 0 h 314"/>
                    <a:gd name="T10" fmla="*/ 59 w 471"/>
                    <a:gd name="T11" fmla="*/ 0 h 314"/>
                    <a:gd name="T12" fmla="*/ 0 w 471"/>
                    <a:gd name="T13" fmla="*/ 55 h 314"/>
                    <a:gd name="T14" fmla="*/ 0 w 471"/>
                    <a:gd name="T15" fmla="*/ 260 h 314"/>
                    <a:gd name="T16" fmla="*/ 59 w 471"/>
                    <a:gd name="T17" fmla="*/ 314 h 314"/>
                    <a:gd name="T18" fmla="*/ 76 w 471"/>
                    <a:gd name="T19" fmla="*/ 79 h 314"/>
                    <a:gd name="T20" fmla="*/ 395 w 471"/>
                    <a:gd name="T21" fmla="*/ 79 h 314"/>
                    <a:gd name="T22" fmla="*/ 395 w 471"/>
                    <a:gd name="T23" fmla="*/ 242 h 314"/>
                    <a:gd name="T24" fmla="*/ 76 w 471"/>
                    <a:gd name="T25" fmla="*/ 242 h 314"/>
                    <a:gd name="T26" fmla="*/ 76 w 471"/>
                    <a:gd name="T27" fmla="*/ 79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71" h="314">
                      <a:moveTo>
                        <a:pt x="59" y="314"/>
                      </a:moveTo>
                      <a:cubicBezTo>
                        <a:pt x="412" y="314"/>
                        <a:pt x="412" y="314"/>
                        <a:pt x="412" y="314"/>
                      </a:cubicBezTo>
                      <a:cubicBezTo>
                        <a:pt x="445" y="314"/>
                        <a:pt x="471" y="290"/>
                        <a:pt x="471" y="260"/>
                      </a:cubicBezTo>
                      <a:cubicBezTo>
                        <a:pt x="471" y="55"/>
                        <a:pt x="471" y="55"/>
                        <a:pt x="471" y="55"/>
                      </a:cubicBezTo>
                      <a:cubicBezTo>
                        <a:pt x="471" y="25"/>
                        <a:pt x="445" y="0"/>
                        <a:pt x="412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27" y="0"/>
                        <a:pt x="0" y="25"/>
                        <a:pt x="0" y="55"/>
                      </a:cubicBezTo>
                      <a:cubicBezTo>
                        <a:pt x="0" y="260"/>
                        <a:pt x="0" y="260"/>
                        <a:pt x="0" y="260"/>
                      </a:cubicBezTo>
                      <a:cubicBezTo>
                        <a:pt x="0" y="290"/>
                        <a:pt x="27" y="314"/>
                        <a:pt x="59" y="314"/>
                      </a:cubicBezTo>
                      <a:close/>
                      <a:moveTo>
                        <a:pt x="76" y="79"/>
                      </a:moveTo>
                      <a:cubicBezTo>
                        <a:pt x="395" y="79"/>
                        <a:pt x="395" y="79"/>
                        <a:pt x="395" y="79"/>
                      </a:cubicBezTo>
                      <a:cubicBezTo>
                        <a:pt x="395" y="242"/>
                        <a:pt x="395" y="242"/>
                        <a:pt x="395" y="242"/>
                      </a:cubicBezTo>
                      <a:cubicBezTo>
                        <a:pt x="76" y="242"/>
                        <a:pt x="76" y="242"/>
                        <a:pt x="76" y="242"/>
                      </a:cubicBezTo>
                      <a:lnTo>
                        <a:pt x="76" y="7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671" name="Freeform 5"/>
            <p:cNvSpPr>
              <a:spLocks/>
            </p:cNvSpPr>
            <p:nvPr/>
          </p:nvSpPr>
          <p:spPr bwMode="auto">
            <a:xfrm>
              <a:off x="3792174" y="1662882"/>
              <a:ext cx="353149" cy="226792"/>
            </a:xfrm>
            <a:custGeom>
              <a:avLst/>
              <a:gdLst>
                <a:gd name="T0" fmla="*/ 247 w 274"/>
                <a:gd name="T1" fmla="*/ 105 h 174"/>
                <a:gd name="T2" fmla="*/ 227 w 274"/>
                <a:gd name="T3" fmla="*/ 85 h 174"/>
                <a:gd name="T4" fmla="*/ 114 w 274"/>
                <a:gd name="T5" fmla="*/ 56 h 174"/>
                <a:gd name="T6" fmla="*/ 62 w 274"/>
                <a:gd name="T7" fmla="*/ 85 h 174"/>
                <a:gd name="T8" fmla="*/ 59 w 274"/>
                <a:gd name="T9" fmla="*/ 174 h 174"/>
                <a:gd name="T10" fmla="*/ 133 w 274"/>
                <a:gd name="T11" fmla="*/ 174 h 174"/>
                <a:gd name="T12" fmla="*/ 226 w 274"/>
                <a:gd name="T13" fmla="*/ 174 h 174"/>
                <a:gd name="T14" fmla="*/ 274 w 274"/>
                <a:gd name="T15" fmla="*/ 141 h 174"/>
                <a:gd name="T16" fmla="*/ 247 w 274"/>
                <a:gd name="T17" fmla="*/ 10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174">
                  <a:moveTo>
                    <a:pt x="247" y="105"/>
                  </a:moveTo>
                  <a:cubicBezTo>
                    <a:pt x="248" y="92"/>
                    <a:pt x="236" y="85"/>
                    <a:pt x="227" y="85"/>
                  </a:cubicBezTo>
                  <a:cubicBezTo>
                    <a:pt x="241" y="7"/>
                    <a:pt x="124" y="0"/>
                    <a:pt x="114" y="56"/>
                  </a:cubicBezTo>
                  <a:cubicBezTo>
                    <a:pt x="82" y="39"/>
                    <a:pt x="58" y="66"/>
                    <a:pt x="62" y="85"/>
                  </a:cubicBezTo>
                  <a:cubicBezTo>
                    <a:pt x="0" y="85"/>
                    <a:pt x="6" y="174"/>
                    <a:pt x="59" y="174"/>
                  </a:cubicBezTo>
                  <a:cubicBezTo>
                    <a:pt x="78" y="174"/>
                    <a:pt x="133" y="174"/>
                    <a:pt x="133" y="174"/>
                  </a:cubicBezTo>
                  <a:cubicBezTo>
                    <a:pt x="133" y="174"/>
                    <a:pt x="194" y="174"/>
                    <a:pt x="226" y="174"/>
                  </a:cubicBezTo>
                  <a:cubicBezTo>
                    <a:pt x="257" y="174"/>
                    <a:pt x="274" y="164"/>
                    <a:pt x="274" y="141"/>
                  </a:cubicBezTo>
                  <a:cubicBezTo>
                    <a:pt x="274" y="118"/>
                    <a:pt x="261" y="110"/>
                    <a:pt x="247" y="10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52" name="Group 851"/>
          <p:cNvGrpSpPr/>
          <p:nvPr/>
        </p:nvGrpSpPr>
        <p:grpSpPr>
          <a:xfrm>
            <a:off x="1672554" y="1883953"/>
            <a:ext cx="927849" cy="331743"/>
            <a:chOff x="667045" y="2047377"/>
            <a:chExt cx="927849" cy="331743"/>
          </a:xfrm>
        </p:grpSpPr>
        <p:grpSp>
          <p:nvGrpSpPr>
            <p:cNvPr id="895" name="Group 894"/>
            <p:cNvGrpSpPr/>
            <p:nvPr/>
          </p:nvGrpSpPr>
          <p:grpSpPr>
            <a:xfrm>
              <a:off x="808782" y="2047377"/>
              <a:ext cx="184034" cy="130820"/>
              <a:chOff x="9480550" y="5194300"/>
              <a:chExt cx="395288" cy="280988"/>
            </a:xfrm>
            <a:solidFill>
              <a:schemeClr val="tx1"/>
            </a:solidFill>
          </p:grpSpPr>
          <p:sp>
            <p:nvSpPr>
              <p:cNvPr id="928" name="Freeform 66"/>
              <p:cNvSpPr>
                <a:spLocks/>
              </p:cNvSpPr>
              <p:nvPr/>
            </p:nvSpPr>
            <p:spPr bwMode="auto">
              <a:xfrm>
                <a:off x="9480550" y="5194300"/>
                <a:ext cx="363538" cy="20637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51" y="0"/>
                  </a:cxn>
                  <a:cxn ang="0">
                    <a:pos x="78" y="97"/>
                  </a:cxn>
                  <a:cxn ang="0">
                    <a:pos x="186" y="97"/>
                  </a:cxn>
                  <a:cxn ang="0">
                    <a:pos x="192" y="103"/>
                  </a:cxn>
                  <a:cxn ang="0">
                    <a:pos x="186" y="109"/>
                  </a:cxn>
                  <a:cxn ang="0">
                    <a:pos x="68" y="109"/>
                  </a:cxn>
                  <a:cxn ang="0">
                    <a:pos x="41" y="13"/>
                  </a:cxn>
                  <a:cxn ang="0">
                    <a:pos x="7" y="13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46" y="0"/>
                  </a:cxn>
                </a:cxnLst>
                <a:rect l="0" t="0" r="r" b="b"/>
                <a:pathLst>
                  <a:path w="192" h="109">
                    <a:moveTo>
                      <a:pt x="46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75" y="88"/>
                      <a:pt x="78" y="97"/>
                    </a:cubicBezTo>
                    <a:cubicBezTo>
                      <a:pt x="87" y="97"/>
                      <a:pt x="186" y="97"/>
                      <a:pt x="186" y="97"/>
                    </a:cubicBezTo>
                    <a:cubicBezTo>
                      <a:pt x="189" y="97"/>
                      <a:pt x="192" y="99"/>
                      <a:pt x="192" y="103"/>
                    </a:cubicBezTo>
                    <a:cubicBezTo>
                      <a:pt x="192" y="107"/>
                      <a:pt x="189" y="109"/>
                      <a:pt x="186" y="109"/>
                    </a:cubicBezTo>
                    <a:cubicBezTo>
                      <a:pt x="68" y="109"/>
                      <a:pt x="68" y="109"/>
                      <a:pt x="68" y="109"/>
                    </a:cubicBezTo>
                    <a:cubicBezTo>
                      <a:pt x="68" y="109"/>
                      <a:pt x="43" y="21"/>
                      <a:pt x="41" y="13"/>
                    </a:cubicBezTo>
                    <a:cubicBezTo>
                      <a:pt x="34" y="13"/>
                      <a:pt x="7" y="13"/>
                      <a:pt x="7" y="13"/>
                    </a:cubicBezTo>
                    <a:cubicBezTo>
                      <a:pt x="3" y="13"/>
                      <a:pt x="0" y="10"/>
                      <a:pt x="0" y="6"/>
                    </a:cubicBezTo>
                    <a:cubicBezTo>
                      <a:pt x="0" y="3"/>
                      <a:pt x="3" y="0"/>
                      <a:pt x="7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6663"/>
                <a:endParaRPr lang="en-US">
                  <a:solidFill>
                    <a:srgbClr val="000000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929" name="Oval 67"/>
              <p:cNvSpPr>
                <a:spLocks noChangeArrowheads="1"/>
              </p:cNvSpPr>
              <p:nvPr/>
            </p:nvSpPr>
            <p:spPr bwMode="auto">
              <a:xfrm>
                <a:off x="9783763" y="5419725"/>
                <a:ext cx="55563" cy="5556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6663"/>
                <a:endParaRPr lang="en-US">
                  <a:solidFill>
                    <a:srgbClr val="000000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930" name="Oval 68"/>
              <p:cNvSpPr>
                <a:spLocks noChangeArrowheads="1"/>
              </p:cNvSpPr>
              <p:nvPr/>
            </p:nvSpPr>
            <p:spPr bwMode="auto">
              <a:xfrm>
                <a:off x="9615488" y="5419725"/>
                <a:ext cx="55563" cy="5556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6663"/>
                <a:endParaRPr lang="en-US">
                  <a:solidFill>
                    <a:srgbClr val="000000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931" name="Freeform 69"/>
              <p:cNvSpPr>
                <a:spLocks noEditPoints="1"/>
              </p:cNvSpPr>
              <p:nvPr/>
            </p:nvSpPr>
            <p:spPr bwMode="auto">
              <a:xfrm>
                <a:off x="9598025" y="5194300"/>
                <a:ext cx="277813" cy="16351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5" y="82"/>
                  </a:cxn>
                  <a:cxn ang="0">
                    <a:pos x="31" y="86"/>
                  </a:cxn>
                  <a:cxn ang="0">
                    <a:pos x="119" y="86"/>
                  </a:cxn>
                  <a:cxn ang="0">
                    <a:pos x="127" y="80"/>
                  </a:cxn>
                  <a:cxn ang="0">
                    <a:pos x="145" y="6"/>
                  </a:cxn>
                  <a:cxn ang="0">
                    <a:pos x="139" y="0"/>
                  </a:cxn>
                  <a:cxn ang="0">
                    <a:pos x="8" y="0"/>
                  </a:cxn>
                  <a:cxn ang="0">
                    <a:pos x="1" y="2"/>
                  </a:cxn>
                  <a:cxn ang="0">
                    <a:pos x="0" y="8"/>
                  </a:cxn>
                  <a:cxn ang="0">
                    <a:pos x="112" y="41"/>
                  </a:cxn>
                  <a:cxn ang="0">
                    <a:pos x="98" y="27"/>
                  </a:cxn>
                  <a:cxn ang="0">
                    <a:pos x="112" y="12"/>
                  </a:cxn>
                  <a:cxn ang="0">
                    <a:pos x="127" y="27"/>
                  </a:cxn>
                  <a:cxn ang="0">
                    <a:pos x="112" y="41"/>
                  </a:cxn>
                  <a:cxn ang="0">
                    <a:pos x="78" y="60"/>
                  </a:cxn>
                  <a:cxn ang="0">
                    <a:pos x="93" y="46"/>
                  </a:cxn>
                  <a:cxn ang="0">
                    <a:pos x="108" y="60"/>
                  </a:cxn>
                  <a:cxn ang="0">
                    <a:pos x="93" y="75"/>
                  </a:cxn>
                  <a:cxn ang="0">
                    <a:pos x="78" y="60"/>
                  </a:cxn>
                  <a:cxn ang="0">
                    <a:pos x="75" y="41"/>
                  </a:cxn>
                  <a:cxn ang="0">
                    <a:pos x="61" y="27"/>
                  </a:cxn>
                  <a:cxn ang="0">
                    <a:pos x="75" y="12"/>
                  </a:cxn>
                  <a:cxn ang="0">
                    <a:pos x="90" y="27"/>
                  </a:cxn>
                  <a:cxn ang="0">
                    <a:pos x="75" y="41"/>
                  </a:cxn>
                  <a:cxn ang="0">
                    <a:pos x="41" y="60"/>
                  </a:cxn>
                  <a:cxn ang="0">
                    <a:pos x="56" y="46"/>
                  </a:cxn>
                  <a:cxn ang="0">
                    <a:pos x="71" y="60"/>
                  </a:cxn>
                  <a:cxn ang="0">
                    <a:pos x="56" y="75"/>
                  </a:cxn>
                  <a:cxn ang="0">
                    <a:pos x="41" y="60"/>
                  </a:cxn>
                  <a:cxn ang="0">
                    <a:pos x="22" y="27"/>
                  </a:cxn>
                  <a:cxn ang="0">
                    <a:pos x="37" y="12"/>
                  </a:cxn>
                  <a:cxn ang="0">
                    <a:pos x="51" y="27"/>
                  </a:cxn>
                  <a:cxn ang="0">
                    <a:pos x="37" y="41"/>
                  </a:cxn>
                  <a:cxn ang="0">
                    <a:pos x="22" y="27"/>
                  </a:cxn>
                </a:cxnLst>
                <a:rect l="0" t="0" r="r" b="b"/>
                <a:pathLst>
                  <a:path w="146" h="86">
                    <a:moveTo>
                      <a:pt x="0" y="8"/>
                    </a:moveTo>
                    <a:cubicBezTo>
                      <a:pt x="25" y="82"/>
                      <a:pt x="25" y="82"/>
                      <a:pt x="25" y="82"/>
                    </a:cubicBezTo>
                    <a:cubicBezTo>
                      <a:pt x="26" y="84"/>
                      <a:pt x="28" y="86"/>
                      <a:pt x="31" y="86"/>
                    </a:cubicBezTo>
                    <a:cubicBezTo>
                      <a:pt x="119" y="86"/>
                      <a:pt x="119" y="86"/>
                      <a:pt x="119" y="86"/>
                    </a:cubicBezTo>
                    <a:cubicBezTo>
                      <a:pt x="123" y="86"/>
                      <a:pt x="127" y="83"/>
                      <a:pt x="127" y="80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6" y="3"/>
                      <a:pt x="143" y="0"/>
                      <a:pt x="13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3" y="1"/>
                      <a:pt x="1" y="2"/>
                    </a:cubicBezTo>
                    <a:cubicBezTo>
                      <a:pt x="0" y="4"/>
                      <a:pt x="0" y="6"/>
                      <a:pt x="0" y="8"/>
                    </a:cubicBezTo>
                    <a:close/>
                    <a:moveTo>
                      <a:pt x="112" y="41"/>
                    </a:moveTo>
                    <a:cubicBezTo>
                      <a:pt x="104" y="41"/>
                      <a:pt x="98" y="35"/>
                      <a:pt x="98" y="27"/>
                    </a:cubicBezTo>
                    <a:cubicBezTo>
                      <a:pt x="98" y="19"/>
                      <a:pt x="104" y="12"/>
                      <a:pt x="112" y="12"/>
                    </a:cubicBezTo>
                    <a:cubicBezTo>
                      <a:pt x="120" y="12"/>
                      <a:pt x="127" y="19"/>
                      <a:pt x="127" y="27"/>
                    </a:cubicBezTo>
                    <a:cubicBezTo>
                      <a:pt x="127" y="35"/>
                      <a:pt x="120" y="41"/>
                      <a:pt x="112" y="41"/>
                    </a:cubicBezTo>
                    <a:close/>
                    <a:moveTo>
                      <a:pt x="78" y="60"/>
                    </a:moveTo>
                    <a:cubicBezTo>
                      <a:pt x="78" y="52"/>
                      <a:pt x="85" y="46"/>
                      <a:pt x="93" y="46"/>
                    </a:cubicBezTo>
                    <a:cubicBezTo>
                      <a:pt x="101" y="46"/>
                      <a:pt x="108" y="52"/>
                      <a:pt x="108" y="60"/>
                    </a:cubicBezTo>
                    <a:cubicBezTo>
                      <a:pt x="108" y="68"/>
                      <a:pt x="101" y="75"/>
                      <a:pt x="93" y="75"/>
                    </a:cubicBezTo>
                    <a:cubicBezTo>
                      <a:pt x="85" y="75"/>
                      <a:pt x="78" y="68"/>
                      <a:pt x="78" y="60"/>
                    </a:cubicBezTo>
                    <a:close/>
                    <a:moveTo>
                      <a:pt x="75" y="41"/>
                    </a:moveTo>
                    <a:cubicBezTo>
                      <a:pt x="67" y="41"/>
                      <a:pt x="61" y="35"/>
                      <a:pt x="61" y="27"/>
                    </a:cubicBezTo>
                    <a:cubicBezTo>
                      <a:pt x="61" y="19"/>
                      <a:pt x="67" y="12"/>
                      <a:pt x="75" y="12"/>
                    </a:cubicBezTo>
                    <a:cubicBezTo>
                      <a:pt x="83" y="12"/>
                      <a:pt x="90" y="19"/>
                      <a:pt x="90" y="27"/>
                    </a:cubicBezTo>
                    <a:cubicBezTo>
                      <a:pt x="90" y="35"/>
                      <a:pt x="83" y="41"/>
                      <a:pt x="75" y="41"/>
                    </a:cubicBezTo>
                    <a:close/>
                    <a:moveTo>
                      <a:pt x="41" y="60"/>
                    </a:moveTo>
                    <a:cubicBezTo>
                      <a:pt x="41" y="52"/>
                      <a:pt x="48" y="46"/>
                      <a:pt x="56" y="46"/>
                    </a:cubicBezTo>
                    <a:cubicBezTo>
                      <a:pt x="64" y="46"/>
                      <a:pt x="71" y="52"/>
                      <a:pt x="71" y="60"/>
                    </a:cubicBezTo>
                    <a:cubicBezTo>
                      <a:pt x="71" y="68"/>
                      <a:pt x="64" y="75"/>
                      <a:pt x="56" y="75"/>
                    </a:cubicBezTo>
                    <a:cubicBezTo>
                      <a:pt x="48" y="75"/>
                      <a:pt x="41" y="68"/>
                      <a:pt x="41" y="60"/>
                    </a:cubicBezTo>
                    <a:close/>
                    <a:moveTo>
                      <a:pt x="22" y="27"/>
                    </a:moveTo>
                    <a:cubicBezTo>
                      <a:pt x="22" y="19"/>
                      <a:pt x="29" y="12"/>
                      <a:pt x="37" y="12"/>
                    </a:cubicBezTo>
                    <a:cubicBezTo>
                      <a:pt x="45" y="12"/>
                      <a:pt x="51" y="19"/>
                      <a:pt x="51" y="27"/>
                    </a:cubicBezTo>
                    <a:cubicBezTo>
                      <a:pt x="51" y="35"/>
                      <a:pt x="45" y="41"/>
                      <a:pt x="37" y="41"/>
                    </a:cubicBezTo>
                    <a:cubicBezTo>
                      <a:pt x="29" y="41"/>
                      <a:pt x="22" y="35"/>
                      <a:pt x="22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6663"/>
                <a:endParaRPr lang="en-US">
                  <a:solidFill>
                    <a:srgbClr val="000000"/>
                  </a:solidFill>
                  <a:latin typeface="Arial"/>
                  <a:ea typeface="Apple LiGothic Medium"/>
                  <a:cs typeface="Apple LiGothic Medium"/>
                </a:endParaRPr>
              </a:p>
            </p:txBody>
          </p:sp>
        </p:grpSp>
        <p:sp>
          <p:nvSpPr>
            <p:cNvPr id="896" name="Freeform 895"/>
            <p:cNvSpPr>
              <a:spLocks/>
            </p:cNvSpPr>
            <p:nvPr/>
          </p:nvSpPr>
          <p:spPr bwMode="auto">
            <a:xfrm>
              <a:off x="1358668" y="2048859"/>
              <a:ext cx="105137" cy="138319"/>
            </a:xfrm>
            <a:custGeom>
              <a:avLst/>
              <a:gdLst>
                <a:gd name="T0" fmla="*/ 87 w 146"/>
                <a:gd name="T1" fmla="*/ 0 h 165"/>
                <a:gd name="T2" fmla="*/ 75 w 146"/>
                <a:gd name="T3" fmla="*/ 5 h 165"/>
                <a:gd name="T4" fmla="*/ 16 w 146"/>
                <a:gd name="T5" fmla="*/ 64 h 165"/>
                <a:gd name="T6" fmla="*/ 15 w 146"/>
                <a:gd name="T7" fmla="*/ 84 h 165"/>
                <a:gd name="T8" fmla="*/ 84 w 146"/>
                <a:gd name="T9" fmla="*/ 15 h 165"/>
                <a:gd name="T10" fmla="*/ 87 w 146"/>
                <a:gd name="T11" fmla="*/ 14 h 165"/>
                <a:gd name="T12" fmla="*/ 89 w 146"/>
                <a:gd name="T13" fmla="*/ 15 h 165"/>
                <a:gd name="T14" fmla="*/ 132 w 146"/>
                <a:gd name="T15" fmla="*/ 57 h 165"/>
                <a:gd name="T16" fmla="*/ 133 w 146"/>
                <a:gd name="T17" fmla="*/ 60 h 165"/>
                <a:gd name="T18" fmla="*/ 132 w 146"/>
                <a:gd name="T19" fmla="*/ 62 h 165"/>
                <a:gd name="T20" fmla="*/ 48 w 146"/>
                <a:gd name="T21" fmla="*/ 146 h 165"/>
                <a:gd name="T22" fmla="*/ 34 w 146"/>
                <a:gd name="T23" fmla="*/ 152 h 165"/>
                <a:gd name="T24" fmla="*/ 19 w 146"/>
                <a:gd name="T25" fmla="*/ 146 h 165"/>
                <a:gd name="T26" fmla="*/ 13 w 146"/>
                <a:gd name="T27" fmla="*/ 132 h 165"/>
                <a:gd name="T28" fmla="*/ 19 w 146"/>
                <a:gd name="T29" fmla="*/ 118 h 165"/>
                <a:gd name="T30" fmla="*/ 86 w 146"/>
                <a:gd name="T31" fmla="*/ 51 h 165"/>
                <a:gd name="T32" fmla="*/ 96 w 146"/>
                <a:gd name="T33" fmla="*/ 60 h 165"/>
                <a:gd name="T34" fmla="*/ 96 w 146"/>
                <a:gd name="T35" fmla="*/ 61 h 165"/>
                <a:gd name="T36" fmla="*/ 43 w 146"/>
                <a:gd name="T37" fmla="*/ 113 h 165"/>
                <a:gd name="T38" fmla="*/ 53 w 146"/>
                <a:gd name="T39" fmla="*/ 117 h 165"/>
                <a:gd name="T40" fmla="*/ 63 w 146"/>
                <a:gd name="T41" fmla="*/ 112 h 165"/>
                <a:gd name="T42" fmla="*/ 115 w 146"/>
                <a:gd name="T43" fmla="*/ 60 h 165"/>
                <a:gd name="T44" fmla="*/ 86 w 146"/>
                <a:gd name="T45" fmla="*/ 32 h 165"/>
                <a:gd name="T46" fmla="*/ 10 w 146"/>
                <a:gd name="T47" fmla="*/ 108 h 165"/>
                <a:gd name="T48" fmla="*/ 0 w 146"/>
                <a:gd name="T49" fmla="*/ 132 h 165"/>
                <a:gd name="T50" fmla="*/ 10 w 146"/>
                <a:gd name="T51" fmla="*/ 156 h 165"/>
                <a:gd name="T52" fmla="*/ 34 w 146"/>
                <a:gd name="T53" fmla="*/ 165 h 165"/>
                <a:gd name="T54" fmla="*/ 57 w 146"/>
                <a:gd name="T55" fmla="*/ 156 h 165"/>
                <a:gd name="T56" fmla="*/ 141 w 146"/>
                <a:gd name="T57" fmla="*/ 72 h 165"/>
                <a:gd name="T58" fmla="*/ 146 w 146"/>
                <a:gd name="T59" fmla="*/ 60 h 165"/>
                <a:gd name="T60" fmla="*/ 141 w 146"/>
                <a:gd name="T61" fmla="*/ 48 h 165"/>
                <a:gd name="T62" fmla="*/ 99 w 146"/>
                <a:gd name="T63" fmla="*/ 5 h 165"/>
                <a:gd name="T64" fmla="*/ 87 w 146"/>
                <a:gd name="T6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6" h="165">
                  <a:moveTo>
                    <a:pt x="87" y="0"/>
                  </a:moveTo>
                  <a:cubicBezTo>
                    <a:pt x="82" y="0"/>
                    <a:pt x="78" y="2"/>
                    <a:pt x="75" y="5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1" y="70"/>
                    <a:pt x="10" y="78"/>
                    <a:pt x="15" y="84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5" y="14"/>
                    <a:pt x="86" y="14"/>
                    <a:pt x="87" y="14"/>
                  </a:cubicBezTo>
                  <a:cubicBezTo>
                    <a:pt x="88" y="14"/>
                    <a:pt x="89" y="14"/>
                    <a:pt x="89" y="15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3" y="58"/>
                    <a:pt x="133" y="59"/>
                    <a:pt x="133" y="60"/>
                  </a:cubicBezTo>
                  <a:cubicBezTo>
                    <a:pt x="133" y="61"/>
                    <a:pt x="133" y="61"/>
                    <a:pt x="132" y="62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44" y="150"/>
                    <a:pt x="39" y="152"/>
                    <a:pt x="34" y="152"/>
                  </a:cubicBezTo>
                  <a:cubicBezTo>
                    <a:pt x="28" y="152"/>
                    <a:pt x="23" y="150"/>
                    <a:pt x="19" y="146"/>
                  </a:cubicBezTo>
                  <a:cubicBezTo>
                    <a:pt x="16" y="142"/>
                    <a:pt x="13" y="137"/>
                    <a:pt x="13" y="132"/>
                  </a:cubicBezTo>
                  <a:cubicBezTo>
                    <a:pt x="13" y="127"/>
                    <a:pt x="16" y="122"/>
                    <a:pt x="19" y="118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46" y="115"/>
                    <a:pt x="49" y="117"/>
                    <a:pt x="53" y="117"/>
                  </a:cubicBezTo>
                  <a:cubicBezTo>
                    <a:pt x="57" y="117"/>
                    <a:pt x="61" y="115"/>
                    <a:pt x="63" y="112"/>
                  </a:cubicBezTo>
                  <a:cubicBezTo>
                    <a:pt x="115" y="60"/>
                    <a:pt x="115" y="60"/>
                    <a:pt x="115" y="60"/>
                  </a:cubicBezTo>
                  <a:cubicBezTo>
                    <a:pt x="86" y="32"/>
                    <a:pt x="86" y="32"/>
                    <a:pt x="86" y="32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4" y="115"/>
                    <a:pt x="0" y="123"/>
                    <a:pt x="0" y="132"/>
                  </a:cubicBezTo>
                  <a:cubicBezTo>
                    <a:pt x="0" y="141"/>
                    <a:pt x="4" y="149"/>
                    <a:pt x="10" y="156"/>
                  </a:cubicBezTo>
                  <a:cubicBezTo>
                    <a:pt x="16" y="162"/>
                    <a:pt x="25" y="165"/>
                    <a:pt x="34" y="165"/>
                  </a:cubicBezTo>
                  <a:cubicBezTo>
                    <a:pt x="43" y="165"/>
                    <a:pt x="51" y="162"/>
                    <a:pt x="57" y="156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5" y="68"/>
                    <a:pt x="146" y="64"/>
                    <a:pt x="146" y="60"/>
                  </a:cubicBezTo>
                  <a:cubicBezTo>
                    <a:pt x="146" y="55"/>
                    <a:pt x="145" y="51"/>
                    <a:pt x="141" y="48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96" y="2"/>
                    <a:pt x="91" y="0"/>
                    <a:pt x="87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03" tIns="60901" rIns="121803" bIns="60901" numCol="1" anchor="t" anchorCtr="0" compatLnSpc="1">
              <a:prstTxWarp prst="textNoShape">
                <a:avLst/>
              </a:prstTxWarp>
            </a:bodyPr>
            <a:lstStyle/>
            <a:p>
              <a:pPr defTabSz="456243"/>
              <a:endParaRPr lang="en-US" sz="3200">
                <a:solidFill>
                  <a:srgbClr val="676767"/>
                </a:solidFill>
                <a:latin typeface="CiscoSansTT ExtraLight"/>
              </a:endParaRPr>
            </a:p>
          </p:txBody>
        </p:sp>
        <p:grpSp>
          <p:nvGrpSpPr>
            <p:cNvPr id="897" name="Group 896"/>
            <p:cNvGrpSpPr/>
            <p:nvPr/>
          </p:nvGrpSpPr>
          <p:grpSpPr>
            <a:xfrm>
              <a:off x="1237501" y="2235674"/>
              <a:ext cx="131866" cy="143446"/>
              <a:chOff x="994888" y="2859135"/>
              <a:chExt cx="276042" cy="345492"/>
            </a:xfrm>
            <a:solidFill>
              <a:schemeClr val="tx1"/>
            </a:solidFill>
          </p:grpSpPr>
          <p:sp>
            <p:nvSpPr>
              <p:cNvPr id="923" name="Freeform 922"/>
              <p:cNvSpPr>
                <a:spLocks noEditPoints="1"/>
              </p:cNvSpPr>
              <p:nvPr/>
            </p:nvSpPr>
            <p:spPr bwMode="auto">
              <a:xfrm>
                <a:off x="994888" y="2859135"/>
                <a:ext cx="276042" cy="345492"/>
              </a:xfrm>
              <a:custGeom>
                <a:avLst/>
                <a:gdLst>
                  <a:gd name="T0" fmla="*/ 16 w 133"/>
                  <a:gd name="T1" fmla="*/ 149 h 166"/>
                  <a:gd name="T2" fmla="*/ 16 w 133"/>
                  <a:gd name="T3" fmla="*/ 97 h 166"/>
                  <a:gd name="T4" fmla="*/ 117 w 133"/>
                  <a:gd name="T5" fmla="*/ 97 h 166"/>
                  <a:gd name="T6" fmla="*/ 117 w 133"/>
                  <a:gd name="T7" fmla="*/ 149 h 166"/>
                  <a:gd name="T8" fmla="*/ 16 w 133"/>
                  <a:gd name="T9" fmla="*/ 149 h 166"/>
                  <a:gd name="T10" fmla="*/ 16 w 133"/>
                  <a:gd name="T11" fmla="*/ 88 h 166"/>
                  <a:gd name="T12" fmla="*/ 16 w 133"/>
                  <a:gd name="T13" fmla="*/ 36 h 166"/>
                  <a:gd name="T14" fmla="*/ 117 w 133"/>
                  <a:gd name="T15" fmla="*/ 36 h 166"/>
                  <a:gd name="T16" fmla="*/ 117 w 133"/>
                  <a:gd name="T17" fmla="*/ 88 h 166"/>
                  <a:gd name="T18" fmla="*/ 16 w 133"/>
                  <a:gd name="T19" fmla="*/ 88 h 166"/>
                  <a:gd name="T20" fmla="*/ 113 w 133"/>
                  <a:gd name="T21" fmla="*/ 0 h 166"/>
                  <a:gd name="T22" fmla="*/ 20 w 133"/>
                  <a:gd name="T23" fmla="*/ 0 h 166"/>
                  <a:gd name="T24" fmla="*/ 19 w 133"/>
                  <a:gd name="T25" fmla="*/ 0 h 166"/>
                  <a:gd name="T26" fmla="*/ 0 w 133"/>
                  <a:gd name="T27" fmla="*/ 19 h 166"/>
                  <a:gd name="T28" fmla="*/ 0 w 133"/>
                  <a:gd name="T29" fmla="*/ 166 h 166"/>
                  <a:gd name="T30" fmla="*/ 133 w 133"/>
                  <a:gd name="T31" fmla="*/ 166 h 166"/>
                  <a:gd name="T32" fmla="*/ 133 w 133"/>
                  <a:gd name="T33" fmla="*/ 19 h 166"/>
                  <a:gd name="T34" fmla="*/ 113 w 133"/>
                  <a:gd name="T3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3" h="166">
                    <a:moveTo>
                      <a:pt x="16" y="149"/>
                    </a:moveTo>
                    <a:cubicBezTo>
                      <a:pt x="16" y="97"/>
                      <a:pt x="16" y="97"/>
                      <a:pt x="16" y="97"/>
                    </a:cubicBezTo>
                    <a:cubicBezTo>
                      <a:pt x="117" y="97"/>
                      <a:pt x="117" y="97"/>
                      <a:pt x="117" y="97"/>
                    </a:cubicBezTo>
                    <a:cubicBezTo>
                      <a:pt x="117" y="149"/>
                      <a:pt x="117" y="149"/>
                      <a:pt x="117" y="149"/>
                    </a:cubicBezTo>
                    <a:cubicBezTo>
                      <a:pt x="16" y="149"/>
                      <a:pt x="16" y="149"/>
                      <a:pt x="16" y="149"/>
                    </a:cubicBezTo>
                    <a:moveTo>
                      <a:pt x="16" y="88"/>
                    </a:moveTo>
                    <a:cubicBezTo>
                      <a:pt x="16" y="36"/>
                      <a:pt x="16" y="36"/>
                      <a:pt x="16" y="36"/>
                    </a:cubicBezTo>
                    <a:cubicBezTo>
                      <a:pt x="117" y="36"/>
                      <a:pt x="117" y="36"/>
                      <a:pt x="117" y="36"/>
                    </a:cubicBezTo>
                    <a:cubicBezTo>
                      <a:pt x="117" y="88"/>
                      <a:pt x="117" y="88"/>
                      <a:pt x="117" y="88"/>
                    </a:cubicBezTo>
                    <a:cubicBezTo>
                      <a:pt x="16" y="88"/>
                      <a:pt x="16" y="88"/>
                      <a:pt x="16" y="88"/>
                    </a:cubicBezTo>
                    <a:moveTo>
                      <a:pt x="113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19" y="0"/>
                      <a:pt x="19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66"/>
                      <a:pt x="0" y="166"/>
                      <a:pt x="0" y="166"/>
                    </a:cubicBezTo>
                    <a:cubicBezTo>
                      <a:pt x="133" y="166"/>
                      <a:pt x="133" y="166"/>
                      <a:pt x="133" y="166"/>
                    </a:cubicBezTo>
                    <a:cubicBezTo>
                      <a:pt x="133" y="19"/>
                      <a:pt x="133" y="19"/>
                      <a:pt x="133" y="19"/>
                    </a:cubicBezTo>
                    <a:cubicBezTo>
                      <a:pt x="113" y="0"/>
                      <a:pt x="113" y="0"/>
                      <a:pt x="11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68" tIns="45684" rIns="91368" bIns="45684" numCol="1" anchor="t" anchorCtr="0" compatLnSpc="1">
                <a:prstTxWarp prst="textNoShape">
                  <a:avLst/>
                </a:prstTxWarp>
              </a:bodyPr>
              <a:lstStyle/>
              <a:p>
                <a:pPr defTabSz="456243"/>
                <a:endParaRPr lang="en-US" sz="3200">
                  <a:solidFill>
                    <a:srgbClr val="676767"/>
                  </a:solidFill>
                  <a:latin typeface="CiscoSansTT ExtraLight"/>
                </a:endParaRPr>
              </a:p>
            </p:txBody>
          </p:sp>
          <p:sp>
            <p:nvSpPr>
              <p:cNvPr id="924" name="Rectangle 923"/>
              <p:cNvSpPr>
                <a:spLocks noChangeArrowheads="1"/>
              </p:cNvSpPr>
              <p:nvPr/>
            </p:nvSpPr>
            <p:spPr bwMode="auto">
              <a:xfrm>
                <a:off x="1109173" y="2968147"/>
                <a:ext cx="47472" cy="2022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68" tIns="45684" rIns="91368" bIns="45684" numCol="1" anchor="t" anchorCtr="0" compatLnSpc="1">
                <a:prstTxWarp prst="textNoShape">
                  <a:avLst/>
                </a:prstTxWarp>
              </a:bodyPr>
              <a:lstStyle/>
              <a:p>
                <a:pPr defTabSz="456243"/>
                <a:endParaRPr lang="en-US" sz="3200">
                  <a:solidFill>
                    <a:srgbClr val="676767"/>
                  </a:solidFill>
                  <a:latin typeface="CiscoSansTT ExtraLight"/>
                </a:endParaRPr>
              </a:p>
            </p:txBody>
          </p:sp>
          <p:sp>
            <p:nvSpPr>
              <p:cNvPr id="925" name="Rectangle 924"/>
              <p:cNvSpPr>
                <a:spLocks noChangeArrowheads="1"/>
              </p:cNvSpPr>
              <p:nvPr/>
            </p:nvSpPr>
            <p:spPr bwMode="auto">
              <a:xfrm>
                <a:off x="1109173" y="2968147"/>
                <a:ext cx="47472" cy="2022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68" tIns="45684" rIns="91368" bIns="45684" numCol="1" anchor="t" anchorCtr="0" compatLnSpc="1">
                <a:prstTxWarp prst="textNoShape">
                  <a:avLst/>
                </a:prstTxWarp>
              </a:bodyPr>
              <a:lstStyle/>
              <a:p>
                <a:pPr defTabSz="456243"/>
                <a:endParaRPr lang="en-US" sz="3200">
                  <a:solidFill>
                    <a:srgbClr val="676767"/>
                  </a:solidFill>
                  <a:latin typeface="CiscoSansTT ExtraLight"/>
                </a:endParaRPr>
              </a:p>
            </p:txBody>
          </p:sp>
          <p:sp>
            <p:nvSpPr>
              <p:cNvPr id="926" name="Rectangle 925"/>
              <p:cNvSpPr>
                <a:spLocks noChangeArrowheads="1"/>
              </p:cNvSpPr>
              <p:nvPr/>
            </p:nvSpPr>
            <p:spPr bwMode="auto">
              <a:xfrm>
                <a:off x="1109173" y="3096497"/>
                <a:ext cx="47472" cy="1846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68" tIns="45684" rIns="91368" bIns="45684" numCol="1" anchor="t" anchorCtr="0" compatLnSpc="1">
                <a:prstTxWarp prst="textNoShape">
                  <a:avLst/>
                </a:prstTxWarp>
              </a:bodyPr>
              <a:lstStyle/>
              <a:p>
                <a:pPr defTabSz="456243"/>
                <a:endParaRPr lang="en-US" sz="3200">
                  <a:solidFill>
                    <a:srgbClr val="676767"/>
                  </a:solidFill>
                  <a:latin typeface="CiscoSansTT ExtraLight"/>
                </a:endParaRPr>
              </a:p>
            </p:txBody>
          </p:sp>
          <p:sp>
            <p:nvSpPr>
              <p:cNvPr id="927" name="Rectangle 926"/>
              <p:cNvSpPr>
                <a:spLocks noChangeArrowheads="1"/>
              </p:cNvSpPr>
              <p:nvPr/>
            </p:nvSpPr>
            <p:spPr bwMode="auto">
              <a:xfrm>
                <a:off x="1109173" y="3096497"/>
                <a:ext cx="47472" cy="1846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68" tIns="45684" rIns="91368" bIns="45684" numCol="1" anchor="t" anchorCtr="0" compatLnSpc="1">
                <a:prstTxWarp prst="textNoShape">
                  <a:avLst/>
                </a:prstTxWarp>
              </a:bodyPr>
              <a:lstStyle/>
              <a:p>
                <a:pPr defTabSz="456243"/>
                <a:endParaRPr lang="en-US" sz="3200">
                  <a:solidFill>
                    <a:srgbClr val="676767"/>
                  </a:solidFill>
                  <a:latin typeface="CiscoSansTT ExtraLight"/>
                </a:endParaRPr>
              </a:p>
            </p:txBody>
          </p:sp>
        </p:grpSp>
        <p:sp>
          <p:nvSpPr>
            <p:cNvPr id="898" name="Freeform 37"/>
            <p:cNvSpPr>
              <a:spLocks/>
            </p:cNvSpPr>
            <p:nvPr/>
          </p:nvSpPr>
          <p:spPr bwMode="auto">
            <a:xfrm>
              <a:off x="1125918" y="2048859"/>
              <a:ext cx="139426" cy="126116"/>
            </a:xfrm>
            <a:custGeom>
              <a:avLst/>
              <a:gdLst>
                <a:gd name="T0" fmla="*/ 1265 w 1477"/>
                <a:gd name="T1" fmla="*/ 956 h 1336"/>
                <a:gd name="T2" fmla="*/ 1265 w 1477"/>
                <a:gd name="T3" fmla="*/ 640 h 1336"/>
                <a:gd name="T4" fmla="*/ 781 w 1477"/>
                <a:gd name="T5" fmla="*/ 640 h 1336"/>
                <a:gd name="T6" fmla="*/ 781 w 1477"/>
                <a:gd name="T7" fmla="*/ 380 h 1336"/>
                <a:gd name="T8" fmla="*/ 993 w 1477"/>
                <a:gd name="T9" fmla="*/ 380 h 1336"/>
                <a:gd name="T10" fmla="*/ 993 w 1477"/>
                <a:gd name="T11" fmla="*/ 0 h 1336"/>
                <a:gd name="T12" fmla="*/ 483 w 1477"/>
                <a:gd name="T13" fmla="*/ 0 h 1336"/>
                <a:gd name="T14" fmla="*/ 483 w 1477"/>
                <a:gd name="T15" fmla="*/ 380 h 1336"/>
                <a:gd name="T16" fmla="*/ 707 w 1477"/>
                <a:gd name="T17" fmla="*/ 380 h 1336"/>
                <a:gd name="T18" fmla="*/ 707 w 1477"/>
                <a:gd name="T19" fmla="*/ 640 h 1336"/>
                <a:gd name="T20" fmla="*/ 224 w 1477"/>
                <a:gd name="T21" fmla="*/ 640 h 1336"/>
                <a:gd name="T22" fmla="*/ 224 w 1477"/>
                <a:gd name="T23" fmla="*/ 956 h 1336"/>
                <a:gd name="T24" fmla="*/ 0 w 1477"/>
                <a:gd name="T25" fmla="*/ 956 h 1336"/>
                <a:gd name="T26" fmla="*/ 0 w 1477"/>
                <a:gd name="T27" fmla="*/ 1336 h 1336"/>
                <a:gd name="T28" fmla="*/ 522 w 1477"/>
                <a:gd name="T29" fmla="*/ 1336 h 1336"/>
                <a:gd name="T30" fmla="*/ 522 w 1477"/>
                <a:gd name="T31" fmla="*/ 956 h 1336"/>
                <a:gd name="T32" fmla="*/ 298 w 1477"/>
                <a:gd name="T33" fmla="*/ 956 h 1336"/>
                <a:gd name="T34" fmla="*/ 298 w 1477"/>
                <a:gd name="T35" fmla="*/ 715 h 1336"/>
                <a:gd name="T36" fmla="*/ 1190 w 1477"/>
                <a:gd name="T37" fmla="*/ 715 h 1336"/>
                <a:gd name="T38" fmla="*/ 1190 w 1477"/>
                <a:gd name="T39" fmla="*/ 956 h 1336"/>
                <a:gd name="T40" fmla="*/ 966 w 1477"/>
                <a:gd name="T41" fmla="*/ 956 h 1336"/>
                <a:gd name="T42" fmla="*/ 966 w 1477"/>
                <a:gd name="T43" fmla="*/ 1336 h 1336"/>
                <a:gd name="T44" fmla="*/ 1477 w 1477"/>
                <a:gd name="T45" fmla="*/ 1336 h 1336"/>
                <a:gd name="T46" fmla="*/ 1477 w 1477"/>
                <a:gd name="T47" fmla="*/ 956 h 1336"/>
                <a:gd name="T48" fmla="*/ 1265 w 1477"/>
                <a:gd name="T49" fmla="*/ 956 h 1336"/>
                <a:gd name="T50" fmla="*/ 1265 w 1477"/>
                <a:gd name="T51" fmla="*/ 956 h 1336"/>
                <a:gd name="T52" fmla="*/ 1265 w 1477"/>
                <a:gd name="T53" fmla="*/ 956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77" h="1336">
                  <a:moveTo>
                    <a:pt x="1265" y="956"/>
                  </a:moveTo>
                  <a:lnTo>
                    <a:pt x="1265" y="640"/>
                  </a:lnTo>
                  <a:lnTo>
                    <a:pt x="781" y="640"/>
                  </a:lnTo>
                  <a:lnTo>
                    <a:pt x="781" y="380"/>
                  </a:lnTo>
                  <a:lnTo>
                    <a:pt x="993" y="380"/>
                  </a:lnTo>
                  <a:lnTo>
                    <a:pt x="993" y="0"/>
                  </a:lnTo>
                  <a:lnTo>
                    <a:pt x="483" y="0"/>
                  </a:lnTo>
                  <a:lnTo>
                    <a:pt x="483" y="380"/>
                  </a:lnTo>
                  <a:lnTo>
                    <a:pt x="707" y="380"/>
                  </a:lnTo>
                  <a:lnTo>
                    <a:pt x="707" y="640"/>
                  </a:lnTo>
                  <a:lnTo>
                    <a:pt x="224" y="640"/>
                  </a:lnTo>
                  <a:lnTo>
                    <a:pt x="224" y="956"/>
                  </a:lnTo>
                  <a:lnTo>
                    <a:pt x="0" y="956"/>
                  </a:lnTo>
                  <a:lnTo>
                    <a:pt x="0" y="1336"/>
                  </a:lnTo>
                  <a:lnTo>
                    <a:pt x="522" y="1336"/>
                  </a:lnTo>
                  <a:lnTo>
                    <a:pt x="522" y="956"/>
                  </a:lnTo>
                  <a:lnTo>
                    <a:pt x="298" y="956"/>
                  </a:lnTo>
                  <a:lnTo>
                    <a:pt x="298" y="715"/>
                  </a:lnTo>
                  <a:lnTo>
                    <a:pt x="1190" y="715"/>
                  </a:lnTo>
                  <a:lnTo>
                    <a:pt x="1190" y="956"/>
                  </a:lnTo>
                  <a:lnTo>
                    <a:pt x="966" y="956"/>
                  </a:lnTo>
                  <a:lnTo>
                    <a:pt x="966" y="1336"/>
                  </a:lnTo>
                  <a:lnTo>
                    <a:pt x="1477" y="1336"/>
                  </a:lnTo>
                  <a:lnTo>
                    <a:pt x="1477" y="956"/>
                  </a:lnTo>
                  <a:lnTo>
                    <a:pt x="1265" y="956"/>
                  </a:lnTo>
                  <a:lnTo>
                    <a:pt x="1265" y="956"/>
                  </a:lnTo>
                  <a:lnTo>
                    <a:pt x="1265" y="9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9" name="Freeform 118"/>
            <p:cNvSpPr>
              <a:spLocks noEditPoints="1"/>
            </p:cNvSpPr>
            <p:nvPr/>
          </p:nvSpPr>
          <p:spPr bwMode="auto">
            <a:xfrm>
              <a:off x="667045" y="2237497"/>
              <a:ext cx="191884" cy="139801"/>
            </a:xfrm>
            <a:custGeom>
              <a:avLst/>
              <a:gdLst>
                <a:gd name="T0" fmla="*/ 755 w 830"/>
                <a:gd name="T1" fmla="*/ 0 h 604"/>
                <a:gd name="T2" fmla="*/ 76 w 830"/>
                <a:gd name="T3" fmla="*/ 0 h 604"/>
                <a:gd name="T4" fmla="*/ 0 w 830"/>
                <a:gd name="T5" fmla="*/ 75 h 604"/>
                <a:gd name="T6" fmla="*/ 0 w 830"/>
                <a:gd name="T7" fmla="*/ 528 h 604"/>
                <a:gd name="T8" fmla="*/ 76 w 830"/>
                <a:gd name="T9" fmla="*/ 604 h 604"/>
                <a:gd name="T10" fmla="*/ 755 w 830"/>
                <a:gd name="T11" fmla="*/ 604 h 604"/>
                <a:gd name="T12" fmla="*/ 830 w 830"/>
                <a:gd name="T13" fmla="*/ 528 h 604"/>
                <a:gd name="T14" fmla="*/ 830 w 830"/>
                <a:gd name="T15" fmla="*/ 75 h 604"/>
                <a:gd name="T16" fmla="*/ 755 w 830"/>
                <a:gd name="T17" fmla="*/ 0 h 604"/>
                <a:gd name="T18" fmla="*/ 744 w 830"/>
                <a:gd name="T19" fmla="*/ 140 h 604"/>
                <a:gd name="T20" fmla="*/ 415 w 830"/>
                <a:gd name="T21" fmla="*/ 415 h 604"/>
                <a:gd name="T22" fmla="*/ 87 w 830"/>
                <a:gd name="T23" fmla="*/ 140 h 604"/>
                <a:gd name="T24" fmla="*/ 87 w 830"/>
                <a:gd name="T25" fmla="*/ 86 h 604"/>
                <a:gd name="T26" fmla="*/ 140 w 830"/>
                <a:gd name="T27" fmla="*/ 86 h 604"/>
                <a:gd name="T28" fmla="*/ 415 w 830"/>
                <a:gd name="T29" fmla="*/ 308 h 604"/>
                <a:gd name="T30" fmla="*/ 691 w 830"/>
                <a:gd name="T31" fmla="*/ 86 h 604"/>
                <a:gd name="T32" fmla="*/ 744 w 830"/>
                <a:gd name="T33" fmla="*/ 86 h 604"/>
                <a:gd name="T34" fmla="*/ 744 w 830"/>
                <a:gd name="T35" fmla="*/ 14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30" h="604">
                  <a:moveTo>
                    <a:pt x="755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528"/>
                    <a:pt x="0" y="528"/>
                    <a:pt x="0" y="528"/>
                  </a:cubicBezTo>
                  <a:cubicBezTo>
                    <a:pt x="0" y="570"/>
                    <a:pt x="34" y="604"/>
                    <a:pt x="76" y="604"/>
                  </a:cubicBezTo>
                  <a:cubicBezTo>
                    <a:pt x="755" y="604"/>
                    <a:pt x="755" y="604"/>
                    <a:pt x="755" y="604"/>
                  </a:cubicBezTo>
                  <a:cubicBezTo>
                    <a:pt x="797" y="604"/>
                    <a:pt x="830" y="570"/>
                    <a:pt x="830" y="528"/>
                  </a:cubicBezTo>
                  <a:cubicBezTo>
                    <a:pt x="830" y="75"/>
                    <a:pt x="830" y="75"/>
                    <a:pt x="830" y="75"/>
                  </a:cubicBezTo>
                  <a:cubicBezTo>
                    <a:pt x="830" y="34"/>
                    <a:pt x="797" y="0"/>
                    <a:pt x="755" y="0"/>
                  </a:cubicBezTo>
                  <a:close/>
                  <a:moveTo>
                    <a:pt x="744" y="140"/>
                  </a:moveTo>
                  <a:cubicBezTo>
                    <a:pt x="415" y="415"/>
                    <a:pt x="415" y="415"/>
                    <a:pt x="415" y="415"/>
                  </a:cubicBezTo>
                  <a:cubicBezTo>
                    <a:pt x="87" y="140"/>
                    <a:pt x="87" y="140"/>
                    <a:pt x="87" y="140"/>
                  </a:cubicBezTo>
                  <a:cubicBezTo>
                    <a:pt x="72" y="125"/>
                    <a:pt x="72" y="101"/>
                    <a:pt x="87" y="86"/>
                  </a:cubicBezTo>
                  <a:cubicBezTo>
                    <a:pt x="101" y="72"/>
                    <a:pt x="125" y="72"/>
                    <a:pt x="140" y="86"/>
                  </a:cubicBezTo>
                  <a:cubicBezTo>
                    <a:pt x="415" y="308"/>
                    <a:pt x="415" y="308"/>
                    <a:pt x="415" y="308"/>
                  </a:cubicBezTo>
                  <a:cubicBezTo>
                    <a:pt x="691" y="86"/>
                    <a:pt x="691" y="86"/>
                    <a:pt x="691" y="86"/>
                  </a:cubicBezTo>
                  <a:cubicBezTo>
                    <a:pt x="705" y="72"/>
                    <a:pt x="729" y="72"/>
                    <a:pt x="744" y="86"/>
                  </a:cubicBezTo>
                  <a:cubicBezTo>
                    <a:pt x="758" y="101"/>
                    <a:pt x="758" y="125"/>
                    <a:pt x="744" y="14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0" name="Freeform 6"/>
            <p:cNvSpPr>
              <a:spLocks noEditPoints="1"/>
            </p:cNvSpPr>
            <p:nvPr/>
          </p:nvSpPr>
          <p:spPr bwMode="auto">
            <a:xfrm>
              <a:off x="1453106" y="2238238"/>
              <a:ext cx="141788" cy="138319"/>
            </a:xfrm>
            <a:custGeom>
              <a:avLst/>
              <a:gdLst>
                <a:gd name="T0" fmla="*/ 976 w 1159"/>
                <a:gd name="T1" fmla="*/ 522 h 1131"/>
                <a:gd name="T2" fmla="*/ 961 w 1159"/>
                <a:gd name="T3" fmla="*/ 456 h 1131"/>
                <a:gd name="T4" fmla="*/ 1080 w 1159"/>
                <a:gd name="T5" fmla="*/ 279 h 1131"/>
                <a:gd name="T6" fmla="*/ 983 w 1159"/>
                <a:gd name="T7" fmla="*/ 157 h 1131"/>
                <a:gd name="T8" fmla="*/ 784 w 1159"/>
                <a:gd name="T9" fmla="*/ 233 h 1131"/>
                <a:gd name="T10" fmla="*/ 723 w 1159"/>
                <a:gd name="T11" fmla="*/ 204 h 1131"/>
                <a:gd name="T12" fmla="*/ 658 w 1159"/>
                <a:gd name="T13" fmla="*/ 0 h 1131"/>
                <a:gd name="T14" fmla="*/ 503 w 1159"/>
                <a:gd name="T15" fmla="*/ 0 h 1131"/>
                <a:gd name="T16" fmla="*/ 438 w 1159"/>
                <a:gd name="T17" fmla="*/ 204 h 1131"/>
                <a:gd name="T18" fmla="*/ 379 w 1159"/>
                <a:gd name="T19" fmla="*/ 233 h 1131"/>
                <a:gd name="T20" fmla="*/ 177 w 1159"/>
                <a:gd name="T21" fmla="*/ 156 h 1131"/>
                <a:gd name="T22" fmla="*/ 81 w 1159"/>
                <a:gd name="T23" fmla="*/ 277 h 1131"/>
                <a:gd name="T24" fmla="*/ 200 w 1159"/>
                <a:gd name="T25" fmla="*/ 456 h 1131"/>
                <a:gd name="T26" fmla="*/ 186 w 1159"/>
                <a:gd name="T27" fmla="*/ 519 h 1131"/>
                <a:gd name="T28" fmla="*/ 0 w 1159"/>
                <a:gd name="T29" fmla="*/ 629 h 1131"/>
                <a:gd name="T30" fmla="*/ 34 w 1159"/>
                <a:gd name="T31" fmla="*/ 780 h 1131"/>
                <a:gd name="T32" fmla="*/ 248 w 1159"/>
                <a:gd name="T33" fmla="*/ 798 h 1131"/>
                <a:gd name="T34" fmla="*/ 289 w 1159"/>
                <a:gd name="T35" fmla="*/ 849 h 1131"/>
                <a:gd name="T36" fmla="*/ 259 w 1159"/>
                <a:gd name="T37" fmla="*/ 1063 h 1131"/>
                <a:gd name="T38" fmla="*/ 399 w 1159"/>
                <a:gd name="T39" fmla="*/ 1130 h 1131"/>
                <a:gd name="T40" fmla="*/ 545 w 1159"/>
                <a:gd name="T41" fmla="*/ 975 h 1131"/>
                <a:gd name="T42" fmla="*/ 580 w 1159"/>
                <a:gd name="T43" fmla="*/ 976 h 1131"/>
                <a:gd name="T44" fmla="*/ 612 w 1159"/>
                <a:gd name="T45" fmla="*/ 975 h 1131"/>
                <a:gd name="T46" fmla="*/ 759 w 1159"/>
                <a:gd name="T47" fmla="*/ 1131 h 1131"/>
                <a:gd name="T48" fmla="*/ 899 w 1159"/>
                <a:gd name="T49" fmla="*/ 1063 h 1131"/>
                <a:gd name="T50" fmla="*/ 869 w 1159"/>
                <a:gd name="T51" fmla="*/ 852 h 1131"/>
                <a:gd name="T52" fmla="*/ 912 w 1159"/>
                <a:gd name="T53" fmla="*/ 800 h 1131"/>
                <a:gd name="T54" fmla="*/ 1125 w 1159"/>
                <a:gd name="T55" fmla="*/ 782 h 1131"/>
                <a:gd name="T56" fmla="*/ 1159 w 1159"/>
                <a:gd name="T57" fmla="*/ 630 h 1131"/>
                <a:gd name="T58" fmla="*/ 976 w 1159"/>
                <a:gd name="T59" fmla="*/ 522 h 1131"/>
                <a:gd name="T60" fmla="*/ 580 w 1159"/>
                <a:gd name="T61" fmla="*/ 843 h 1131"/>
                <a:gd name="T62" fmla="*/ 314 w 1159"/>
                <a:gd name="T63" fmla="*/ 577 h 1131"/>
                <a:gd name="T64" fmla="*/ 580 w 1159"/>
                <a:gd name="T65" fmla="*/ 311 h 1131"/>
                <a:gd name="T66" fmla="*/ 847 w 1159"/>
                <a:gd name="T67" fmla="*/ 577 h 1131"/>
                <a:gd name="T68" fmla="*/ 580 w 1159"/>
                <a:gd name="T69" fmla="*/ 843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9" h="1131">
                  <a:moveTo>
                    <a:pt x="976" y="522"/>
                  </a:moveTo>
                  <a:cubicBezTo>
                    <a:pt x="973" y="499"/>
                    <a:pt x="968" y="477"/>
                    <a:pt x="961" y="456"/>
                  </a:cubicBezTo>
                  <a:cubicBezTo>
                    <a:pt x="1080" y="279"/>
                    <a:pt x="1080" y="279"/>
                    <a:pt x="1080" y="279"/>
                  </a:cubicBezTo>
                  <a:cubicBezTo>
                    <a:pt x="983" y="157"/>
                    <a:pt x="983" y="157"/>
                    <a:pt x="983" y="157"/>
                  </a:cubicBezTo>
                  <a:cubicBezTo>
                    <a:pt x="784" y="233"/>
                    <a:pt x="784" y="233"/>
                    <a:pt x="784" y="233"/>
                  </a:cubicBezTo>
                  <a:cubicBezTo>
                    <a:pt x="764" y="222"/>
                    <a:pt x="744" y="212"/>
                    <a:pt x="723" y="204"/>
                  </a:cubicBezTo>
                  <a:cubicBezTo>
                    <a:pt x="658" y="0"/>
                    <a:pt x="658" y="0"/>
                    <a:pt x="658" y="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438" y="204"/>
                    <a:pt x="438" y="204"/>
                    <a:pt x="438" y="204"/>
                  </a:cubicBezTo>
                  <a:cubicBezTo>
                    <a:pt x="417" y="212"/>
                    <a:pt x="397" y="222"/>
                    <a:pt x="379" y="233"/>
                  </a:cubicBezTo>
                  <a:cubicBezTo>
                    <a:pt x="177" y="156"/>
                    <a:pt x="177" y="156"/>
                    <a:pt x="177" y="156"/>
                  </a:cubicBezTo>
                  <a:cubicBezTo>
                    <a:pt x="81" y="277"/>
                    <a:pt x="81" y="277"/>
                    <a:pt x="81" y="277"/>
                  </a:cubicBezTo>
                  <a:cubicBezTo>
                    <a:pt x="200" y="456"/>
                    <a:pt x="200" y="456"/>
                    <a:pt x="200" y="456"/>
                  </a:cubicBezTo>
                  <a:cubicBezTo>
                    <a:pt x="193" y="476"/>
                    <a:pt x="189" y="497"/>
                    <a:pt x="186" y="519"/>
                  </a:cubicBezTo>
                  <a:cubicBezTo>
                    <a:pt x="0" y="629"/>
                    <a:pt x="0" y="629"/>
                    <a:pt x="0" y="629"/>
                  </a:cubicBezTo>
                  <a:cubicBezTo>
                    <a:pt x="34" y="780"/>
                    <a:pt x="34" y="780"/>
                    <a:pt x="34" y="780"/>
                  </a:cubicBezTo>
                  <a:cubicBezTo>
                    <a:pt x="248" y="798"/>
                    <a:pt x="248" y="798"/>
                    <a:pt x="248" y="798"/>
                  </a:cubicBezTo>
                  <a:cubicBezTo>
                    <a:pt x="260" y="816"/>
                    <a:pt x="274" y="833"/>
                    <a:pt x="289" y="849"/>
                  </a:cubicBezTo>
                  <a:cubicBezTo>
                    <a:pt x="259" y="1063"/>
                    <a:pt x="259" y="1063"/>
                    <a:pt x="259" y="1063"/>
                  </a:cubicBezTo>
                  <a:cubicBezTo>
                    <a:pt x="399" y="1130"/>
                    <a:pt x="399" y="1130"/>
                    <a:pt x="399" y="1130"/>
                  </a:cubicBezTo>
                  <a:cubicBezTo>
                    <a:pt x="545" y="975"/>
                    <a:pt x="545" y="975"/>
                    <a:pt x="545" y="975"/>
                  </a:cubicBezTo>
                  <a:cubicBezTo>
                    <a:pt x="557" y="976"/>
                    <a:pt x="569" y="976"/>
                    <a:pt x="580" y="976"/>
                  </a:cubicBezTo>
                  <a:cubicBezTo>
                    <a:pt x="591" y="976"/>
                    <a:pt x="601" y="976"/>
                    <a:pt x="612" y="975"/>
                  </a:cubicBezTo>
                  <a:cubicBezTo>
                    <a:pt x="759" y="1131"/>
                    <a:pt x="759" y="1131"/>
                    <a:pt x="759" y="1131"/>
                  </a:cubicBezTo>
                  <a:cubicBezTo>
                    <a:pt x="899" y="1063"/>
                    <a:pt x="899" y="1063"/>
                    <a:pt x="899" y="1063"/>
                  </a:cubicBezTo>
                  <a:cubicBezTo>
                    <a:pt x="869" y="852"/>
                    <a:pt x="869" y="852"/>
                    <a:pt x="869" y="852"/>
                  </a:cubicBezTo>
                  <a:cubicBezTo>
                    <a:pt x="885" y="836"/>
                    <a:pt x="899" y="819"/>
                    <a:pt x="912" y="800"/>
                  </a:cubicBezTo>
                  <a:cubicBezTo>
                    <a:pt x="1125" y="782"/>
                    <a:pt x="1125" y="782"/>
                    <a:pt x="1125" y="782"/>
                  </a:cubicBezTo>
                  <a:cubicBezTo>
                    <a:pt x="1159" y="630"/>
                    <a:pt x="1159" y="630"/>
                    <a:pt x="1159" y="630"/>
                  </a:cubicBezTo>
                  <a:lnTo>
                    <a:pt x="976" y="522"/>
                  </a:lnTo>
                  <a:close/>
                  <a:moveTo>
                    <a:pt x="580" y="843"/>
                  </a:moveTo>
                  <a:cubicBezTo>
                    <a:pt x="433" y="843"/>
                    <a:pt x="314" y="724"/>
                    <a:pt x="314" y="577"/>
                  </a:cubicBezTo>
                  <a:cubicBezTo>
                    <a:pt x="314" y="430"/>
                    <a:pt x="433" y="311"/>
                    <a:pt x="580" y="311"/>
                  </a:cubicBezTo>
                  <a:cubicBezTo>
                    <a:pt x="728" y="311"/>
                    <a:pt x="847" y="430"/>
                    <a:pt x="847" y="577"/>
                  </a:cubicBezTo>
                  <a:cubicBezTo>
                    <a:pt x="847" y="724"/>
                    <a:pt x="728" y="843"/>
                    <a:pt x="580" y="84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01" name="Group 900"/>
            <p:cNvGrpSpPr>
              <a:grpSpLocks noChangeAspect="1"/>
            </p:cNvGrpSpPr>
            <p:nvPr/>
          </p:nvGrpSpPr>
          <p:grpSpPr>
            <a:xfrm>
              <a:off x="942669" y="2237497"/>
              <a:ext cx="211092" cy="139801"/>
              <a:chOff x="9740900" y="450850"/>
              <a:chExt cx="4216400" cy="2792413"/>
            </a:xfrm>
            <a:solidFill>
              <a:schemeClr val="tx1"/>
            </a:solidFill>
            <a:effectLst/>
          </p:grpSpPr>
          <p:sp>
            <p:nvSpPr>
              <p:cNvPr id="902" name="Freeform 76"/>
              <p:cNvSpPr>
                <a:spLocks noEditPoints="1"/>
              </p:cNvSpPr>
              <p:nvPr/>
            </p:nvSpPr>
            <p:spPr bwMode="auto">
              <a:xfrm>
                <a:off x="9740900" y="450850"/>
                <a:ext cx="4216400" cy="2792413"/>
              </a:xfrm>
              <a:custGeom>
                <a:avLst/>
                <a:gdLst/>
                <a:ahLst/>
                <a:cxnLst>
                  <a:cxn ang="0">
                    <a:pos x="0" y="1759"/>
                  </a:cxn>
                  <a:cxn ang="0">
                    <a:pos x="0" y="0"/>
                  </a:cxn>
                  <a:cxn ang="0">
                    <a:pos x="2656" y="0"/>
                  </a:cxn>
                  <a:cxn ang="0">
                    <a:pos x="2656" y="1721"/>
                  </a:cxn>
                  <a:cxn ang="0">
                    <a:pos x="2656" y="1759"/>
                  </a:cxn>
                  <a:cxn ang="0">
                    <a:pos x="0" y="1759"/>
                  </a:cxn>
                  <a:cxn ang="0">
                    <a:pos x="0" y="1759"/>
                  </a:cxn>
                  <a:cxn ang="0">
                    <a:pos x="2618" y="1721"/>
                  </a:cxn>
                  <a:cxn ang="0">
                    <a:pos x="2618" y="1683"/>
                  </a:cxn>
                  <a:cxn ang="0">
                    <a:pos x="2618" y="1721"/>
                  </a:cxn>
                  <a:cxn ang="0">
                    <a:pos x="2618" y="1721"/>
                  </a:cxn>
                  <a:cxn ang="0">
                    <a:pos x="76" y="1683"/>
                  </a:cxn>
                  <a:cxn ang="0">
                    <a:pos x="2580" y="1683"/>
                  </a:cxn>
                  <a:cxn ang="0">
                    <a:pos x="2580" y="75"/>
                  </a:cxn>
                  <a:cxn ang="0">
                    <a:pos x="76" y="75"/>
                  </a:cxn>
                  <a:cxn ang="0">
                    <a:pos x="76" y="1683"/>
                  </a:cxn>
                  <a:cxn ang="0">
                    <a:pos x="76" y="1683"/>
                  </a:cxn>
                </a:cxnLst>
                <a:rect l="0" t="0" r="r" b="b"/>
                <a:pathLst>
                  <a:path w="2656" h="1759">
                    <a:moveTo>
                      <a:pt x="0" y="1759"/>
                    </a:moveTo>
                    <a:lnTo>
                      <a:pt x="0" y="0"/>
                    </a:lnTo>
                    <a:lnTo>
                      <a:pt x="2656" y="0"/>
                    </a:lnTo>
                    <a:lnTo>
                      <a:pt x="2656" y="1721"/>
                    </a:lnTo>
                    <a:lnTo>
                      <a:pt x="2656" y="1759"/>
                    </a:lnTo>
                    <a:lnTo>
                      <a:pt x="0" y="1759"/>
                    </a:lnTo>
                    <a:lnTo>
                      <a:pt x="0" y="1759"/>
                    </a:lnTo>
                    <a:close/>
                    <a:moveTo>
                      <a:pt x="2618" y="1721"/>
                    </a:moveTo>
                    <a:lnTo>
                      <a:pt x="2618" y="1683"/>
                    </a:lnTo>
                    <a:lnTo>
                      <a:pt x="2618" y="1721"/>
                    </a:lnTo>
                    <a:lnTo>
                      <a:pt x="2618" y="1721"/>
                    </a:lnTo>
                    <a:close/>
                    <a:moveTo>
                      <a:pt x="76" y="1683"/>
                    </a:moveTo>
                    <a:lnTo>
                      <a:pt x="2580" y="1683"/>
                    </a:lnTo>
                    <a:lnTo>
                      <a:pt x="2580" y="75"/>
                    </a:lnTo>
                    <a:lnTo>
                      <a:pt x="76" y="75"/>
                    </a:lnTo>
                    <a:lnTo>
                      <a:pt x="76" y="1683"/>
                    </a:lnTo>
                    <a:lnTo>
                      <a:pt x="76" y="16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" name="Freeform 77"/>
              <p:cNvSpPr>
                <a:spLocks/>
              </p:cNvSpPr>
              <p:nvPr/>
            </p:nvSpPr>
            <p:spPr bwMode="auto">
              <a:xfrm>
                <a:off x="10821988" y="2205038"/>
                <a:ext cx="490538" cy="454025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110" y="121"/>
                  </a:cxn>
                  <a:cxn ang="0">
                    <a:pos x="121" y="96"/>
                  </a:cxn>
                  <a:cxn ang="0">
                    <a:pos x="111" y="0"/>
                  </a:cxn>
                  <a:cxn ang="0">
                    <a:pos x="0" y="60"/>
                  </a:cxn>
                </a:cxnLst>
                <a:rect l="0" t="0" r="r" b="b"/>
                <a:pathLst>
                  <a:path w="131" h="121">
                    <a:moveTo>
                      <a:pt x="0" y="60"/>
                    </a:moveTo>
                    <a:cubicBezTo>
                      <a:pt x="110" y="121"/>
                      <a:pt x="110" y="121"/>
                      <a:pt x="110" y="121"/>
                    </a:cubicBezTo>
                    <a:cubicBezTo>
                      <a:pt x="115" y="113"/>
                      <a:pt x="118" y="105"/>
                      <a:pt x="121" y="96"/>
                    </a:cubicBezTo>
                    <a:cubicBezTo>
                      <a:pt x="131" y="63"/>
                      <a:pt x="126" y="29"/>
                      <a:pt x="111" y="0"/>
                    </a:cubicBezTo>
                    <a:lnTo>
                      <a:pt x="0" y="6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" name="Freeform 78"/>
              <p:cNvSpPr>
                <a:spLocks/>
              </p:cNvSpPr>
              <p:nvPr/>
            </p:nvSpPr>
            <p:spPr bwMode="auto">
              <a:xfrm>
                <a:off x="10472738" y="1908175"/>
                <a:ext cx="739775" cy="503238"/>
              </a:xfrm>
              <a:custGeom>
                <a:avLst/>
                <a:gdLst/>
                <a:ahLst/>
                <a:cxnLst>
                  <a:cxn ang="0">
                    <a:pos x="86" y="134"/>
                  </a:cxn>
                  <a:cxn ang="0">
                    <a:pos x="197" y="74"/>
                  </a:cxn>
                  <a:cxn ang="0">
                    <a:pos x="119" y="12"/>
                  </a:cxn>
                  <a:cxn ang="0">
                    <a:pos x="0" y="41"/>
                  </a:cxn>
                  <a:cxn ang="0">
                    <a:pos x="86" y="134"/>
                  </a:cxn>
                </a:cxnLst>
                <a:rect l="0" t="0" r="r" b="b"/>
                <a:pathLst>
                  <a:path w="197" h="134">
                    <a:moveTo>
                      <a:pt x="86" y="134"/>
                    </a:moveTo>
                    <a:cubicBezTo>
                      <a:pt x="197" y="74"/>
                      <a:pt x="197" y="74"/>
                      <a:pt x="197" y="74"/>
                    </a:cubicBezTo>
                    <a:cubicBezTo>
                      <a:pt x="181" y="44"/>
                      <a:pt x="154" y="21"/>
                      <a:pt x="119" y="12"/>
                    </a:cubicBezTo>
                    <a:cubicBezTo>
                      <a:pt x="75" y="0"/>
                      <a:pt x="31" y="13"/>
                      <a:pt x="0" y="41"/>
                    </a:cubicBezTo>
                    <a:lnTo>
                      <a:pt x="86" y="1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" name="Freeform 79"/>
              <p:cNvSpPr>
                <a:spLocks/>
              </p:cNvSpPr>
              <p:nvPr/>
            </p:nvSpPr>
            <p:spPr bwMode="auto">
              <a:xfrm>
                <a:off x="10240963" y="2084388"/>
                <a:ext cx="974725" cy="889000"/>
              </a:xfrm>
              <a:custGeom>
                <a:avLst/>
                <a:gdLst/>
                <a:ahLst/>
                <a:cxnLst>
                  <a:cxn ang="0">
                    <a:pos x="145" y="98"/>
                  </a:cxn>
                  <a:cxn ang="0">
                    <a:pos x="56" y="0"/>
                  </a:cxn>
                  <a:cxn ang="0">
                    <a:pos x="20" y="57"/>
                  </a:cxn>
                  <a:cxn ang="0">
                    <a:pos x="109" y="219"/>
                  </a:cxn>
                  <a:cxn ang="0">
                    <a:pos x="260" y="161"/>
                  </a:cxn>
                  <a:cxn ang="0">
                    <a:pos x="145" y="98"/>
                  </a:cxn>
                </a:cxnLst>
                <a:rect l="0" t="0" r="r" b="b"/>
                <a:pathLst>
                  <a:path w="260" h="237">
                    <a:moveTo>
                      <a:pt x="145" y="98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40" y="15"/>
                      <a:pt x="27" y="35"/>
                      <a:pt x="20" y="57"/>
                    </a:cubicBezTo>
                    <a:cubicBezTo>
                      <a:pt x="0" y="126"/>
                      <a:pt x="39" y="198"/>
                      <a:pt x="109" y="219"/>
                    </a:cubicBezTo>
                    <a:cubicBezTo>
                      <a:pt x="168" y="237"/>
                      <a:pt x="230" y="211"/>
                      <a:pt x="260" y="161"/>
                    </a:cubicBezTo>
                    <a:lnTo>
                      <a:pt x="145" y="9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" name="Rectangle 80"/>
              <p:cNvSpPr>
                <a:spLocks noChangeArrowheads="1"/>
              </p:cNvSpPr>
              <p:nvPr/>
            </p:nvSpPr>
            <p:spPr bwMode="auto">
              <a:xfrm>
                <a:off x="10161588" y="1009650"/>
                <a:ext cx="179388" cy="7334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" name="Rectangle 81"/>
              <p:cNvSpPr>
                <a:spLocks noChangeArrowheads="1"/>
              </p:cNvSpPr>
              <p:nvPr/>
            </p:nvSpPr>
            <p:spPr bwMode="auto">
              <a:xfrm>
                <a:off x="10447338" y="709613"/>
                <a:ext cx="176213" cy="10334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" name="Rectangle 82"/>
              <p:cNvSpPr>
                <a:spLocks noChangeArrowheads="1"/>
              </p:cNvSpPr>
              <p:nvPr/>
            </p:nvSpPr>
            <p:spPr bwMode="auto">
              <a:xfrm>
                <a:off x="10728325" y="1398588"/>
                <a:ext cx="179388" cy="3444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" name="Rectangle 83"/>
              <p:cNvSpPr>
                <a:spLocks noChangeArrowheads="1"/>
              </p:cNvSpPr>
              <p:nvPr/>
            </p:nvSpPr>
            <p:spPr bwMode="auto">
              <a:xfrm>
                <a:off x="11012488" y="1027113"/>
                <a:ext cx="176213" cy="7159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" name="Rectangle 84"/>
              <p:cNvSpPr>
                <a:spLocks noChangeArrowheads="1"/>
              </p:cNvSpPr>
              <p:nvPr/>
            </p:nvSpPr>
            <p:spPr bwMode="auto">
              <a:xfrm>
                <a:off x="11295063" y="858838"/>
                <a:ext cx="179388" cy="8842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" name="Freeform 85"/>
              <p:cNvSpPr>
                <a:spLocks/>
              </p:cNvSpPr>
              <p:nvPr/>
            </p:nvSpPr>
            <p:spPr bwMode="auto">
              <a:xfrm>
                <a:off x="11961813" y="858838"/>
                <a:ext cx="1503363" cy="930275"/>
              </a:xfrm>
              <a:custGeom>
                <a:avLst/>
                <a:gdLst/>
                <a:ahLst/>
                <a:cxnLst>
                  <a:cxn ang="0">
                    <a:pos x="0" y="586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548"/>
                  </a:cxn>
                  <a:cxn ang="0">
                    <a:pos x="947" y="548"/>
                  </a:cxn>
                  <a:cxn ang="0">
                    <a:pos x="947" y="586"/>
                  </a:cxn>
                  <a:cxn ang="0">
                    <a:pos x="0" y="586"/>
                  </a:cxn>
                  <a:cxn ang="0">
                    <a:pos x="0" y="586"/>
                  </a:cxn>
                </a:cxnLst>
                <a:rect l="0" t="0" r="r" b="b"/>
                <a:pathLst>
                  <a:path w="947" h="586">
                    <a:moveTo>
                      <a:pt x="0" y="586"/>
                    </a:moveTo>
                    <a:lnTo>
                      <a:pt x="0" y="0"/>
                    </a:lnTo>
                    <a:lnTo>
                      <a:pt x="38" y="0"/>
                    </a:lnTo>
                    <a:lnTo>
                      <a:pt x="38" y="548"/>
                    </a:lnTo>
                    <a:lnTo>
                      <a:pt x="947" y="548"/>
                    </a:lnTo>
                    <a:lnTo>
                      <a:pt x="947" y="586"/>
                    </a:lnTo>
                    <a:lnTo>
                      <a:pt x="0" y="586"/>
                    </a:lnTo>
                    <a:lnTo>
                      <a:pt x="0" y="58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" name="Freeform 86"/>
              <p:cNvSpPr>
                <a:spLocks/>
              </p:cNvSpPr>
              <p:nvPr/>
            </p:nvSpPr>
            <p:spPr bwMode="auto">
              <a:xfrm>
                <a:off x="11958638" y="927100"/>
                <a:ext cx="1506538" cy="704850"/>
              </a:xfrm>
              <a:custGeom>
                <a:avLst/>
                <a:gdLst/>
                <a:ahLst/>
                <a:cxnLst>
                  <a:cxn ang="0">
                    <a:pos x="668" y="266"/>
                  </a:cxn>
                  <a:cxn ang="0">
                    <a:pos x="574" y="354"/>
                  </a:cxn>
                  <a:cxn ang="0">
                    <a:pos x="477" y="193"/>
                  </a:cxn>
                  <a:cxn ang="0">
                    <a:pos x="392" y="432"/>
                  </a:cxn>
                  <a:cxn ang="0">
                    <a:pos x="281" y="359"/>
                  </a:cxn>
                  <a:cxn ang="0">
                    <a:pos x="241" y="441"/>
                  </a:cxn>
                  <a:cxn ang="0">
                    <a:pos x="120" y="205"/>
                  </a:cxn>
                  <a:cxn ang="0">
                    <a:pos x="42" y="333"/>
                  </a:cxn>
                  <a:cxn ang="0">
                    <a:pos x="0" y="307"/>
                  </a:cxn>
                  <a:cxn ang="0">
                    <a:pos x="123" y="108"/>
                  </a:cxn>
                  <a:cxn ang="0">
                    <a:pos x="238" y="333"/>
                  </a:cxn>
                  <a:cxn ang="0">
                    <a:pos x="260" y="290"/>
                  </a:cxn>
                  <a:cxn ang="0">
                    <a:pos x="368" y="359"/>
                  </a:cxn>
                  <a:cxn ang="0">
                    <a:pos x="465" y="85"/>
                  </a:cxn>
                  <a:cxn ang="0">
                    <a:pos x="586" y="281"/>
                  </a:cxn>
                  <a:cxn ang="0">
                    <a:pos x="692" y="181"/>
                  </a:cxn>
                  <a:cxn ang="0">
                    <a:pos x="734" y="323"/>
                  </a:cxn>
                  <a:cxn ang="0">
                    <a:pos x="907" y="0"/>
                  </a:cxn>
                  <a:cxn ang="0">
                    <a:pos x="949" y="21"/>
                  </a:cxn>
                  <a:cxn ang="0">
                    <a:pos x="723" y="444"/>
                  </a:cxn>
                  <a:cxn ang="0">
                    <a:pos x="668" y="266"/>
                  </a:cxn>
                  <a:cxn ang="0">
                    <a:pos x="668" y="266"/>
                  </a:cxn>
                </a:cxnLst>
                <a:rect l="0" t="0" r="r" b="b"/>
                <a:pathLst>
                  <a:path w="949" h="444">
                    <a:moveTo>
                      <a:pt x="668" y="266"/>
                    </a:moveTo>
                    <a:lnTo>
                      <a:pt x="574" y="354"/>
                    </a:lnTo>
                    <a:lnTo>
                      <a:pt x="477" y="193"/>
                    </a:lnTo>
                    <a:lnTo>
                      <a:pt x="392" y="432"/>
                    </a:lnTo>
                    <a:lnTo>
                      <a:pt x="281" y="359"/>
                    </a:lnTo>
                    <a:lnTo>
                      <a:pt x="241" y="441"/>
                    </a:lnTo>
                    <a:lnTo>
                      <a:pt x="120" y="205"/>
                    </a:lnTo>
                    <a:lnTo>
                      <a:pt x="42" y="333"/>
                    </a:lnTo>
                    <a:lnTo>
                      <a:pt x="0" y="307"/>
                    </a:lnTo>
                    <a:lnTo>
                      <a:pt x="123" y="108"/>
                    </a:lnTo>
                    <a:lnTo>
                      <a:pt x="238" y="333"/>
                    </a:lnTo>
                    <a:lnTo>
                      <a:pt x="260" y="290"/>
                    </a:lnTo>
                    <a:lnTo>
                      <a:pt x="368" y="359"/>
                    </a:lnTo>
                    <a:lnTo>
                      <a:pt x="465" y="85"/>
                    </a:lnTo>
                    <a:lnTo>
                      <a:pt x="586" y="281"/>
                    </a:lnTo>
                    <a:lnTo>
                      <a:pt x="692" y="181"/>
                    </a:lnTo>
                    <a:lnTo>
                      <a:pt x="734" y="323"/>
                    </a:lnTo>
                    <a:lnTo>
                      <a:pt x="907" y="0"/>
                    </a:lnTo>
                    <a:lnTo>
                      <a:pt x="949" y="21"/>
                    </a:lnTo>
                    <a:lnTo>
                      <a:pt x="723" y="444"/>
                    </a:lnTo>
                    <a:lnTo>
                      <a:pt x="668" y="266"/>
                    </a:lnTo>
                    <a:lnTo>
                      <a:pt x="668" y="26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" name="Freeform 87"/>
              <p:cNvSpPr>
                <a:spLocks noEditPoints="1"/>
              </p:cNvSpPr>
              <p:nvPr/>
            </p:nvSpPr>
            <p:spPr bwMode="auto">
              <a:xfrm>
                <a:off x="11961813" y="2006600"/>
                <a:ext cx="1485900" cy="906463"/>
              </a:xfrm>
              <a:custGeom>
                <a:avLst/>
                <a:gdLst/>
                <a:ahLst/>
                <a:cxnLst>
                  <a:cxn ang="0">
                    <a:pos x="0" y="571"/>
                  </a:cxn>
                  <a:cxn ang="0">
                    <a:pos x="0" y="0"/>
                  </a:cxn>
                  <a:cxn ang="0">
                    <a:pos x="936" y="0"/>
                  </a:cxn>
                  <a:cxn ang="0">
                    <a:pos x="936" y="557"/>
                  </a:cxn>
                  <a:cxn ang="0">
                    <a:pos x="936" y="571"/>
                  </a:cxn>
                  <a:cxn ang="0">
                    <a:pos x="0" y="571"/>
                  </a:cxn>
                  <a:cxn ang="0">
                    <a:pos x="0" y="571"/>
                  </a:cxn>
                  <a:cxn ang="0">
                    <a:pos x="921" y="557"/>
                  </a:cxn>
                  <a:cxn ang="0">
                    <a:pos x="921" y="543"/>
                  </a:cxn>
                  <a:cxn ang="0">
                    <a:pos x="921" y="557"/>
                  </a:cxn>
                  <a:cxn ang="0">
                    <a:pos x="921" y="557"/>
                  </a:cxn>
                  <a:cxn ang="0">
                    <a:pos x="28" y="543"/>
                  </a:cxn>
                  <a:cxn ang="0">
                    <a:pos x="907" y="543"/>
                  </a:cxn>
                  <a:cxn ang="0">
                    <a:pos x="907" y="28"/>
                  </a:cxn>
                  <a:cxn ang="0">
                    <a:pos x="28" y="28"/>
                  </a:cxn>
                  <a:cxn ang="0">
                    <a:pos x="28" y="543"/>
                  </a:cxn>
                  <a:cxn ang="0">
                    <a:pos x="28" y="543"/>
                  </a:cxn>
                </a:cxnLst>
                <a:rect l="0" t="0" r="r" b="b"/>
                <a:pathLst>
                  <a:path w="936" h="571">
                    <a:moveTo>
                      <a:pt x="0" y="571"/>
                    </a:moveTo>
                    <a:lnTo>
                      <a:pt x="0" y="0"/>
                    </a:lnTo>
                    <a:lnTo>
                      <a:pt x="936" y="0"/>
                    </a:lnTo>
                    <a:lnTo>
                      <a:pt x="936" y="557"/>
                    </a:lnTo>
                    <a:lnTo>
                      <a:pt x="936" y="571"/>
                    </a:lnTo>
                    <a:lnTo>
                      <a:pt x="0" y="571"/>
                    </a:lnTo>
                    <a:lnTo>
                      <a:pt x="0" y="571"/>
                    </a:lnTo>
                    <a:close/>
                    <a:moveTo>
                      <a:pt x="921" y="557"/>
                    </a:moveTo>
                    <a:lnTo>
                      <a:pt x="921" y="543"/>
                    </a:lnTo>
                    <a:lnTo>
                      <a:pt x="921" y="557"/>
                    </a:lnTo>
                    <a:lnTo>
                      <a:pt x="921" y="557"/>
                    </a:lnTo>
                    <a:close/>
                    <a:moveTo>
                      <a:pt x="28" y="543"/>
                    </a:moveTo>
                    <a:lnTo>
                      <a:pt x="907" y="543"/>
                    </a:lnTo>
                    <a:lnTo>
                      <a:pt x="907" y="28"/>
                    </a:lnTo>
                    <a:lnTo>
                      <a:pt x="28" y="28"/>
                    </a:lnTo>
                    <a:lnTo>
                      <a:pt x="28" y="543"/>
                    </a:lnTo>
                    <a:lnTo>
                      <a:pt x="28" y="5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" name="Rectangle 88"/>
              <p:cNvSpPr>
                <a:spLocks noChangeArrowheads="1"/>
              </p:cNvSpPr>
              <p:nvPr/>
            </p:nvSpPr>
            <p:spPr bwMode="auto">
              <a:xfrm>
                <a:off x="11984038" y="2028825"/>
                <a:ext cx="1439863" cy="1349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" name="Freeform 89"/>
              <p:cNvSpPr>
                <a:spLocks/>
              </p:cNvSpPr>
              <p:nvPr/>
            </p:nvSpPr>
            <p:spPr bwMode="auto">
              <a:xfrm>
                <a:off x="11995150" y="2276475"/>
                <a:ext cx="1406525" cy="44450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0"/>
                  </a:cxn>
                  <a:cxn ang="0">
                    <a:pos x="886" y="0"/>
                  </a:cxn>
                  <a:cxn ang="0">
                    <a:pos x="886" y="28"/>
                  </a:cxn>
                  <a:cxn ang="0">
                    <a:pos x="0" y="28"/>
                  </a:cxn>
                  <a:cxn ang="0">
                    <a:pos x="0" y="28"/>
                  </a:cxn>
                </a:cxnLst>
                <a:rect l="0" t="0" r="r" b="b"/>
                <a:pathLst>
                  <a:path w="886" h="28">
                    <a:moveTo>
                      <a:pt x="0" y="28"/>
                    </a:moveTo>
                    <a:lnTo>
                      <a:pt x="0" y="0"/>
                    </a:lnTo>
                    <a:lnTo>
                      <a:pt x="886" y="0"/>
                    </a:lnTo>
                    <a:lnTo>
                      <a:pt x="886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" name="Freeform 90"/>
              <p:cNvSpPr>
                <a:spLocks/>
              </p:cNvSpPr>
              <p:nvPr/>
            </p:nvSpPr>
            <p:spPr bwMode="auto">
              <a:xfrm>
                <a:off x="11995150" y="2489200"/>
                <a:ext cx="1406525" cy="46038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0" y="0"/>
                  </a:cxn>
                  <a:cxn ang="0">
                    <a:pos x="886" y="0"/>
                  </a:cxn>
                  <a:cxn ang="0">
                    <a:pos x="886" y="29"/>
                  </a:cxn>
                  <a:cxn ang="0">
                    <a:pos x="0" y="29"/>
                  </a:cxn>
                  <a:cxn ang="0">
                    <a:pos x="0" y="29"/>
                  </a:cxn>
                </a:cxnLst>
                <a:rect l="0" t="0" r="r" b="b"/>
                <a:pathLst>
                  <a:path w="886" h="29">
                    <a:moveTo>
                      <a:pt x="0" y="29"/>
                    </a:moveTo>
                    <a:lnTo>
                      <a:pt x="0" y="0"/>
                    </a:lnTo>
                    <a:lnTo>
                      <a:pt x="886" y="0"/>
                    </a:lnTo>
                    <a:lnTo>
                      <a:pt x="886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" name="Freeform 91"/>
              <p:cNvSpPr>
                <a:spLocks/>
              </p:cNvSpPr>
              <p:nvPr/>
            </p:nvSpPr>
            <p:spPr bwMode="auto">
              <a:xfrm>
                <a:off x="11995150" y="2703513"/>
                <a:ext cx="1406525" cy="44450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0"/>
                  </a:cxn>
                  <a:cxn ang="0">
                    <a:pos x="886" y="0"/>
                  </a:cxn>
                  <a:cxn ang="0">
                    <a:pos x="886" y="28"/>
                  </a:cxn>
                  <a:cxn ang="0">
                    <a:pos x="0" y="28"/>
                  </a:cxn>
                  <a:cxn ang="0">
                    <a:pos x="0" y="28"/>
                  </a:cxn>
                </a:cxnLst>
                <a:rect l="0" t="0" r="r" b="b"/>
                <a:pathLst>
                  <a:path w="886" h="28">
                    <a:moveTo>
                      <a:pt x="0" y="28"/>
                    </a:moveTo>
                    <a:lnTo>
                      <a:pt x="0" y="0"/>
                    </a:lnTo>
                    <a:lnTo>
                      <a:pt x="886" y="0"/>
                    </a:lnTo>
                    <a:lnTo>
                      <a:pt x="886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" name="Freeform 92"/>
              <p:cNvSpPr>
                <a:spLocks/>
              </p:cNvSpPr>
              <p:nvPr/>
            </p:nvSpPr>
            <p:spPr bwMode="auto">
              <a:xfrm>
                <a:off x="12179300" y="2130425"/>
                <a:ext cx="44450" cy="749300"/>
              </a:xfrm>
              <a:custGeom>
                <a:avLst/>
                <a:gdLst/>
                <a:ahLst/>
                <a:cxnLst>
                  <a:cxn ang="0">
                    <a:pos x="0" y="47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72"/>
                  </a:cxn>
                  <a:cxn ang="0">
                    <a:pos x="0" y="472"/>
                  </a:cxn>
                  <a:cxn ang="0">
                    <a:pos x="0" y="472"/>
                  </a:cxn>
                </a:cxnLst>
                <a:rect l="0" t="0" r="r" b="b"/>
                <a:pathLst>
                  <a:path w="28" h="472">
                    <a:moveTo>
                      <a:pt x="0" y="472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472"/>
                    </a:lnTo>
                    <a:lnTo>
                      <a:pt x="0" y="472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" name="Freeform 93"/>
              <p:cNvSpPr>
                <a:spLocks/>
              </p:cNvSpPr>
              <p:nvPr/>
            </p:nvSpPr>
            <p:spPr bwMode="auto">
              <a:xfrm>
                <a:off x="12449175" y="2130425"/>
                <a:ext cx="46038" cy="749300"/>
              </a:xfrm>
              <a:custGeom>
                <a:avLst/>
                <a:gdLst/>
                <a:ahLst/>
                <a:cxnLst>
                  <a:cxn ang="0">
                    <a:pos x="0" y="472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472"/>
                  </a:cxn>
                  <a:cxn ang="0">
                    <a:pos x="0" y="472"/>
                  </a:cxn>
                  <a:cxn ang="0">
                    <a:pos x="0" y="472"/>
                  </a:cxn>
                </a:cxnLst>
                <a:rect l="0" t="0" r="r" b="b"/>
                <a:pathLst>
                  <a:path w="29" h="472">
                    <a:moveTo>
                      <a:pt x="0" y="472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472"/>
                    </a:lnTo>
                    <a:lnTo>
                      <a:pt x="0" y="472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0" name="Freeform 94"/>
              <p:cNvSpPr>
                <a:spLocks/>
              </p:cNvSpPr>
              <p:nvPr/>
            </p:nvSpPr>
            <p:spPr bwMode="auto">
              <a:xfrm>
                <a:off x="12723813" y="2130425"/>
                <a:ext cx="44450" cy="749300"/>
              </a:xfrm>
              <a:custGeom>
                <a:avLst/>
                <a:gdLst/>
                <a:ahLst/>
                <a:cxnLst>
                  <a:cxn ang="0">
                    <a:pos x="0" y="47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72"/>
                  </a:cxn>
                  <a:cxn ang="0">
                    <a:pos x="0" y="472"/>
                  </a:cxn>
                  <a:cxn ang="0">
                    <a:pos x="0" y="472"/>
                  </a:cxn>
                </a:cxnLst>
                <a:rect l="0" t="0" r="r" b="b"/>
                <a:pathLst>
                  <a:path w="28" h="472">
                    <a:moveTo>
                      <a:pt x="0" y="472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472"/>
                    </a:lnTo>
                    <a:lnTo>
                      <a:pt x="0" y="472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" name="Freeform 95"/>
              <p:cNvSpPr>
                <a:spLocks/>
              </p:cNvSpPr>
              <p:nvPr/>
            </p:nvSpPr>
            <p:spPr bwMode="auto">
              <a:xfrm>
                <a:off x="13012738" y="2130425"/>
                <a:ext cx="44450" cy="749300"/>
              </a:xfrm>
              <a:custGeom>
                <a:avLst/>
                <a:gdLst/>
                <a:ahLst/>
                <a:cxnLst>
                  <a:cxn ang="0">
                    <a:pos x="0" y="47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72"/>
                  </a:cxn>
                  <a:cxn ang="0">
                    <a:pos x="0" y="472"/>
                  </a:cxn>
                  <a:cxn ang="0">
                    <a:pos x="0" y="472"/>
                  </a:cxn>
                </a:cxnLst>
                <a:rect l="0" t="0" r="r" b="b"/>
                <a:pathLst>
                  <a:path w="28" h="472">
                    <a:moveTo>
                      <a:pt x="0" y="472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472"/>
                    </a:lnTo>
                    <a:lnTo>
                      <a:pt x="0" y="472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" name="Freeform 96"/>
              <p:cNvSpPr>
                <a:spLocks/>
              </p:cNvSpPr>
              <p:nvPr/>
            </p:nvSpPr>
            <p:spPr bwMode="auto">
              <a:xfrm>
                <a:off x="13241338" y="2130425"/>
                <a:ext cx="47625" cy="749300"/>
              </a:xfrm>
              <a:custGeom>
                <a:avLst/>
                <a:gdLst/>
                <a:ahLst/>
                <a:cxnLst>
                  <a:cxn ang="0">
                    <a:pos x="0" y="472"/>
                  </a:cxn>
                  <a:cxn ang="0">
                    <a:pos x="0" y="0"/>
                  </a:cxn>
                  <a:cxn ang="0">
                    <a:pos x="30" y="0"/>
                  </a:cxn>
                  <a:cxn ang="0">
                    <a:pos x="30" y="472"/>
                  </a:cxn>
                  <a:cxn ang="0">
                    <a:pos x="0" y="472"/>
                  </a:cxn>
                  <a:cxn ang="0">
                    <a:pos x="0" y="472"/>
                  </a:cxn>
                </a:cxnLst>
                <a:rect l="0" t="0" r="r" b="b"/>
                <a:pathLst>
                  <a:path w="30" h="472">
                    <a:moveTo>
                      <a:pt x="0" y="472"/>
                    </a:moveTo>
                    <a:lnTo>
                      <a:pt x="0" y="0"/>
                    </a:lnTo>
                    <a:lnTo>
                      <a:pt x="30" y="0"/>
                    </a:lnTo>
                    <a:lnTo>
                      <a:pt x="30" y="472"/>
                    </a:lnTo>
                    <a:lnTo>
                      <a:pt x="0" y="472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17" name="Group 816"/>
          <p:cNvGrpSpPr/>
          <p:nvPr/>
        </p:nvGrpSpPr>
        <p:grpSpPr>
          <a:xfrm>
            <a:off x="1520231" y="3043975"/>
            <a:ext cx="1232494" cy="514972"/>
            <a:chOff x="158126" y="2527144"/>
            <a:chExt cx="1951090" cy="815222"/>
          </a:xfrm>
        </p:grpSpPr>
        <p:grpSp>
          <p:nvGrpSpPr>
            <p:cNvPr id="818" name="Group 817"/>
            <p:cNvGrpSpPr/>
            <p:nvPr/>
          </p:nvGrpSpPr>
          <p:grpSpPr>
            <a:xfrm>
              <a:off x="738250" y="2527144"/>
              <a:ext cx="790842" cy="815222"/>
              <a:chOff x="738250" y="2690217"/>
              <a:chExt cx="790842" cy="489076"/>
            </a:xfrm>
          </p:grpSpPr>
          <p:cxnSp>
            <p:nvCxnSpPr>
              <p:cNvPr id="870" name="Straight Connector 869"/>
              <p:cNvCxnSpPr/>
              <p:nvPr/>
            </p:nvCxnSpPr>
            <p:spPr>
              <a:xfrm>
                <a:off x="1529092" y="2690217"/>
                <a:ext cx="0" cy="489076"/>
              </a:xfrm>
              <a:prstGeom prst="line">
                <a:avLst/>
              </a:prstGeom>
              <a:ln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1" name="Straight Connector 870"/>
              <p:cNvCxnSpPr/>
              <p:nvPr/>
            </p:nvCxnSpPr>
            <p:spPr>
              <a:xfrm>
                <a:off x="738250" y="2690217"/>
                <a:ext cx="0" cy="489076"/>
              </a:xfrm>
              <a:prstGeom prst="line">
                <a:avLst/>
              </a:prstGeom>
              <a:ln cap="rnd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9" name="Group 818"/>
            <p:cNvGrpSpPr/>
            <p:nvPr/>
          </p:nvGrpSpPr>
          <p:grpSpPr>
            <a:xfrm>
              <a:off x="158126" y="2592968"/>
              <a:ext cx="516644" cy="683574"/>
              <a:chOff x="7006229" y="1415649"/>
              <a:chExt cx="272492" cy="360537"/>
            </a:xfrm>
            <a:solidFill>
              <a:schemeClr val="tx2"/>
            </a:solidFill>
          </p:grpSpPr>
          <p:sp>
            <p:nvSpPr>
              <p:cNvPr id="867" name="Freeform 55"/>
              <p:cNvSpPr>
                <a:spLocks noEditPoints="1"/>
              </p:cNvSpPr>
              <p:nvPr/>
            </p:nvSpPr>
            <p:spPr bwMode="auto">
              <a:xfrm>
                <a:off x="7006229" y="1665851"/>
                <a:ext cx="272492" cy="1103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89" y="0"/>
                  </a:cxn>
                  <a:cxn ang="0">
                    <a:pos x="0" y="0"/>
                  </a:cxn>
                  <a:cxn ang="0">
                    <a:pos x="0" y="198"/>
                  </a:cxn>
                  <a:cxn ang="0">
                    <a:pos x="489" y="198"/>
                  </a:cxn>
                  <a:cxn ang="0">
                    <a:pos x="489" y="0"/>
                  </a:cxn>
                  <a:cxn ang="0">
                    <a:pos x="80" y="54"/>
                  </a:cxn>
                  <a:cxn ang="0">
                    <a:pos x="106" y="54"/>
                  </a:cxn>
                  <a:cxn ang="0">
                    <a:pos x="106" y="80"/>
                  </a:cxn>
                  <a:cxn ang="0">
                    <a:pos x="80" y="80"/>
                  </a:cxn>
                  <a:cxn ang="0">
                    <a:pos x="80" y="54"/>
                  </a:cxn>
                  <a:cxn ang="0">
                    <a:pos x="28" y="54"/>
                  </a:cxn>
                  <a:cxn ang="0">
                    <a:pos x="54" y="54"/>
                  </a:cxn>
                  <a:cxn ang="0">
                    <a:pos x="54" y="80"/>
                  </a:cxn>
                  <a:cxn ang="0">
                    <a:pos x="28" y="80"/>
                  </a:cxn>
                  <a:cxn ang="0">
                    <a:pos x="28" y="54"/>
                  </a:cxn>
                  <a:cxn ang="0">
                    <a:pos x="463" y="146"/>
                  </a:cxn>
                  <a:cxn ang="0">
                    <a:pos x="28" y="146"/>
                  </a:cxn>
                  <a:cxn ang="0">
                    <a:pos x="28" y="120"/>
                  </a:cxn>
                  <a:cxn ang="0">
                    <a:pos x="463" y="120"/>
                  </a:cxn>
                  <a:cxn ang="0">
                    <a:pos x="463" y="146"/>
                  </a:cxn>
                  <a:cxn ang="0">
                    <a:pos x="463" y="80"/>
                  </a:cxn>
                  <a:cxn ang="0">
                    <a:pos x="330" y="80"/>
                  </a:cxn>
                  <a:cxn ang="0">
                    <a:pos x="330" y="54"/>
                  </a:cxn>
                  <a:cxn ang="0">
                    <a:pos x="463" y="54"/>
                  </a:cxn>
                  <a:cxn ang="0">
                    <a:pos x="463" y="80"/>
                  </a:cxn>
                </a:cxnLst>
                <a:rect l="0" t="0" r="r" b="b"/>
                <a:pathLst>
                  <a:path w="489" h="198">
                    <a:moveTo>
                      <a:pt x="0" y="0"/>
                    </a:moveTo>
                    <a:lnTo>
                      <a:pt x="0" y="0"/>
                    </a:lnTo>
                    <a:moveTo>
                      <a:pt x="489" y="0"/>
                    </a:moveTo>
                    <a:lnTo>
                      <a:pt x="0" y="0"/>
                    </a:lnTo>
                    <a:lnTo>
                      <a:pt x="0" y="198"/>
                    </a:lnTo>
                    <a:lnTo>
                      <a:pt x="489" y="198"/>
                    </a:lnTo>
                    <a:lnTo>
                      <a:pt x="489" y="0"/>
                    </a:lnTo>
                    <a:moveTo>
                      <a:pt x="80" y="54"/>
                    </a:moveTo>
                    <a:lnTo>
                      <a:pt x="106" y="54"/>
                    </a:lnTo>
                    <a:lnTo>
                      <a:pt x="106" y="80"/>
                    </a:lnTo>
                    <a:lnTo>
                      <a:pt x="80" y="80"/>
                    </a:lnTo>
                    <a:lnTo>
                      <a:pt x="80" y="54"/>
                    </a:lnTo>
                    <a:moveTo>
                      <a:pt x="28" y="54"/>
                    </a:moveTo>
                    <a:lnTo>
                      <a:pt x="54" y="54"/>
                    </a:lnTo>
                    <a:lnTo>
                      <a:pt x="54" y="80"/>
                    </a:lnTo>
                    <a:lnTo>
                      <a:pt x="28" y="80"/>
                    </a:lnTo>
                    <a:lnTo>
                      <a:pt x="28" y="54"/>
                    </a:lnTo>
                    <a:moveTo>
                      <a:pt x="463" y="146"/>
                    </a:moveTo>
                    <a:lnTo>
                      <a:pt x="28" y="146"/>
                    </a:lnTo>
                    <a:lnTo>
                      <a:pt x="28" y="120"/>
                    </a:lnTo>
                    <a:lnTo>
                      <a:pt x="463" y="120"/>
                    </a:lnTo>
                    <a:lnTo>
                      <a:pt x="463" y="146"/>
                    </a:lnTo>
                    <a:moveTo>
                      <a:pt x="463" y="80"/>
                    </a:moveTo>
                    <a:lnTo>
                      <a:pt x="330" y="80"/>
                    </a:lnTo>
                    <a:lnTo>
                      <a:pt x="330" y="54"/>
                    </a:lnTo>
                    <a:lnTo>
                      <a:pt x="463" y="54"/>
                    </a:lnTo>
                    <a:lnTo>
                      <a:pt x="463" y="80"/>
                    </a:lnTo>
                  </a:path>
                </a:pathLst>
              </a:custGeom>
              <a:solidFill>
                <a:srgbClr val="2147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" name="Freeform 57"/>
              <p:cNvSpPr>
                <a:spLocks noEditPoints="1"/>
              </p:cNvSpPr>
              <p:nvPr/>
            </p:nvSpPr>
            <p:spPr bwMode="auto">
              <a:xfrm>
                <a:off x="7006229" y="1540471"/>
                <a:ext cx="272492" cy="1108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89" y="0"/>
                  </a:cxn>
                  <a:cxn ang="0">
                    <a:pos x="0" y="0"/>
                  </a:cxn>
                  <a:cxn ang="0">
                    <a:pos x="0" y="199"/>
                  </a:cxn>
                  <a:cxn ang="0">
                    <a:pos x="489" y="199"/>
                  </a:cxn>
                  <a:cxn ang="0">
                    <a:pos x="489" y="0"/>
                  </a:cxn>
                  <a:cxn ang="0">
                    <a:pos x="80" y="54"/>
                  </a:cxn>
                  <a:cxn ang="0">
                    <a:pos x="106" y="54"/>
                  </a:cxn>
                  <a:cxn ang="0">
                    <a:pos x="106" y="80"/>
                  </a:cxn>
                  <a:cxn ang="0">
                    <a:pos x="80" y="80"/>
                  </a:cxn>
                  <a:cxn ang="0">
                    <a:pos x="80" y="54"/>
                  </a:cxn>
                  <a:cxn ang="0">
                    <a:pos x="28" y="54"/>
                  </a:cxn>
                  <a:cxn ang="0">
                    <a:pos x="54" y="54"/>
                  </a:cxn>
                  <a:cxn ang="0">
                    <a:pos x="54" y="80"/>
                  </a:cxn>
                  <a:cxn ang="0">
                    <a:pos x="28" y="80"/>
                  </a:cxn>
                  <a:cxn ang="0">
                    <a:pos x="28" y="54"/>
                  </a:cxn>
                  <a:cxn ang="0">
                    <a:pos x="463" y="147"/>
                  </a:cxn>
                  <a:cxn ang="0">
                    <a:pos x="463" y="147"/>
                  </a:cxn>
                  <a:cxn ang="0">
                    <a:pos x="28" y="147"/>
                  </a:cxn>
                  <a:cxn ang="0">
                    <a:pos x="28" y="121"/>
                  </a:cxn>
                  <a:cxn ang="0">
                    <a:pos x="463" y="121"/>
                  </a:cxn>
                  <a:cxn ang="0">
                    <a:pos x="463" y="147"/>
                  </a:cxn>
                  <a:cxn ang="0">
                    <a:pos x="463" y="80"/>
                  </a:cxn>
                  <a:cxn ang="0">
                    <a:pos x="330" y="80"/>
                  </a:cxn>
                  <a:cxn ang="0">
                    <a:pos x="330" y="54"/>
                  </a:cxn>
                  <a:cxn ang="0">
                    <a:pos x="463" y="54"/>
                  </a:cxn>
                  <a:cxn ang="0">
                    <a:pos x="463" y="80"/>
                  </a:cxn>
                </a:cxnLst>
                <a:rect l="0" t="0" r="r" b="b"/>
                <a:pathLst>
                  <a:path w="489" h="199">
                    <a:moveTo>
                      <a:pt x="0" y="0"/>
                    </a:moveTo>
                    <a:lnTo>
                      <a:pt x="0" y="0"/>
                    </a:lnTo>
                    <a:moveTo>
                      <a:pt x="489" y="0"/>
                    </a:moveTo>
                    <a:lnTo>
                      <a:pt x="0" y="0"/>
                    </a:lnTo>
                    <a:lnTo>
                      <a:pt x="0" y="199"/>
                    </a:lnTo>
                    <a:lnTo>
                      <a:pt x="489" y="199"/>
                    </a:lnTo>
                    <a:lnTo>
                      <a:pt x="489" y="0"/>
                    </a:lnTo>
                    <a:moveTo>
                      <a:pt x="80" y="54"/>
                    </a:moveTo>
                    <a:lnTo>
                      <a:pt x="106" y="54"/>
                    </a:lnTo>
                    <a:lnTo>
                      <a:pt x="106" y="80"/>
                    </a:lnTo>
                    <a:lnTo>
                      <a:pt x="80" y="80"/>
                    </a:lnTo>
                    <a:lnTo>
                      <a:pt x="80" y="54"/>
                    </a:lnTo>
                    <a:moveTo>
                      <a:pt x="28" y="54"/>
                    </a:moveTo>
                    <a:lnTo>
                      <a:pt x="54" y="54"/>
                    </a:lnTo>
                    <a:lnTo>
                      <a:pt x="54" y="80"/>
                    </a:lnTo>
                    <a:lnTo>
                      <a:pt x="28" y="80"/>
                    </a:lnTo>
                    <a:lnTo>
                      <a:pt x="28" y="54"/>
                    </a:lnTo>
                    <a:moveTo>
                      <a:pt x="463" y="147"/>
                    </a:moveTo>
                    <a:lnTo>
                      <a:pt x="463" y="147"/>
                    </a:lnTo>
                    <a:lnTo>
                      <a:pt x="28" y="147"/>
                    </a:lnTo>
                    <a:lnTo>
                      <a:pt x="28" y="121"/>
                    </a:lnTo>
                    <a:lnTo>
                      <a:pt x="463" y="121"/>
                    </a:lnTo>
                    <a:lnTo>
                      <a:pt x="463" y="147"/>
                    </a:lnTo>
                    <a:moveTo>
                      <a:pt x="463" y="80"/>
                    </a:moveTo>
                    <a:lnTo>
                      <a:pt x="330" y="80"/>
                    </a:lnTo>
                    <a:lnTo>
                      <a:pt x="330" y="54"/>
                    </a:lnTo>
                    <a:lnTo>
                      <a:pt x="463" y="54"/>
                    </a:lnTo>
                    <a:lnTo>
                      <a:pt x="463" y="80"/>
                    </a:lnTo>
                  </a:path>
                </a:pathLst>
              </a:custGeom>
              <a:solidFill>
                <a:srgbClr val="2147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" name="Freeform 59"/>
              <p:cNvSpPr>
                <a:spLocks noEditPoints="1"/>
              </p:cNvSpPr>
              <p:nvPr/>
            </p:nvSpPr>
            <p:spPr bwMode="auto">
              <a:xfrm>
                <a:off x="7006229" y="1415649"/>
                <a:ext cx="272492" cy="1103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89" y="0"/>
                  </a:cxn>
                  <a:cxn ang="0">
                    <a:pos x="0" y="0"/>
                  </a:cxn>
                  <a:cxn ang="0">
                    <a:pos x="0" y="198"/>
                  </a:cxn>
                  <a:cxn ang="0">
                    <a:pos x="489" y="198"/>
                  </a:cxn>
                  <a:cxn ang="0">
                    <a:pos x="489" y="0"/>
                  </a:cxn>
                  <a:cxn ang="0">
                    <a:pos x="80" y="54"/>
                  </a:cxn>
                  <a:cxn ang="0">
                    <a:pos x="106" y="54"/>
                  </a:cxn>
                  <a:cxn ang="0">
                    <a:pos x="106" y="80"/>
                  </a:cxn>
                  <a:cxn ang="0">
                    <a:pos x="80" y="80"/>
                  </a:cxn>
                  <a:cxn ang="0">
                    <a:pos x="80" y="54"/>
                  </a:cxn>
                  <a:cxn ang="0">
                    <a:pos x="28" y="54"/>
                  </a:cxn>
                  <a:cxn ang="0">
                    <a:pos x="54" y="54"/>
                  </a:cxn>
                  <a:cxn ang="0">
                    <a:pos x="54" y="80"/>
                  </a:cxn>
                  <a:cxn ang="0">
                    <a:pos x="28" y="80"/>
                  </a:cxn>
                  <a:cxn ang="0">
                    <a:pos x="28" y="54"/>
                  </a:cxn>
                  <a:cxn ang="0">
                    <a:pos x="463" y="146"/>
                  </a:cxn>
                  <a:cxn ang="0">
                    <a:pos x="463" y="146"/>
                  </a:cxn>
                  <a:cxn ang="0">
                    <a:pos x="28" y="146"/>
                  </a:cxn>
                  <a:cxn ang="0">
                    <a:pos x="28" y="120"/>
                  </a:cxn>
                  <a:cxn ang="0">
                    <a:pos x="463" y="120"/>
                  </a:cxn>
                  <a:cxn ang="0">
                    <a:pos x="463" y="146"/>
                  </a:cxn>
                  <a:cxn ang="0">
                    <a:pos x="463" y="80"/>
                  </a:cxn>
                  <a:cxn ang="0">
                    <a:pos x="330" y="80"/>
                  </a:cxn>
                  <a:cxn ang="0">
                    <a:pos x="330" y="54"/>
                  </a:cxn>
                  <a:cxn ang="0">
                    <a:pos x="463" y="54"/>
                  </a:cxn>
                  <a:cxn ang="0">
                    <a:pos x="463" y="80"/>
                  </a:cxn>
                </a:cxnLst>
                <a:rect l="0" t="0" r="r" b="b"/>
                <a:pathLst>
                  <a:path w="489" h="198">
                    <a:moveTo>
                      <a:pt x="0" y="0"/>
                    </a:moveTo>
                    <a:lnTo>
                      <a:pt x="0" y="0"/>
                    </a:lnTo>
                    <a:moveTo>
                      <a:pt x="489" y="0"/>
                    </a:moveTo>
                    <a:lnTo>
                      <a:pt x="0" y="0"/>
                    </a:lnTo>
                    <a:lnTo>
                      <a:pt x="0" y="198"/>
                    </a:lnTo>
                    <a:lnTo>
                      <a:pt x="489" y="198"/>
                    </a:lnTo>
                    <a:lnTo>
                      <a:pt x="489" y="0"/>
                    </a:lnTo>
                    <a:moveTo>
                      <a:pt x="80" y="54"/>
                    </a:moveTo>
                    <a:lnTo>
                      <a:pt x="106" y="54"/>
                    </a:lnTo>
                    <a:lnTo>
                      <a:pt x="106" y="80"/>
                    </a:lnTo>
                    <a:lnTo>
                      <a:pt x="80" y="80"/>
                    </a:lnTo>
                    <a:lnTo>
                      <a:pt x="80" y="54"/>
                    </a:lnTo>
                    <a:moveTo>
                      <a:pt x="28" y="54"/>
                    </a:moveTo>
                    <a:lnTo>
                      <a:pt x="54" y="54"/>
                    </a:lnTo>
                    <a:lnTo>
                      <a:pt x="54" y="80"/>
                    </a:lnTo>
                    <a:lnTo>
                      <a:pt x="28" y="80"/>
                    </a:lnTo>
                    <a:lnTo>
                      <a:pt x="28" y="54"/>
                    </a:lnTo>
                    <a:moveTo>
                      <a:pt x="463" y="146"/>
                    </a:moveTo>
                    <a:lnTo>
                      <a:pt x="463" y="146"/>
                    </a:lnTo>
                    <a:lnTo>
                      <a:pt x="28" y="146"/>
                    </a:lnTo>
                    <a:lnTo>
                      <a:pt x="28" y="120"/>
                    </a:lnTo>
                    <a:lnTo>
                      <a:pt x="463" y="120"/>
                    </a:lnTo>
                    <a:lnTo>
                      <a:pt x="463" y="146"/>
                    </a:lnTo>
                    <a:moveTo>
                      <a:pt x="463" y="80"/>
                    </a:moveTo>
                    <a:lnTo>
                      <a:pt x="330" y="80"/>
                    </a:lnTo>
                    <a:lnTo>
                      <a:pt x="330" y="54"/>
                    </a:lnTo>
                    <a:lnTo>
                      <a:pt x="463" y="54"/>
                    </a:lnTo>
                    <a:lnTo>
                      <a:pt x="463" y="80"/>
                    </a:lnTo>
                  </a:path>
                </a:pathLst>
              </a:custGeom>
              <a:solidFill>
                <a:srgbClr val="2147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20" name="Group 819"/>
            <p:cNvGrpSpPr/>
            <p:nvPr/>
          </p:nvGrpSpPr>
          <p:grpSpPr>
            <a:xfrm>
              <a:off x="791882" y="2592967"/>
              <a:ext cx="683578" cy="683576"/>
              <a:chOff x="963289" y="2647156"/>
              <a:chExt cx="359423" cy="359423"/>
            </a:xfrm>
          </p:grpSpPr>
          <p:sp>
            <p:nvSpPr>
              <p:cNvPr id="861" name="Rectangle 860"/>
              <p:cNvSpPr/>
              <p:nvPr/>
            </p:nvSpPr>
            <p:spPr>
              <a:xfrm>
                <a:off x="963289" y="2647156"/>
                <a:ext cx="359423" cy="359423"/>
              </a:xfrm>
              <a:prstGeom prst="rect">
                <a:avLst/>
              </a:prstGeom>
              <a:solidFill>
                <a:srgbClr val="21479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grpSp>
            <p:nvGrpSpPr>
              <p:cNvPr id="862" name="Group 861"/>
              <p:cNvGrpSpPr/>
              <p:nvPr/>
            </p:nvGrpSpPr>
            <p:grpSpPr>
              <a:xfrm>
                <a:off x="1031081" y="2677630"/>
                <a:ext cx="223838" cy="298474"/>
                <a:chOff x="808782" y="3516213"/>
                <a:chExt cx="609958" cy="813337"/>
              </a:xfrm>
              <a:solidFill>
                <a:schemeClr val="bg1"/>
              </a:solidFill>
            </p:grpSpPr>
            <p:sp>
              <p:nvSpPr>
                <p:cNvPr id="863" name="Freeform 109"/>
                <p:cNvSpPr>
                  <a:spLocks/>
                </p:cNvSpPr>
                <p:nvPr/>
              </p:nvSpPr>
              <p:spPr bwMode="auto">
                <a:xfrm flipH="1">
                  <a:off x="1070724" y="3516213"/>
                  <a:ext cx="348016" cy="292997"/>
                </a:xfrm>
                <a:custGeom>
                  <a:avLst/>
                  <a:gdLst>
                    <a:gd name="T0" fmla="*/ 245 w 675"/>
                    <a:gd name="T1" fmla="*/ 546 h 568"/>
                    <a:gd name="T2" fmla="*/ 324 w 675"/>
                    <a:gd name="T3" fmla="*/ 546 h 568"/>
                    <a:gd name="T4" fmla="*/ 324 w 675"/>
                    <a:gd name="T5" fmla="*/ 468 h 568"/>
                    <a:gd name="T6" fmla="*/ 199 w 675"/>
                    <a:gd name="T7" fmla="*/ 339 h 568"/>
                    <a:gd name="T8" fmla="*/ 622 w 675"/>
                    <a:gd name="T9" fmla="*/ 339 h 568"/>
                    <a:gd name="T10" fmla="*/ 675 w 675"/>
                    <a:gd name="T11" fmla="*/ 285 h 568"/>
                    <a:gd name="T12" fmla="*/ 619 w 675"/>
                    <a:gd name="T13" fmla="*/ 229 h 568"/>
                    <a:gd name="T14" fmla="*/ 195 w 675"/>
                    <a:gd name="T15" fmla="*/ 229 h 568"/>
                    <a:gd name="T16" fmla="*/ 324 w 675"/>
                    <a:gd name="T17" fmla="*/ 101 h 568"/>
                    <a:gd name="T18" fmla="*/ 324 w 675"/>
                    <a:gd name="T19" fmla="*/ 22 h 568"/>
                    <a:gd name="T20" fmla="*/ 245 w 675"/>
                    <a:gd name="T21" fmla="*/ 22 h 568"/>
                    <a:gd name="T22" fmla="*/ 23 w 675"/>
                    <a:gd name="T23" fmla="*/ 245 h 568"/>
                    <a:gd name="T24" fmla="*/ 25 w 675"/>
                    <a:gd name="T25" fmla="*/ 325 h 568"/>
                    <a:gd name="T26" fmla="*/ 245 w 675"/>
                    <a:gd name="T27" fmla="*/ 546 h 5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75" h="568">
                      <a:moveTo>
                        <a:pt x="245" y="546"/>
                      </a:moveTo>
                      <a:cubicBezTo>
                        <a:pt x="267" y="568"/>
                        <a:pt x="302" y="568"/>
                        <a:pt x="324" y="546"/>
                      </a:cubicBezTo>
                      <a:cubicBezTo>
                        <a:pt x="346" y="525"/>
                        <a:pt x="346" y="489"/>
                        <a:pt x="324" y="468"/>
                      </a:cubicBezTo>
                      <a:cubicBezTo>
                        <a:pt x="199" y="339"/>
                        <a:pt x="199" y="339"/>
                        <a:pt x="199" y="339"/>
                      </a:cubicBezTo>
                      <a:cubicBezTo>
                        <a:pt x="622" y="339"/>
                        <a:pt x="622" y="339"/>
                        <a:pt x="622" y="339"/>
                      </a:cubicBezTo>
                      <a:cubicBezTo>
                        <a:pt x="653" y="339"/>
                        <a:pt x="675" y="316"/>
                        <a:pt x="675" y="285"/>
                      </a:cubicBezTo>
                      <a:cubicBezTo>
                        <a:pt x="675" y="255"/>
                        <a:pt x="650" y="229"/>
                        <a:pt x="619" y="229"/>
                      </a:cubicBezTo>
                      <a:cubicBezTo>
                        <a:pt x="195" y="229"/>
                        <a:pt x="195" y="229"/>
                        <a:pt x="195" y="229"/>
                      </a:cubicBezTo>
                      <a:cubicBezTo>
                        <a:pt x="324" y="101"/>
                        <a:pt x="324" y="101"/>
                        <a:pt x="324" y="101"/>
                      </a:cubicBezTo>
                      <a:cubicBezTo>
                        <a:pt x="346" y="79"/>
                        <a:pt x="346" y="44"/>
                        <a:pt x="324" y="22"/>
                      </a:cubicBezTo>
                      <a:cubicBezTo>
                        <a:pt x="302" y="0"/>
                        <a:pt x="267" y="0"/>
                        <a:pt x="245" y="22"/>
                      </a:cubicBezTo>
                      <a:cubicBezTo>
                        <a:pt x="23" y="245"/>
                        <a:pt x="23" y="245"/>
                        <a:pt x="23" y="245"/>
                      </a:cubicBezTo>
                      <a:cubicBezTo>
                        <a:pt x="0" y="268"/>
                        <a:pt x="1" y="301"/>
                        <a:pt x="25" y="325"/>
                      </a:cubicBezTo>
                      <a:lnTo>
                        <a:pt x="245" y="5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4" name="Freeform 110"/>
                <p:cNvSpPr>
                  <a:spLocks/>
                </p:cNvSpPr>
                <p:nvPr/>
              </p:nvSpPr>
              <p:spPr bwMode="auto">
                <a:xfrm flipH="1">
                  <a:off x="808782" y="3689660"/>
                  <a:ext cx="348016" cy="292997"/>
                </a:xfrm>
                <a:custGeom>
                  <a:avLst/>
                  <a:gdLst>
                    <a:gd name="T0" fmla="*/ 650 w 675"/>
                    <a:gd name="T1" fmla="*/ 243 h 568"/>
                    <a:gd name="T2" fmla="*/ 430 w 675"/>
                    <a:gd name="T3" fmla="*/ 22 h 568"/>
                    <a:gd name="T4" fmla="*/ 351 w 675"/>
                    <a:gd name="T5" fmla="*/ 22 h 568"/>
                    <a:gd name="T6" fmla="*/ 351 w 675"/>
                    <a:gd name="T7" fmla="*/ 101 h 568"/>
                    <a:gd name="T8" fmla="*/ 476 w 675"/>
                    <a:gd name="T9" fmla="*/ 230 h 568"/>
                    <a:gd name="T10" fmla="*/ 53 w 675"/>
                    <a:gd name="T11" fmla="*/ 230 h 568"/>
                    <a:gd name="T12" fmla="*/ 0 w 675"/>
                    <a:gd name="T13" fmla="*/ 283 h 568"/>
                    <a:gd name="T14" fmla="*/ 56 w 675"/>
                    <a:gd name="T15" fmla="*/ 339 h 568"/>
                    <a:gd name="T16" fmla="*/ 480 w 675"/>
                    <a:gd name="T17" fmla="*/ 339 h 568"/>
                    <a:gd name="T18" fmla="*/ 351 w 675"/>
                    <a:gd name="T19" fmla="*/ 468 h 568"/>
                    <a:gd name="T20" fmla="*/ 351 w 675"/>
                    <a:gd name="T21" fmla="*/ 547 h 568"/>
                    <a:gd name="T22" fmla="*/ 430 w 675"/>
                    <a:gd name="T23" fmla="*/ 547 h 568"/>
                    <a:gd name="T24" fmla="*/ 652 w 675"/>
                    <a:gd name="T25" fmla="*/ 324 h 568"/>
                    <a:gd name="T26" fmla="*/ 650 w 675"/>
                    <a:gd name="T27" fmla="*/ 243 h 5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75" h="568">
                      <a:moveTo>
                        <a:pt x="650" y="243"/>
                      </a:moveTo>
                      <a:cubicBezTo>
                        <a:pt x="430" y="22"/>
                        <a:pt x="430" y="22"/>
                        <a:pt x="430" y="22"/>
                      </a:cubicBezTo>
                      <a:cubicBezTo>
                        <a:pt x="408" y="0"/>
                        <a:pt x="373" y="0"/>
                        <a:pt x="351" y="22"/>
                      </a:cubicBezTo>
                      <a:cubicBezTo>
                        <a:pt x="329" y="44"/>
                        <a:pt x="329" y="79"/>
                        <a:pt x="351" y="101"/>
                      </a:cubicBezTo>
                      <a:cubicBezTo>
                        <a:pt x="476" y="230"/>
                        <a:pt x="476" y="230"/>
                        <a:pt x="476" y="230"/>
                      </a:cubicBezTo>
                      <a:cubicBezTo>
                        <a:pt x="53" y="230"/>
                        <a:pt x="53" y="230"/>
                        <a:pt x="53" y="230"/>
                      </a:cubicBezTo>
                      <a:cubicBezTo>
                        <a:pt x="22" y="230"/>
                        <a:pt x="0" y="252"/>
                        <a:pt x="0" y="283"/>
                      </a:cubicBezTo>
                      <a:cubicBezTo>
                        <a:pt x="0" y="314"/>
                        <a:pt x="25" y="339"/>
                        <a:pt x="56" y="339"/>
                      </a:cubicBezTo>
                      <a:cubicBezTo>
                        <a:pt x="480" y="339"/>
                        <a:pt x="480" y="339"/>
                        <a:pt x="480" y="339"/>
                      </a:cubicBezTo>
                      <a:cubicBezTo>
                        <a:pt x="351" y="468"/>
                        <a:pt x="351" y="468"/>
                        <a:pt x="351" y="468"/>
                      </a:cubicBezTo>
                      <a:cubicBezTo>
                        <a:pt x="329" y="490"/>
                        <a:pt x="329" y="525"/>
                        <a:pt x="351" y="547"/>
                      </a:cubicBezTo>
                      <a:cubicBezTo>
                        <a:pt x="373" y="568"/>
                        <a:pt x="408" y="568"/>
                        <a:pt x="430" y="547"/>
                      </a:cubicBezTo>
                      <a:cubicBezTo>
                        <a:pt x="652" y="324"/>
                        <a:pt x="652" y="324"/>
                        <a:pt x="652" y="324"/>
                      </a:cubicBezTo>
                      <a:cubicBezTo>
                        <a:pt x="675" y="300"/>
                        <a:pt x="674" y="267"/>
                        <a:pt x="650" y="2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5" name="Freeform 109"/>
                <p:cNvSpPr>
                  <a:spLocks/>
                </p:cNvSpPr>
                <p:nvPr/>
              </p:nvSpPr>
              <p:spPr bwMode="auto">
                <a:xfrm flipH="1">
                  <a:off x="1070724" y="3863107"/>
                  <a:ext cx="348016" cy="292997"/>
                </a:xfrm>
                <a:custGeom>
                  <a:avLst/>
                  <a:gdLst>
                    <a:gd name="T0" fmla="*/ 245 w 675"/>
                    <a:gd name="T1" fmla="*/ 546 h 568"/>
                    <a:gd name="T2" fmla="*/ 324 w 675"/>
                    <a:gd name="T3" fmla="*/ 546 h 568"/>
                    <a:gd name="T4" fmla="*/ 324 w 675"/>
                    <a:gd name="T5" fmla="*/ 468 h 568"/>
                    <a:gd name="T6" fmla="*/ 199 w 675"/>
                    <a:gd name="T7" fmla="*/ 339 h 568"/>
                    <a:gd name="T8" fmla="*/ 622 w 675"/>
                    <a:gd name="T9" fmla="*/ 339 h 568"/>
                    <a:gd name="T10" fmla="*/ 675 w 675"/>
                    <a:gd name="T11" fmla="*/ 285 h 568"/>
                    <a:gd name="T12" fmla="*/ 619 w 675"/>
                    <a:gd name="T13" fmla="*/ 229 h 568"/>
                    <a:gd name="T14" fmla="*/ 195 w 675"/>
                    <a:gd name="T15" fmla="*/ 229 h 568"/>
                    <a:gd name="T16" fmla="*/ 324 w 675"/>
                    <a:gd name="T17" fmla="*/ 101 h 568"/>
                    <a:gd name="T18" fmla="*/ 324 w 675"/>
                    <a:gd name="T19" fmla="*/ 22 h 568"/>
                    <a:gd name="T20" fmla="*/ 245 w 675"/>
                    <a:gd name="T21" fmla="*/ 22 h 568"/>
                    <a:gd name="T22" fmla="*/ 23 w 675"/>
                    <a:gd name="T23" fmla="*/ 245 h 568"/>
                    <a:gd name="T24" fmla="*/ 25 w 675"/>
                    <a:gd name="T25" fmla="*/ 325 h 568"/>
                    <a:gd name="T26" fmla="*/ 245 w 675"/>
                    <a:gd name="T27" fmla="*/ 546 h 5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75" h="568">
                      <a:moveTo>
                        <a:pt x="245" y="546"/>
                      </a:moveTo>
                      <a:cubicBezTo>
                        <a:pt x="267" y="568"/>
                        <a:pt x="302" y="568"/>
                        <a:pt x="324" y="546"/>
                      </a:cubicBezTo>
                      <a:cubicBezTo>
                        <a:pt x="346" y="525"/>
                        <a:pt x="346" y="489"/>
                        <a:pt x="324" y="468"/>
                      </a:cubicBezTo>
                      <a:cubicBezTo>
                        <a:pt x="199" y="339"/>
                        <a:pt x="199" y="339"/>
                        <a:pt x="199" y="339"/>
                      </a:cubicBezTo>
                      <a:cubicBezTo>
                        <a:pt x="622" y="339"/>
                        <a:pt x="622" y="339"/>
                        <a:pt x="622" y="339"/>
                      </a:cubicBezTo>
                      <a:cubicBezTo>
                        <a:pt x="653" y="339"/>
                        <a:pt x="675" y="316"/>
                        <a:pt x="675" y="285"/>
                      </a:cubicBezTo>
                      <a:cubicBezTo>
                        <a:pt x="675" y="255"/>
                        <a:pt x="650" y="229"/>
                        <a:pt x="619" y="229"/>
                      </a:cubicBezTo>
                      <a:cubicBezTo>
                        <a:pt x="195" y="229"/>
                        <a:pt x="195" y="229"/>
                        <a:pt x="195" y="229"/>
                      </a:cubicBezTo>
                      <a:cubicBezTo>
                        <a:pt x="324" y="101"/>
                        <a:pt x="324" y="101"/>
                        <a:pt x="324" y="101"/>
                      </a:cubicBezTo>
                      <a:cubicBezTo>
                        <a:pt x="346" y="79"/>
                        <a:pt x="346" y="44"/>
                        <a:pt x="324" y="22"/>
                      </a:cubicBezTo>
                      <a:cubicBezTo>
                        <a:pt x="302" y="0"/>
                        <a:pt x="267" y="0"/>
                        <a:pt x="245" y="22"/>
                      </a:cubicBezTo>
                      <a:cubicBezTo>
                        <a:pt x="23" y="245"/>
                        <a:pt x="23" y="245"/>
                        <a:pt x="23" y="245"/>
                      </a:cubicBezTo>
                      <a:cubicBezTo>
                        <a:pt x="0" y="268"/>
                        <a:pt x="1" y="301"/>
                        <a:pt x="25" y="325"/>
                      </a:cubicBezTo>
                      <a:lnTo>
                        <a:pt x="245" y="5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6" name="Freeform 110"/>
                <p:cNvSpPr>
                  <a:spLocks/>
                </p:cNvSpPr>
                <p:nvPr/>
              </p:nvSpPr>
              <p:spPr bwMode="auto">
                <a:xfrm flipH="1">
                  <a:off x="808782" y="4036553"/>
                  <a:ext cx="348016" cy="292997"/>
                </a:xfrm>
                <a:custGeom>
                  <a:avLst/>
                  <a:gdLst>
                    <a:gd name="T0" fmla="*/ 650 w 675"/>
                    <a:gd name="T1" fmla="*/ 243 h 568"/>
                    <a:gd name="T2" fmla="*/ 430 w 675"/>
                    <a:gd name="T3" fmla="*/ 22 h 568"/>
                    <a:gd name="T4" fmla="*/ 351 w 675"/>
                    <a:gd name="T5" fmla="*/ 22 h 568"/>
                    <a:gd name="T6" fmla="*/ 351 w 675"/>
                    <a:gd name="T7" fmla="*/ 101 h 568"/>
                    <a:gd name="T8" fmla="*/ 476 w 675"/>
                    <a:gd name="T9" fmla="*/ 230 h 568"/>
                    <a:gd name="T10" fmla="*/ 53 w 675"/>
                    <a:gd name="T11" fmla="*/ 230 h 568"/>
                    <a:gd name="T12" fmla="*/ 0 w 675"/>
                    <a:gd name="T13" fmla="*/ 283 h 568"/>
                    <a:gd name="T14" fmla="*/ 56 w 675"/>
                    <a:gd name="T15" fmla="*/ 339 h 568"/>
                    <a:gd name="T16" fmla="*/ 480 w 675"/>
                    <a:gd name="T17" fmla="*/ 339 h 568"/>
                    <a:gd name="T18" fmla="*/ 351 w 675"/>
                    <a:gd name="T19" fmla="*/ 468 h 568"/>
                    <a:gd name="T20" fmla="*/ 351 w 675"/>
                    <a:gd name="T21" fmla="*/ 547 h 568"/>
                    <a:gd name="T22" fmla="*/ 430 w 675"/>
                    <a:gd name="T23" fmla="*/ 547 h 568"/>
                    <a:gd name="T24" fmla="*/ 652 w 675"/>
                    <a:gd name="T25" fmla="*/ 324 h 568"/>
                    <a:gd name="T26" fmla="*/ 650 w 675"/>
                    <a:gd name="T27" fmla="*/ 243 h 5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75" h="568">
                      <a:moveTo>
                        <a:pt x="650" y="243"/>
                      </a:moveTo>
                      <a:cubicBezTo>
                        <a:pt x="430" y="22"/>
                        <a:pt x="430" y="22"/>
                        <a:pt x="430" y="22"/>
                      </a:cubicBezTo>
                      <a:cubicBezTo>
                        <a:pt x="408" y="0"/>
                        <a:pt x="373" y="0"/>
                        <a:pt x="351" y="22"/>
                      </a:cubicBezTo>
                      <a:cubicBezTo>
                        <a:pt x="329" y="44"/>
                        <a:pt x="329" y="79"/>
                        <a:pt x="351" y="101"/>
                      </a:cubicBezTo>
                      <a:cubicBezTo>
                        <a:pt x="476" y="230"/>
                        <a:pt x="476" y="230"/>
                        <a:pt x="476" y="230"/>
                      </a:cubicBezTo>
                      <a:cubicBezTo>
                        <a:pt x="53" y="230"/>
                        <a:pt x="53" y="230"/>
                        <a:pt x="53" y="230"/>
                      </a:cubicBezTo>
                      <a:cubicBezTo>
                        <a:pt x="22" y="230"/>
                        <a:pt x="0" y="252"/>
                        <a:pt x="0" y="283"/>
                      </a:cubicBezTo>
                      <a:cubicBezTo>
                        <a:pt x="0" y="314"/>
                        <a:pt x="25" y="339"/>
                        <a:pt x="56" y="339"/>
                      </a:cubicBezTo>
                      <a:cubicBezTo>
                        <a:pt x="480" y="339"/>
                        <a:pt x="480" y="339"/>
                        <a:pt x="480" y="339"/>
                      </a:cubicBezTo>
                      <a:cubicBezTo>
                        <a:pt x="351" y="468"/>
                        <a:pt x="351" y="468"/>
                        <a:pt x="351" y="468"/>
                      </a:cubicBezTo>
                      <a:cubicBezTo>
                        <a:pt x="329" y="490"/>
                        <a:pt x="329" y="525"/>
                        <a:pt x="351" y="547"/>
                      </a:cubicBezTo>
                      <a:cubicBezTo>
                        <a:pt x="373" y="568"/>
                        <a:pt x="408" y="568"/>
                        <a:pt x="430" y="547"/>
                      </a:cubicBezTo>
                      <a:cubicBezTo>
                        <a:pt x="652" y="324"/>
                        <a:pt x="652" y="324"/>
                        <a:pt x="652" y="324"/>
                      </a:cubicBezTo>
                      <a:cubicBezTo>
                        <a:pt x="675" y="300"/>
                        <a:pt x="674" y="267"/>
                        <a:pt x="650" y="2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21" name="Group 820"/>
            <p:cNvGrpSpPr/>
            <p:nvPr/>
          </p:nvGrpSpPr>
          <p:grpSpPr>
            <a:xfrm>
              <a:off x="1592572" y="2592968"/>
              <a:ext cx="516644" cy="683574"/>
              <a:chOff x="1671182" y="2589090"/>
              <a:chExt cx="359423" cy="475556"/>
            </a:xfrm>
          </p:grpSpPr>
          <p:sp>
            <p:nvSpPr>
              <p:cNvPr id="822" name="Rectangle 821"/>
              <p:cNvSpPr/>
              <p:nvPr/>
            </p:nvSpPr>
            <p:spPr>
              <a:xfrm>
                <a:off x="1671182" y="2589090"/>
                <a:ext cx="359423" cy="475556"/>
              </a:xfrm>
              <a:prstGeom prst="rect">
                <a:avLst/>
              </a:prstGeom>
              <a:solidFill>
                <a:srgbClr val="21479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grpSp>
            <p:nvGrpSpPr>
              <p:cNvPr id="823" name="Group 822"/>
              <p:cNvGrpSpPr/>
              <p:nvPr/>
            </p:nvGrpSpPr>
            <p:grpSpPr>
              <a:xfrm>
                <a:off x="1742019" y="2628201"/>
                <a:ext cx="217750" cy="400170"/>
                <a:chOff x="1714364" y="2582329"/>
                <a:chExt cx="267671" cy="491914"/>
              </a:xfrm>
            </p:grpSpPr>
            <p:grpSp>
              <p:nvGrpSpPr>
                <p:cNvPr id="824" name="Group 823"/>
                <p:cNvGrpSpPr/>
                <p:nvPr/>
              </p:nvGrpSpPr>
              <p:grpSpPr>
                <a:xfrm>
                  <a:off x="1714364" y="2582329"/>
                  <a:ext cx="122398" cy="149014"/>
                  <a:chOff x="951103" y="2137025"/>
                  <a:chExt cx="383458" cy="466846"/>
                </a:xfrm>
                <a:solidFill>
                  <a:schemeClr val="bg1"/>
                </a:solidFill>
              </p:grpSpPr>
              <p:sp>
                <p:nvSpPr>
                  <p:cNvPr id="858" name="Freeform 12"/>
                  <p:cNvSpPr>
                    <a:spLocks/>
                  </p:cNvSpPr>
                  <p:nvPr/>
                </p:nvSpPr>
                <p:spPr bwMode="auto">
                  <a:xfrm>
                    <a:off x="951103" y="2137025"/>
                    <a:ext cx="383458" cy="200877"/>
                  </a:xfrm>
                  <a:custGeom>
                    <a:avLst/>
                    <a:gdLst>
                      <a:gd name="T0" fmla="*/ 0 w 464"/>
                      <a:gd name="T1" fmla="*/ 69 h 243"/>
                      <a:gd name="T2" fmla="*/ 232 w 464"/>
                      <a:gd name="T3" fmla="*/ 0 h 243"/>
                      <a:gd name="T4" fmla="*/ 464 w 464"/>
                      <a:gd name="T5" fmla="*/ 69 h 243"/>
                      <a:gd name="T6" fmla="*/ 464 w 464"/>
                      <a:gd name="T7" fmla="*/ 174 h 243"/>
                      <a:gd name="T8" fmla="*/ 232 w 464"/>
                      <a:gd name="T9" fmla="*/ 243 h 243"/>
                      <a:gd name="T10" fmla="*/ 0 w 464"/>
                      <a:gd name="T11" fmla="*/ 174 h 243"/>
                      <a:gd name="T12" fmla="*/ 0 w 464"/>
                      <a:gd name="T13" fmla="*/ 69 h 2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64" h="243">
                        <a:moveTo>
                          <a:pt x="0" y="69"/>
                        </a:moveTo>
                        <a:cubicBezTo>
                          <a:pt x="0" y="31"/>
                          <a:pt x="104" y="0"/>
                          <a:pt x="232" y="0"/>
                        </a:cubicBezTo>
                        <a:cubicBezTo>
                          <a:pt x="360" y="0"/>
                          <a:pt x="464" y="31"/>
                          <a:pt x="464" y="69"/>
                        </a:cubicBezTo>
                        <a:cubicBezTo>
                          <a:pt x="464" y="174"/>
                          <a:pt x="464" y="174"/>
                          <a:pt x="464" y="174"/>
                        </a:cubicBezTo>
                        <a:cubicBezTo>
                          <a:pt x="464" y="212"/>
                          <a:pt x="360" y="243"/>
                          <a:pt x="232" y="243"/>
                        </a:cubicBezTo>
                        <a:cubicBezTo>
                          <a:pt x="104" y="243"/>
                          <a:pt x="0" y="212"/>
                          <a:pt x="0" y="174"/>
                        </a:cubicBezTo>
                        <a:lnTo>
                          <a:pt x="0" y="6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9" name="Freeform 13"/>
                  <p:cNvSpPr>
                    <a:spLocks/>
                  </p:cNvSpPr>
                  <p:nvPr/>
                </p:nvSpPr>
                <p:spPr bwMode="auto">
                  <a:xfrm>
                    <a:off x="951103" y="2312005"/>
                    <a:ext cx="383458" cy="159583"/>
                  </a:xfrm>
                  <a:custGeom>
                    <a:avLst/>
                    <a:gdLst>
                      <a:gd name="T0" fmla="*/ 455 w 464"/>
                      <a:gd name="T1" fmla="*/ 0 h 193"/>
                      <a:gd name="T2" fmla="*/ 232 w 464"/>
                      <a:gd name="T3" fmla="*/ 49 h 193"/>
                      <a:gd name="T4" fmla="*/ 9 w 464"/>
                      <a:gd name="T5" fmla="*/ 0 h 193"/>
                      <a:gd name="T6" fmla="*/ 0 w 464"/>
                      <a:gd name="T7" fmla="*/ 19 h 193"/>
                      <a:gd name="T8" fmla="*/ 0 w 464"/>
                      <a:gd name="T9" fmla="*/ 125 h 193"/>
                      <a:gd name="T10" fmla="*/ 232 w 464"/>
                      <a:gd name="T11" fmla="*/ 193 h 193"/>
                      <a:gd name="T12" fmla="*/ 464 w 464"/>
                      <a:gd name="T13" fmla="*/ 125 h 193"/>
                      <a:gd name="T14" fmla="*/ 464 w 464"/>
                      <a:gd name="T15" fmla="*/ 19 h 193"/>
                      <a:gd name="T16" fmla="*/ 455 w 464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64" h="193">
                        <a:moveTo>
                          <a:pt x="455" y="0"/>
                        </a:moveTo>
                        <a:cubicBezTo>
                          <a:pt x="426" y="28"/>
                          <a:pt x="337" y="49"/>
                          <a:pt x="232" y="49"/>
                        </a:cubicBezTo>
                        <a:cubicBezTo>
                          <a:pt x="127" y="49"/>
                          <a:pt x="38" y="28"/>
                          <a:pt x="9" y="0"/>
                        </a:cubicBezTo>
                        <a:cubicBezTo>
                          <a:pt x="3" y="6"/>
                          <a:pt x="0" y="13"/>
                          <a:pt x="0" y="19"/>
                        </a:cubicBezTo>
                        <a:cubicBezTo>
                          <a:pt x="0" y="125"/>
                          <a:pt x="0" y="125"/>
                          <a:pt x="0" y="125"/>
                        </a:cubicBezTo>
                        <a:cubicBezTo>
                          <a:pt x="0" y="163"/>
                          <a:pt x="104" y="193"/>
                          <a:pt x="232" y="193"/>
                        </a:cubicBezTo>
                        <a:cubicBezTo>
                          <a:pt x="360" y="193"/>
                          <a:pt x="464" y="163"/>
                          <a:pt x="464" y="125"/>
                        </a:cubicBezTo>
                        <a:cubicBezTo>
                          <a:pt x="464" y="19"/>
                          <a:pt x="464" y="19"/>
                          <a:pt x="464" y="19"/>
                        </a:cubicBezTo>
                        <a:cubicBezTo>
                          <a:pt x="464" y="13"/>
                          <a:pt x="461" y="6"/>
                          <a:pt x="45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0" name="Freeform 14"/>
                  <p:cNvSpPr>
                    <a:spLocks/>
                  </p:cNvSpPr>
                  <p:nvPr/>
                </p:nvSpPr>
                <p:spPr bwMode="auto">
                  <a:xfrm>
                    <a:off x="951103" y="2444288"/>
                    <a:ext cx="383458" cy="159583"/>
                  </a:xfrm>
                  <a:custGeom>
                    <a:avLst/>
                    <a:gdLst>
                      <a:gd name="T0" fmla="*/ 455 w 464"/>
                      <a:gd name="T1" fmla="*/ 0 h 193"/>
                      <a:gd name="T2" fmla="*/ 232 w 464"/>
                      <a:gd name="T3" fmla="*/ 49 h 193"/>
                      <a:gd name="T4" fmla="*/ 9 w 464"/>
                      <a:gd name="T5" fmla="*/ 0 h 193"/>
                      <a:gd name="T6" fmla="*/ 0 w 464"/>
                      <a:gd name="T7" fmla="*/ 19 h 193"/>
                      <a:gd name="T8" fmla="*/ 0 w 464"/>
                      <a:gd name="T9" fmla="*/ 125 h 193"/>
                      <a:gd name="T10" fmla="*/ 232 w 464"/>
                      <a:gd name="T11" fmla="*/ 193 h 193"/>
                      <a:gd name="T12" fmla="*/ 464 w 464"/>
                      <a:gd name="T13" fmla="*/ 125 h 193"/>
                      <a:gd name="T14" fmla="*/ 464 w 464"/>
                      <a:gd name="T15" fmla="*/ 19 h 193"/>
                      <a:gd name="T16" fmla="*/ 455 w 464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64" h="193">
                        <a:moveTo>
                          <a:pt x="455" y="0"/>
                        </a:moveTo>
                        <a:cubicBezTo>
                          <a:pt x="426" y="28"/>
                          <a:pt x="337" y="49"/>
                          <a:pt x="232" y="49"/>
                        </a:cubicBezTo>
                        <a:cubicBezTo>
                          <a:pt x="127" y="49"/>
                          <a:pt x="38" y="28"/>
                          <a:pt x="9" y="0"/>
                        </a:cubicBezTo>
                        <a:cubicBezTo>
                          <a:pt x="3" y="6"/>
                          <a:pt x="0" y="13"/>
                          <a:pt x="0" y="19"/>
                        </a:cubicBezTo>
                        <a:cubicBezTo>
                          <a:pt x="0" y="125"/>
                          <a:pt x="0" y="125"/>
                          <a:pt x="0" y="125"/>
                        </a:cubicBezTo>
                        <a:cubicBezTo>
                          <a:pt x="0" y="163"/>
                          <a:pt x="104" y="193"/>
                          <a:pt x="232" y="193"/>
                        </a:cubicBezTo>
                        <a:cubicBezTo>
                          <a:pt x="360" y="193"/>
                          <a:pt x="464" y="163"/>
                          <a:pt x="464" y="125"/>
                        </a:cubicBezTo>
                        <a:cubicBezTo>
                          <a:pt x="464" y="19"/>
                          <a:pt x="464" y="19"/>
                          <a:pt x="464" y="19"/>
                        </a:cubicBezTo>
                        <a:cubicBezTo>
                          <a:pt x="464" y="13"/>
                          <a:pt x="461" y="6"/>
                          <a:pt x="45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25" name="Group 824"/>
                <p:cNvGrpSpPr/>
                <p:nvPr/>
              </p:nvGrpSpPr>
              <p:grpSpPr>
                <a:xfrm>
                  <a:off x="1859637" y="2582329"/>
                  <a:ext cx="122398" cy="149014"/>
                  <a:chOff x="951103" y="2137025"/>
                  <a:chExt cx="383458" cy="466846"/>
                </a:xfrm>
                <a:solidFill>
                  <a:schemeClr val="bg1"/>
                </a:solidFill>
              </p:grpSpPr>
              <p:sp>
                <p:nvSpPr>
                  <p:cNvPr id="855" name="Freeform 12"/>
                  <p:cNvSpPr>
                    <a:spLocks/>
                  </p:cNvSpPr>
                  <p:nvPr/>
                </p:nvSpPr>
                <p:spPr bwMode="auto">
                  <a:xfrm>
                    <a:off x="951103" y="2137025"/>
                    <a:ext cx="383458" cy="200877"/>
                  </a:xfrm>
                  <a:custGeom>
                    <a:avLst/>
                    <a:gdLst>
                      <a:gd name="T0" fmla="*/ 0 w 464"/>
                      <a:gd name="T1" fmla="*/ 69 h 243"/>
                      <a:gd name="T2" fmla="*/ 232 w 464"/>
                      <a:gd name="T3" fmla="*/ 0 h 243"/>
                      <a:gd name="T4" fmla="*/ 464 w 464"/>
                      <a:gd name="T5" fmla="*/ 69 h 243"/>
                      <a:gd name="T6" fmla="*/ 464 w 464"/>
                      <a:gd name="T7" fmla="*/ 174 h 243"/>
                      <a:gd name="T8" fmla="*/ 232 w 464"/>
                      <a:gd name="T9" fmla="*/ 243 h 243"/>
                      <a:gd name="T10" fmla="*/ 0 w 464"/>
                      <a:gd name="T11" fmla="*/ 174 h 243"/>
                      <a:gd name="T12" fmla="*/ 0 w 464"/>
                      <a:gd name="T13" fmla="*/ 69 h 2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64" h="243">
                        <a:moveTo>
                          <a:pt x="0" y="69"/>
                        </a:moveTo>
                        <a:cubicBezTo>
                          <a:pt x="0" y="31"/>
                          <a:pt x="104" y="0"/>
                          <a:pt x="232" y="0"/>
                        </a:cubicBezTo>
                        <a:cubicBezTo>
                          <a:pt x="360" y="0"/>
                          <a:pt x="464" y="31"/>
                          <a:pt x="464" y="69"/>
                        </a:cubicBezTo>
                        <a:cubicBezTo>
                          <a:pt x="464" y="174"/>
                          <a:pt x="464" y="174"/>
                          <a:pt x="464" y="174"/>
                        </a:cubicBezTo>
                        <a:cubicBezTo>
                          <a:pt x="464" y="212"/>
                          <a:pt x="360" y="243"/>
                          <a:pt x="232" y="243"/>
                        </a:cubicBezTo>
                        <a:cubicBezTo>
                          <a:pt x="104" y="243"/>
                          <a:pt x="0" y="212"/>
                          <a:pt x="0" y="174"/>
                        </a:cubicBezTo>
                        <a:lnTo>
                          <a:pt x="0" y="6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6" name="Freeform 13"/>
                  <p:cNvSpPr>
                    <a:spLocks/>
                  </p:cNvSpPr>
                  <p:nvPr/>
                </p:nvSpPr>
                <p:spPr bwMode="auto">
                  <a:xfrm>
                    <a:off x="951103" y="2312005"/>
                    <a:ext cx="383458" cy="159583"/>
                  </a:xfrm>
                  <a:custGeom>
                    <a:avLst/>
                    <a:gdLst>
                      <a:gd name="T0" fmla="*/ 455 w 464"/>
                      <a:gd name="T1" fmla="*/ 0 h 193"/>
                      <a:gd name="T2" fmla="*/ 232 w 464"/>
                      <a:gd name="T3" fmla="*/ 49 h 193"/>
                      <a:gd name="T4" fmla="*/ 9 w 464"/>
                      <a:gd name="T5" fmla="*/ 0 h 193"/>
                      <a:gd name="T6" fmla="*/ 0 w 464"/>
                      <a:gd name="T7" fmla="*/ 19 h 193"/>
                      <a:gd name="T8" fmla="*/ 0 w 464"/>
                      <a:gd name="T9" fmla="*/ 125 h 193"/>
                      <a:gd name="T10" fmla="*/ 232 w 464"/>
                      <a:gd name="T11" fmla="*/ 193 h 193"/>
                      <a:gd name="T12" fmla="*/ 464 w 464"/>
                      <a:gd name="T13" fmla="*/ 125 h 193"/>
                      <a:gd name="T14" fmla="*/ 464 w 464"/>
                      <a:gd name="T15" fmla="*/ 19 h 193"/>
                      <a:gd name="T16" fmla="*/ 455 w 464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64" h="193">
                        <a:moveTo>
                          <a:pt x="455" y="0"/>
                        </a:moveTo>
                        <a:cubicBezTo>
                          <a:pt x="426" y="28"/>
                          <a:pt x="337" y="49"/>
                          <a:pt x="232" y="49"/>
                        </a:cubicBezTo>
                        <a:cubicBezTo>
                          <a:pt x="127" y="49"/>
                          <a:pt x="38" y="28"/>
                          <a:pt x="9" y="0"/>
                        </a:cubicBezTo>
                        <a:cubicBezTo>
                          <a:pt x="3" y="6"/>
                          <a:pt x="0" y="13"/>
                          <a:pt x="0" y="19"/>
                        </a:cubicBezTo>
                        <a:cubicBezTo>
                          <a:pt x="0" y="125"/>
                          <a:pt x="0" y="125"/>
                          <a:pt x="0" y="125"/>
                        </a:cubicBezTo>
                        <a:cubicBezTo>
                          <a:pt x="0" y="163"/>
                          <a:pt x="104" y="193"/>
                          <a:pt x="232" y="193"/>
                        </a:cubicBezTo>
                        <a:cubicBezTo>
                          <a:pt x="360" y="193"/>
                          <a:pt x="464" y="163"/>
                          <a:pt x="464" y="125"/>
                        </a:cubicBezTo>
                        <a:cubicBezTo>
                          <a:pt x="464" y="19"/>
                          <a:pt x="464" y="19"/>
                          <a:pt x="464" y="19"/>
                        </a:cubicBezTo>
                        <a:cubicBezTo>
                          <a:pt x="464" y="13"/>
                          <a:pt x="461" y="6"/>
                          <a:pt x="45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7" name="Freeform 14"/>
                  <p:cNvSpPr>
                    <a:spLocks/>
                  </p:cNvSpPr>
                  <p:nvPr/>
                </p:nvSpPr>
                <p:spPr bwMode="auto">
                  <a:xfrm>
                    <a:off x="951103" y="2444288"/>
                    <a:ext cx="383458" cy="159583"/>
                  </a:xfrm>
                  <a:custGeom>
                    <a:avLst/>
                    <a:gdLst>
                      <a:gd name="T0" fmla="*/ 455 w 464"/>
                      <a:gd name="T1" fmla="*/ 0 h 193"/>
                      <a:gd name="T2" fmla="*/ 232 w 464"/>
                      <a:gd name="T3" fmla="*/ 49 h 193"/>
                      <a:gd name="T4" fmla="*/ 9 w 464"/>
                      <a:gd name="T5" fmla="*/ 0 h 193"/>
                      <a:gd name="T6" fmla="*/ 0 w 464"/>
                      <a:gd name="T7" fmla="*/ 19 h 193"/>
                      <a:gd name="T8" fmla="*/ 0 w 464"/>
                      <a:gd name="T9" fmla="*/ 125 h 193"/>
                      <a:gd name="T10" fmla="*/ 232 w 464"/>
                      <a:gd name="T11" fmla="*/ 193 h 193"/>
                      <a:gd name="T12" fmla="*/ 464 w 464"/>
                      <a:gd name="T13" fmla="*/ 125 h 193"/>
                      <a:gd name="T14" fmla="*/ 464 w 464"/>
                      <a:gd name="T15" fmla="*/ 19 h 193"/>
                      <a:gd name="T16" fmla="*/ 455 w 464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64" h="193">
                        <a:moveTo>
                          <a:pt x="455" y="0"/>
                        </a:moveTo>
                        <a:cubicBezTo>
                          <a:pt x="426" y="28"/>
                          <a:pt x="337" y="49"/>
                          <a:pt x="232" y="49"/>
                        </a:cubicBezTo>
                        <a:cubicBezTo>
                          <a:pt x="127" y="49"/>
                          <a:pt x="38" y="28"/>
                          <a:pt x="9" y="0"/>
                        </a:cubicBezTo>
                        <a:cubicBezTo>
                          <a:pt x="3" y="6"/>
                          <a:pt x="0" y="13"/>
                          <a:pt x="0" y="19"/>
                        </a:cubicBezTo>
                        <a:cubicBezTo>
                          <a:pt x="0" y="125"/>
                          <a:pt x="0" y="125"/>
                          <a:pt x="0" y="125"/>
                        </a:cubicBezTo>
                        <a:cubicBezTo>
                          <a:pt x="0" y="163"/>
                          <a:pt x="104" y="193"/>
                          <a:pt x="232" y="193"/>
                        </a:cubicBezTo>
                        <a:cubicBezTo>
                          <a:pt x="360" y="193"/>
                          <a:pt x="464" y="163"/>
                          <a:pt x="464" y="125"/>
                        </a:cubicBezTo>
                        <a:cubicBezTo>
                          <a:pt x="464" y="19"/>
                          <a:pt x="464" y="19"/>
                          <a:pt x="464" y="19"/>
                        </a:cubicBezTo>
                        <a:cubicBezTo>
                          <a:pt x="464" y="13"/>
                          <a:pt x="461" y="6"/>
                          <a:pt x="45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26" name="Group 825"/>
                <p:cNvGrpSpPr/>
                <p:nvPr/>
              </p:nvGrpSpPr>
              <p:grpSpPr>
                <a:xfrm>
                  <a:off x="1714364" y="2753779"/>
                  <a:ext cx="122398" cy="149014"/>
                  <a:chOff x="951103" y="2137025"/>
                  <a:chExt cx="383458" cy="466846"/>
                </a:xfrm>
                <a:solidFill>
                  <a:schemeClr val="bg1"/>
                </a:solidFill>
              </p:grpSpPr>
              <p:sp>
                <p:nvSpPr>
                  <p:cNvPr id="851" name="Freeform 12"/>
                  <p:cNvSpPr>
                    <a:spLocks/>
                  </p:cNvSpPr>
                  <p:nvPr/>
                </p:nvSpPr>
                <p:spPr bwMode="auto">
                  <a:xfrm>
                    <a:off x="951103" y="2137025"/>
                    <a:ext cx="383458" cy="200877"/>
                  </a:xfrm>
                  <a:custGeom>
                    <a:avLst/>
                    <a:gdLst>
                      <a:gd name="T0" fmla="*/ 0 w 464"/>
                      <a:gd name="T1" fmla="*/ 69 h 243"/>
                      <a:gd name="T2" fmla="*/ 232 w 464"/>
                      <a:gd name="T3" fmla="*/ 0 h 243"/>
                      <a:gd name="T4" fmla="*/ 464 w 464"/>
                      <a:gd name="T5" fmla="*/ 69 h 243"/>
                      <a:gd name="T6" fmla="*/ 464 w 464"/>
                      <a:gd name="T7" fmla="*/ 174 h 243"/>
                      <a:gd name="T8" fmla="*/ 232 w 464"/>
                      <a:gd name="T9" fmla="*/ 243 h 243"/>
                      <a:gd name="T10" fmla="*/ 0 w 464"/>
                      <a:gd name="T11" fmla="*/ 174 h 243"/>
                      <a:gd name="T12" fmla="*/ 0 w 464"/>
                      <a:gd name="T13" fmla="*/ 69 h 2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64" h="243">
                        <a:moveTo>
                          <a:pt x="0" y="69"/>
                        </a:moveTo>
                        <a:cubicBezTo>
                          <a:pt x="0" y="31"/>
                          <a:pt x="104" y="0"/>
                          <a:pt x="232" y="0"/>
                        </a:cubicBezTo>
                        <a:cubicBezTo>
                          <a:pt x="360" y="0"/>
                          <a:pt x="464" y="31"/>
                          <a:pt x="464" y="69"/>
                        </a:cubicBezTo>
                        <a:cubicBezTo>
                          <a:pt x="464" y="174"/>
                          <a:pt x="464" y="174"/>
                          <a:pt x="464" y="174"/>
                        </a:cubicBezTo>
                        <a:cubicBezTo>
                          <a:pt x="464" y="212"/>
                          <a:pt x="360" y="243"/>
                          <a:pt x="232" y="243"/>
                        </a:cubicBezTo>
                        <a:cubicBezTo>
                          <a:pt x="104" y="243"/>
                          <a:pt x="0" y="212"/>
                          <a:pt x="0" y="174"/>
                        </a:cubicBezTo>
                        <a:lnTo>
                          <a:pt x="0" y="6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3" name="Freeform 13"/>
                  <p:cNvSpPr>
                    <a:spLocks/>
                  </p:cNvSpPr>
                  <p:nvPr/>
                </p:nvSpPr>
                <p:spPr bwMode="auto">
                  <a:xfrm>
                    <a:off x="951103" y="2312005"/>
                    <a:ext cx="383458" cy="159583"/>
                  </a:xfrm>
                  <a:custGeom>
                    <a:avLst/>
                    <a:gdLst>
                      <a:gd name="T0" fmla="*/ 455 w 464"/>
                      <a:gd name="T1" fmla="*/ 0 h 193"/>
                      <a:gd name="T2" fmla="*/ 232 w 464"/>
                      <a:gd name="T3" fmla="*/ 49 h 193"/>
                      <a:gd name="T4" fmla="*/ 9 w 464"/>
                      <a:gd name="T5" fmla="*/ 0 h 193"/>
                      <a:gd name="T6" fmla="*/ 0 w 464"/>
                      <a:gd name="T7" fmla="*/ 19 h 193"/>
                      <a:gd name="T8" fmla="*/ 0 w 464"/>
                      <a:gd name="T9" fmla="*/ 125 h 193"/>
                      <a:gd name="T10" fmla="*/ 232 w 464"/>
                      <a:gd name="T11" fmla="*/ 193 h 193"/>
                      <a:gd name="T12" fmla="*/ 464 w 464"/>
                      <a:gd name="T13" fmla="*/ 125 h 193"/>
                      <a:gd name="T14" fmla="*/ 464 w 464"/>
                      <a:gd name="T15" fmla="*/ 19 h 193"/>
                      <a:gd name="T16" fmla="*/ 455 w 464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64" h="193">
                        <a:moveTo>
                          <a:pt x="455" y="0"/>
                        </a:moveTo>
                        <a:cubicBezTo>
                          <a:pt x="426" y="28"/>
                          <a:pt x="337" y="49"/>
                          <a:pt x="232" y="49"/>
                        </a:cubicBezTo>
                        <a:cubicBezTo>
                          <a:pt x="127" y="49"/>
                          <a:pt x="38" y="28"/>
                          <a:pt x="9" y="0"/>
                        </a:cubicBezTo>
                        <a:cubicBezTo>
                          <a:pt x="3" y="6"/>
                          <a:pt x="0" y="13"/>
                          <a:pt x="0" y="19"/>
                        </a:cubicBezTo>
                        <a:cubicBezTo>
                          <a:pt x="0" y="125"/>
                          <a:pt x="0" y="125"/>
                          <a:pt x="0" y="125"/>
                        </a:cubicBezTo>
                        <a:cubicBezTo>
                          <a:pt x="0" y="163"/>
                          <a:pt x="104" y="193"/>
                          <a:pt x="232" y="193"/>
                        </a:cubicBezTo>
                        <a:cubicBezTo>
                          <a:pt x="360" y="193"/>
                          <a:pt x="464" y="163"/>
                          <a:pt x="464" y="125"/>
                        </a:cubicBezTo>
                        <a:cubicBezTo>
                          <a:pt x="464" y="19"/>
                          <a:pt x="464" y="19"/>
                          <a:pt x="464" y="19"/>
                        </a:cubicBezTo>
                        <a:cubicBezTo>
                          <a:pt x="464" y="13"/>
                          <a:pt x="461" y="6"/>
                          <a:pt x="45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4" name="Freeform 14"/>
                  <p:cNvSpPr>
                    <a:spLocks/>
                  </p:cNvSpPr>
                  <p:nvPr/>
                </p:nvSpPr>
                <p:spPr bwMode="auto">
                  <a:xfrm>
                    <a:off x="951103" y="2444288"/>
                    <a:ext cx="383458" cy="159583"/>
                  </a:xfrm>
                  <a:custGeom>
                    <a:avLst/>
                    <a:gdLst>
                      <a:gd name="T0" fmla="*/ 455 w 464"/>
                      <a:gd name="T1" fmla="*/ 0 h 193"/>
                      <a:gd name="T2" fmla="*/ 232 w 464"/>
                      <a:gd name="T3" fmla="*/ 49 h 193"/>
                      <a:gd name="T4" fmla="*/ 9 w 464"/>
                      <a:gd name="T5" fmla="*/ 0 h 193"/>
                      <a:gd name="T6" fmla="*/ 0 w 464"/>
                      <a:gd name="T7" fmla="*/ 19 h 193"/>
                      <a:gd name="T8" fmla="*/ 0 w 464"/>
                      <a:gd name="T9" fmla="*/ 125 h 193"/>
                      <a:gd name="T10" fmla="*/ 232 w 464"/>
                      <a:gd name="T11" fmla="*/ 193 h 193"/>
                      <a:gd name="T12" fmla="*/ 464 w 464"/>
                      <a:gd name="T13" fmla="*/ 125 h 193"/>
                      <a:gd name="T14" fmla="*/ 464 w 464"/>
                      <a:gd name="T15" fmla="*/ 19 h 193"/>
                      <a:gd name="T16" fmla="*/ 455 w 464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64" h="193">
                        <a:moveTo>
                          <a:pt x="455" y="0"/>
                        </a:moveTo>
                        <a:cubicBezTo>
                          <a:pt x="426" y="28"/>
                          <a:pt x="337" y="49"/>
                          <a:pt x="232" y="49"/>
                        </a:cubicBezTo>
                        <a:cubicBezTo>
                          <a:pt x="127" y="49"/>
                          <a:pt x="38" y="28"/>
                          <a:pt x="9" y="0"/>
                        </a:cubicBezTo>
                        <a:cubicBezTo>
                          <a:pt x="3" y="6"/>
                          <a:pt x="0" y="13"/>
                          <a:pt x="0" y="19"/>
                        </a:cubicBezTo>
                        <a:cubicBezTo>
                          <a:pt x="0" y="125"/>
                          <a:pt x="0" y="125"/>
                          <a:pt x="0" y="125"/>
                        </a:cubicBezTo>
                        <a:cubicBezTo>
                          <a:pt x="0" y="163"/>
                          <a:pt x="104" y="193"/>
                          <a:pt x="232" y="193"/>
                        </a:cubicBezTo>
                        <a:cubicBezTo>
                          <a:pt x="360" y="193"/>
                          <a:pt x="464" y="163"/>
                          <a:pt x="464" y="125"/>
                        </a:cubicBezTo>
                        <a:cubicBezTo>
                          <a:pt x="464" y="19"/>
                          <a:pt x="464" y="19"/>
                          <a:pt x="464" y="19"/>
                        </a:cubicBezTo>
                        <a:cubicBezTo>
                          <a:pt x="464" y="13"/>
                          <a:pt x="461" y="6"/>
                          <a:pt x="45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27" name="Group 826"/>
                <p:cNvGrpSpPr/>
                <p:nvPr/>
              </p:nvGrpSpPr>
              <p:grpSpPr>
                <a:xfrm>
                  <a:off x="1859637" y="2753779"/>
                  <a:ext cx="122398" cy="149014"/>
                  <a:chOff x="951103" y="2137025"/>
                  <a:chExt cx="383458" cy="466846"/>
                </a:xfrm>
                <a:solidFill>
                  <a:schemeClr val="bg1"/>
                </a:solidFill>
              </p:grpSpPr>
              <p:sp>
                <p:nvSpPr>
                  <p:cNvPr id="836" name="Freeform 12"/>
                  <p:cNvSpPr>
                    <a:spLocks/>
                  </p:cNvSpPr>
                  <p:nvPr/>
                </p:nvSpPr>
                <p:spPr bwMode="auto">
                  <a:xfrm>
                    <a:off x="951103" y="2137025"/>
                    <a:ext cx="383458" cy="200877"/>
                  </a:xfrm>
                  <a:custGeom>
                    <a:avLst/>
                    <a:gdLst>
                      <a:gd name="T0" fmla="*/ 0 w 464"/>
                      <a:gd name="T1" fmla="*/ 69 h 243"/>
                      <a:gd name="T2" fmla="*/ 232 w 464"/>
                      <a:gd name="T3" fmla="*/ 0 h 243"/>
                      <a:gd name="T4" fmla="*/ 464 w 464"/>
                      <a:gd name="T5" fmla="*/ 69 h 243"/>
                      <a:gd name="T6" fmla="*/ 464 w 464"/>
                      <a:gd name="T7" fmla="*/ 174 h 243"/>
                      <a:gd name="T8" fmla="*/ 232 w 464"/>
                      <a:gd name="T9" fmla="*/ 243 h 243"/>
                      <a:gd name="T10" fmla="*/ 0 w 464"/>
                      <a:gd name="T11" fmla="*/ 174 h 243"/>
                      <a:gd name="T12" fmla="*/ 0 w 464"/>
                      <a:gd name="T13" fmla="*/ 69 h 2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64" h="243">
                        <a:moveTo>
                          <a:pt x="0" y="69"/>
                        </a:moveTo>
                        <a:cubicBezTo>
                          <a:pt x="0" y="31"/>
                          <a:pt x="104" y="0"/>
                          <a:pt x="232" y="0"/>
                        </a:cubicBezTo>
                        <a:cubicBezTo>
                          <a:pt x="360" y="0"/>
                          <a:pt x="464" y="31"/>
                          <a:pt x="464" y="69"/>
                        </a:cubicBezTo>
                        <a:cubicBezTo>
                          <a:pt x="464" y="174"/>
                          <a:pt x="464" y="174"/>
                          <a:pt x="464" y="174"/>
                        </a:cubicBezTo>
                        <a:cubicBezTo>
                          <a:pt x="464" y="212"/>
                          <a:pt x="360" y="243"/>
                          <a:pt x="232" y="243"/>
                        </a:cubicBezTo>
                        <a:cubicBezTo>
                          <a:pt x="104" y="243"/>
                          <a:pt x="0" y="212"/>
                          <a:pt x="0" y="174"/>
                        </a:cubicBezTo>
                        <a:lnTo>
                          <a:pt x="0" y="6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7" name="Freeform 13"/>
                  <p:cNvSpPr>
                    <a:spLocks/>
                  </p:cNvSpPr>
                  <p:nvPr/>
                </p:nvSpPr>
                <p:spPr bwMode="auto">
                  <a:xfrm>
                    <a:off x="951103" y="2312005"/>
                    <a:ext cx="383458" cy="159583"/>
                  </a:xfrm>
                  <a:custGeom>
                    <a:avLst/>
                    <a:gdLst>
                      <a:gd name="T0" fmla="*/ 455 w 464"/>
                      <a:gd name="T1" fmla="*/ 0 h 193"/>
                      <a:gd name="T2" fmla="*/ 232 w 464"/>
                      <a:gd name="T3" fmla="*/ 49 h 193"/>
                      <a:gd name="T4" fmla="*/ 9 w 464"/>
                      <a:gd name="T5" fmla="*/ 0 h 193"/>
                      <a:gd name="T6" fmla="*/ 0 w 464"/>
                      <a:gd name="T7" fmla="*/ 19 h 193"/>
                      <a:gd name="T8" fmla="*/ 0 w 464"/>
                      <a:gd name="T9" fmla="*/ 125 h 193"/>
                      <a:gd name="T10" fmla="*/ 232 w 464"/>
                      <a:gd name="T11" fmla="*/ 193 h 193"/>
                      <a:gd name="T12" fmla="*/ 464 w 464"/>
                      <a:gd name="T13" fmla="*/ 125 h 193"/>
                      <a:gd name="T14" fmla="*/ 464 w 464"/>
                      <a:gd name="T15" fmla="*/ 19 h 193"/>
                      <a:gd name="T16" fmla="*/ 455 w 464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64" h="193">
                        <a:moveTo>
                          <a:pt x="455" y="0"/>
                        </a:moveTo>
                        <a:cubicBezTo>
                          <a:pt x="426" y="28"/>
                          <a:pt x="337" y="49"/>
                          <a:pt x="232" y="49"/>
                        </a:cubicBezTo>
                        <a:cubicBezTo>
                          <a:pt x="127" y="49"/>
                          <a:pt x="38" y="28"/>
                          <a:pt x="9" y="0"/>
                        </a:cubicBezTo>
                        <a:cubicBezTo>
                          <a:pt x="3" y="6"/>
                          <a:pt x="0" y="13"/>
                          <a:pt x="0" y="19"/>
                        </a:cubicBezTo>
                        <a:cubicBezTo>
                          <a:pt x="0" y="125"/>
                          <a:pt x="0" y="125"/>
                          <a:pt x="0" y="125"/>
                        </a:cubicBezTo>
                        <a:cubicBezTo>
                          <a:pt x="0" y="163"/>
                          <a:pt x="104" y="193"/>
                          <a:pt x="232" y="193"/>
                        </a:cubicBezTo>
                        <a:cubicBezTo>
                          <a:pt x="360" y="193"/>
                          <a:pt x="464" y="163"/>
                          <a:pt x="464" y="125"/>
                        </a:cubicBezTo>
                        <a:cubicBezTo>
                          <a:pt x="464" y="19"/>
                          <a:pt x="464" y="19"/>
                          <a:pt x="464" y="19"/>
                        </a:cubicBezTo>
                        <a:cubicBezTo>
                          <a:pt x="464" y="13"/>
                          <a:pt x="461" y="6"/>
                          <a:pt x="45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8" name="Freeform 14"/>
                  <p:cNvSpPr>
                    <a:spLocks/>
                  </p:cNvSpPr>
                  <p:nvPr/>
                </p:nvSpPr>
                <p:spPr bwMode="auto">
                  <a:xfrm>
                    <a:off x="951103" y="2444288"/>
                    <a:ext cx="383458" cy="159583"/>
                  </a:xfrm>
                  <a:custGeom>
                    <a:avLst/>
                    <a:gdLst>
                      <a:gd name="T0" fmla="*/ 455 w 464"/>
                      <a:gd name="T1" fmla="*/ 0 h 193"/>
                      <a:gd name="T2" fmla="*/ 232 w 464"/>
                      <a:gd name="T3" fmla="*/ 49 h 193"/>
                      <a:gd name="T4" fmla="*/ 9 w 464"/>
                      <a:gd name="T5" fmla="*/ 0 h 193"/>
                      <a:gd name="T6" fmla="*/ 0 w 464"/>
                      <a:gd name="T7" fmla="*/ 19 h 193"/>
                      <a:gd name="T8" fmla="*/ 0 w 464"/>
                      <a:gd name="T9" fmla="*/ 125 h 193"/>
                      <a:gd name="T10" fmla="*/ 232 w 464"/>
                      <a:gd name="T11" fmla="*/ 193 h 193"/>
                      <a:gd name="T12" fmla="*/ 464 w 464"/>
                      <a:gd name="T13" fmla="*/ 125 h 193"/>
                      <a:gd name="T14" fmla="*/ 464 w 464"/>
                      <a:gd name="T15" fmla="*/ 19 h 193"/>
                      <a:gd name="T16" fmla="*/ 455 w 464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64" h="193">
                        <a:moveTo>
                          <a:pt x="455" y="0"/>
                        </a:moveTo>
                        <a:cubicBezTo>
                          <a:pt x="426" y="28"/>
                          <a:pt x="337" y="49"/>
                          <a:pt x="232" y="49"/>
                        </a:cubicBezTo>
                        <a:cubicBezTo>
                          <a:pt x="127" y="49"/>
                          <a:pt x="38" y="28"/>
                          <a:pt x="9" y="0"/>
                        </a:cubicBezTo>
                        <a:cubicBezTo>
                          <a:pt x="3" y="6"/>
                          <a:pt x="0" y="13"/>
                          <a:pt x="0" y="19"/>
                        </a:cubicBezTo>
                        <a:cubicBezTo>
                          <a:pt x="0" y="125"/>
                          <a:pt x="0" y="125"/>
                          <a:pt x="0" y="125"/>
                        </a:cubicBezTo>
                        <a:cubicBezTo>
                          <a:pt x="0" y="163"/>
                          <a:pt x="104" y="193"/>
                          <a:pt x="232" y="193"/>
                        </a:cubicBezTo>
                        <a:cubicBezTo>
                          <a:pt x="360" y="193"/>
                          <a:pt x="464" y="163"/>
                          <a:pt x="464" y="125"/>
                        </a:cubicBezTo>
                        <a:cubicBezTo>
                          <a:pt x="464" y="19"/>
                          <a:pt x="464" y="19"/>
                          <a:pt x="464" y="19"/>
                        </a:cubicBezTo>
                        <a:cubicBezTo>
                          <a:pt x="464" y="13"/>
                          <a:pt x="461" y="6"/>
                          <a:pt x="45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28" name="Group 827"/>
                <p:cNvGrpSpPr/>
                <p:nvPr/>
              </p:nvGrpSpPr>
              <p:grpSpPr>
                <a:xfrm>
                  <a:off x="1714364" y="2925229"/>
                  <a:ext cx="122398" cy="149014"/>
                  <a:chOff x="951103" y="2137025"/>
                  <a:chExt cx="383458" cy="466846"/>
                </a:xfrm>
                <a:solidFill>
                  <a:schemeClr val="bg1"/>
                </a:solidFill>
              </p:grpSpPr>
              <p:sp>
                <p:nvSpPr>
                  <p:cNvPr id="833" name="Freeform 12"/>
                  <p:cNvSpPr>
                    <a:spLocks/>
                  </p:cNvSpPr>
                  <p:nvPr/>
                </p:nvSpPr>
                <p:spPr bwMode="auto">
                  <a:xfrm>
                    <a:off x="951103" y="2137025"/>
                    <a:ext cx="383458" cy="200877"/>
                  </a:xfrm>
                  <a:custGeom>
                    <a:avLst/>
                    <a:gdLst>
                      <a:gd name="T0" fmla="*/ 0 w 464"/>
                      <a:gd name="T1" fmla="*/ 69 h 243"/>
                      <a:gd name="T2" fmla="*/ 232 w 464"/>
                      <a:gd name="T3" fmla="*/ 0 h 243"/>
                      <a:gd name="T4" fmla="*/ 464 w 464"/>
                      <a:gd name="T5" fmla="*/ 69 h 243"/>
                      <a:gd name="T6" fmla="*/ 464 w 464"/>
                      <a:gd name="T7" fmla="*/ 174 h 243"/>
                      <a:gd name="T8" fmla="*/ 232 w 464"/>
                      <a:gd name="T9" fmla="*/ 243 h 243"/>
                      <a:gd name="T10" fmla="*/ 0 w 464"/>
                      <a:gd name="T11" fmla="*/ 174 h 243"/>
                      <a:gd name="T12" fmla="*/ 0 w 464"/>
                      <a:gd name="T13" fmla="*/ 69 h 2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64" h="243">
                        <a:moveTo>
                          <a:pt x="0" y="69"/>
                        </a:moveTo>
                        <a:cubicBezTo>
                          <a:pt x="0" y="31"/>
                          <a:pt x="104" y="0"/>
                          <a:pt x="232" y="0"/>
                        </a:cubicBezTo>
                        <a:cubicBezTo>
                          <a:pt x="360" y="0"/>
                          <a:pt x="464" y="31"/>
                          <a:pt x="464" y="69"/>
                        </a:cubicBezTo>
                        <a:cubicBezTo>
                          <a:pt x="464" y="174"/>
                          <a:pt x="464" y="174"/>
                          <a:pt x="464" y="174"/>
                        </a:cubicBezTo>
                        <a:cubicBezTo>
                          <a:pt x="464" y="212"/>
                          <a:pt x="360" y="243"/>
                          <a:pt x="232" y="243"/>
                        </a:cubicBezTo>
                        <a:cubicBezTo>
                          <a:pt x="104" y="243"/>
                          <a:pt x="0" y="212"/>
                          <a:pt x="0" y="174"/>
                        </a:cubicBezTo>
                        <a:lnTo>
                          <a:pt x="0" y="6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4" name="Freeform 13"/>
                  <p:cNvSpPr>
                    <a:spLocks/>
                  </p:cNvSpPr>
                  <p:nvPr/>
                </p:nvSpPr>
                <p:spPr bwMode="auto">
                  <a:xfrm>
                    <a:off x="951103" y="2312005"/>
                    <a:ext cx="383458" cy="159583"/>
                  </a:xfrm>
                  <a:custGeom>
                    <a:avLst/>
                    <a:gdLst>
                      <a:gd name="T0" fmla="*/ 455 w 464"/>
                      <a:gd name="T1" fmla="*/ 0 h 193"/>
                      <a:gd name="T2" fmla="*/ 232 w 464"/>
                      <a:gd name="T3" fmla="*/ 49 h 193"/>
                      <a:gd name="T4" fmla="*/ 9 w 464"/>
                      <a:gd name="T5" fmla="*/ 0 h 193"/>
                      <a:gd name="T6" fmla="*/ 0 w 464"/>
                      <a:gd name="T7" fmla="*/ 19 h 193"/>
                      <a:gd name="T8" fmla="*/ 0 w 464"/>
                      <a:gd name="T9" fmla="*/ 125 h 193"/>
                      <a:gd name="T10" fmla="*/ 232 w 464"/>
                      <a:gd name="T11" fmla="*/ 193 h 193"/>
                      <a:gd name="T12" fmla="*/ 464 w 464"/>
                      <a:gd name="T13" fmla="*/ 125 h 193"/>
                      <a:gd name="T14" fmla="*/ 464 w 464"/>
                      <a:gd name="T15" fmla="*/ 19 h 193"/>
                      <a:gd name="T16" fmla="*/ 455 w 464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64" h="193">
                        <a:moveTo>
                          <a:pt x="455" y="0"/>
                        </a:moveTo>
                        <a:cubicBezTo>
                          <a:pt x="426" y="28"/>
                          <a:pt x="337" y="49"/>
                          <a:pt x="232" y="49"/>
                        </a:cubicBezTo>
                        <a:cubicBezTo>
                          <a:pt x="127" y="49"/>
                          <a:pt x="38" y="28"/>
                          <a:pt x="9" y="0"/>
                        </a:cubicBezTo>
                        <a:cubicBezTo>
                          <a:pt x="3" y="6"/>
                          <a:pt x="0" y="13"/>
                          <a:pt x="0" y="19"/>
                        </a:cubicBezTo>
                        <a:cubicBezTo>
                          <a:pt x="0" y="125"/>
                          <a:pt x="0" y="125"/>
                          <a:pt x="0" y="125"/>
                        </a:cubicBezTo>
                        <a:cubicBezTo>
                          <a:pt x="0" y="163"/>
                          <a:pt x="104" y="193"/>
                          <a:pt x="232" y="193"/>
                        </a:cubicBezTo>
                        <a:cubicBezTo>
                          <a:pt x="360" y="193"/>
                          <a:pt x="464" y="163"/>
                          <a:pt x="464" y="125"/>
                        </a:cubicBezTo>
                        <a:cubicBezTo>
                          <a:pt x="464" y="19"/>
                          <a:pt x="464" y="19"/>
                          <a:pt x="464" y="19"/>
                        </a:cubicBezTo>
                        <a:cubicBezTo>
                          <a:pt x="464" y="13"/>
                          <a:pt x="461" y="6"/>
                          <a:pt x="45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5" name="Freeform 14"/>
                  <p:cNvSpPr>
                    <a:spLocks/>
                  </p:cNvSpPr>
                  <p:nvPr/>
                </p:nvSpPr>
                <p:spPr bwMode="auto">
                  <a:xfrm>
                    <a:off x="951103" y="2444288"/>
                    <a:ext cx="383458" cy="159583"/>
                  </a:xfrm>
                  <a:custGeom>
                    <a:avLst/>
                    <a:gdLst>
                      <a:gd name="T0" fmla="*/ 455 w 464"/>
                      <a:gd name="T1" fmla="*/ 0 h 193"/>
                      <a:gd name="T2" fmla="*/ 232 w 464"/>
                      <a:gd name="T3" fmla="*/ 49 h 193"/>
                      <a:gd name="T4" fmla="*/ 9 w 464"/>
                      <a:gd name="T5" fmla="*/ 0 h 193"/>
                      <a:gd name="T6" fmla="*/ 0 w 464"/>
                      <a:gd name="T7" fmla="*/ 19 h 193"/>
                      <a:gd name="T8" fmla="*/ 0 w 464"/>
                      <a:gd name="T9" fmla="*/ 125 h 193"/>
                      <a:gd name="T10" fmla="*/ 232 w 464"/>
                      <a:gd name="T11" fmla="*/ 193 h 193"/>
                      <a:gd name="T12" fmla="*/ 464 w 464"/>
                      <a:gd name="T13" fmla="*/ 125 h 193"/>
                      <a:gd name="T14" fmla="*/ 464 w 464"/>
                      <a:gd name="T15" fmla="*/ 19 h 193"/>
                      <a:gd name="T16" fmla="*/ 455 w 464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64" h="193">
                        <a:moveTo>
                          <a:pt x="455" y="0"/>
                        </a:moveTo>
                        <a:cubicBezTo>
                          <a:pt x="426" y="28"/>
                          <a:pt x="337" y="49"/>
                          <a:pt x="232" y="49"/>
                        </a:cubicBezTo>
                        <a:cubicBezTo>
                          <a:pt x="127" y="49"/>
                          <a:pt x="38" y="28"/>
                          <a:pt x="9" y="0"/>
                        </a:cubicBezTo>
                        <a:cubicBezTo>
                          <a:pt x="3" y="6"/>
                          <a:pt x="0" y="13"/>
                          <a:pt x="0" y="19"/>
                        </a:cubicBezTo>
                        <a:cubicBezTo>
                          <a:pt x="0" y="125"/>
                          <a:pt x="0" y="125"/>
                          <a:pt x="0" y="125"/>
                        </a:cubicBezTo>
                        <a:cubicBezTo>
                          <a:pt x="0" y="163"/>
                          <a:pt x="104" y="193"/>
                          <a:pt x="232" y="193"/>
                        </a:cubicBezTo>
                        <a:cubicBezTo>
                          <a:pt x="360" y="193"/>
                          <a:pt x="464" y="163"/>
                          <a:pt x="464" y="125"/>
                        </a:cubicBezTo>
                        <a:cubicBezTo>
                          <a:pt x="464" y="19"/>
                          <a:pt x="464" y="19"/>
                          <a:pt x="464" y="19"/>
                        </a:cubicBezTo>
                        <a:cubicBezTo>
                          <a:pt x="464" y="13"/>
                          <a:pt x="461" y="6"/>
                          <a:pt x="45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29" name="Group 828"/>
                <p:cNvGrpSpPr/>
                <p:nvPr/>
              </p:nvGrpSpPr>
              <p:grpSpPr>
                <a:xfrm>
                  <a:off x="1859637" y="2925229"/>
                  <a:ext cx="122398" cy="149014"/>
                  <a:chOff x="951103" y="2137025"/>
                  <a:chExt cx="383458" cy="466846"/>
                </a:xfrm>
                <a:solidFill>
                  <a:schemeClr val="bg1"/>
                </a:solidFill>
              </p:grpSpPr>
              <p:sp>
                <p:nvSpPr>
                  <p:cNvPr id="830" name="Freeform 12"/>
                  <p:cNvSpPr>
                    <a:spLocks/>
                  </p:cNvSpPr>
                  <p:nvPr/>
                </p:nvSpPr>
                <p:spPr bwMode="auto">
                  <a:xfrm>
                    <a:off x="951103" y="2137025"/>
                    <a:ext cx="383458" cy="200877"/>
                  </a:xfrm>
                  <a:custGeom>
                    <a:avLst/>
                    <a:gdLst>
                      <a:gd name="T0" fmla="*/ 0 w 464"/>
                      <a:gd name="T1" fmla="*/ 69 h 243"/>
                      <a:gd name="T2" fmla="*/ 232 w 464"/>
                      <a:gd name="T3" fmla="*/ 0 h 243"/>
                      <a:gd name="T4" fmla="*/ 464 w 464"/>
                      <a:gd name="T5" fmla="*/ 69 h 243"/>
                      <a:gd name="T6" fmla="*/ 464 w 464"/>
                      <a:gd name="T7" fmla="*/ 174 h 243"/>
                      <a:gd name="T8" fmla="*/ 232 w 464"/>
                      <a:gd name="T9" fmla="*/ 243 h 243"/>
                      <a:gd name="T10" fmla="*/ 0 w 464"/>
                      <a:gd name="T11" fmla="*/ 174 h 243"/>
                      <a:gd name="T12" fmla="*/ 0 w 464"/>
                      <a:gd name="T13" fmla="*/ 69 h 2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64" h="243">
                        <a:moveTo>
                          <a:pt x="0" y="69"/>
                        </a:moveTo>
                        <a:cubicBezTo>
                          <a:pt x="0" y="31"/>
                          <a:pt x="104" y="0"/>
                          <a:pt x="232" y="0"/>
                        </a:cubicBezTo>
                        <a:cubicBezTo>
                          <a:pt x="360" y="0"/>
                          <a:pt x="464" y="31"/>
                          <a:pt x="464" y="69"/>
                        </a:cubicBezTo>
                        <a:cubicBezTo>
                          <a:pt x="464" y="174"/>
                          <a:pt x="464" y="174"/>
                          <a:pt x="464" y="174"/>
                        </a:cubicBezTo>
                        <a:cubicBezTo>
                          <a:pt x="464" y="212"/>
                          <a:pt x="360" y="243"/>
                          <a:pt x="232" y="243"/>
                        </a:cubicBezTo>
                        <a:cubicBezTo>
                          <a:pt x="104" y="243"/>
                          <a:pt x="0" y="212"/>
                          <a:pt x="0" y="174"/>
                        </a:cubicBezTo>
                        <a:lnTo>
                          <a:pt x="0" y="6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1" name="Freeform 13"/>
                  <p:cNvSpPr>
                    <a:spLocks/>
                  </p:cNvSpPr>
                  <p:nvPr/>
                </p:nvSpPr>
                <p:spPr bwMode="auto">
                  <a:xfrm>
                    <a:off x="951103" y="2312005"/>
                    <a:ext cx="383458" cy="159583"/>
                  </a:xfrm>
                  <a:custGeom>
                    <a:avLst/>
                    <a:gdLst>
                      <a:gd name="T0" fmla="*/ 455 w 464"/>
                      <a:gd name="T1" fmla="*/ 0 h 193"/>
                      <a:gd name="T2" fmla="*/ 232 w 464"/>
                      <a:gd name="T3" fmla="*/ 49 h 193"/>
                      <a:gd name="T4" fmla="*/ 9 w 464"/>
                      <a:gd name="T5" fmla="*/ 0 h 193"/>
                      <a:gd name="T6" fmla="*/ 0 w 464"/>
                      <a:gd name="T7" fmla="*/ 19 h 193"/>
                      <a:gd name="T8" fmla="*/ 0 w 464"/>
                      <a:gd name="T9" fmla="*/ 125 h 193"/>
                      <a:gd name="T10" fmla="*/ 232 w 464"/>
                      <a:gd name="T11" fmla="*/ 193 h 193"/>
                      <a:gd name="T12" fmla="*/ 464 w 464"/>
                      <a:gd name="T13" fmla="*/ 125 h 193"/>
                      <a:gd name="T14" fmla="*/ 464 w 464"/>
                      <a:gd name="T15" fmla="*/ 19 h 193"/>
                      <a:gd name="T16" fmla="*/ 455 w 464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64" h="193">
                        <a:moveTo>
                          <a:pt x="455" y="0"/>
                        </a:moveTo>
                        <a:cubicBezTo>
                          <a:pt x="426" y="28"/>
                          <a:pt x="337" y="49"/>
                          <a:pt x="232" y="49"/>
                        </a:cubicBezTo>
                        <a:cubicBezTo>
                          <a:pt x="127" y="49"/>
                          <a:pt x="38" y="28"/>
                          <a:pt x="9" y="0"/>
                        </a:cubicBezTo>
                        <a:cubicBezTo>
                          <a:pt x="3" y="6"/>
                          <a:pt x="0" y="13"/>
                          <a:pt x="0" y="19"/>
                        </a:cubicBezTo>
                        <a:cubicBezTo>
                          <a:pt x="0" y="125"/>
                          <a:pt x="0" y="125"/>
                          <a:pt x="0" y="125"/>
                        </a:cubicBezTo>
                        <a:cubicBezTo>
                          <a:pt x="0" y="163"/>
                          <a:pt x="104" y="193"/>
                          <a:pt x="232" y="193"/>
                        </a:cubicBezTo>
                        <a:cubicBezTo>
                          <a:pt x="360" y="193"/>
                          <a:pt x="464" y="163"/>
                          <a:pt x="464" y="125"/>
                        </a:cubicBezTo>
                        <a:cubicBezTo>
                          <a:pt x="464" y="19"/>
                          <a:pt x="464" y="19"/>
                          <a:pt x="464" y="19"/>
                        </a:cubicBezTo>
                        <a:cubicBezTo>
                          <a:pt x="464" y="13"/>
                          <a:pt x="461" y="6"/>
                          <a:pt x="45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2" name="Freeform 14"/>
                  <p:cNvSpPr>
                    <a:spLocks/>
                  </p:cNvSpPr>
                  <p:nvPr/>
                </p:nvSpPr>
                <p:spPr bwMode="auto">
                  <a:xfrm>
                    <a:off x="951103" y="2444288"/>
                    <a:ext cx="383458" cy="159583"/>
                  </a:xfrm>
                  <a:custGeom>
                    <a:avLst/>
                    <a:gdLst>
                      <a:gd name="T0" fmla="*/ 455 w 464"/>
                      <a:gd name="T1" fmla="*/ 0 h 193"/>
                      <a:gd name="T2" fmla="*/ 232 w 464"/>
                      <a:gd name="T3" fmla="*/ 49 h 193"/>
                      <a:gd name="T4" fmla="*/ 9 w 464"/>
                      <a:gd name="T5" fmla="*/ 0 h 193"/>
                      <a:gd name="T6" fmla="*/ 0 w 464"/>
                      <a:gd name="T7" fmla="*/ 19 h 193"/>
                      <a:gd name="T8" fmla="*/ 0 w 464"/>
                      <a:gd name="T9" fmla="*/ 125 h 193"/>
                      <a:gd name="T10" fmla="*/ 232 w 464"/>
                      <a:gd name="T11" fmla="*/ 193 h 193"/>
                      <a:gd name="T12" fmla="*/ 464 w 464"/>
                      <a:gd name="T13" fmla="*/ 125 h 193"/>
                      <a:gd name="T14" fmla="*/ 464 w 464"/>
                      <a:gd name="T15" fmla="*/ 19 h 193"/>
                      <a:gd name="T16" fmla="*/ 455 w 464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64" h="193">
                        <a:moveTo>
                          <a:pt x="455" y="0"/>
                        </a:moveTo>
                        <a:cubicBezTo>
                          <a:pt x="426" y="28"/>
                          <a:pt x="337" y="49"/>
                          <a:pt x="232" y="49"/>
                        </a:cubicBezTo>
                        <a:cubicBezTo>
                          <a:pt x="127" y="49"/>
                          <a:pt x="38" y="28"/>
                          <a:pt x="9" y="0"/>
                        </a:cubicBezTo>
                        <a:cubicBezTo>
                          <a:pt x="3" y="6"/>
                          <a:pt x="0" y="13"/>
                          <a:pt x="0" y="19"/>
                        </a:cubicBezTo>
                        <a:cubicBezTo>
                          <a:pt x="0" y="125"/>
                          <a:pt x="0" y="125"/>
                          <a:pt x="0" y="125"/>
                        </a:cubicBezTo>
                        <a:cubicBezTo>
                          <a:pt x="0" y="163"/>
                          <a:pt x="104" y="193"/>
                          <a:pt x="232" y="193"/>
                        </a:cubicBezTo>
                        <a:cubicBezTo>
                          <a:pt x="360" y="193"/>
                          <a:pt x="464" y="163"/>
                          <a:pt x="464" y="125"/>
                        </a:cubicBezTo>
                        <a:cubicBezTo>
                          <a:pt x="464" y="19"/>
                          <a:pt x="464" y="19"/>
                          <a:pt x="464" y="19"/>
                        </a:cubicBezTo>
                        <a:cubicBezTo>
                          <a:pt x="464" y="13"/>
                          <a:pt x="461" y="6"/>
                          <a:pt x="45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410" name="Group 409"/>
          <p:cNvGrpSpPr/>
          <p:nvPr/>
        </p:nvGrpSpPr>
        <p:grpSpPr>
          <a:xfrm>
            <a:off x="3406369" y="2610580"/>
            <a:ext cx="1371600" cy="1381762"/>
            <a:chOff x="4843234" y="2610580"/>
            <a:chExt cx="1371600" cy="1381762"/>
          </a:xfrm>
        </p:grpSpPr>
        <p:sp>
          <p:nvSpPr>
            <p:cNvPr id="411" name="Rectangle 410"/>
            <p:cNvSpPr/>
            <p:nvPr/>
          </p:nvSpPr>
          <p:spPr>
            <a:xfrm>
              <a:off x="4843234" y="2610580"/>
              <a:ext cx="1371600" cy="138176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2225" cap="rnd">
              <a:solidFill>
                <a:schemeClr val="tx2"/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412" name="Group 411"/>
            <p:cNvGrpSpPr/>
            <p:nvPr/>
          </p:nvGrpSpPr>
          <p:grpSpPr>
            <a:xfrm>
              <a:off x="5388899" y="2843194"/>
              <a:ext cx="596965" cy="916535"/>
              <a:chOff x="3235882" y="2209459"/>
              <a:chExt cx="842685" cy="1293796"/>
            </a:xfrm>
          </p:grpSpPr>
          <p:sp>
            <p:nvSpPr>
              <p:cNvPr id="413" name="Freeform 6"/>
              <p:cNvSpPr>
                <a:spLocks noEditPoints="1"/>
              </p:cNvSpPr>
              <p:nvPr/>
            </p:nvSpPr>
            <p:spPr bwMode="auto">
              <a:xfrm>
                <a:off x="3704092" y="2673700"/>
                <a:ext cx="374475" cy="365315"/>
              </a:xfrm>
              <a:custGeom>
                <a:avLst/>
                <a:gdLst>
                  <a:gd name="T0" fmla="*/ 976 w 1159"/>
                  <a:gd name="T1" fmla="*/ 522 h 1131"/>
                  <a:gd name="T2" fmla="*/ 961 w 1159"/>
                  <a:gd name="T3" fmla="*/ 456 h 1131"/>
                  <a:gd name="T4" fmla="*/ 1080 w 1159"/>
                  <a:gd name="T5" fmla="*/ 279 h 1131"/>
                  <a:gd name="T6" fmla="*/ 983 w 1159"/>
                  <a:gd name="T7" fmla="*/ 157 h 1131"/>
                  <a:gd name="T8" fmla="*/ 784 w 1159"/>
                  <a:gd name="T9" fmla="*/ 233 h 1131"/>
                  <a:gd name="T10" fmla="*/ 723 w 1159"/>
                  <a:gd name="T11" fmla="*/ 204 h 1131"/>
                  <a:gd name="T12" fmla="*/ 658 w 1159"/>
                  <a:gd name="T13" fmla="*/ 0 h 1131"/>
                  <a:gd name="T14" fmla="*/ 503 w 1159"/>
                  <a:gd name="T15" fmla="*/ 0 h 1131"/>
                  <a:gd name="T16" fmla="*/ 438 w 1159"/>
                  <a:gd name="T17" fmla="*/ 204 h 1131"/>
                  <a:gd name="T18" fmla="*/ 379 w 1159"/>
                  <a:gd name="T19" fmla="*/ 233 h 1131"/>
                  <a:gd name="T20" fmla="*/ 177 w 1159"/>
                  <a:gd name="T21" fmla="*/ 156 h 1131"/>
                  <a:gd name="T22" fmla="*/ 81 w 1159"/>
                  <a:gd name="T23" fmla="*/ 277 h 1131"/>
                  <a:gd name="T24" fmla="*/ 200 w 1159"/>
                  <a:gd name="T25" fmla="*/ 456 h 1131"/>
                  <a:gd name="T26" fmla="*/ 186 w 1159"/>
                  <a:gd name="T27" fmla="*/ 519 h 1131"/>
                  <a:gd name="T28" fmla="*/ 0 w 1159"/>
                  <a:gd name="T29" fmla="*/ 629 h 1131"/>
                  <a:gd name="T30" fmla="*/ 34 w 1159"/>
                  <a:gd name="T31" fmla="*/ 780 h 1131"/>
                  <a:gd name="T32" fmla="*/ 248 w 1159"/>
                  <a:gd name="T33" fmla="*/ 798 h 1131"/>
                  <a:gd name="T34" fmla="*/ 289 w 1159"/>
                  <a:gd name="T35" fmla="*/ 849 h 1131"/>
                  <a:gd name="T36" fmla="*/ 259 w 1159"/>
                  <a:gd name="T37" fmla="*/ 1063 h 1131"/>
                  <a:gd name="T38" fmla="*/ 399 w 1159"/>
                  <a:gd name="T39" fmla="*/ 1130 h 1131"/>
                  <a:gd name="T40" fmla="*/ 545 w 1159"/>
                  <a:gd name="T41" fmla="*/ 975 h 1131"/>
                  <a:gd name="T42" fmla="*/ 580 w 1159"/>
                  <a:gd name="T43" fmla="*/ 976 h 1131"/>
                  <a:gd name="T44" fmla="*/ 612 w 1159"/>
                  <a:gd name="T45" fmla="*/ 975 h 1131"/>
                  <a:gd name="T46" fmla="*/ 759 w 1159"/>
                  <a:gd name="T47" fmla="*/ 1131 h 1131"/>
                  <a:gd name="T48" fmla="*/ 899 w 1159"/>
                  <a:gd name="T49" fmla="*/ 1063 h 1131"/>
                  <a:gd name="T50" fmla="*/ 869 w 1159"/>
                  <a:gd name="T51" fmla="*/ 852 h 1131"/>
                  <a:gd name="T52" fmla="*/ 912 w 1159"/>
                  <a:gd name="T53" fmla="*/ 800 h 1131"/>
                  <a:gd name="T54" fmla="*/ 1125 w 1159"/>
                  <a:gd name="T55" fmla="*/ 782 h 1131"/>
                  <a:gd name="T56" fmla="*/ 1159 w 1159"/>
                  <a:gd name="T57" fmla="*/ 630 h 1131"/>
                  <a:gd name="T58" fmla="*/ 976 w 1159"/>
                  <a:gd name="T59" fmla="*/ 522 h 1131"/>
                  <a:gd name="T60" fmla="*/ 580 w 1159"/>
                  <a:gd name="T61" fmla="*/ 843 h 1131"/>
                  <a:gd name="T62" fmla="*/ 314 w 1159"/>
                  <a:gd name="T63" fmla="*/ 577 h 1131"/>
                  <a:gd name="T64" fmla="*/ 580 w 1159"/>
                  <a:gd name="T65" fmla="*/ 311 h 1131"/>
                  <a:gd name="T66" fmla="*/ 847 w 1159"/>
                  <a:gd name="T67" fmla="*/ 577 h 1131"/>
                  <a:gd name="T68" fmla="*/ 580 w 1159"/>
                  <a:gd name="T69" fmla="*/ 843 h 1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59" h="1131">
                    <a:moveTo>
                      <a:pt x="976" y="522"/>
                    </a:moveTo>
                    <a:cubicBezTo>
                      <a:pt x="973" y="499"/>
                      <a:pt x="968" y="477"/>
                      <a:pt x="961" y="456"/>
                    </a:cubicBezTo>
                    <a:cubicBezTo>
                      <a:pt x="1080" y="279"/>
                      <a:pt x="1080" y="279"/>
                      <a:pt x="1080" y="279"/>
                    </a:cubicBezTo>
                    <a:cubicBezTo>
                      <a:pt x="983" y="157"/>
                      <a:pt x="983" y="157"/>
                      <a:pt x="983" y="157"/>
                    </a:cubicBezTo>
                    <a:cubicBezTo>
                      <a:pt x="784" y="233"/>
                      <a:pt x="784" y="233"/>
                      <a:pt x="784" y="233"/>
                    </a:cubicBezTo>
                    <a:cubicBezTo>
                      <a:pt x="764" y="222"/>
                      <a:pt x="744" y="212"/>
                      <a:pt x="723" y="204"/>
                    </a:cubicBezTo>
                    <a:cubicBezTo>
                      <a:pt x="658" y="0"/>
                      <a:pt x="658" y="0"/>
                      <a:pt x="658" y="0"/>
                    </a:cubicBezTo>
                    <a:cubicBezTo>
                      <a:pt x="503" y="0"/>
                      <a:pt x="503" y="0"/>
                      <a:pt x="503" y="0"/>
                    </a:cubicBezTo>
                    <a:cubicBezTo>
                      <a:pt x="438" y="204"/>
                      <a:pt x="438" y="204"/>
                      <a:pt x="438" y="204"/>
                    </a:cubicBezTo>
                    <a:cubicBezTo>
                      <a:pt x="417" y="212"/>
                      <a:pt x="397" y="222"/>
                      <a:pt x="379" y="233"/>
                    </a:cubicBezTo>
                    <a:cubicBezTo>
                      <a:pt x="177" y="156"/>
                      <a:pt x="177" y="156"/>
                      <a:pt x="177" y="156"/>
                    </a:cubicBezTo>
                    <a:cubicBezTo>
                      <a:pt x="81" y="277"/>
                      <a:pt x="81" y="277"/>
                      <a:pt x="81" y="277"/>
                    </a:cubicBezTo>
                    <a:cubicBezTo>
                      <a:pt x="200" y="456"/>
                      <a:pt x="200" y="456"/>
                      <a:pt x="200" y="456"/>
                    </a:cubicBezTo>
                    <a:cubicBezTo>
                      <a:pt x="193" y="476"/>
                      <a:pt x="189" y="497"/>
                      <a:pt x="186" y="519"/>
                    </a:cubicBezTo>
                    <a:cubicBezTo>
                      <a:pt x="0" y="629"/>
                      <a:pt x="0" y="629"/>
                      <a:pt x="0" y="629"/>
                    </a:cubicBezTo>
                    <a:cubicBezTo>
                      <a:pt x="34" y="780"/>
                      <a:pt x="34" y="780"/>
                      <a:pt x="34" y="780"/>
                    </a:cubicBezTo>
                    <a:cubicBezTo>
                      <a:pt x="248" y="798"/>
                      <a:pt x="248" y="798"/>
                      <a:pt x="248" y="798"/>
                    </a:cubicBezTo>
                    <a:cubicBezTo>
                      <a:pt x="260" y="816"/>
                      <a:pt x="274" y="833"/>
                      <a:pt x="289" y="849"/>
                    </a:cubicBezTo>
                    <a:cubicBezTo>
                      <a:pt x="259" y="1063"/>
                      <a:pt x="259" y="1063"/>
                      <a:pt x="259" y="1063"/>
                    </a:cubicBezTo>
                    <a:cubicBezTo>
                      <a:pt x="399" y="1130"/>
                      <a:pt x="399" y="1130"/>
                      <a:pt x="399" y="1130"/>
                    </a:cubicBezTo>
                    <a:cubicBezTo>
                      <a:pt x="545" y="975"/>
                      <a:pt x="545" y="975"/>
                      <a:pt x="545" y="975"/>
                    </a:cubicBezTo>
                    <a:cubicBezTo>
                      <a:pt x="557" y="976"/>
                      <a:pt x="569" y="976"/>
                      <a:pt x="580" y="976"/>
                    </a:cubicBezTo>
                    <a:cubicBezTo>
                      <a:pt x="591" y="976"/>
                      <a:pt x="601" y="976"/>
                      <a:pt x="612" y="975"/>
                    </a:cubicBezTo>
                    <a:cubicBezTo>
                      <a:pt x="759" y="1131"/>
                      <a:pt x="759" y="1131"/>
                      <a:pt x="759" y="1131"/>
                    </a:cubicBezTo>
                    <a:cubicBezTo>
                      <a:pt x="899" y="1063"/>
                      <a:pt x="899" y="1063"/>
                      <a:pt x="899" y="1063"/>
                    </a:cubicBezTo>
                    <a:cubicBezTo>
                      <a:pt x="869" y="852"/>
                      <a:pt x="869" y="852"/>
                      <a:pt x="869" y="852"/>
                    </a:cubicBezTo>
                    <a:cubicBezTo>
                      <a:pt x="885" y="836"/>
                      <a:pt x="899" y="819"/>
                      <a:pt x="912" y="800"/>
                    </a:cubicBezTo>
                    <a:cubicBezTo>
                      <a:pt x="1125" y="782"/>
                      <a:pt x="1125" y="782"/>
                      <a:pt x="1125" y="782"/>
                    </a:cubicBezTo>
                    <a:cubicBezTo>
                      <a:pt x="1159" y="630"/>
                      <a:pt x="1159" y="630"/>
                      <a:pt x="1159" y="630"/>
                    </a:cubicBezTo>
                    <a:lnTo>
                      <a:pt x="976" y="522"/>
                    </a:lnTo>
                    <a:close/>
                    <a:moveTo>
                      <a:pt x="580" y="843"/>
                    </a:moveTo>
                    <a:cubicBezTo>
                      <a:pt x="433" y="843"/>
                      <a:pt x="314" y="724"/>
                      <a:pt x="314" y="577"/>
                    </a:cubicBezTo>
                    <a:cubicBezTo>
                      <a:pt x="314" y="430"/>
                      <a:pt x="433" y="311"/>
                      <a:pt x="580" y="311"/>
                    </a:cubicBezTo>
                    <a:cubicBezTo>
                      <a:pt x="728" y="311"/>
                      <a:pt x="847" y="430"/>
                      <a:pt x="847" y="577"/>
                    </a:cubicBezTo>
                    <a:cubicBezTo>
                      <a:pt x="847" y="724"/>
                      <a:pt x="728" y="843"/>
                      <a:pt x="580" y="843"/>
                    </a:cubicBezTo>
                    <a:close/>
                  </a:path>
                </a:pathLst>
              </a:custGeom>
              <a:solidFill>
                <a:srgbClr val="21479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14" name="Group 413"/>
              <p:cNvGrpSpPr/>
              <p:nvPr/>
            </p:nvGrpSpPr>
            <p:grpSpPr>
              <a:xfrm>
                <a:off x="3235882" y="2209459"/>
                <a:ext cx="386236" cy="1293796"/>
                <a:chOff x="3249289" y="2254367"/>
                <a:chExt cx="359423" cy="1203979"/>
              </a:xfrm>
            </p:grpSpPr>
            <p:grpSp>
              <p:nvGrpSpPr>
                <p:cNvPr id="415" name="Group 414"/>
                <p:cNvGrpSpPr/>
                <p:nvPr/>
              </p:nvGrpSpPr>
              <p:grpSpPr>
                <a:xfrm>
                  <a:off x="3249289" y="2254367"/>
                  <a:ext cx="359423" cy="359421"/>
                  <a:chOff x="963289" y="2647156"/>
                  <a:chExt cx="359423" cy="359423"/>
                </a:xfrm>
              </p:grpSpPr>
              <p:sp>
                <p:nvSpPr>
                  <p:cNvPr id="446" name="Rectangle 445"/>
                  <p:cNvSpPr/>
                  <p:nvPr/>
                </p:nvSpPr>
                <p:spPr>
                  <a:xfrm>
                    <a:off x="963289" y="2647156"/>
                    <a:ext cx="359423" cy="359423"/>
                  </a:xfrm>
                  <a:prstGeom prst="rect">
                    <a:avLst/>
                  </a:prstGeom>
                  <a:solidFill>
                    <a:srgbClr val="214794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/>
                  </a:p>
                </p:txBody>
              </p:sp>
              <p:grpSp>
                <p:nvGrpSpPr>
                  <p:cNvPr id="447" name="Group 446"/>
                  <p:cNvGrpSpPr/>
                  <p:nvPr/>
                </p:nvGrpSpPr>
                <p:grpSpPr>
                  <a:xfrm>
                    <a:off x="1031081" y="2677630"/>
                    <a:ext cx="223838" cy="298474"/>
                    <a:chOff x="808782" y="3516213"/>
                    <a:chExt cx="609958" cy="813337"/>
                  </a:xfrm>
                  <a:solidFill>
                    <a:schemeClr val="bg1"/>
                  </a:solidFill>
                </p:grpSpPr>
                <p:sp>
                  <p:nvSpPr>
                    <p:cNvPr id="448" name="Freeform 109"/>
                    <p:cNvSpPr>
                      <a:spLocks/>
                    </p:cNvSpPr>
                    <p:nvPr/>
                  </p:nvSpPr>
                  <p:spPr bwMode="auto">
                    <a:xfrm flipH="1">
                      <a:off x="1070724" y="3516213"/>
                      <a:ext cx="348016" cy="292997"/>
                    </a:xfrm>
                    <a:custGeom>
                      <a:avLst/>
                      <a:gdLst>
                        <a:gd name="T0" fmla="*/ 245 w 675"/>
                        <a:gd name="T1" fmla="*/ 546 h 568"/>
                        <a:gd name="T2" fmla="*/ 324 w 675"/>
                        <a:gd name="T3" fmla="*/ 546 h 568"/>
                        <a:gd name="T4" fmla="*/ 324 w 675"/>
                        <a:gd name="T5" fmla="*/ 468 h 568"/>
                        <a:gd name="T6" fmla="*/ 199 w 675"/>
                        <a:gd name="T7" fmla="*/ 339 h 568"/>
                        <a:gd name="T8" fmla="*/ 622 w 675"/>
                        <a:gd name="T9" fmla="*/ 339 h 568"/>
                        <a:gd name="T10" fmla="*/ 675 w 675"/>
                        <a:gd name="T11" fmla="*/ 285 h 568"/>
                        <a:gd name="T12" fmla="*/ 619 w 675"/>
                        <a:gd name="T13" fmla="*/ 229 h 568"/>
                        <a:gd name="T14" fmla="*/ 195 w 675"/>
                        <a:gd name="T15" fmla="*/ 229 h 568"/>
                        <a:gd name="T16" fmla="*/ 324 w 675"/>
                        <a:gd name="T17" fmla="*/ 101 h 568"/>
                        <a:gd name="T18" fmla="*/ 324 w 675"/>
                        <a:gd name="T19" fmla="*/ 22 h 568"/>
                        <a:gd name="T20" fmla="*/ 245 w 675"/>
                        <a:gd name="T21" fmla="*/ 22 h 568"/>
                        <a:gd name="T22" fmla="*/ 23 w 675"/>
                        <a:gd name="T23" fmla="*/ 245 h 568"/>
                        <a:gd name="T24" fmla="*/ 25 w 675"/>
                        <a:gd name="T25" fmla="*/ 325 h 568"/>
                        <a:gd name="T26" fmla="*/ 245 w 675"/>
                        <a:gd name="T27" fmla="*/ 546 h 5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675" h="568">
                          <a:moveTo>
                            <a:pt x="245" y="546"/>
                          </a:moveTo>
                          <a:cubicBezTo>
                            <a:pt x="267" y="568"/>
                            <a:pt x="302" y="568"/>
                            <a:pt x="324" y="546"/>
                          </a:cubicBezTo>
                          <a:cubicBezTo>
                            <a:pt x="346" y="525"/>
                            <a:pt x="346" y="489"/>
                            <a:pt x="324" y="468"/>
                          </a:cubicBezTo>
                          <a:cubicBezTo>
                            <a:pt x="199" y="339"/>
                            <a:pt x="199" y="339"/>
                            <a:pt x="199" y="339"/>
                          </a:cubicBezTo>
                          <a:cubicBezTo>
                            <a:pt x="622" y="339"/>
                            <a:pt x="622" y="339"/>
                            <a:pt x="622" y="339"/>
                          </a:cubicBezTo>
                          <a:cubicBezTo>
                            <a:pt x="653" y="339"/>
                            <a:pt x="675" y="316"/>
                            <a:pt x="675" y="285"/>
                          </a:cubicBezTo>
                          <a:cubicBezTo>
                            <a:pt x="675" y="255"/>
                            <a:pt x="650" y="229"/>
                            <a:pt x="619" y="229"/>
                          </a:cubicBezTo>
                          <a:cubicBezTo>
                            <a:pt x="195" y="229"/>
                            <a:pt x="195" y="229"/>
                            <a:pt x="195" y="229"/>
                          </a:cubicBezTo>
                          <a:cubicBezTo>
                            <a:pt x="324" y="101"/>
                            <a:pt x="324" y="101"/>
                            <a:pt x="324" y="101"/>
                          </a:cubicBezTo>
                          <a:cubicBezTo>
                            <a:pt x="346" y="79"/>
                            <a:pt x="346" y="44"/>
                            <a:pt x="324" y="22"/>
                          </a:cubicBezTo>
                          <a:cubicBezTo>
                            <a:pt x="302" y="0"/>
                            <a:pt x="267" y="0"/>
                            <a:pt x="245" y="22"/>
                          </a:cubicBezTo>
                          <a:cubicBezTo>
                            <a:pt x="23" y="245"/>
                            <a:pt x="23" y="245"/>
                            <a:pt x="23" y="245"/>
                          </a:cubicBezTo>
                          <a:cubicBezTo>
                            <a:pt x="0" y="268"/>
                            <a:pt x="1" y="301"/>
                            <a:pt x="25" y="325"/>
                          </a:cubicBezTo>
                          <a:lnTo>
                            <a:pt x="245" y="546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9" name="Freeform 110"/>
                    <p:cNvSpPr>
                      <a:spLocks/>
                    </p:cNvSpPr>
                    <p:nvPr/>
                  </p:nvSpPr>
                  <p:spPr bwMode="auto">
                    <a:xfrm flipH="1">
                      <a:off x="808782" y="3689660"/>
                      <a:ext cx="348016" cy="292997"/>
                    </a:xfrm>
                    <a:custGeom>
                      <a:avLst/>
                      <a:gdLst>
                        <a:gd name="T0" fmla="*/ 650 w 675"/>
                        <a:gd name="T1" fmla="*/ 243 h 568"/>
                        <a:gd name="T2" fmla="*/ 430 w 675"/>
                        <a:gd name="T3" fmla="*/ 22 h 568"/>
                        <a:gd name="T4" fmla="*/ 351 w 675"/>
                        <a:gd name="T5" fmla="*/ 22 h 568"/>
                        <a:gd name="T6" fmla="*/ 351 w 675"/>
                        <a:gd name="T7" fmla="*/ 101 h 568"/>
                        <a:gd name="T8" fmla="*/ 476 w 675"/>
                        <a:gd name="T9" fmla="*/ 230 h 568"/>
                        <a:gd name="T10" fmla="*/ 53 w 675"/>
                        <a:gd name="T11" fmla="*/ 230 h 568"/>
                        <a:gd name="T12" fmla="*/ 0 w 675"/>
                        <a:gd name="T13" fmla="*/ 283 h 568"/>
                        <a:gd name="T14" fmla="*/ 56 w 675"/>
                        <a:gd name="T15" fmla="*/ 339 h 568"/>
                        <a:gd name="T16" fmla="*/ 480 w 675"/>
                        <a:gd name="T17" fmla="*/ 339 h 568"/>
                        <a:gd name="T18" fmla="*/ 351 w 675"/>
                        <a:gd name="T19" fmla="*/ 468 h 568"/>
                        <a:gd name="T20" fmla="*/ 351 w 675"/>
                        <a:gd name="T21" fmla="*/ 547 h 568"/>
                        <a:gd name="T22" fmla="*/ 430 w 675"/>
                        <a:gd name="T23" fmla="*/ 547 h 568"/>
                        <a:gd name="T24" fmla="*/ 652 w 675"/>
                        <a:gd name="T25" fmla="*/ 324 h 568"/>
                        <a:gd name="T26" fmla="*/ 650 w 675"/>
                        <a:gd name="T27" fmla="*/ 243 h 5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675" h="568">
                          <a:moveTo>
                            <a:pt x="650" y="243"/>
                          </a:moveTo>
                          <a:cubicBezTo>
                            <a:pt x="430" y="22"/>
                            <a:pt x="430" y="22"/>
                            <a:pt x="430" y="22"/>
                          </a:cubicBezTo>
                          <a:cubicBezTo>
                            <a:pt x="408" y="0"/>
                            <a:pt x="373" y="0"/>
                            <a:pt x="351" y="22"/>
                          </a:cubicBezTo>
                          <a:cubicBezTo>
                            <a:pt x="329" y="44"/>
                            <a:pt x="329" y="79"/>
                            <a:pt x="351" y="101"/>
                          </a:cubicBezTo>
                          <a:cubicBezTo>
                            <a:pt x="476" y="230"/>
                            <a:pt x="476" y="230"/>
                            <a:pt x="476" y="230"/>
                          </a:cubicBezTo>
                          <a:cubicBezTo>
                            <a:pt x="53" y="230"/>
                            <a:pt x="53" y="230"/>
                            <a:pt x="53" y="230"/>
                          </a:cubicBezTo>
                          <a:cubicBezTo>
                            <a:pt x="22" y="230"/>
                            <a:pt x="0" y="252"/>
                            <a:pt x="0" y="283"/>
                          </a:cubicBezTo>
                          <a:cubicBezTo>
                            <a:pt x="0" y="314"/>
                            <a:pt x="25" y="339"/>
                            <a:pt x="56" y="339"/>
                          </a:cubicBezTo>
                          <a:cubicBezTo>
                            <a:pt x="480" y="339"/>
                            <a:pt x="480" y="339"/>
                            <a:pt x="480" y="339"/>
                          </a:cubicBezTo>
                          <a:cubicBezTo>
                            <a:pt x="351" y="468"/>
                            <a:pt x="351" y="468"/>
                            <a:pt x="351" y="468"/>
                          </a:cubicBezTo>
                          <a:cubicBezTo>
                            <a:pt x="329" y="490"/>
                            <a:pt x="329" y="525"/>
                            <a:pt x="351" y="547"/>
                          </a:cubicBezTo>
                          <a:cubicBezTo>
                            <a:pt x="373" y="568"/>
                            <a:pt x="408" y="568"/>
                            <a:pt x="430" y="547"/>
                          </a:cubicBezTo>
                          <a:cubicBezTo>
                            <a:pt x="652" y="324"/>
                            <a:pt x="652" y="324"/>
                            <a:pt x="652" y="324"/>
                          </a:cubicBezTo>
                          <a:cubicBezTo>
                            <a:pt x="675" y="300"/>
                            <a:pt x="674" y="267"/>
                            <a:pt x="650" y="24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0" name="Freeform 109"/>
                    <p:cNvSpPr>
                      <a:spLocks/>
                    </p:cNvSpPr>
                    <p:nvPr/>
                  </p:nvSpPr>
                  <p:spPr bwMode="auto">
                    <a:xfrm flipH="1">
                      <a:off x="1070724" y="3863107"/>
                      <a:ext cx="348016" cy="292997"/>
                    </a:xfrm>
                    <a:custGeom>
                      <a:avLst/>
                      <a:gdLst>
                        <a:gd name="T0" fmla="*/ 245 w 675"/>
                        <a:gd name="T1" fmla="*/ 546 h 568"/>
                        <a:gd name="T2" fmla="*/ 324 w 675"/>
                        <a:gd name="T3" fmla="*/ 546 h 568"/>
                        <a:gd name="T4" fmla="*/ 324 w 675"/>
                        <a:gd name="T5" fmla="*/ 468 h 568"/>
                        <a:gd name="T6" fmla="*/ 199 w 675"/>
                        <a:gd name="T7" fmla="*/ 339 h 568"/>
                        <a:gd name="T8" fmla="*/ 622 w 675"/>
                        <a:gd name="T9" fmla="*/ 339 h 568"/>
                        <a:gd name="T10" fmla="*/ 675 w 675"/>
                        <a:gd name="T11" fmla="*/ 285 h 568"/>
                        <a:gd name="T12" fmla="*/ 619 w 675"/>
                        <a:gd name="T13" fmla="*/ 229 h 568"/>
                        <a:gd name="T14" fmla="*/ 195 w 675"/>
                        <a:gd name="T15" fmla="*/ 229 h 568"/>
                        <a:gd name="T16" fmla="*/ 324 w 675"/>
                        <a:gd name="T17" fmla="*/ 101 h 568"/>
                        <a:gd name="T18" fmla="*/ 324 w 675"/>
                        <a:gd name="T19" fmla="*/ 22 h 568"/>
                        <a:gd name="T20" fmla="*/ 245 w 675"/>
                        <a:gd name="T21" fmla="*/ 22 h 568"/>
                        <a:gd name="T22" fmla="*/ 23 w 675"/>
                        <a:gd name="T23" fmla="*/ 245 h 568"/>
                        <a:gd name="T24" fmla="*/ 25 w 675"/>
                        <a:gd name="T25" fmla="*/ 325 h 568"/>
                        <a:gd name="T26" fmla="*/ 245 w 675"/>
                        <a:gd name="T27" fmla="*/ 546 h 5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675" h="568">
                          <a:moveTo>
                            <a:pt x="245" y="546"/>
                          </a:moveTo>
                          <a:cubicBezTo>
                            <a:pt x="267" y="568"/>
                            <a:pt x="302" y="568"/>
                            <a:pt x="324" y="546"/>
                          </a:cubicBezTo>
                          <a:cubicBezTo>
                            <a:pt x="346" y="525"/>
                            <a:pt x="346" y="489"/>
                            <a:pt x="324" y="468"/>
                          </a:cubicBezTo>
                          <a:cubicBezTo>
                            <a:pt x="199" y="339"/>
                            <a:pt x="199" y="339"/>
                            <a:pt x="199" y="339"/>
                          </a:cubicBezTo>
                          <a:cubicBezTo>
                            <a:pt x="622" y="339"/>
                            <a:pt x="622" y="339"/>
                            <a:pt x="622" y="339"/>
                          </a:cubicBezTo>
                          <a:cubicBezTo>
                            <a:pt x="653" y="339"/>
                            <a:pt x="675" y="316"/>
                            <a:pt x="675" y="285"/>
                          </a:cubicBezTo>
                          <a:cubicBezTo>
                            <a:pt x="675" y="255"/>
                            <a:pt x="650" y="229"/>
                            <a:pt x="619" y="229"/>
                          </a:cubicBezTo>
                          <a:cubicBezTo>
                            <a:pt x="195" y="229"/>
                            <a:pt x="195" y="229"/>
                            <a:pt x="195" y="229"/>
                          </a:cubicBezTo>
                          <a:cubicBezTo>
                            <a:pt x="324" y="101"/>
                            <a:pt x="324" y="101"/>
                            <a:pt x="324" y="101"/>
                          </a:cubicBezTo>
                          <a:cubicBezTo>
                            <a:pt x="346" y="79"/>
                            <a:pt x="346" y="44"/>
                            <a:pt x="324" y="22"/>
                          </a:cubicBezTo>
                          <a:cubicBezTo>
                            <a:pt x="302" y="0"/>
                            <a:pt x="267" y="0"/>
                            <a:pt x="245" y="22"/>
                          </a:cubicBezTo>
                          <a:cubicBezTo>
                            <a:pt x="23" y="245"/>
                            <a:pt x="23" y="245"/>
                            <a:pt x="23" y="245"/>
                          </a:cubicBezTo>
                          <a:cubicBezTo>
                            <a:pt x="0" y="268"/>
                            <a:pt x="1" y="301"/>
                            <a:pt x="25" y="325"/>
                          </a:cubicBezTo>
                          <a:lnTo>
                            <a:pt x="245" y="546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1" name="Freeform 110"/>
                    <p:cNvSpPr>
                      <a:spLocks/>
                    </p:cNvSpPr>
                    <p:nvPr/>
                  </p:nvSpPr>
                  <p:spPr bwMode="auto">
                    <a:xfrm flipH="1">
                      <a:off x="808782" y="4036553"/>
                      <a:ext cx="348016" cy="292997"/>
                    </a:xfrm>
                    <a:custGeom>
                      <a:avLst/>
                      <a:gdLst>
                        <a:gd name="T0" fmla="*/ 650 w 675"/>
                        <a:gd name="T1" fmla="*/ 243 h 568"/>
                        <a:gd name="T2" fmla="*/ 430 w 675"/>
                        <a:gd name="T3" fmla="*/ 22 h 568"/>
                        <a:gd name="T4" fmla="*/ 351 w 675"/>
                        <a:gd name="T5" fmla="*/ 22 h 568"/>
                        <a:gd name="T6" fmla="*/ 351 w 675"/>
                        <a:gd name="T7" fmla="*/ 101 h 568"/>
                        <a:gd name="T8" fmla="*/ 476 w 675"/>
                        <a:gd name="T9" fmla="*/ 230 h 568"/>
                        <a:gd name="T10" fmla="*/ 53 w 675"/>
                        <a:gd name="T11" fmla="*/ 230 h 568"/>
                        <a:gd name="T12" fmla="*/ 0 w 675"/>
                        <a:gd name="T13" fmla="*/ 283 h 568"/>
                        <a:gd name="T14" fmla="*/ 56 w 675"/>
                        <a:gd name="T15" fmla="*/ 339 h 568"/>
                        <a:gd name="T16" fmla="*/ 480 w 675"/>
                        <a:gd name="T17" fmla="*/ 339 h 568"/>
                        <a:gd name="T18" fmla="*/ 351 w 675"/>
                        <a:gd name="T19" fmla="*/ 468 h 568"/>
                        <a:gd name="T20" fmla="*/ 351 w 675"/>
                        <a:gd name="T21" fmla="*/ 547 h 568"/>
                        <a:gd name="T22" fmla="*/ 430 w 675"/>
                        <a:gd name="T23" fmla="*/ 547 h 568"/>
                        <a:gd name="T24" fmla="*/ 652 w 675"/>
                        <a:gd name="T25" fmla="*/ 324 h 568"/>
                        <a:gd name="T26" fmla="*/ 650 w 675"/>
                        <a:gd name="T27" fmla="*/ 243 h 5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675" h="568">
                          <a:moveTo>
                            <a:pt x="650" y="243"/>
                          </a:moveTo>
                          <a:cubicBezTo>
                            <a:pt x="430" y="22"/>
                            <a:pt x="430" y="22"/>
                            <a:pt x="430" y="22"/>
                          </a:cubicBezTo>
                          <a:cubicBezTo>
                            <a:pt x="408" y="0"/>
                            <a:pt x="373" y="0"/>
                            <a:pt x="351" y="22"/>
                          </a:cubicBezTo>
                          <a:cubicBezTo>
                            <a:pt x="329" y="44"/>
                            <a:pt x="329" y="79"/>
                            <a:pt x="351" y="101"/>
                          </a:cubicBezTo>
                          <a:cubicBezTo>
                            <a:pt x="476" y="230"/>
                            <a:pt x="476" y="230"/>
                            <a:pt x="476" y="230"/>
                          </a:cubicBezTo>
                          <a:cubicBezTo>
                            <a:pt x="53" y="230"/>
                            <a:pt x="53" y="230"/>
                            <a:pt x="53" y="230"/>
                          </a:cubicBezTo>
                          <a:cubicBezTo>
                            <a:pt x="22" y="230"/>
                            <a:pt x="0" y="252"/>
                            <a:pt x="0" y="283"/>
                          </a:cubicBezTo>
                          <a:cubicBezTo>
                            <a:pt x="0" y="314"/>
                            <a:pt x="25" y="339"/>
                            <a:pt x="56" y="339"/>
                          </a:cubicBezTo>
                          <a:cubicBezTo>
                            <a:pt x="480" y="339"/>
                            <a:pt x="480" y="339"/>
                            <a:pt x="480" y="339"/>
                          </a:cubicBezTo>
                          <a:cubicBezTo>
                            <a:pt x="351" y="468"/>
                            <a:pt x="351" y="468"/>
                            <a:pt x="351" y="468"/>
                          </a:cubicBezTo>
                          <a:cubicBezTo>
                            <a:pt x="329" y="490"/>
                            <a:pt x="329" y="525"/>
                            <a:pt x="351" y="547"/>
                          </a:cubicBezTo>
                          <a:cubicBezTo>
                            <a:pt x="373" y="568"/>
                            <a:pt x="408" y="568"/>
                            <a:pt x="430" y="547"/>
                          </a:cubicBezTo>
                          <a:cubicBezTo>
                            <a:pt x="652" y="324"/>
                            <a:pt x="652" y="324"/>
                            <a:pt x="652" y="324"/>
                          </a:cubicBezTo>
                          <a:cubicBezTo>
                            <a:pt x="675" y="300"/>
                            <a:pt x="674" y="267"/>
                            <a:pt x="650" y="24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16" name="Group 415"/>
                <p:cNvGrpSpPr/>
                <p:nvPr/>
              </p:nvGrpSpPr>
              <p:grpSpPr>
                <a:xfrm>
                  <a:off x="3249289" y="2982790"/>
                  <a:ext cx="359423" cy="475556"/>
                  <a:chOff x="1671182" y="2589090"/>
                  <a:chExt cx="359423" cy="475556"/>
                </a:xfrm>
              </p:grpSpPr>
              <p:sp>
                <p:nvSpPr>
                  <p:cNvPr id="420" name="Rectangle 419"/>
                  <p:cNvSpPr/>
                  <p:nvPr/>
                </p:nvSpPr>
                <p:spPr>
                  <a:xfrm>
                    <a:off x="1671182" y="2589090"/>
                    <a:ext cx="359423" cy="475556"/>
                  </a:xfrm>
                  <a:prstGeom prst="rect">
                    <a:avLst/>
                  </a:prstGeom>
                  <a:solidFill>
                    <a:srgbClr val="214794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/>
                  </a:p>
                </p:txBody>
              </p:sp>
              <p:grpSp>
                <p:nvGrpSpPr>
                  <p:cNvPr id="421" name="Group 420"/>
                  <p:cNvGrpSpPr/>
                  <p:nvPr/>
                </p:nvGrpSpPr>
                <p:grpSpPr>
                  <a:xfrm>
                    <a:off x="1742019" y="2628201"/>
                    <a:ext cx="217750" cy="400170"/>
                    <a:chOff x="1714364" y="2582329"/>
                    <a:chExt cx="267671" cy="491914"/>
                  </a:xfrm>
                </p:grpSpPr>
                <p:grpSp>
                  <p:nvGrpSpPr>
                    <p:cNvPr id="422" name="Group 421"/>
                    <p:cNvGrpSpPr/>
                    <p:nvPr/>
                  </p:nvGrpSpPr>
                  <p:grpSpPr>
                    <a:xfrm>
                      <a:off x="1714364" y="2582329"/>
                      <a:ext cx="122398" cy="149014"/>
                      <a:chOff x="951103" y="2137025"/>
                      <a:chExt cx="383458" cy="466846"/>
                    </a:xfrm>
                    <a:solidFill>
                      <a:schemeClr val="bg1"/>
                    </a:solidFill>
                  </p:grpSpPr>
                  <p:sp>
                    <p:nvSpPr>
                      <p:cNvPr id="443" name="Freeform 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51103" y="2137025"/>
                        <a:ext cx="383458" cy="200877"/>
                      </a:xfrm>
                      <a:custGeom>
                        <a:avLst/>
                        <a:gdLst>
                          <a:gd name="T0" fmla="*/ 0 w 464"/>
                          <a:gd name="T1" fmla="*/ 69 h 243"/>
                          <a:gd name="T2" fmla="*/ 232 w 464"/>
                          <a:gd name="T3" fmla="*/ 0 h 243"/>
                          <a:gd name="T4" fmla="*/ 464 w 464"/>
                          <a:gd name="T5" fmla="*/ 69 h 243"/>
                          <a:gd name="T6" fmla="*/ 464 w 464"/>
                          <a:gd name="T7" fmla="*/ 174 h 243"/>
                          <a:gd name="T8" fmla="*/ 232 w 464"/>
                          <a:gd name="T9" fmla="*/ 243 h 243"/>
                          <a:gd name="T10" fmla="*/ 0 w 464"/>
                          <a:gd name="T11" fmla="*/ 174 h 243"/>
                          <a:gd name="T12" fmla="*/ 0 w 464"/>
                          <a:gd name="T13" fmla="*/ 69 h 24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464" h="243">
                            <a:moveTo>
                              <a:pt x="0" y="69"/>
                            </a:moveTo>
                            <a:cubicBezTo>
                              <a:pt x="0" y="31"/>
                              <a:pt x="104" y="0"/>
                              <a:pt x="232" y="0"/>
                            </a:cubicBezTo>
                            <a:cubicBezTo>
                              <a:pt x="360" y="0"/>
                              <a:pt x="464" y="31"/>
                              <a:pt x="464" y="69"/>
                            </a:cubicBezTo>
                            <a:cubicBezTo>
                              <a:pt x="464" y="174"/>
                              <a:pt x="464" y="174"/>
                              <a:pt x="464" y="174"/>
                            </a:cubicBezTo>
                            <a:cubicBezTo>
                              <a:pt x="464" y="212"/>
                              <a:pt x="360" y="243"/>
                              <a:pt x="232" y="243"/>
                            </a:cubicBezTo>
                            <a:cubicBezTo>
                              <a:pt x="104" y="243"/>
                              <a:pt x="0" y="212"/>
                              <a:pt x="0" y="174"/>
                            </a:cubicBezTo>
                            <a:lnTo>
                              <a:pt x="0" y="69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  <a:ex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44" name="Freeform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51103" y="2312005"/>
                        <a:ext cx="383458" cy="159583"/>
                      </a:xfrm>
                      <a:custGeom>
                        <a:avLst/>
                        <a:gdLst>
                          <a:gd name="T0" fmla="*/ 455 w 464"/>
                          <a:gd name="T1" fmla="*/ 0 h 193"/>
                          <a:gd name="T2" fmla="*/ 232 w 464"/>
                          <a:gd name="T3" fmla="*/ 49 h 193"/>
                          <a:gd name="T4" fmla="*/ 9 w 464"/>
                          <a:gd name="T5" fmla="*/ 0 h 193"/>
                          <a:gd name="T6" fmla="*/ 0 w 464"/>
                          <a:gd name="T7" fmla="*/ 19 h 193"/>
                          <a:gd name="T8" fmla="*/ 0 w 464"/>
                          <a:gd name="T9" fmla="*/ 125 h 193"/>
                          <a:gd name="T10" fmla="*/ 232 w 464"/>
                          <a:gd name="T11" fmla="*/ 193 h 193"/>
                          <a:gd name="T12" fmla="*/ 464 w 464"/>
                          <a:gd name="T13" fmla="*/ 125 h 193"/>
                          <a:gd name="T14" fmla="*/ 464 w 464"/>
                          <a:gd name="T15" fmla="*/ 19 h 193"/>
                          <a:gd name="T16" fmla="*/ 455 w 464"/>
                          <a:gd name="T17" fmla="*/ 0 h 19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464" h="193">
                            <a:moveTo>
                              <a:pt x="455" y="0"/>
                            </a:moveTo>
                            <a:cubicBezTo>
                              <a:pt x="426" y="28"/>
                              <a:pt x="337" y="49"/>
                              <a:pt x="232" y="49"/>
                            </a:cubicBezTo>
                            <a:cubicBezTo>
                              <a:pt x="127" y="49"/>
                              <a:pt x="38" y="28"/>
                              <a:pt x="9" y="0"/>
                            </a:cubicBezTo>
                            <a:cubicBezTo>
                              <a:pt x="3" y="6"/>
                              <a:pt x="0" y="13"/>
                              <a:pt x="0" y="19"/>
                            </a:cubicBezTo>
                            <a:cubicBezTo>
                              <a:pt x="0" y="125"/>
                              <a:pt x="0" y="125"/>
                              <a:pt x="0" y="125"/>
                            </a:cubicBezTo>
                            <a:cubicBezTo>
                              <a:pt x="0" y="163"/>
                              <a:pt x="104" y="193"/>
                              <a:pt x="232" y="193"/>
                            </a:cubicBezTo>
                            <a:cubicBezTo>
                              <a:pt x="360" y="193"/>
                              <a:pt x="464" y="163"/>
                              <a:pt x="464" y="125"/>
                            </a:cubicBezTo>
                            <a:cubicBezTo>
                              <a:pt x="464" y="19"/>
                              <a:pt x="464" y="19"/>
                              <a:pt x="464" y="19"/>
                            </a:cubicBezTo>
                            <a:cubicBezTo>
                              <a:pt x="464" y="13"/>
                              <a:pt x="461" y="6"/>
                              <a:pt x="455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  <a:ex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45" name="Freeform 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51103" y="2444288"/>
                        <a:ext cx="383458" cy="159583"/>
                      </a:xfrm>
                      <a:custGeom>
                        <a:avLst/>
                        <a:gdLst>
                          <a:gd name="T0" fmla="*/ 455 w 464"/>
                          <a:gd name="T1" fmla="*/ 0 h 193"/>
                          <a:gd name="T2" fmla="*/ 232 w 464"/>
                          <a:gd name="T3" fmla="*/ 49 h 193"/>
                          <a:gd name="T4" fmla="*/ 9 w 464"/>
                          <a:gd name="T5" fmla="*/ 0 h 193"/>
                          <a:gd name="T6" fmla="*/ 0 w 464"/>
                          <a:gd name="T7" fmla="*/ 19 h 193"/>
                          <a:gd name="T8" fmla="*/ 0 w 464"/>
                          <a:gd name="T9" fmla="*/ 125 h 193"/>
                          <a:gd name="T10" fmla="*/ 232 w 464"/>
                          <a:gd name="T11" fmla="*/ 193 h 193"/>
                          <a:gd name="T12" fmla="*/ 464 w 464"/>
                          <a:gd name="T13" fmla="*/ 125 h 193"/>
                          <a:gd name="T14" fmla="*/ 464 w 464"/>
                          <a:gd name="T15" fmla="*/ 19 h 193"/>
                          <a:gd name="T16" fmla="*/ 455 w 464"/>
                          <a:gd name="T17" fmla="*/ 0 h 19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464" h="193">
                            <a:moveTo>
                              <a:pt x="455" y="0"/>
                            </a:moveTo>
                            <a:cubicBezTo>
                              <a:pt x="426" y="28"/>
                              <a:pt x="337" y="49"/>
                              <a:pt x="232" y="49"/>
                            </a:cubicBezTo>
                            <a:cubicBezTo>
                              <a:pt x="127" y="49"/>
                              <a:pt x="38" y="28"/>
                              <a:pt x="9" y="0"/>
                            </a:cubicBezTo>
                            <a:cubicBezTo>
                              <a:pt x="3" y="6"/>
                              <a:pt x="0" y="13"/>
                              <a:pt x="0" y="19"/>
                            </a:cubicBezTo>
                            <a:cubicBezTo>
                              <a:pt x="0" y="125"/>
                              <a:pt x="0" y="125"/>
                              <a:pt x="0" y="125"/>
                            </a:cubicBezTo>
                            <a:cubicBezTo>
                              <a:pt x="0" y="163"/>
                              <a:pt x="104" y="193"/>
                              <a:pt x="232" y="193"/>
                            </a:cubicBezTo>
                            <a:cubicBezTo>
                              <a:pt x="360" y="193"/>
                              <a:pt x="464" y="163"/>
                              <a:pt x="464" y="125"/>
                            </a:cubicBezTo>
                            <a:cubicBezTo>
                              <a:pt x="464" y="19"/>
                              <a:pt x="464" y="19"/>
                              <a:pt x="464" y="19"/>
                            </a:cubicBezTo>
                            <a:cubicBezTo>
                              <a:pt x="464" y="13"/>
                              <a:pt x="461" y="6"/>
                              <a:pt x="455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  <a:ex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423" name="Group 422"/>
                    <p:cNvGrpSpPr/>
                    <p:nvPr/>
                  </p:nvGrpSpPr>
                  <p:grpSpPr>
                    <a:xfrm>
                      <a:off x="1859637" y="2582329"/>
                      <a:ext cx="122398" cy="149014"/>
                      <a:chOff x="951103" y="2137025"/>
                      <a:chExt cx="383458" cy="466846"/>
                    </a:xfrm>
                    <a:solidFill>
                      <a:schemeClr val="bg1"/>
                    </a:solidFill>
                  </p:grpSpPr>
                  <p:sp>
                    <p:nvSpPr>
                      <p:cNvPr id="440" name="Freeform 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51103" y="2137025"/>
                        <a:ext cx="383458" cy="200877"/>
                      </a:xfrm>
                      <a:custGeom>
                        <a:avLst/>
                        <a:gdLst>
                          <a:gd name="T0" fmla="*/ 0 w 464"/>
                          <a:gd name="T1" fmla="*/ 69 h 243"/>
                          <a:gd name="T2" fmla="*/ 232 w 464"/>
                          <a:gd name="T3" fmla="*/ 0 h 243"/>
                          <a:gd name="T4" fmla="*/ 464 w 464"/>
                          <a:gd name="T5" fmla="*/ 69 h 243"/>
                          <a:gd name="T6" fmla="*/ 464 w 464"/>
                          <a:gd name="T7" fmla="*/ 174 h 243"/>
                          <a:gd name="T8" fmla="*/ 232 w 464"/>
                          <a:gd name="T9" fmla="*/ 243 h 243"/>
                          <a:gd name="T10" fmla="*/ 0 w 464"/>
                          <a:gd name="T11" fmla="*/ 174 h 243"/>
                          <a:gd name="T12" fmla="*/ 0 w 464"/>
                          <a:gd name="T13" fmla="*/ 69 h 24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464" h="243">
                            <a:moveTo>
                              <a:pt x="0" y="69"/>
                            </a:moveTo>
                            <a:cubicBezTo>
                              <a:pt x="0" y="31"/>
                              <a:pt x="104" y="0"/>
                              <a:pt x="232" y="0"/>
                            </a:cubicBezTo>
                            <a:cubicBezTo>
                              <a:pt x="360" y="0"/>
                              <a:pt x="464" y="31"/>
                              <a:pt x="464" y="69"/>
                            </a:cubicBezTo>
                            <a:cubicBezTo>
                              <a:pt x="464" y="174"/>
                              <a:pt x="464" y="174"/>
                              <a:pt x="464" y="174"/>
                            </a:cubicBezTo>
                            <a:cubicBezTo>
                              <a:pt x="464" y="212"/>
                              <a:pt x="360" y="243"/>
                              <a:pt x="232" y="243"/>
                            </a:cubicBezTo>
                            <a:cubicBezTo>
                              <a:pt x="104" y="243"/>
                              <a:pt x="0" y="212"/>
                              <a:pt x="0" y="174"/>
                            </a:cubicBezTo>
                            <a:lnTo>
                              <a:pt x="0" y="69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  <a:ex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41" name="Freeform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51103" y="2312005"/>
                        <a:ext cx="383458" cy="159583"/>
                      </a:xfrm>
                      <a:custGeom>
                        <a:avLst/>
                        <a:gdLst>
                          <a:gd name="T0" fmla="*/ 455 w 464"/>
                          <a:gd name="T1" fmla="*/ 0 h 193"/>
                          <a:gd name="T2" fmla="*/ 232 w 464"/>
                          <a:gd name="T3" fmla="*/ 49 h 193"/>
                          <a:gd name="T4" fmla="*/ 9 w 464"/>
                          <a:gd name="T5" fmla="*/ 0 h 193"/>
                          <a:gd name="T6" fmla="*/ 0 w 464"/>
                          <a:gd name="T7" fmla="*/ 19 h 193"/>
                          <a:gd name="T8" fmla="*/ 0 w 464"/>
                          <a:gd name="T9" fmla="*/ 125 h 193"/>
                          <a:gd name="T10" fmla="*/ 232 w 464"/>
                          <a:gd name="T11" fmla="*/ 193 h 193"/>
                          <a:gd name="T12" fmla="*/ 464 w 464"/>
                          <a:gd name="T13" fmla="*/ 125 h 193"/>
                          <a:gd name="T14" fmla="*/ 464 w 464"/>
                          <a:gd name="T15" fmla="*/ 19 h 193"/>
                          <a:gd name="T16" fmla="*/ 455 w 464"/>
                          <a:gd name="T17" fmla="*/ 0 h 19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464" h="193">
                            <a:moveTo>
                              <a:pt x="455" y="0"/>
                            </a:moveTo>
                            <a:cubicBezTo>
                              <a:pt x="426" y="28"/>
                              <a:pt x="337" y="49"/>
                              <a:pt x="232" y="49"/>
                            </a:cubicBezTo>
                            <a:cubicBezTo>
                              <a:pt x="127" y="49"/>
                              <a:pt x="38" y="28"/>
                              <a:pt x="9" y="0"/>
                            </a:cubicBezTo>
                            <a:cubicBezTo>
                              <a:pt x="3" y="6"/>
                              <a:pt x="0" y="13"/>
                              <a:pt x="0" y="19"/>
                            </a:cubicBezTo>
                            <a:cubicBezTo>
                              <a:pt x="0" y="125"/>
                              <a:pt x="0" y="125"/>
                              <a:pt x="0" y="125"/>
                            </a:cubicBezTo>
                            <a:cubicBezTo>
                              <a:pt x="0" y="163"/>
                              <a:pt x="104" y="193"/>
                              <a:pt x="232" y="193"/>
                            </a:cubicBezTo>
                            <a:cubicBezTo>
                              <a:pt x="360" y="193"/>
                              <a:pt x="464" y="163"/>
                              <a:pt x="464" y="125"/>
                            </a:cubicBezTo>
                            <a:cubicBezTo>
                              <a:pt x="464" y="19"/>
                              <a:pt x="464" y="19"/>
                              <a:pt x="464" y="19"/>
                            </a:cubicBezTo>
                            <a:cubicBezTo>
                              <a:pt x="464" y="13"/>
                              <a:pt x="461" y="6"/>
                              <a:pt x="455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  <a:ex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42" name="Freeform 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51103" y="2444288"/>
                        <a:ext cx="383458" cy="159583"/>
                      </a:xfrm>
                      <a:custGeom>
                        <a:avLst/>
                        <a:gdLst>
                          <a:gd name="T0" fmla="*/ 455 w 464"/>
                          <a:gd name="T1" fmla="*/ 0 h 193"/>
                          <a:gd name="T2" fmla="*/ 232 w 464"/>
                          <a:gd name="T3" fmla="*/ 49 h 193"/>
                          <a:gd name="T4" fmla="*/ 9 w 464"/>
                          <a:gd name="T5" fmla="*/ 0 h 193"/>
                          <a:gd name="T6" fmla="*/ 0 w 464"/>
                          <a:gd name="T7" fmla="*/ 19 h 193"/>
                          <a:gd name="T8" fmla="*/ 0 w 464"/>
                          <a:gd name="T9" fmla="*/ 125 h 193"/>
                          <a:gd name="T10" fmla="*/ 232 w 464"/>
                          <a:gd name="T11" fmla="*/ 193 h 193"/>
                          <a:gd name="T12" fmla="*/ 464 w 464"/>
                          <a:gd name="T13" fmla="*/ 125 h 193"/>
                          <a:gd name="T14" fmla="*/ 464 w 464"/>
                          <a:gd name="T15" fmla="*/ 19 h 193"/>
                          <a:gd name="T16" fmla="*/ 455 w 464"/>
                          <a:gd name="T17" fmla="*/ 0 h 19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464" h="193">
                            <a:moveTo>
                              <a:pt x="455" y="0"/>
                            </a:moveTo>
                            <a:cubicBezTo>
                              <a:pt x="426" y="28"/>
                              <a:pt x="337" y="49"/>
                              <a:pt x="232" y="49"/>
                            </a:cubicBezTo>
                            <a:cubicBezTo>
                              <a:pt x="127" y="49"/>
                              <a:pt x="38" y="28"/>
                              <a:pt x="9" y="0"/>
                            </a:cubicBezTo>
                            <a:cubicBezTo>
                              <a:pt x="3" y="6"/>
                              <a:pt x="0" y="13"/>
                              <a:pt x="0" y="19"/>
                            </a:cubicBezTo>
                            <a:cubicBezTo>
                              <a:pt x="0" y="125"/>
                              <a:pt x="0" y="125"/>
                              <a:pt x="0" y="125"/>
                            </a:cubicBezTo>
                            <a:cubicBezTo>
                              <a:pt x="0" y="163"/>
                              <a:pt x="104" y="193"/>
                              <a:pt x="232" y="193"/>
                            </a:cubicBezTo>
                            <a:cubicBezTo>
                              <a:pt x="360" y="193"/>
                              <a:pt x="464" y="163"/>
                              <a:pt x="464" y="125"/>
                            </a:cubicBezTo>
                            <a:cubicBezTo>
                              <a:pt x="464" y="19"/>
                              <a:pt x="464" y="19"/>
                              <a:pt x="464" y="19"/>
                            </a:cubicBezTo>
                            <a:cubicBezTo>
                              <a:pt x="464" y="13"/>
                              <a:pt x="461" y="6"/>
                              <a:pt x="455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  <a:ex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424" name="Group 423"/>
                    <p:cNvGrpSpPr/>
                    <p:nvPr/>
                  </p:nvGrpSpPr>
                  <p:grpSpPr>
                    <a:xfrm>
                      <a:off x="1714364" y="2753779"/>
                      <a:ext cx="122398" cy="149014"/>
                      <a:chOff x="951103" y="2137025"/>
                      <a:chExt cx="383458" cy="466846"/>
                    </a:xfrm>
                    <a:solidFill>
                      <a:schemeClr val="bg1"/>
                    </a:solidFill>
                  </p:grpSpPr>
                  <p:sp>
                    <p:nvSpPr>
                      <p:cNvPr id="437" name="Freeform 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51103" y="2137025"/>
                        <a:ext cx="383458" cy="200877"/>
                      </a:xfrm>
                      <a:custGeom>
                        <a:avLst/>
                        <a:gdLst>
                          <a:gd name="T0" fmla="*/ 0 w 464"/>
                          <a:gd name="T1" fmla="*/ 69 h 243"/>
                          <a:gd name="T2" fmla="*/ 232 w 464"/>
                          <a:gd name="T3" fmla="*/ 0 h 243"/>
                          <a:gd name="T4" fmla="*/ 464 w 464"/>
                          <a:gd name="T5" fmla="*/ 69 h 243"/>
                          <a:gd name="T6" fmla="*/ 464 w 464"/>
                          <a:gd name="T7" fmla="*/ 174 h 243"/>
                          <a:gd name="T8" fmla="*/ 232 w 464"/>
                          <a:gd name="T9" fmla="*/ 243 h 243"/>
                          <a:gd name="T10" fmla="*/ 0 w 464"/>
                          <a:gd name="T11" fmla="*/ 174 h 243"/>
                          <a:gd name="T12" fmla="*/ 0 w 464"/>
                          <a:gd name="T13" fmla="*/ 69 h 24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464" h="243">
                            <a:moveTo>
                              <a:pt x="0" y="69"/>
                            </a:moveTo>
                            <a:cubicBezTo>
                              <a:pt x="0" y="31"/>
                              <a:pt x="104" y="0"/>
                              <a:pt x="232" y="0"/>
                            </a:cubicBezTo>
                            <a:cubicBezTo>
                              <a:pt x="360" y="0"/>
                              <a:pt x="464" y="31"/>
                              <a:pt x="464" y="69"/>
                            </a:cubicBezTo>
                            <a:cubicBezTo>
                              <a:pt x="464" y="174"/>
                              <a:pt x="464" y="174"/>
                              <a:pt x="464" y="174"/>
                            </a:cubicBezTo>
                            <a:cubicBezTo>
                              <a:pt x="464" y="212"/>
                              <a:pt x="360" y="243"/>
                              <a:pt x="232" y="243"/>
                            </a:cubicBezTo>
                            <a:cubicBezTo>
                              <a:pt x="104" y="243"/>
                              <a:pt x="0" y="212"/>
                              <a:pt x="0" y="174"/>
                            </a:cubicBezTo>
                            <a:lnTo>
                              <a:pt x="0" y="69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  <a:ex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38" name="Freeform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51103" y="2312005"/>
                        <a:ext cx="383458" cy="159583"/>
                      </a:xfrm>
                      <a:custGeom>
                        <a:avLst/>
                        <a:gdLst>
                          <a:gd name="T0" fmla="*/ 455 w 464"/>
                          <a:gd name="T1" fmla="*/ 0 h 193"/>
                          <a:gd name="T2" fmla="*/ 232 w 464"/>
                          <a:gd name="T3" fmla="*/ 49 h 193"/>
                          <a:gd name="T4" fmla="*/ 9 w 464"/>
                          <a:gd name="T5" fmla="*/ 0 h 193"/>
                          <a:gd name="T6" fmla="*/ 0 w 464"/>
                          <a:gd name="T7" fmla="*/ 19 h 193"/>
                          <a:gd name="T8" fmla="*/ 0 w 464"/>
                          <a:gd name="T9" fmla="*/ 125 h 193"/>
                          <a:gd name="T10" fmla="*/ 232 w 464"/>
                          <a:gd name="T11" fmla="*/ 193 h 193"/>
                          <a:gd name="T12" fmla="*/ 464 w 464"/>
                          <a:gd name="T13" fmla="*/ 125 h 193"/>
                          <a:gd name="T14" fmla="*/ 464 w 464"/>
                          <a:gd name="T15" fmla="*/ 19 h 193"/>
                          <a:gd name="T16" fmla="*/ 455 w 464"/>
                          <a:gd name="T17" fmla="*/ 0 h 19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464" h="193">
                            <a:moveTo>
                              <a:pt x="455" y="0"/>
                            </a:moveTo>
                            <a:cubicBezTo>
                              <a:pt x="426" y="28"/>
                              <a:pt x="337" y="49"/>
                              <a:pt x="232" y="49"/>
                            </a:cubicBezTo>
                            <a:cubicBezTo>
                              <a:pt x="127" y="49"/>
                              <a:pt x="38" y="28"/>
                              <a:pt x="9" y="0"/>
                            </a:cubicBezTo>
                            <a:cubicBezTo>
                              <a:pt x="3" y="6"/>
                              <a:pt x="0" y="13"/>
                              <a:pt x="0" y="19"/>
                            </a:cubicBezTo>
                            <a:cubicBezTo>
                              <a:pt x="0" y="125"/>
                              <a:pt x="0" y="125"/>
                              <a:pt x="0" y="125"/>
                            </a:cubicBezTo>
                            <a:cubicBezTo>
                              <a:pt x="0" y="163"/>
                              <a:pt x="104" y="193"/>
                              <a:pt x="232" y="193"/>
                            </a:cubicBezTo>
                            <a:cubicBezTo>
                              <a:pt x="360" y="193"/>
                              <a:pt x="464" y="163"/>
                              <a:pt x="464" y="125"/>
                            </a:cubicBezTo>
                            <a:cubicBezTo>
                              <a:pt x="464" y="19"/>
                              <a:pt x="464" y="19"/>
                              <a:pt x="464" y="19"/>
                            </a:cubicBezTo>
                            <a:cubicBezTo>
                              <a:pt x="464" y="13"/>
                              <a:pt x="461" y="6"/>
                              <a:pt x="455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  <a:ex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39" name="Freeform 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51103" y="2444288"/>
                        <a:ext cx="383458" cy="159583"/>
                      </a:xfrm>
                      <a:custGeom>
                        <a:avLst/>
                        <a:gdLst>
                          <a:gd name="T0" fmla="*/ 455 w 464"/>
                          <a:gd name="T1" fmla="*/ 0 h 193"/>
                          <a:gd name="T2" fmla="*/ 232 w 464"/>
                          <a:gd name="T3" fmla="*/ 49 h 193"/>
                          <a:gd name="T4" fmla="*/ 9 w 464"/>
                          <a:gd name="T5" fmla="*/ 0 h 193"/>
                          <a:gd name="T6" fmla="*/ 0 w 464"/>
                          <a:gd name="T7" fmla="*/ 19 h 193"/>
                          <a:gd name="T8" fmla="*/ 0 w 464"/>
                          <a:gd name="T9" fmla="*/ 125 h 193"/>
                          <a:gd name="T10" fmla="*/ 232 w 464"/>
                          <a:gd name="T11" fmla="*/ 193 h 193"/>
                          <a:gd name="T12" fmla="*/ 464 w 464"/>
                          <a:gd name="T13" fmla="*/ 125 h 193"/>
                          <a:gd name="T14" fmla="*/ 464 w 464"/>
                          <a:gd name="T15" fmla="*/ 19 h 193"/>
                          <a:gd name="T16" fmla="*/ 455 w 464"/>
                          <a:gd name="T17" fmla="*/ 0 h 19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464" h="193">
                            <a:moveTo>
                              <a:pt x="455" y="0"/>
                            </a:moveTo>
                            <a:cubicBezTo>
                              <a:pt x="426" y="28"/>
                              <a:pt x="337" y="49"/>
                              <a:pt x="232" y="49"/>
                            </a:cubicBezTo>
                            <a:cubicBezTo>
                              <a:pt x="127" y="49"/>
                              <a:pt x="38" y="28"/>
                              <a:pt x="9" y="0"/>
                            </a:cubicBezTo>
                            <a:cubicBezTo>
                              <a:pt x="3" y="6"/>
                              <a:pt x="0" y="13"/>
                              <a:pt x="0" y="19"/>
                            </a:cubicBezTo>
                            <a:cubicBezTo>
                              <a:pt x="0" y="125"/>
                              <a:pt x="0" y="125"/>
                              <a:pt x="0" y="125"/>
                            </a:cubicBezTo>
                            <a:cubicBezTo>
                              <a:pt x="0" y="163"/>
                              <a:pt x="104" y="193"/>
                              <a:pt x="232" y="193"/>
                            </a:cubicBezTo>
                            <a:cubicBezTo>
                              <a:pt x="360" y="193"/>
                              <a:pt x="464" y="163"/>
                              <a:pt x="464" y="125"/>
                            </a:cubicBezTo>
                            <a:cubicBezTo>
                              <a:pt x="464" y="19"/>
                              <a:pt x="464" y="19"/>
                              <a:pt x="464" y="19"/>
                            </a:cubicBezTo>
                            <a:cubicBezTo>
                              <a:pt x="464" y="13"/>
                              <a:pt x="461" y="6"/>
                              <a:pt x="455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  <a:ex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425" name="Group 424"/>
                    <p:cNvGrpSpPr/>
                    <p:nvPr/>
                  </p:nvGrpSpPr>
                  <p:grpSpPr>
                    <a:xfrm>
                      <a:off x="1859637" y="2753779"/>
                      <a:ext cx="122398" cy="149014"/>
                      <a:chOff x="951103" y="2137025"/>
                      <a:chExt cx="383458" cy="466846"/>
                    </a:xfrm>
                    <a:solidFill>
                      <a:schemeClr val="bg1"/>
                    </a:solidFill>
                  </p:grpSpPr>
                  <p:sp>
                    <p:nvSpPr>
                      <p:cNvPr id="434" name="Freeform 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51103" y="2137025"/>
                        <a:ext cx="383458" cy="200877"/>
                      </a:xfrm>
                      <a:custGeom>
                        <a:avLst/>
                        <a:gdLst>
                          <a:gd name="T0" fmla="*/ 0 w 464"/>
                          <a:gd name="T1" fmla="*/ 69 h 243"/>
                          <a:gd name="T2" fmla="*/ 232 w 464"/>
                          <a:gd name="T3" fmla="*/ 0 h 243"/>
                          <a:gd name="T4" fmla="*/ 464 w 464"/>
                          <a:gd name="T5" fmla="*/ 69 h 243"/>
                          <a:gd name="T6" fmla="*/ 464 w 464"/>
                          <a:gd name="T7" fmla="*/ 174 h 243"/>
                          <a:gd name="T8" fmla="*/ 232 w 464"/>
                          <a:gd name="T9" fmla="*/ 243 h 243"/>
                          <a:gd name="T10" fmla="*/ 0 w 464"/>
                          <a:gd name="T11" fmla="*/ 174 h 243"/>
                          <a:gd name="T12" fmla="*/ 0 w 464"/>
                          <a:gd name="T13" fmla="*/ 69 h 24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464" h="243">
                            <a:moveTo>
                              <a:pt x="0" y="69"/>
                            </a:moveTo>
                            <a:cubicBezTo>
                              <a:pt x="0" y="31"/>
                              <a:pt x="104" y="0"/>
                              <a:pt x="232" y="0"/>
                            </a:cubicBezTo>
                            <a:cubicBezTo>
                              <a:pt x="360" y="0"/>
                              <a:pt x="464" y="31"/>
                              <a:pt x="464" y="69"/>
                            </a:cubicBezTo>
                            <a:cubicBezTo>
                              <a:pt x="464" y="174"/>
                              <a:pt x="464" y="174"/>
                              <a:pt x="464" y="174"/>
                            </a:cubicBezTo>
                            <a:cubicBezTo>
                              <a:pt x="464" y="212"/>
                              <a:pt x="360" y="243"/>
                              <a:pt x="232" y="243"/>
                            </a:cubicBezTo>
                            <a:cubicBezTo>
                              <a:pt x="104" y="243"/>
                              <a:pt x="0" y="212"/>
                              <a:pt x="0" y="174"/>
                            </a:cubicBezTo>
                            <a:lnTo>
                              <a:pt x="0" y="69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  <a:ex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35" name="Freeform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51103" y="2312005"/>
                        <a:ext cx="383458" cy="159583"/>
                      </a:xfrm>
                      <a:custGeom>
                        <a:avLst/>
                        <a:gdLst>
                          <a:gd name="T0" fmla="*/ 455 w 464"/>
                          <a:gd name="T1" fmla="*/ 0 h 193"/>
                          <a:gd name="T2" fmla="*/ 232 w 464"/>
                          <a:gd name="T3" fmla="*/ 49 h 193"/>
                          <a:gd name="T4" fmla="*/ 9 w 464"/>
                          <a:gd name="T5" fmla="*/ 0 h 193"/>
                          <a:gd name="T6" fmla="*/ 0 w 464"/>
                          <a:gd name="T7" fmla="*/ 19 h 193"/>
                          <a:gd name="T8" fmla="*/ 0 w 464"/>
                          <a:gd name="T9" fmla="*/ 125 h 193"/>
                          <a:gd name="T10" fmla="*/ 232 w 464"/>
                          <a:gd name="T11" fmla="*/ 193 h 193"/>
                          <a:gd name="T12" fmla="*/ 464 w 464"/>
                          <a:gd name="T13" fmla="*/ 125 h 193"/>
                          <a:gd name="T14" fmla="*/ 464 w 464"/>
                          <a:gd name="T15" fmla="*/ 19 h 193"/>
                          <a:gd name="T16" fmla="*/ 455 w 464"/>
                          <a:gd name="T17" fmla="*/ 0 h 19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464" h="193">
                            <a:moveTo>
                              <a:pt x="455" y="0"/>
                            </a:moveTo>
                            <a:cubicBezTo>
                              <a:pt x="426" y="28"/>
                              <a:pt x="337" y="49"/>
                              <a:pt x="232" y="49"/>
                            </a:cubicBezTo>
                            <a:cubicBezTo>
                              <a:pt x="127" y="49"/>
                              <a:pt x="38" y="28"/>
                              <a:pt x="9" y="0"/>
                            </a:cubicBezTo>
                            <a:cubicBezTo>
                              <a:pt x="3" y="6"/>
                              <a:pt x="0" y="13"/>
                              <a:pt x="0" y="19"/>
                            </a:cubicBezTo>
                            <a:cubicBezTo>
                              <a:pt x="0" y="125"/>
                              <a:pt x="0" y="125"/>
                              <a:pt x="0" y="125"/>
                            </a:cubicBezTo>
                            <a:cubicBezTo>
                              <a:pt x="0" y="163"/>
                              <a:pt x="104" y="193"/>
                              <a:pt x="232" y="193"/>
                            </a:cubicBezTo>
                            <a:cubicBezTo>
                              <a:pt x="360" y="193"/>
                              <a:pt x="464" y="163"/>
                              <a:pt x="464" y="125"/>
                            </a:cubicBezTo>
                            <a:cubicBezTo>
                              <a:pt x="464" y="19"/>
                              <a:pt x="464" y="19"/>
                              <a:pt x="464" y="19"/>
                            </a:cubicBezTo>
                            <a:cubicBezTo>
                              <a:pt x="464" y="13"/>
                              <a:pt x="461" y="6"/>
                              <a:pt x="455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  <a:ex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36" name="Freeform 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51103" y="2444288"/>
                        <a:ext cx="383458" cy="159583"/>
                      </a:xfrm>
                      <a:custGeom>
                        <a:avLst/>
                        <a:gdLst>
                          <a:gd name="T0" fmla="*/ 455 w 464"/>
                          <a:gd name="T1" fmla="*/ 0 h 193"/>
                          <a:gd name="T2" fmla="*/ 232 w 464"/>
                          <a:gd name="T3" fmla="*/ 49 h 193"/>
                          <a:gd name="T4" fmla="*/ 9 w 464"/>
                          <a:gd name="T5" fmla="*/ 0 h 193"/>
                          <a:gd name="T6" fmla="*/ 0 w 464"/>
                          <a:gd name="T7" fmla="*/ 19 h 193"/>
                          <a:gd name="T8" fmla="*/ 0 w 464"/>
                          <a:gd name="T9" fmla="*/ 125 h 193"/>
                          <a:gd name="T10" fmla="*/ 232 w 464"/>
                          <a:gd name="T11" fmla="*/ 193 h 193"/>
                          <a:gd name="T12" fmla="*/ 464 w 464"/>
                          <a:gd name="T13" fmla="*/ 125 h 193"/>
                          <a:gd name="T14" fmla="*/ 464 w 464"/>
                          <a:gd name="T15" fmla="*/ 19 h 193"/>
                          <a:gd name="T16" fmla="*/ 455 w 464"/>
                          <a:gd name="T17" fmla="*/ 0 h 19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464" h="193">
                            <a:moveTo>
                              <a:pt x="455" y="0"/>
                            </a:moveTo>
                            <a:cubicBezTo>
                              <a:pt x="426" y="28"/>
                              <a:pt x="337" y="49"/>
                              <a:pt x="232" y="49"/>
                            </a:cubicBezTo>
                            <a:cubicBezTo>
                              <a:pt x="127" y="49"/>
                              <a:pt x="38" y="28"/>
                              <a:pt x="9" y="0"/>
                            </a:cubicBezTo>
                            <a:cubicBezTo>
                              <a:pt x="3" y="6"/>
                              <a:pt x="0" y="13"/>
                              <a:pt x="0" y="19"/>
                            </a:cubicBezTo>
                            <a:cubicBezTo>
                              <a:pt x="0" y="125"/>
                              <a:pt x="0" y="125"/>
                              <a:pt x="0" y="125"/>
                            </a:cubicBezTo>
                            <a:cubicBezTo>
                              <a:pt x="0" y="163"/>
                              <a:pt x="104" y="193"/>
                              <a:pt x="232" y="193"/>
                            </a:cubicBezTo>
                            <a:cubicBezTo>
                              <a:pt x="360" y="193"/>
                              <a:pt x="464" y="163"/>
                              <a:pt x="464" y="125"/>
                            </a:cubicBezTo>
                            <a:cubicBezTo>
                              <a:pt x="464" y="19"/>
                              <a:pt x="464" y="19"/>
                              <a:pt x="464" y="19"/>
                            </a:cubicBezTo>
                            <a:cubicBezTo>
                              <a:pt x="464" y="13"/>
                              <a:pt x="461" y="6"/>
                              <a:pt x="455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  <a:ex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426" name="Group 425"/>
                    <p:cNvGrpSpPr/>
                    <p:nvPr/>
                  </p:nvGrpSpPr>
                  <p:grpSpPr>
                    <a:xfrm>
                      <a:off x="1714364" y="2925229"/>
                      <a:ext cx="122398" cy="149014"/>
                      <a:chOff x="951103" y="2137025"/>
                      <a:chExt cx="383458" cy="466846"/>
                    </a:xfrm>
                    <a:solidFill>
                      <a:schemeClr val="bg1"/>
                    </a:solidFill>
                  </p:grpSpPr>
                  <p:sp>
                    <p:nvSpPr>
                      <p:cNvPr id="431" name="Freeform 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51103" y="2137025"/>
                        <a:ext cx="383458" cy="200877"/>
                      </a:xfrm>
                      <a:custGeom>
                        <a:avLst/>
                        <a:gdLst>
                          <a:gd name="T0" fmla="*/ 0 w 464"/>
                          <a:gd name="T1" fmla="*/ 69 h 243"/>
                          <a:gd name="T2" fmla="*/ 232 w 464"/>
                          <a:gd name="T3" fmla="*/ 0 h 243"/>
                          <a:gd name="T4" fmla="*/ 464 w 464"/>
                          <a:gd name="T5" fmla="*/ 69 h 243"/>
                          <a:gd name="T6" fmla="*/ 464 w 464"/>
                          <a:gd name="T7" fmla="*/ 174 h 243"/>
                          <a:gd name="T8" fmla="*/ 232 w 464"/>
                          <a:gd name="T9" fmla="*/ 243 h 243"/>
                          <a:gd name="T10" fmla="*/ 0 w 464"/>
                          <a:gd name="T11" fmla="*/ 174 h 243"/>
                          <a:gd name="T12" fmla="*/ 0 w 464"/>
                          <a:gd name="T13" fmla="*/ 69 h 24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464" h="243">
                            <a:moveTo>
                              <a:pt x="0" y="69"/>
                            </a:moveTo>
                            <a:cubicBezTo>
                              <a:pt x="0" y="31"/>
                              <a:pt x="104" y="0"/>
                              <a:pt x="232" y="0"/>
                            </a:cubicBezTo>
                            <a:cubicBezTo>
                              <a:pt x="360" y="0"/>
                              <a:pt x="464" y="31"/>
                              <a:pt x="464" y="69"/>
                            </a:cubicBezTo>
                            <a:cubicBezTo>
                              <a:pt x="464" y="174"/>
                              <a:pt x="464" y="174"/>
                              <a:pt x="464" y="174"/>
                            </a:cubicBezTo>
                            <a:cubicBezTo>
                              <a:pt x="464" y="212"/>
                              <a:pt x="360" y="243"/>
                              <a:pt x="232" y="243"/>
                            </a:cubicBezTo>
                            <a:cubicBezTo>
                              <a:pt x="104" y="243"/>
                              <a:pt x="0" y="212"/>
                              <a:pt x="0" y="174"/>
                            </a:cubicBezTo>
                            <a:lnTo>
                              <a:pt x="0" y="69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  <a:ex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32" name="Freeform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51103" y="2312005"/>
                        <a:ext cx="383458" cy="159583"/>
                      </a:xfrm>
                      <a:custGeom>
                        <a:avLst/>
                        <a:gdLst>
                          <a:gd name="T0" fmla="*/ 455 w 464"/>
                          <a:gd name="T1" fmla="*/ 0 h 193"/>
                          <a:gd name="T2" fmla="*/ 232 w 464"/>
                          <a:gd name="T3" fmla="*/ 49 h 193"/>
                          <a:gd name="T4" fmla="*/ 9 w 464"/>
                          <a:gd name="T5" fmla="*/ 0 h 193"/>
                          <a:gd name="T6" fmla="*/ 0 w 464"/>
                          <a:gd name="T7" fmla="*/ 19 h 193"/>
                          <a:gd name="T8" fmla="*/ 0 w 464"/>
                          <a:gd name="T9" fmla="*/ 125 h 193"/>
                          <a:gd name="T10" fmla="*/ 232 w 464"/>
                          <a:gd name="T11" fmla="*/ 193 h 193"/>
                          <a:gd name="T12" fmla="*/ 464 w 464"/>
                          <a:gd name="T13" fmla="*/ 125 h 193"/>
                          <a:gd name="T14" fmla="*/ 464 w 464"/>
                          <a:gd name="T15" fmla="*/ 19 h 193"/>
                          <a:gd name="T16" fmla="*/ 455 w 464"/>
                          <a:gd name="T17" fmla="*/ 0 h 19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464" h="193">
                            <a:moveTo>
                              <a:pt x="455" y="0"/>
                            </a:moveTo>
                            <a:cubicBezTo>
                              <a:pt x="426" y="28"/>
                              <a:pt x="337" y="49"/>
                              <a:pt x="232" y="49"/>
                            </a:cubicBezTo>
                            <a:cubicBezTo>
                              <a:pt x="127" y="49"/>
                              <a:pt x="38" y="28"/>
                              <a:pt x="9" y="0"/>
                            </a:cubicBezTo>
                            <a:cubicBezTo>
                              <a:pt x="3" y="6"/>
                              <a:pt x="0" y="13"/>
                              <a:pt x="0" y="19"/>
                            </a:cubicBezTo>
                            <a:cubicBezTo>
                              <a:pt x="0" y="125"/>
                              <a:pt x="0" y="125"/>
                              <a:pt x="0" y="125"/>
                            </a:cubicBezTo>
                            <a:cubicBezTo>
                              <a:pt x="0" y="163"/>
                              <a:pt x="104" y="193"/>
                              <a:pt x="232" y="193"/>
                            </a:cubicBezTo>
                            <a:cubicBezTo>
                              <a:pt x="360" y="193"/>
                              <a:pt x="464" y="163"/>
                              <a:pt x="464" y="125"/>
                            </a:cubicBezTo>
                            <a:cubicBezTo>
                              <a:pt x="464" y="19"/>
                              <a:pt x="464" y="19"/>
                              <a:pt x="464" y="19"/>
                            </a:cubicBezTo>
                            <a:cubicBezTo>
                              <a:pt x="464" y="13"/>
                              <a:pt x="461" y="6"/>
                              <a:pt x="455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  <a:ex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33" name="Freeform 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51103" y="2444288"/>
                        <a:ext cx="383458" cy="159583"/>
                      </a:xfrm>
                      <a:custGeom>
                        <a:avLst/>
                        <a:gdLst>
                          <a:gd name="T0" fmla="*/ 455 w 464"/>
                          <a:gd name="T1" fmla="*/ 0 h 193"/>
                          <a:gd name="T2" fmla="*/ 232 w 464"/>
                          <a:gd name="T3" fmla="*/ 49 h 193"/>
                          <a:gd name="T4" fmla="*/ 9 w 464"/>
                          <a:gd name="T5" fmla="*/ 0 h 193"/>
                          <a:gd name="T6" fmla="*/ 0 w 464"/>
                          <a:gd name="T7" fmla="*/ 19 h 193"/>
                          <a:gd name="T8" fmla="*/ 0 w 464"/>
                          <a:gd name="T9" fmla="*/ 125 h 193"/>
                          <a:gd name="T10" fmla="*/ 232 w 464"/>
                          <a:gd name="T11" fmla="*/ 193 h 193"/>
                          <a:gd name="T12" fmla="*/ 464 w 464"/>
                          <a:gd name="T13" fmla="*/ 125 h 193"/>
                          <a:gd name="T14" fmla="*/ 464 w 464"/>
                          <a:gd name="T15" fmla="*/ 19 h 193"/>
                          <a:gd name="T16" fmla="*/ 455 w 464"/>
                          <a:gd name="T17" fmla="*/ 0 h 19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464" h="193">
                            <a:moveTo>
                              <a:pt x="455" y="0"/>
                            </a:moveTo>
                            <a:cubicBezTo>
                              <a:pt x="426" y="28"/>
                              <a:pt x="337" y="49"/>
                              <a:pt x="232" y="49"/>
                            </a:cubicBezTo>
                            <a:cubicBezTo>
                              <a:pt x="127" y="49"/>
                              <a:pt x="38" y="28"/>
                              <a:pt x="9" y="0"/>
                            </a:cubicBezTo>
                            <a:cubicBezTo>
                              <a:pt x="3" y="6"/>
                              <a:pt x="0" y="13"/>
                              <a:pt x="0" y="19"/>
                            </a:cubicBezTo>
                            <a:cubicBezTo>
                              <a:pt x="0" y="125"/>
                              <a:pt x="0" y="125"/>
                              <a:pt x="0" y="125"/>
                            </a:cubicBezTo>
                            <a:cubicBezTo>
                              <a:pt x="0" y="163"/>
                              <a:pt x="104" y="193"/>
                              <a:pt x="232" y="193"/>
                            </a:cubicBezTo>
                            <a:cubicBezTo>
                              <a:pt x="360" y="193"/>
                              <a:pt x="464" y="163"/>
                              <a:pt x="464" y="125"/>
                            </a:cubicBezTo>
                            <a:cubicBezTo>
                              <a:pt x="464" y="19"/>
                              <a:pt x="464" y="19"/>
                              <a:pt x="464" y="19"/>
                            </a:cubicBezTo>
                            <a:cubicBezTo>
                              <a:pt x="464" y="13"/>
                              <a:pt x="461" y="6"/>
                              <a:pt x="455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  <a:ex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427" name="Group 426"/>
                    <p:cNvGrpSpPr/>
                    <p:nvPr/>
                  </p:nvGrpSpPr>
                  <p:grpSpPr>
                    <a:xfrm>
                      <a:off x="1859637" y="2925229"/>
                      <a:ext cx="122398" cy="149014"/>
                      <a:chOff x="951103" y="2137025"/>
                      <a:chExt cx="383458" cy="466846"/>
                    </a:xfrm>
                    <a:solidFill>
                      <a:schemeClr val="bg1"/>
                    </a:solidFill>
                  </p:grpSpPr>
                  <p:sp>
                    <p:nvSpPr>
                      <p:cNvPr id="428" name="Freeform 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51103" y="2137025"/>
                        <a:ext cx="383458" cy="200877"/>
                      </a:xfrm>
                      <a:custGeom>
                        <a:avLst/>
                        <a:gdLst>
                          <a:gd name="T0" fmla="*/ 0 w 464"/>
                          <a:gd name="T1" fmla="*/ 69 h 243"/>
                          <a:gd name="T2" fmla="*/ 232 w 464"/>
                          <a:gd name="T3" fmla="*/ 0 h 243"/>
                          <a:gd name="T4" fmla="*/ 464 w 464"/>
                          <a:gd name="T5" fmla="*/ 69 h 243"/>
                          <a:gd name="T6" fmla="*/ 464 w 464"/>
                          <a:gd name="T7" fmla="*/ 174 h 243"/>
                          <a:gd name="T8" fmla="*/ 232 w 464"/>
                          <a:gd name="T9" fmla="*/ 243 h 243"/>
                          <a:gd name="T10" fmla="*/ 0 w 464"/>
                          <a:gd name="T11" fmla="*/ 174 h 243"/>
                          <a:gd name="T12" fmla="*/ 0 w 464"/>
                          <a:gd name="T13" fmla="*/ 69 h 24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464" h="243">
                            <a:moveTo>
                              <a:pt x="0" y="69"/>
                            </a:moveTo>
                            <a:cubicBezTo>
                              <a:pt x="0" y="31"/>
                              <a:pt x="104" y="0"/>
                              <a:pt x="232" y="0"/>
                            </a:cubicBezTo>
                            <a:cubicBezTo>
                              <a:pt x="360" y="0"/>
                              <a:pt x="464" y="31"/>
                              <a:pt x="464" y="69"/>
                            </a:cubicBezTo>
                            <a:cubicBezTo>
                              <a:pt x="464" y="174"/>
                              <a:pt x="464" y="174"/>
                              <a:pt x="464" y="174"/>
                            </a:cubicBezTo>
                            <a:cubicBezTo>
                              <a:pt x="464" y="212"/>
                              <a:pt x="360" y="243"/>
                              <a:pt x="232" y="243"/>
                            </a:cubicBezTo>
                            <a:cubicBezTo>
                              <a:pt x="104" y="243"/>
                              <a:pt x="0" y="212"/>
                              <a:pt x="0" y="174"/>
                            </a:cubicBezTo>
                            <a:lnTo>
                              <a:pt x="0" y="69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  <a:ex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29" name="Freeform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51103" y="2312005"/>
                        <a:ext cx="383458" cy="159583"/>
                      </a:xfrm>
                      <a:custGeom>
                        <a:avLst/>
                        <a:gdLst>
                          <a:gd name="T0" fmla="*/ 455 w 464"/>
                          <a:gd name="T1" fmla="*/ 0 h 193"/>
                          <a:gd name="T2" fmla="*/ 232 w 464"/>
                          <a:gd name="T3" fmla="*/ 49 h 193"/>
                          <a:gd name="T4" fmla="*/ 9 w 464"/>
                          <a:gd name="T5" fmla="*/ 0 h 193"/>
                          <a:gd name="T6" fmla="*/ 0 w 464"/>
                          <a:gd name="T7" fmla="*/ 19 h 193"/>
                          <a:gd name="T8" fmla="*/ 0 w 464"/>
                          <a:gd name="T9" fmla="*/ 125 h 193"/>
                          <a:gd name="T10" fmla="*/ 232 w 464"/>
                          <a:gd name="T11" fmla="*/ 193 h 193"/>
                          <a:gd name="T12" fmla="*/ 464 w 464"/>
                          <a:gd name="T13" fmla="*/ 125 h 193"/>
                          <a:gd name="T14" fmla="*/ 464 w 464"/>
                          <a:gd name="T15" fmla="*/ 19 h 193"/>
                          <a:gd name="T16" fmla="*/ 455 w 464"/>
                          <a:gd name="T17" fmla="*/ 0 h 19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464" h="193">
                            <a:moveTo>
                              <a:pt x="455" y="0"/>
                            </a:moveTo>
                            <a:cubicBezTo>
                              <a:pt x="426" y="28"/>
                              <a:pt x="337" y="49"/>
                              <a:pt x="232" y="49"/>
                            </a:cubicBezTo>
                            <a:cubicBezTo>
                              <a:pt x="127" y="49"/>
                              <a:pt x="38" y="28"/>
                              <a:pt x="9" y="0"/>
                            </a:cubicBezTo>
                            <a:cubicBezTo>
                              <a:pt x="3" y="6"/>
                              <a:pt x="0" y="13"/>
                              <a:pt x="0" y="19"/>
                            </a:cubicBezTo>
                            <a:cubicBezTo>
                              <a:pt x="0" y="125"/>
                              <a:pt x="0" y="125"/>
                              <a:pt x="0" y="125"/>
                            </a:cubicBezTo>
                            <a:cubicBezTo>
                              <a:pt x="0" y="163"/>
                              <a:pt x="104" y="193"/>
                              <a:pt x="232" y="193"/>
                            </a:cubicBezTo>
                            <a:cubicBezTo>
                              <a:pt x="360" y="193"/>
                              <a:pt x="464" y="163"/>
                              <a:pt x="464" y="125"/>
                            </a:cubicBezTo>
                            <a:cubicBezTo>
                              <a:pt x="464" y="19"/>
                              <a:pt x="464" y="19"/>
                              <a:pt x="464" y="19"/>
                            </a:cubicBezTo>
                            <a:cubicBezTo>
                              <a:pt x="464" y="13"/>
                              <a:pt x="461" y="6"/>
                              <a:pt x="455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  <a:ex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30" name="Freeform 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51103" y="2444288"/>
                        <a:ext cx="383458" cy="159583"/>
                      </a:xfrm>
                      <a:custGeom>
                        <a:avLst/>
                        <a:gdLst>
                          <a:gd name="T0" fmla="*/ 455 w 464"/>
                          <a:gd name="T1" fmla="*/ 0 h 193"/>
                          <a:gd name="T2" fmla="*/ 232 w 464"/>
                          <a:gd name="T3" fmla="*/ 49 h 193"/>
                          <a:gd name="T4" fmla="*/ 9 w 464"/>
                          <a:gd name="T5" fmla="*/ 0 h 193"/>
                          <a:gd name="T6" fmla="*/ 0 w 464"/>
                          <a:gd name="T7" fmla="*/ 19 h 193"/>
                          <a:gd name="T8" fmla="*/ 0 w 464"/>
                          <a:gd name="T9" fmla="*/ 125 h 193"/>
                          <a:gd name="T10" fmla="*/ 232 w 464"/>
                          <a:gd name="T11" fmla="*/ 193 h 193"/>
                          <a:gd name="T12" fmla="*/ 464 w 464"/>
                          <a:gd name="T13" fmla="*/ 125 h 193"/>
                          <a:gd name="T14" fmla="*/ 464 w 464"/>
                          <a:gd name="T15" fmla="*/ 19 h 193"/>
                          <a:gd name="T16" fmla="*/ 455 w 464"/>
                          <a:gd name="T17" fmla="*/ 0 h 19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464" h="193">
                            <a:moveTo>
                              <a:pt x="455" y="0"/>
                            </a:moveTo>
                            <a:cubicBezTo>
                              <a:pt x="426" y="28"/>
                              <a:pt x="337" y="49"/>
                              <a:pt x="232" y="49"/>
                            </a:cubicBezTo>
                            <a:cubicBezTo>
                              <a:pt x="127" y="49"/>
                              <a:pt x="38" y="28"/>
                              <a:pt x="9" y="0"/>
                            </a:cubicBezTo>
                            <a:cubicBezTo>
                              <a:pt x="3" y="6"/>
                              <a:pt x="0" y="13"/>
                              <a:pt x="0" y="19"/>
                            </a:cubicBezTo>
                            <a:cubicBezTo>
                              <a:pt x="0" y="125"/>
                              <a:pt x="0" y="125"/>
                              <a:pt x="0" y="125"/>
                            </a:cubicBezTo>
                            <a:cubicBezTo>
                              <a:pt x="0" y="163"/>
                              <a:pt x="104" y="193"/>
                              <a:pt x="232" y="193"/>
                            </a:cubicBezTo>
                            <a:cubicBezTo>
                              <a:pt x="360" y="193"/>
                              <a:pt x="464" y="163"/>
                              <a:pt x="464" y="125"/>
                            </a:cubicBezTo>
                            <a:cubicBezTo>
                              <a:pt x="464" y="19"/>
                              <a:pt x="464" y="19"/>
                              <a:pt x="464" y="19"/>
                            </a:cubicBezTo>
                            <a:cubicBezTo>
                              <a:pt x="464" y="13"/>
                              <a:pt x="461" y="6"/>
                              <a:pt x="455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  <a:ex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17" name="Group 416"/>
                <p:cNvGrpSpPr/>
                <p:nvPr/>
              </p:nvGrpSpPr>
              <p:grpSpPr>
                <a:xfrm>
                  <a:off x="3252953" y="2644417"/>
                  <a:ext cx="355759" cy="307744"/>
                  <a:chOff x="7006229" y="1540471"/>
                  <a:chExt cx="272492" cy="235715"/>
                </a:xfrm>
                <a:solidFill>
                  <a:schemeClr val="tx2"/>
                </a:solidFill>
              </p:grpSpPr>
              <p:sp>
                <p:nvSpPr>
                  <p:cNvPr id="418" name="Freeform 55"/>
                  <p:cNvSpPr>
                    <a:spLocks noEditPoints="1"/>
                  </p:cNvSpPr>
                  <p:nvPr/>
                </p:nvSpPr>
                <p:spPr bwMode="auto">
                  <a:xfrm>
                    <a:off x="7006229" y="1665851"/>
                    <a:ext cx="272492" cy="1103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489" y="0"/>
                      </a:cxn>
                      <a:cxn ang="0">
                        <a:pos x="0" y="0"/>
                      </a:cxn>
                      <a:cxn ang="0">
                        <a:pos x="0" y="198"/>
                      </a:cxn>
                      <a:cxn ang="0">
                        <a:pos x="489" y="198"/>
                      </a:cxn>
                      <a:cxn ang="0">
                        <a:pos x="489" y="0"/>
                      </a:cxn>
                      <a:cxn ang="0">
                        <a:pos x="80" y="54"/>
                      </a:cxn>
                      <a:cxn ang="0">
                        <a:pos x="106" y="54"/>
                      </a:cxn>
                      <a:cxn ang="0">
                        <a:pos x="106" y="80"/>
                      </a:cxn>
                      <a:cxn ang="0">
                        <a:pos x="80" y="80"/>
                      </a:cxn>
                      <a:cxn ang="0">
                        <a:pos x="80" y="54"/>
                      </a:cxn>
                      <a:cxn ang="0">
                        <a:pos x="28" y="54"/>
                      </a:cxn>
                      <a:cxn ang="0">
                        <a:pos x="54" y="54"/>
                      </a:cxn>
                      <a:cxn ang="0">
                        <a:pos x="54" y="80"/>
                      </a:cxn>
                      <a:cxn ang="0">
                        <a:pos x="28" y="80"/>
                      </a:cxn>
                      <a:cxn ang="0">
                        <a:pos x="28" y="54"/>
                      </a:cxn>
                      <a:cxn ang="0">
                        <a:pos x="463" y="146"/>
                      </a:cxn>
                      <a:cxn ang="0">
                        <a:pos x="28" y="146"/>
                      </a:cxn>
                      <a:cxn ang="0">
                        <a:pos x="28" y="120"/>
                      </a:cxn>
                      <a:cxn ang="0">
                        <a:pos x="463" y="120"/>
                      </a:cxn>
                      <a:cxn ang="0">
                        <a:pos x="463" y="146"/>
                      </a:cxn>
                      <a:cxn ang="0">
                        <a:pos x="463" y="80"/>
                      </a:cxn>
                      <a:cxn ang="0">
                        <a:pos x="330" y="80"/>
                      </a:cxn>
                      <a:cxn ang="0">
                        <a:pos x="330" y="54"/>
                      </a:cxn>
                      <a:cxn ang="0">
                        <a:pos x="463" y="54"/>
                      </a:cxn>
                      <a:cxn ang="0">
                        <a:pos x="463" y="80"/>
                      </a:cxn>
                    </a:cxnLst>
                    <a:rect l="0" t="0" r="r" b="b"/>
                    <a:pathLst>
                      <a:path w="489" h="198">
                        <a:moveTo>
                          <a:pt x="0" y="0"/>
                        </a:moveTo>
                        <a:lnTo>
                          <a:pt x="0" y="0"/>
                        </a:lnTo>
                        <a:moveTo>
                          <a:pt x="489" y="0"/>
                        </a:moveTo>
                        <a:lnTo>
                          <a:pt x="0" y="0"/>
                        </a:lnTo>
                        <a:lnTo>
                          <a:pt x="0" y="198"/>
                        </a:lnTo>
                        <a:lnTo>
                          <a:pt x="489" y="198"/>
                        </a:lnTo>
                        <a:lnTo>
                          <a:pt x="489" y="0"/>
                        </a:lnTo>
                        <a:moveTo>
                          <a:pt x="80" y="54"/>
                        </a:moveTo>
                        <a:lnTo>
                          <a:pt x="106" y="54"/>
                        </a:lnTo>
                        <a:lnTo>
                          <a:pt x="106" y="80"/>
                        </a:lnTo>
                        <a:lnTo>
                          <a:pt x="80" y="80"/>
                        </a:lnTo>
                        <a:lnTo>
                          <a:pt x="80" y="54"/>
                        </a:lnTo>
                        <a:moveTo>
                          <a:pt x="28" y="54"/>
                        </a:moveTo>
                        <a:lnTo>
                          <a:pt x="54" y="54"/>
                        </a:lnTo>
                        <a:lnTo>
                          <a:pt x="54" y="80"/>
                        </a:lnTo>
                        <a:lnTo>
                          <a:pt x="28" y="80"/>
                        </a:lnTo>
                        <a:lnTo>
                          <a:pt x="28" y="54"/>
                        </a:lnTo>
                        <a:moveTo>
                          <a:pt x="463" y="146"/>
                        </a:moveTo>
                        <a:lnTo>
                          <a:pt x="28" y="146"/>
                        </a:lnTo>
                        <a:lnTo>
                          <a:pt x="28" y="120"/>
                        </a:lnTo>
                        <a:lnTo>
                          <a:pt x="463" y="120"/>
                        </a:lnTo>
                        <a:lnTo>
                          <a:pt x="463" y="146"/>
                        </a:lnTo>
                        <a:moveTo>
                          <a:pt x="463" y="80"/>
                        </a:moveTo>
                        <a:lnTo>
                          <a:pt x="330" y="80"/>
                        </a:lnTo>
                        <a:lnTo>
                          <a:pt x="330" y="54"/>
                        </a:lnTo>
                        <a:lnTo>
                          <a:pt x="463" y="54"/>
                        </a:lnTo>
                        <a:lnTo>
                          <a:pt x="463" y="80"/>
                        </a:lnTo>
                      </a:path>
                    </a:pathLst>
                  </a:custGeom>
                  <a:solidFill>
                    <a:srgbClr val="21479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9" name="Freeform 57"/>
                  <p:cNvSpPr>
                    <a:spLocks noEditPoints="1"/>
                  </p:cNvSpPr>
                  <p:nvPr/>
                </p:nvSpPr>
                <p:spPr bwMode="auto">
                  <a:xfrm>
                    <a:off x="7006229" y="1540471"/>
                    <a:ext cx="272492" cy="11089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489" y="0"/>
                      </a:cxn>
                      <a:cxn ang="0">
                        <a:pos x="0" y="0"/>
                      </a:cxn>
                      <a:cxn ang="0">
                        <a:pos x="0" y="199"/>
                      </a:cxn>
                      <a:cxn ang="0">
                        <a:pos x="489" y="199"/>
                      </a:cxn>
                      <a:cxn ang="0">
                        <a:pos x="489" y="0"/>
                      </a:cxn>
                      <a:cxn ang="0">
                        <a:pos x="80" y="54"/>
                      </a:cxn>
                      <a:cxn ang="0">
                        <a:pos x="106" y="54"/>
                      </a:cxn>
                      <a:cxn ang="0">
                        <a:pos x="106" y="80"/>
                      </a:cxn>
                      <a:cxn ang="0">
                        <a:pos x="80" y="80"/>
                      </a:cxn>
                      <a:cxn ang="0">
                        <a:pos x="80" y="54"/>
                      </a:cxn>
                      <a:cxn ang="0">
                        <a:pos x="28" y="54"/>
                      </a:cxn>
                      <a:cxn ang="0">
                        <a:pos x="54" y="54"/>
                      </a:cxn>
                      <a:cxn ang="0">
                        <a:pos x="54" y="80"/>
                      </a:cxn>
                      <a:cxn ang="0">
                        <a:pos x="28" y="80"/>
                      </a:cxn>
                      <a:cxn ang="0">
                        <a:pos x="28" y="54"/>
                      </a:cxn>
                      <a:cxn ang="0">
                        <a:pos x="463" y="147"/>
                      </a:cxn>
                      <a:cxn ang="0">
                        <a:pos x="463" y="147"/>
                      </a:cxn>
                      <a:cxn ang="0">
                        <a:pos x="28" y="147"/>
                      </a:cxn>
                      <a:cxn ang="0">
                        <a:pos x="28" y="121"/>
                      </a:cxn>
                      <a:cxn ang="0">
                        <a:pos x="463" y="121"/>
                      </a:cxn>
                      <a:cxn ang="0">
                        <a:pos x="463" y="147"/>
                      </a:cxn>
                      <a:cxn ang="0">
                        <a:pos x="463" y="80"/>
                      </a:cxn>
                      <a:cxn ang="0">
                        <a:pos x="330" y="80"/>
                      </a:cxn>
                      <a:cxn ang="0">
                        <a:pos x="330" y="54"/>
                      </a:cxn>
                      <a:cxn ang="0">
                        <a:pos x="463" y="54"/>
                      </a:cxn>
                      <a:cxn ang="0">
                        <a:pos x="463" y="80"/>
                      </a:cxn>
                    </a:cxnLst>
                    <a:rect l="0" t="0" r="r" b="b"/>
                    <a:pathLst>
                      <a:path w="489" h="199">
                        <a:moveTo>
                          <a:pt x="0" y="0"/>
                        </a:moveTo>
                        <a:lnTo>
                          <a:pt x="0" y="0"/>
                        </a:lnTo>
                        <a:moveTo>
                          <a:pt x="489" y="0"/>
                        </a:moveTo>
                        <a:lnTo>
                          <a:pt x="0" y="0"/>
                        </a:lnTo>
                        <a:lnTo>
                          <a:pt x="0" y="199"/>
                        </a:lnTo>
                        <a:lnTo>
                          <a:pt x="489" y="199"/>
                        </a:lnTo>
                        <a:lnTo>
                          <a:pt x="489" y="0"/>
                        </a:lnTo>
                        <a:moveTo>
                          <a:pt x="80" y="54"/>
                        </a:moveTo>
                        <a:lnTo>
                          <a:pt x="106" y="54"/>
                        </a:lnTo>
                        <a:lnTo>
                          <a:pt x="106" y="80"/>
                        </a:lnTo>
                        <a:lnTo>
                          <a:pt x="80" y="80"/>
                        </a:lnTo>
                        <a:lnTo>
                          <a:pt x="80" y="54"/>
                        </a:lnTo>
                        <a:moveTo>
                          <a:pt x="28" y="54"/>
                        </a:moveTo>
                        <a:lnTo>
                          <a:pt x="54" y="54"/>
                        </a:lnTo>
                        <a:lnTo>
                          <a:pt x="54" y="80"/>
                        </a:lnTo>
                        <a:lnTo>
                          <a:pt x="28" y="80"/>
                        </a:lnTo>
                        <a:lnTo>
                          <a:pt x="28" y="54"/>
                        </a:lnTo>
                        <a:moveTo>
                          <a:pt x="463" y="147"/>
                        </a:moveTo>
                        <a:lnTo>
                          <a:pt x="463" y="147"/>
                        </a:lnTo>
                        <a:lnTo>
                          <a:pt x="28" y="147"/>
                        </a:lnTo>
                        <a:lnTo>
                          <a:pt x="28" y="121"/>
                        </a:lnTo>
                        <a:lnTo>
                          <a:pt x="463" y="121"/>
                        </a:lnTo>
                        <a:lnTo>
                          <a:pt x="463" y="147"/>
                        </a:lnTo>
                        <a:moveTo>
                          <a:pt x="463" y="80"/>
                        </a:moveTo>
                        <a:lnTo>
                          <a:pt x="330" y="80"/>
                        </a:lnTo>
                        <a:lnTo>
                          <a:pt x="330" y="54"/>
                        </a:lnTo>
                        <a:lnTo>
                          <a:pt x="463" y="54"/>
                        </a:lnTo>
                        <a:lnTo>
                          <a:pt x="463" y="80"/>
                        </a:lnTo>
                      </a:path>
                    </a:pathLst>
                  </a:custGeom>
                  <a:solidFill>
                    <a:srgbClr val="21479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356" name="Group 355"/>
          <p:cNvGrpSpPr/>
          <p:nvPr/>
        </p:nvGrpSpPr>
        <p:grpSpPr>
          <a:xfrm>
            <a:off x="5447852" y="1849588"/>
            <a:ext cx="1310288" cy="400472"/>
            <a:chOff x="8411690" y="1113290"/>
            <a:chExt cx="1000981" cy="305936"/>
          </a:xfrm>
        </p:grpSpPr>
        <p:pic>
          <p:nvPicPr>
            <p:cNvPr id="357" name="Picture 356"/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76764" y="1288311"/>
              <a:ext cx="670833" cy="130915"/>
            </a:xfrm>
            <a:prstGeom prst="rect">
              <a:avLst/>
            </a:prstGeom>
          </p:spPr>
        </p:pic>
        <p:grpSp>
          <p:nvGrpSpPr>
            <p:cNvPr id="358" name="Group 357"/>
            <p:cNvGrpSpPr/>
            <p:nvPr/>
          </p:nvGrpSpPr>
          <p:grpSpPr>
            <a:xfrm>
              <a:off x="8411690" y="1113290"/>
              <a:ext cx="1000981" cy="145892"/>
              <a:chOff x="8856625" y="1099178"/>
              <a:chExt cx="1033894" cy="150689"/>
            </a:xfrm>
          </p:grpSpPr>
          <p:grpSp>
            <p:nvGrpSpPr>
              <p:cNvPr id="359" name="Group 66"/>
              <p:cNvGrpSpPr>
                <a:grpSpLocks noChangeAspect="1"/>
              </p:cNvGrpSpPr>
              <p:nvPr/>
            </p:nvGrpSpPr>
            <p:grpSpPr bwMode="auto">
              <a:xfrm>
                <a:off x="8856625" y="1099178"/>
                <a:ext cx="582733" cy="150689"/>
                <a:chOff x="-668" y="700"/>
                <a:chExt cx="7100" cy="1836"/>
              </a:xfrm>
              <a:solidFill>
                <a:schemeClr val="tx1"/>
              </a:solidFill>
            </p:grpSpPr>
            <p:sp>
              <p:nvSpPr>
                <p:cNvPr id="368" name="Freeform 67"/>
                <p:cNvSpPr>
                  <a:spLocks/>
                </p:cNvSpPr>
                <p:nvPr/>
              </p:nvSpPr>
              <p:spPr bwMode="auto">
                <a:xfrm>
                  <a:off x="4326" y="1641"/>
                  <a:ext cx="90" cy="114"/>
                </a:xfrm>
                <a:custGeom>
                  <a:avLst/>
                  <a:gdLst>
                    <a:gd name="T0" fmla="*/ 38 w 90"/>
                    <a:gd name="T1" fmla="*/ 15 h 114"/>
                    <a:gd name="T2" fmla="*/ 0 w 90"/>
                    <a:gd name="T3" fmla="*/ 15 h 114"/>
                    <a:gd name="T4" fmla="*/ 0 w 90"/>
                    <a:gd name="T5" fmla="*/ 0 h 114"/>
                    <a:gd name="T6" fmla="*/ 90 w 90"/>
                    <a:gd name="T7" fmla="*/ 0 h 114"/>
                    <a:gd name="T8" fmla="*/ 90 w 90"/>
                    <a:gd name="T9" fmla="*/ 15 h 114"/>
                    <a:gd name="T10" fmla="*/ 52 w 90"/>
                    <a:gd name="T11" fmla="*/ 15 h 114"/>
                    <a:gd name="T12" fmla="*/ 52 w 90"/>
                    <a:gd name="T13" fmla="*/ 114 h 114"/>
                    <a:gd name="T14" fmla="*/ 38 w 90"/>
                    <a:gd name="T15" fmla="*/ 114 h 114"/>
                    <a:gd name="T16" fmla="*/ 38 w 90"/>
                    <a:gd name="T17" fmla="*/ 15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0" h="114">
                      <a:moveTo>
                        <a:pt x="38" y="15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90" y="0"/>
                      </a:lnTo>
                      <a:lnTo>
                        <a:pt x="90" y="15"/>
                      </a:lnTo>
                      <a:lnTo>
                        <a:pt x="52" y="15"/>
                      </a:lnTo>
                      <a:lnTo>
                        <a:pt x="52" y="114"/>
                      </a:lnTo>
                      <a:lnTo>
                        <a:pt x="38" y="114"/>
                      </a:lnTo>
                      <a:lnTo>
                        <a:pt x="38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9" name="Freeform 68"/>
                <p:cNvSpPr>
                  <a:spLocks/>
                </p:cNvSpPr>
                <p:nvPr/>
              </p:nvSpPr>
              <p:spPr bwMode="auto">
                <a:xfrm>
                  <a:off x="4430" y="1641"/>
                  <a:ext cx="111" cy="114"/>
                </a:xfrm>
                <a:custGeom>
                  <a:avLst/>
                  <a:gdLst>
                    <a:gd name="T0" fmla="*/ 0 w 111"/>
                    <a:gd name="T1" fmla="*/ 0 h 114"/>
                    <a:gd name="T2" fmla="*/ 19 w 111"/>
                    <a:gd name="T3" fmla="*/ 0 h 114"/>
                    <a:gd name="T4" fmla="*/ 54 w 111"/>
                    <a:gd name="T5" fmla="*/ 95 h 114"/>
                    <a:gd name="T6" fmla="*/ 90 w 111"/>
                    <a:gd name="T7" fmla="*/ 0 h 114"/>
                    <a:gd name="T8" fmla="*/ 111 w 111"/>
                    <a:gd name="T9" fmla="*/ 0 h 114"/>
                    <a:gd name="T10" fmla="*/ 111 w 111"/>
                    <a:gd name="T11" fmla="*/ 114 h 114"/>
                    <a:gd name="T12" fmla="*/ 97 w 111"/>
                    <a:gd name="T13" fmla="*/ 114 h 114"/>
                    <a:gd name="T14" fmla="*/ 97 w 111"/>
                    <a:gd name="T15" fmla="*/ 19 h 114"/>
                    <a:gd name="T16" fmla="*/ 97 w 111"/>
                    <a:gd name="T17" fmla="*/ 19 h 114"/>
                    <a:gd name="T18" fmla="*/ 61 w 111"/>
                    <a:gd name="T19" fmla="*/ 114 h 114"/>
                    <a:gd name="T20" fmla="*/ 49 w 111"/>
                    <a:gd name="T21" fmla="*/ 114 h 114"/>
                    <a:gd name="T22" fmla="*/ 14 w 111"/>
                    <a:gd name="T23" fmla="*/ 19 h 114"/>
                    <a:gd name="T24" fmla="*/ 14 w 111"/>
                    <a:gd name="T25" fmla="*/ 19 h 114"/>
                    <a:gd name="T26" fmla="*/ 14 w 111"/>
                    <a:gd name="T27" fmla="*/ 114 h 114"/>
                    <a:gd name="T28" fmla="*/ 0 w 111"/>
                    <a:gd name="T29" fmla="*/ 114 h 114"/>
                    <a:gd name="T30" fmla="*/ 0 w 111"/>
                    <a:gd name="T31" fmla="*/ 0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1" h="114">
                      <a:moveTo>
                        <a:pt x="0" y="0"/>
                      </a:moveTo>
                      <a:lnTo>
                        <a:pt x="19" y="0"/>
                      </a:lnTo>
                      <a:lnTo>
                        <a:pt x="54" y="95"/>
                      </a:lnTo>
                      <a:lnTo>
                        <a:pt x="90" y="0"/>
                      </a:lnTo>
                      <a:lnTo>
                        <a:pt x="111" y="0"/>
                      </a:lnTo>
                      <a:lnTo>
                        <a:pt x="111" y="114"/>
                      </a:lnTo>
                      <a:lnTo>
                        <a:pt x="97" y="114"/>
                      </a:lnTo>
                      <a:lnTo>
                        <a:pt x="97" y="19"/>
                      </a:lnTo>
                      <a:lnTo>
                        <a:pt x="97" y="19"/>
                      </a:lnTo>
                      <a:lnTo>
                        <a:pt x="61" y="114"/>
                      </a:lnTo>
                      <a:lnTo>
                        <a:pt x="49" y="114"/>
                      </a:lnTo>
                      <a:lnTo>
                        <a:pt x="14" y="19"/>
                      </a:lnTo>
                      <a:lnTo>
                        <a:pt x="14" y="19"/>
                      </a:lnTo>
                      <a:lnTo>
                        <a:pt x="14" y="114"/>
                      </a:lnTo>
                      <a:lnTo>
                        <a:pt x="0" y="1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0" name="Freeform 69"/>
                <p:cNvSpPr>
                  <a:spLocks/>
                </p:cNvSpPr>
                <p:nvPr/>
              </p:nvSpPr>
              <p:spPr bwMode="auto">
                <a:xfrm>
                  <a:off x="-668" y="1632"/>
                  <a:ext cx="520" cy="702"/>
                </a:xfrm>
                <a:custGeom>
                  <a:avLst/>
                  <a:gdLst>
                    <a:gd name="T0" fmla="*/ 0 w 220"/>
                    <a:gd name="T1" fmla="*/ 254 h 296"/>
                    <a:gd name="T2" fmla="*/ 22 w 220"/>
                    <a:gd name="T3" fmla="*/ 224 h 296"/>
                    <a:gd name="T4" fmla="*/ 121 w 220"/>
                    <a:gd name="T5" fmla="*/ 260 h 296"/>
                    <a:gd name="T6" fmla="*/ 180 w 220"/>
                    <a:gd name="T7" fmla="*/ 215 h 296"/>
                    <a:gd name="T8" fmla="*/ 180 w 220"/>
                    <a:gd name="T9" fmla="*/ 214 h 296"/>
                    <a:gd name="T10" fmla="*/ 108 w 220"/>
                    <a:gd name="T11" fmla="*/ 164 h 296"/>
                    <a:gd name="T12" fmla="*/ 14 w 220"/>
                    <a:gd name="T13" fmla="*/ 83 h 296"/>
                    <a:gd name="T14" fmla="*/ 14 w 220"/>
                    <a:gd name="T15" fmla="*/ 82 h 296"/>
                    <a:gd name="T16" fmla="*/ 111 w 220"/>
                    <a:gd name="T17" fmla="*/ 0 h 296"/>
                    <a:gd name="T18" fmla="*/ 214 w 220"/>
                    <a:gd name="T19" fmla="*/ 32 h 296"/>
                    <a:gd name="T20" fmla="*/ 195 w 220"/>
                    <a:gd name="T21" fmla="*/ 64 h 296"/>
                    <a:gd name="T22" fmla="*/ 110 w 220"/>
                    <a:gd name="T23" fmla="*/ 36 h 296"/>
                    <a:gd name="T24" fmla="*/ 55 w 220"/>
                    <a:gd name="T25" fmla="*/ 77 h 296"/>
                    <a:gd name="T26" fmla="*/ 55 w 220"/>
                    <a:gd name="T27" fmla="*/ 78 h 296"/>
                    <a:gd name="T28" fmla="*/ 128 w 220"/>
                    <a:gd name="T29" fmla="*/ 128 h 296"/>
                    <a:gd name="T30" fmla="*/ 220 w 220"/>
                    <a:gd name="T31" fmla="*/ 209 h 296"/>
                    <a:gd name="T32" fmla="*/ 220 w 220"/>
                    <a:gd name="T33" fmla="*/ 211 h 296"/>
                    <a:gd name="T34" fmla="*/ 118 w 220"/>
                    <a:gd name="T35" fmla="*/ 296 h 296"/>
                    <a:gd name="T36" fmla="*/ 0 w 220"/>
                    <a:gd name="T37" fmla="*/ 254 h 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20" h="296">
                      <a:moveTo>
                        <a:pt x="0" y="254"/>
                      </a:moveTo>
                      <a:cubicBezTo>
                        <a:pt x="22" y="224"/>
                        <a:pt x="22" y="224"/>
                        <a:pt x="22" y="224"/>
                      </a:cubicBezTo>
                      <a:cubicBezTo>
                        <a:pt x="53" y="247"/>
                        <a:pt x="87" y="260"/>
                        <a:pt x="121" y="260"/>
                      </a:cubicBezTo>
                      <a:cubicBezTo>
                        <a:pt x="155" y="260"/>
                        <a:pt x="180" y="243"/>
                        <a:pt x="180" y="215"/>
                      </a:cubicBezTo>
                      <a:cubicBezTo>
                        <a:pt x="180" y="214"/>
                        <a:pt x="180" y="214"/>
                        <a:pt x="180" y="214"/>
                      </a:cubicBezTo>
                      <a:cubicBezTo>
                        <a:pt x="180" y="185"/>
                        <a:pt x="146" y="174"/>
                        <a:pt x="108" y="164"/>
                      </a:cubicBezTo>
                      <a:cubicBezTo>
                        <a:pt x="64" y="151"/>
                        <a:pt x="14" y="135"/>
                        <a:pt x="14" y="83"/>
                      </a:cubicBezTo>
                      <a:cubicBezTo>
                        <a:pt x="14" y="82"/>
                        <a:pt x="14" y="82"/>
                        <a:pt x="14" y="82"/>
                      </a:cubicBezTo>
                      <a:cubicBezTo>
                        <a:pt x="14" y="33"/>
                        <a:pt x="55" y="0"/>
                        <a:pt x="111" y="0"/>
                      </a:cubicBezTo>
                      <a:cubicBezTo>
                        <a:pt x="146" y="0"/>
                        <a:pt x="185" y="12"/>
                        <a:pt x="214" y="32"/>
                      </a:cubicBezTo>
                      <a:cubicBezTo>
                        <a:pt x="195" y="64"/>
                        <a:pt x="195" y="64"/>
                        <a:pt x="195" y="64"/>
                      </a:cubicBezTo>
                      <a:cubicBezTo>
                        <a:pt x="168" y="46"/>
                        <a:pt x="138" y="36"/>
                        <a:pt x="110" y="36"/>
                      </a:cubicBezTo>
                      <a:cubicBezTo>
                        <a:pt x="76" y="36"/>
                        <a:pt x="55" y="54"/>
                        <a:pt x="55" y="77"/>
                      </a:cubicBezTo>
                      <a:cubicBezTo>
                        <a:pt x="55" y="78"/>
                        <a:pt x="55" y="78"/>
                        <a:pt x="55" y="78"/>
                      </a:cubicBezTo>
                      <a:cubicBezTo>
                        <a:pt x="55" y="106"/>
                        <a:pt x="90" y="116"/>
                        <a:pt x="128" y="128"/>
                      </a:cubicBezTo>
                      <a:cubicBezTo>
                        <a:pt x="172" y="141"/>
                        <a:pt x="220" y="158"/>
                        <a:pt x="220" y="209"/>
                      </a:cubicBezTo>
                      <a:cubicBezTo>
                        <a:pt x="220" y="211"/>
                        <a:pt x="220" y="211"/>
                        <a:pt x="220" y="211"/>
                      </a:cubicBezTo>
                      <a:cubicBezTo>
                        <a:pt x="220" y="265"/>
                        <a:pt x="175" y="296"/>
                        <a:pt x="118" y="296"/>
                      </a:cubicBezTo>
                      <a:cubicBezTo>
                        <a:pt x="77" y="296"/>
                        <a:pt x="32" y="280"/>
                        <a:pt x="0" y="25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1" name="Rectangle 70"/>
                <p:cNvSpPr>
                  <a:spLocks noChangeArrowheads="1"/>
                </p:cNvSpPr>
                <p:nvPr/>
              </p:nvSpPr>
              <p:spPr bwMode="auto">
                <a:xfrm>
                  <a:off x="-77" y="1644"/>
                  <a:ext cx="102" cy="67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2" name="Freeform 71"/>
                <p:cNvSpPr>
                  <a:spLocks/>
                </p:cNvSpPr>
                <p:nvPr/>
              </p:nvSpPr>
              <p:spPr bwMode="auto">
                <a:xfrm>
                  <a:off x="131" y="1629"/>
                  <a:ext cx="1024" cy="693"/>
                </a:xfrm>
                <a:custGeom>
                  <a:avLst/>
                  <a:gdLst>
                    <a:gd name="T0" fmla="*/ 0 w 433"/>
                    <a:gd name="T1" fmla="*/ 6 h 292"/>
                    <a:gd name="T2" fmla="*/ 43 w 433"/>
                    <a:gd name="T3" fmla="*/ 6 h 292"/>
                    <a:gd name="T4" fmla="*/ 43 w 433"/>
                    <a:gd name="T5" fmla="*/ 54 h 292"/>
                    <a:gd name="T6" fmla="*/ 135 w 433"/>
                    <a:gd name="T7" fmla="*/ 0 h 292"/>
                    <a:gd name="T8" fmla="*/ 226 w 433"/>
                    <a:gd name="T9" fmla="*/ 57 h 292"/>
                    <a:gd name="T10" fmla="*/ 327 w 433"/>
                    <a:gd name="T11" fmla="*/ 0 h 292"/>
                    <a:gd name="T12" fmla="*/ 433 w 433"/>
                    <a:gd name="T13" fmla="*/ 115 h 292"/>
                    <a:gd name="T14" fmla="*/ 433 w 433"/>
                    <a:gd name="T15" fmla="*/ 292 h 292"/>
                    <a:gd name="T16" fmla="*/ 391 w 433"/>
                    <a:gd name="T17" fmla="*/ 292 h 292"/>
                    <a:gd name="T18" fmla="*/ 391 w 433"/>
                    <a:gd name="T19" fmla="*/ 125 h 292"/>
                    <a:gd name="T20" fmla="*/ 317 w 433"/>
                    <a:gd name="T21" fmla="*/ 39 h 292"/>
                    <a:gd name="T22" fmla="*/ 238 w 433"/>
                    <a:gd name="T23" fmla="*/ 127 h 292"/>
                    <a:gd name="T24" fmla="*/ 238 w 433"/>
                    <a:gd name="T25" fmla="*/ 292 h 292"/>
                    <a:gd name="T26" fmla="*/ 196 w 433"/>
                    <a:gd name="T27" fmla="*/ 292 h 292"/>
                    <a:gd name="T28" fmla="*/ 196 w 433"/>
                    <a:gd name="T29" fmla="*/ 124 h 292"/>
                    <a:gd name="T30" fmla="*/ 122 w 433"/>
                    <a:gd name="T31" fmla="*/ 39 h 292"/>
                    <a:gd name="T32" fmla="*/ 43 w 433"/>
                    <a:gd name="T33" fmla="*/ 129 h 292"/>
                    <a:gd name="T34" fmla="*/ 43 w 433"/>
                    <a:gd name="T35" fmla="*/ 292 h 292"/>
                    <a:gd name="T36" fmla="*/ 0 w 433"/>
                    <a:gd name="T37" fmla="*/ 292 h 292"/>
                    <a:gd name="T38" fmla="*/ 0 w 433"/>
                    <a:gd name="T39" fmla="*/ 6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33" h="292">
                      <a:moveTo>
                        <a:pt x="0" y="6"/>
                      </a:moveTo>
                      <a:cubicBezTo>
                        <a:pt x="43" y="6"/>
                        <a:pt x="43" y="6"/>
                        <a:pt x="43" y="6"/>
                      </a:cubicBezTo>
                      <a:cubicBezTo>
                        <a:pt x="43" y="54"/>
                        <a:pt x="43" y="54"/>
                        <a:pt x="43" y="54"/>
                      </a:cubicBezTo>
                      <a:cubicBezTo>
                        <a:pt x="61" y="26"/>
                        <a:pt x="87" y="0"/>
                        <a:pt x="135" y="0"/>
                      </a:cubicBezTo>
                      <a:cubicBezTo>
                        <a:pt x="181" y="0"/>
                        <a:pt x="211" y="25"/>
                        <a:pt x="226" y="57"/>
                      </a:cubicBezTo>
                      <a:cubicBezTo>
                        <a:pt x="247" y="25"/>
                        <a:pt x="277" y="0"/>
                        <a:pt x="327" y="0"/>
                      </a:cubicBezTo>
                      <a:cubicBezTo>
                        <a:pt x="393" y="0"/>
                        <a:pt x="433" y="44"/>
                        <a:pt x="433" y="115"/>
                      </a:cubicBezTo>
                      <a:cubicBezTo>
                        <a:pt x="433" y="292"/>
                        <a:pt x="433" y="292"/>
                        <a:pt x="433" y="292"/>
                      </a:cubicBezTo>
                      <a:cubicBezTo>
                        <a:pt x="391" y="292"/>
                        <a:pt x="391" y="292"/>
                        <a:pt x="391" y="292"/>
                      </a:cubicBezTo>
                      <a:cubicBezTo>
                        <a:pt x="391" y="125"/>
                        <a:pt x="391" y="125"/>
                        <a:pt x="391" y="125"/>
                      </a:cubicBezTo>
                      <a:cubicBezTo>
                        <a:pt x="391" y="70"/>
                        <a:pt x="363" y="39"/>
                        <a:pt x="317" y="39"/>
                      </a:cubicBezTo>
                      <a:cubicBezTo>
                        <a:pt x="273" y="39"/>
                        <a:pt x="238" y="71"/>
                        <a:pt x="238" y="127"/>
                      </a:cubicBezTo>
                      <a:cubicBezTo>
                        <a:pt x="238" y="292"/>
                        <a:pt x="238" y="292"/>
                        <a:pt x="238" y="292"/>
                      </a:cubicBezTo>
                      <a:cubicBezTo>
                        <a:pt x="196" y="292"/>
                        <a:pt x="196" y="292"/>
                        <a:pt x="196" y="292"/>
                      </a:cubicBezTo>
                      <a:cubicBezTo>
                        <a:pt x="196" y="124"/>
                        <a:pt x="196" y="124"/>
                        <a:pt x="196" y="124"/>
                      </a:cubicBezTo>
                      <a:cubicBezTo>
                        <a:pt x="196" y="70"/>
                        <a:pt x="167" y="39"/>
                        <a:pt x="122" y="39"/>
                      </a:cubicBezTo>
                      <a:cubicBezTo>
                        <a:pt x="77" y="39"/>
                        <a:pt x="43" y="76"/>
                        <a:pt x="43" y="129"/>
                      </a:cubicBezTo>
                      <a:cubicBezTo>
                        <a:pt x="43" y="292"/>
                        <a:pt x="43" y="292"/>
                        <a:pt x="43" y="292"/>
                      </a:cubicBezTo>
                      <a:cubicBezTo>
                        <a:pt x="0" y="292"/>
                        <a:pt x="0" y="292"/>
                        <a:pt x="0" y="292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3" name="Freeform 72"/>
                <p:cNvSpPr>
                  <a:spLocks noEditPoints="1"/>
                </p:cNvSpPr>
                <p:nvPr/>
              </p:nvSpPr>
              <p:spPr bwMode="auto">
                <a:xfrm>
                  <a:off x="1226" y="1629"/>
                  <a:ext cx="683" cy="902"/>
                </a:xfrm>
                <a:custGeom>
                  <a:avLst/>
                  <a:gdLst>
                    <a:gd name="T0" fmla="*/ 0 w 289"/>
                    <a:gd name="T1" fmla="*/ 6 h 380"/>
                    <a:gd name="T2" fmla="*/ 43 w 289"/>
                    <a:gd name="T3" fmla="*/ 6 h 380"/>
                    <a:gd name="T4" fmla="*/ 43 w 289"/>
                    <a:gd name="T5" fmla="*/ 63 h 380"/>
                    <a:gd name="T6" fmla="*/ 152 w 289"/>
                    <a:gd name="T7" fmla="*/ 0 h 380"/>
                    <a:gd name="T8" fmla="*/ 289 w 289"/>
                    <a:gd name="T9" fmla="*/ 148 h 380"/>
                    <a:gd name="T10" fmla="*/ 289 w 289"/>
                    <a:gd name="T11" fmla="*/ 149 h 380"/>
                    <a:gd name="T12" fmla="*/ 152 w 289"/>
                    <a:gd name="T13" fmla="*/ 298 h 380"/>
                    <a:gd name="T14" fmla="*/ 43 w 289"/>
                    <a:gd name="T15" fmla="*/ 237 h 380"/>
                    <a:gd name="T16" fmla="*/ 43 w 289"/>
                    <a:gd name="T17" fmla="*/ 380 h 380"/>
                    <a:gd name="T18" fmla="*/ 0 w 289"/>
                    <a:gd name="T19" fmla="*/ 380 h 380"/>
                    <a:gd name="T20" fmla="*/ 0 w 289"/>
                    <a:gd name="T21" fmla="*/ 6 h 380"/>
                    <a:gd name="T22" fmla="*/ 245 w 289"/>
                    <a:gd name="T23" fmla="*/ 150 h 380"/>
                    <a:gd name="T24" fmla="*/ 245 w 289"/>
                    <a:gd name="T25" fmla="*/ 149 h 380"/>
                    <a:gd name="T26" fmla="*/ 144 w 289"/>
                    <a:gd name="T27" fmla="*/ 38 h 380"/>
                    <a:gd name="T28" fmla="*/ 41 w 289"/>
                    <a:gd name="T29" fmla="*/ 148 h 380"/>
                    <a:gd name="T30" fmla="*/ 41 w 289"/>
                    <a:gd name="T31" fmla="*/ 149 h 380"/>
                    <a:gd name="T32" fmla="*/ 144 w 289"/>
                    <a:gd name="T33" fmla="*/ 260 h 380"/>
                    <a:gd name="T34" fmla="*/ 245 w 289"/>
                    <a:gd name="T35" fmla="*/ 150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89" h="380">
                      <a:moveTo>
                        <a:pt x="0" y="6"/>
                      </a:moveTo>
                      <a:cubicBezTo>
                        <a:pt x="43" y="6"/>
                        <a:pt x="43" y="6"/>
                        <a:pt x="43" y="6"/>
                      </a:cubicBezTo>
                      <a:cubicBezTo>
                        <a:pt x="43" y="63"/>
                        <a:pt x="43" y="63"/>
                        <a:pt x="43" y="63"/>
                      </a:cubicBezTo>
                      <a:cubicBezTo>
                        <a:pt x="66" y="29"/>
                        <a:pt x="100" y="0"/>
                        <a:pt x="152" y="0"/>
                      </a:cubicBezTo>
                      <a:cubicBezTo>
                        <a:pt x="221" y="0"/>
                        <a:pt x="289" y="54"/>
                        <a:pt x="289" y="148"/>
                      </a:cubicBezTo>
                      <a:cubicBezTo>
                        <a:pt x="289" y="149"/>
                        <a:pt x="289" y="149"/>
                        <a:pt x="289" y="149"/>
                      </a:cubicBezTo>
                      <a:cubicBezTo>
                        <a:pt x="289" y="242"/>
                        <a:pt x="221" y="298"/>
                        <a:pt x="152" y="298"/>
                      </a:cubicBezTo>
                      <a:cubicBezTo>
                        <a:pt x="99" y="298"/>
                        <a:pt x="65" y="269"/>
                        <a:pt x="43" y="237"/>
                      </a:cubicBezTo>
                      <a:cubicBezTo>
                        <a:pt x="43" y="380"/>
                        <a:pt x="43" y="380"/>
                        <a:pt x="43" y="380"/>
                      </a:cubicBezTo>
                      <a:cubicBezTo>
                        <a:pt x="0" y="380"/>
                        <a:pt x="0" y="380"/>
                        <a:pt x="0" y="380"/>
                      </a:cubicBezTo>
                      <a:lnTo>
                        <a:pt x="0" y="6"/>
                      </a:lnTo>
                      <a:close/>
                      <a:moveTo>
                        <a:pt x="245" y="150"/>
                      </a:moveTo>
                      <a:cubicBezTo>
                        <a:pt x="245" y="149"/>
                        <a:pt x="245" y="149"/>
                        <a:pt x="245" y="149"/>
                      </a:cubicBezTo>
                      <a:cubicBezTo>
                        <a:pt x="245" y="81"/>
                        <a:pt x="199" y="38"/>
                        <a:pt x="144" y="38"/>
                      </a:cubicBezTo>
                      <a:cubicBezTo>
                        <a:pt x="91" y="38"/>
                        <a:pt x="41" y="83"/>
                        <a:pt x="41" y="148"/>
                      </a:cubicBezTo>
                      <a:cubicBezTo>
                        <a:pt x="41" y="149"/>
                        <a:pt x="41" y="149"/>
                        <a:pt x="41" y="149"/>
                      </a:cubicBezTo>
                      <a:cubicBezTo>
                        <a:pt x="41" y="215"/>
                        <a:pt x="91" y="260"/>
                        <a:pt x="144" y="260"/>
                      </a:cubicBezTo>
                      <a:cubicBezTo>
                        <a:pt x="200" y="260"/>
                        <a:pt x="245" y="219"/>
                        <a:pt x="245" y="15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4" name="Rectangle 73"/>
                <p:cNvSpPr>
                  <a:spLocks noChangeArrowheads="1"/>
                </p:cNvSpPr>
                <p:nvPr/>
              </p:nvSpPr>
              <p:spPr bwMode="auto">
                <a:xfrm>
                  <a:off x="1983" y="1364"/>
                  <a:ext cx="99" cy="95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5" name="Rectangle 74"/>
                <p:cNvSpPr>
                  <a:spLocks noChangeArrowheads="1"/>
                </p:cNvSpPr>
                <p:nvPr/>
              </p:nvSpPr>
              <p:spPr bwMode="auto">
                <a:xfrm>
                  <a:off x="2203" y="1644"/>
                  <a:ext cx="99" cy="67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6" name="Rectangle 75"/>
                <p:cNvSpPr>
                  <a:spLocks noChangeArrowheads="1"/>
                </p:cNvSpPr>
                <p:nvPr/>
              </p:nvSpPr>
              <p:spPr bwMode="auto">
                <a:xfrm>
                  <a:off x="3066" y="1644"/>
                  <a:ext cx="101" cy="67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7" name="Freeform 76"/>
                <p:cNvSpPr>
                  <a:spLocks/>
                </p:cNvSpPr>
                <p:nvPr/>
              </p:nvSpPr>
              <p:spPr bwMode="auto">
                <a:xfrm>
                  <a:off x="3222" y="1440"/>
                  <a:ext cx="409" cy="894"/>
                </a:xfrm>
                <a:custGeom>
                  <a:avLst/>
                  <a:gdLst>
                    <a:gd name="T0" fmla="*/ 40 w 173"/>
                    <a:gd name="T1" fmla="*/ 296 h 377"/>
                    <a:gd name="T2" fmla="*/ 40 w 173"/>
                    <a:gd name="T3" fmla="*/ 124 h 377"/>
                    <a:gd name="T4" fmla="*/ 0 w 173"/>
                    <a:gd name="T5" fmla="*/ 124 h 377"/>
                    <a:gd name="T6" fmla="*/ 0 w 173"/>
                    <a:gd name="T7" fmla="*/ 86 h 377"/>
                    <a:gd name="T8" fmla="*/ 40 w 173"/>
                    <a:gd name="T9" fmla="*/ 86 h 377"/>
                    <a:gd name="T10" fmla="*/ 40 w 173"/>
                    <a:gd name="T11" fmla="*/ 0 h 377"/>
                    <a:gd name="T12" fmla="*/ 83 w 173"/>
                    <a:gd name="T13" fmla="*/ 0 h 377"/>
                    <a:gd name="T14" fmla="*/ 83 w 173"/>
                    <a:gd name="T15" fmla="*/ 86 h 377"/>
                    <a:gd name="T16" fmla="*/ 173 w 173"/>
                    <a:gd name="T17" fmla="*/ 86 h 377"/>
                    <a:gd name="T18" fmla="*/ 173 w 173"/>
                    <a:gd name="T19" fmla="*/ 124 h 377"/>
                    <a:gd name="T20" fmla="*/ 83 w 173"/>
                    <a:gd name="T21" fmla="*/ 124 h 377"/>
                    <a:gd name="T22" fmla="*/ 83 w 173"/>
                    <a:gd name="T23" fmla="*/ 290 h 377"/>
                    <a:gd name="T24" fmla="*/ 131 w 173"/>
                    <a:gd name="T25" fmla="*/ 338 h 377"/>
                    <a:gd name="T26" fmla="*/ 172 w 173"/>
                    <a:gd name="T27" fmla="*/ 328 h 377"/>
                    <a:gd name="T28" fmla="*/ 172 w 173"/>
                    <a:gd name="T29" fmla="*/ 364 h 377"/>
                    <a:gd name="T30" fmla="*/ 121 w 173"/>
                    <a:gd name="T31" fmla="*/ 377 h 377"/>
                    <a:gd name="T32" fmla="*/ 40 w 173"/>
                    <a:gd name="T33" fmla="*/ 296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3" h="377">
                      <a:moveTo>
                        <a:pt x="40" y="296"/>
                      </a:moveTo>
                      <a:cubicBezTo>
                        <a:pt x="40" y="124"/>
                        <a:pt x="40" y="124"/>
                        <a:pt x="40" y="124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0" y="86"/>
                        <a:pt x="0" y="86"/>
                        <a:pt x="0" y="86"/>
                      </a:cubicBezTo>
                      <a:cubicBezTo>
                        <a:pt x="40" y="86"/>
                        <a:pt x="40" y="86"/>
                        <a:pt x="40" y="86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83" y="0"/>
                        <a:pt x="83" y="0"/>
                        <a:pt x="83" y="0"/>
                      </a:cubicBezTo>
                      <a:cubicBezTo>
                        <a:pt x="83" y="86"/>
                        <a:pt x="83" y="86"/>
                        <a:pt x="83" y="86"/>
                      </a:cubicBezTo>
                      <a:cubicBezTo>
                        <a:pt x="173" y="86"/>
                        <a:pt x="173" y="86"/>
                        <a:pt x="173" y="86"/>
                      </a:cubicBezTo>
                      <a:cubicBezTo>
                        <a:pt x="173" y="124"/>
                        <a:pt x="173" y="124"/>
                        <a:pt x="173" y="124"/>
                      </a:cubicBezTo>
                      <a:cubicBezTo>
                        <a:pt x="83" y="124"/>
                        <a:pt x="83" y="124"/>
                        <a:pt x="83" y="124"/>
                      </a:cubicBezTo>
                      <a:cubicBezTo>
                        <a:pt x="83" y="290"/>
                        <a:pt x="83" y="290"/>
                        <a:pt x="83" y="290"/>
                      </a:cubicBezTo>
                      <a:cubicBezTo>
                        <a:pt x="83" y="325"/>
                        <a:pt x="102" y="338"/>
                        <a:pt x="131" y="338"/>
                      </a:cubicBezTo>
                      <a:cubicBezTo>
                        <a:pt x="145" y="338"/>
                        <a:pt x="157" y="335"/>
                        <a:pt x="172" y="328"/>
                      </a:cubicBezTo>
                      <a:cubicBezTo>
                        <a:pt x="172" y="364"/>
                        <a:pt x="172" y="364"/>
                        <a:pt x="172" y="364"/>
                      </a:cubicBezTo>
                      <a:cubicBezTo>
                        <a:pt x="157" y="372"/>
                        <a:pt x="141" y="377"/>
                        <a:pt x="121" y="377"/>
                      </a:cubicBezTo>
                      <a:cubicBezTo>
                        <a:pt x="75" y="377"/>
                        <a:pt x="40" y="354"/>
                        <a:pt x="40" y="29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8" name="Freeform 77"/>
                <p:cNvSpPr>
                  <a:spLocks/>
                </p:cNvSpPr>
                <p:nvPr/>
              </p:nvSpPr>
              <p:spPr bwMode="auto">
                <a:xfrm>
                  <a:off x="3650" y="1644"/>
                  <a:ext cx="650" cy="892"/>
                </a:xfrm>
                <a:custGeom>
                  <a:avLst/>
                  <a:gdLst>
                    <a:gd name="T0" fmla="*/ 0 w 275"/>
                    <a:gd name="T1" fmla="*/ 361 h 376"/>
                    <a:gd name="T2" fmla="*/ 14 w 275"/>
                    <a:gd name="T3" fmla="*/ 328 h 376"/>
                    <a:gd name="T4" fmla="*/ 59 w 275"/>
                    <a:gd name="T5" fmla="*/ 338 h 376"/>
                    <a:gd name="T6" fmla="*/ 117 w 275"/>
                    <a:gd name="T7" fmla="*/ 285 h 376"/>
                    <a:gd name="T8" fmla="*/ 8 w 275"/>
                    <a:gd name="T9" fmla="*/ 0 h 376"/>
                    <a:gd name="T10" fmla="*/ 55 w 275"/>
                    <a:gd name="T11" fmla="*/ 0 h 376"/>
                    <a:gd name="T12" fmla="*/ 138 w 275"/>
                    <a:gd name="T13" fmla="*/ 238 h 376"/>
                    <a:gd name="T14" fmla="*/ 230 w 275"/>
                    <a:gd name="T15" fmla="*/ 0 h 376"/>
                    <a:gd name="T16" fmla="*/ 275 w 275"/>
                    <a:gd name="T17" fmla="*/ 0 h 376"/>
                    <a:gd name="T18" fmla="*/ 156 w 275"/>
                    <a:gd name="T19" fmla="*/ 295 h 376"/>
                    <a:gd name="T20" fmla="*/ 61 w 275"/>
                    <a:gd name="T21" fmla="*/ 376 h 376"/>
                    <a:gd name="T22" fmla="*/ 0 w 275"/>
                    <a:gd name="T23" fmla="*/ 361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5" h="376">
                      <a:moveTo>
                        <a:pt x="0" y="361"/>
                      </a:moveTo>
                      <a:cubicBezTo>
                        <a:pt x="14" y="328"/>
                        <a:pt x="14" y="328"/>
                        <a:pt x="14" y="328"/>
                      </a:cubicBezTo>
                      <a:cubicBezTo>
                        <a:pt x="28" y="335"/>
                        <a:pt x="41" y="338"/>
                        <a:pt x="59" y="338"/>
                      </a:cubicBezTo>
                      <a:cubicBezTo>
                        <a:pt x="84" y="338"/>
                        <a:pt x="100" y="325"/>
                        <a:pt x="117" y="285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138" y="238"/>
                        <a:pt x="138" y="238"/>
                        <a:pt x="138" y="238"/>
                      </a:cubicBezTo>
                      <a:cubicBezTo>
                        <a:pt x="230" y="0"/>
                        <a:pt x="230" y="0"/>
                        <a:pt x="230" y="0"/>
                      </a:cubicBezTo>
                      <a:cubicBezTo>
                        <a:pt x="275" y="0"/>
                        <a:pt x="275" y="0"/>
                        <a:pt x="275" y="0"/>
                      </a:cubicBezTo>
                      <a:cubicBezTo>
                        <a:pt x="156" y="295"/>
                        <a:pt x="156" y="295"/>
                        <a:pt x="156" y="295"/>
                      </a:cubicBezTo>
                      <a:cubicBezTo>
                        <a:pt x="131" y="354"/>
                        <a:pt x="104" y="376"/>
                        <a:pt x="61" y="376"/>
                      </a:cubicBezTo>
                      <a:cubicBezTo>
                        <a:pt x="37" y="376"/>
                        <a:pt x="19" y="371"/>
                        <a:pt x="0" y="36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" name="Freeform 78"/>
                <p:cNvSpPr>
                  <a:spLocks/>
                </p:cNvSpPr>
                <p:nvPr/>
              </p:nvSpPr>
              <p:spPr bwMode="auto">
                <a:xfrm>
                  <a:off x="2354" y="1364"/>
                  <a:ext cx="761" cy="956"/>
                </a:xfrm>
                <a:custGeom>
                  <a:avLst/>
                  <a:gdLst>
                    <a:gd name="T0" fmla="*/ 411 w 761"/>
                    <a:gd name="T1" fmla="*/ 956 h 956"/>
                    <a:gd name="T2" fmla="*/ 274 w 761"/>
                    <a:gd name="T3" fmla="*/ 956 h 956"/>
                    <a:gd name="T4" fmla="*/ 0 w 761"/>
                    <a:gd name="T5" fmla="*/ 280 h 956"/>
                    <a:gd name="T6" fmla="*/ 158 w 761"/>
                    <a:gd name="T7" fmla="*/ 280 h 956"/>
                    <a:gd name="T8" fmla="*/ 340 w 761"/>
                    <a:gd name="T9" fmla="*/ 773 h 956"/>
                    <a:gd name="T10" fmla="*/ 598 w 761"/>
                    <a:gd name="T11" fmla="*/ 0 h 956"/>
                    <a:gd name="T12" fmla="*/ 761 w 761"/>
                    <a:gd name="T13" fmla="*/ 0 h 956"/>
                    <a:gd name="T14" fmla="*/ 411 w 761"/>
                    <a:gd name="T15" fmla="*/ 956 h 9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61" h="956">
                      <a:moveTo>
                        <a:pt x="411" y="956"/>
                      </a:moveTo>
                      <a:lnTo>
                        <a:pt x="274" y="956"/>
                      </a:lnTo>
                      <a:lnTo>
                        <a:pt x="0" y="280"/>
                      </a:lnTo>
                      <a:lnTo>
                        <a:pt x="158" y="280"/>
                      </a:lnTo>
                      <a:lnTo>
                        <a:pt x="340" y="773"/>
                      </a:lnTo>
                      <a:lnTo>
                        <a:pt x="598" y="0"/>
                      </a:lnTo>
                      <a:lnTo>
                        <a:pt x="761" y="0"/>
                      </a:lnTo>
                      <a:lnTo>
                        <a:pt x="411" y="9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0" name="Freeform 79"/>
                <p:cNvSpPr>
                  <a:spLocks noEditPoints="1"/>
                </p:cNvSpPr>
                <p:nvPr/>
              </p:nvSpPr>
              <p:spPr bwMode="auto">
                <a:xfrm>
                  <a:off x="4789" y="1224"/>
                  <a:ext cx="1215" cy="1285"/>
                </a:xfrm>
                <a:custGeom>
                  <a:avLst/>
                  <a:gdLst>
                    <a:gd name="T0" fmla="*/ 513 w 514"/>
                    <a:gd name="T1" fmla="*/ 248 h 542"/>
                    <a:gd name="T2" fmla="*/ 513 w 514"/>
                    <a:gd name="T3" fmla="*/ 246 h 542"/>
                    <a:gd name="T4" fmla="*/ 512 w 514"/>
                    <a:gd name="T5" fmla="*/ 244 h 542"/>
                    <a:gd name="T6" fmla="*/ 510 w 514"/>
                    <a:gd name="T7" fmla="*/ 242 h 542"/>
                    <a:gd name="T8" fmla="*/ 509 w 514"/>
                    <a:gd name="T9" fmla="*/ 240 h 542"/>
                    <a:gd name="T10" fmla="*/ 403 w 514"/>
                    <a:gd name="T11" fmla="*/ 158 h 542"/>
                    <a:gd name="T12" fmla="*/ 318 w 514"/>
                    <a:gd name="T13" fmla="*/ 176 h 542"/>
                    <a:gd name="T14" fmla="*/ 318 w 514"/>
                    <a:gd name="T15" fmla="*/ 89 h 542"/>
                    <a:gd name="T16" fmla="*/ 318 w 514"/>
                    <a:gd name="T17" fmla="*/ 87 h 542"/>
                    <a:gd name="T18" fmla="*/ 318 w 514"/>
                    <a:gd name="T19" fmla="*/ 86 h 542"/>
                    <a:gd name="T20" fmla="*/ 316 w 514"/>
                    <a:gd name="T21" fmla="*/ 80 h 542"/>
                    <a:gd name="T22" fmla="*/ 314 w 514"/>
                    <a:gd name="T23" fmla="*/ 79 h 542"/>
                    <a:gd name="T24" fmla="*/ 314 w 514"/>
                    <a:gd name="T25" fmla="*/ 78 h 542"/>
                    <a:gd name="T26" fmla="*/ 221 w 514"/>
                    <a:gd name="T27" fmla="*/ 4 h 542"/>
                    <a:gd name="T28" fmla="*/ 11 w 514"/>
                    <a:gd name="T29" fmla="*/ 39 h 542"/>
                    <a:gd name="T30" fmla="*/ 0 w 514"/>
                    <a:gd name="T31" fmla="*/ 52 h 542"/>
                    <a:gd name="T32" fmla="*/ 5 w 514"/>
                    <a:gd name="T33" fmla="*/ 461 h 542"/>
                    <a:gd name="T34" fmla="*/ 110 w 514"/>
                    <a:gd name="T35" fmla="*/ 542 h 542"/>
                    <a:gd name="T36" fmla="*/ 503 w 514"/>
                    <a:gd name="T37" fmla="*/ 461 h 542"/>
                    <a:gd name="T38" fmla="*/ 514 w 514"/>
                    <a:gd name="T39" fmla="*/ 250 h 542"/>
                    <a:gd name="T40" fmla="*/ 276 w 514"/>
                    <a:gd name="T41" fmla="*/ 81 h 542"/>
                    <a:gd name="T42" fmla="*/ 42 w 514"/>
                    <a:gd name="T43" fmla="*/ 59 h 542"/>
                    <a:gd name="T44" fmla="*/ 276 w 514"/>
                    <a:gd name="T45" fmla="*/ 81 h 542"/>
                    <a:gd name="T46" fmla="*/ 97 w 514"/>
                    <a:gd name="T47" fmla="*/ 136 h 542"/>
                    <a:gd name="T48" fmla="*/ 26 w 514"/>
                    <a:gd name="T49" fmla="*/ 246 h 542"/>
                    <a:gd name="T50" fmla="*/ 26 w 514"/>
                    <a:gd name="T51" fmla="*/ 445 h 542"/>
                    <a:gd name="T52" fmla="*/ 97 w 514"/>
                    <a:gd name="T53" fmla="*/ 336 h 542"/>
                    <a:gd name="T54" fmla="*/ 26 w 514"/>
                    <a:gd name="T55" fmla="*/ 445 h 542"/>
                    <a:gd name="T56" fmla="*/ 123 w 514"/>
                    <a:gd name="T57" fmla="*/ 513 h 542"/>
                    <a:gd name="T58" fmla="*/ 292 w 514"/>
                    <a:gd name="T59" fmla="*/ 306 h 542"/>
                    <a:gd name="T60" fmla="*/ 292 w 514"/>
                    <a:gd name="T61" fmla="*/ 280 h 542"/>
                    <a:gd name="T62" fmla="*/ 123 w 514"/>
                    <a:gd name="T63" fmla="*/ 140 h 542"/>
                    <a:gd name="T64" fmla="*/ 292 w 514"/>
                    <a:gd name="T65" fmla="*/ 280 h 542"/>
                    <a:gd name="T66" fmla="*/ 400 w 514"/>
                    <a:gd name="T67" fmla="*/ 185 h 542"/>
                    <a:gd name="T68" fmla="*/ 318 w 514"/>
                    <a:gd name="T69" fmla="*/ 275 h 542"/>
                    <a:gd name="T70" fmla="*/ 488 w 514"/>
                    <a:gd name="T71" fmla="*/ 438 h 542"/>
                    <a:gd name="T72" fmla="*/ 318 w 514"/>
                    <a:gd name="T73" fmla="*/ 301 h 542"/>
                    <a:gd name="T74" fmla="*/ 488 w 514"/>
                    <a:gd name="T75" fmla="*/ 438 h 5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14" h="542">
                      <a:moveTo>
                        <a:pt x="513" y="250"/>
                      </a:moveTo>
                      <a:cubicBezTo>
                        <a:pt x="513" y="249"/>
                        <a:pt x="513" y="249"/>
                        <a:pt x="513" y="248"/>
                      </a:cubicBezTo>
                      <a:cubicBezTo>
                        <a:pt x="513" y="248"/>
                        <a:pt x="513" y="248"/>
                        <a:pt x="513" y="247"/>
                      </a:cubicBezTo>
                      <a:cubicBezTo>
                        <a:pt x="513" y="247"/>
                        <a:pt x="513" y="246"/>
                        <a:pt x="513" y="246"/>
                      </a:cubicBezTo>
                      <a:cubicBezTo>
                        <a:pt x="513" y="246"/>
                        <a:pt x="512" y="245"/>
                        <a:pt x="512" y="245"/>
                      </a:cubicBezTo>
                      <a:cubicBezTo>
                        <a:pt x="512" y="245"/>
                        <a:pt x="512" y="244"/>
                        <a:pt x="512" y="244"/>
                      </a:cubicBezTo>
                      <a:cubicBezTo>
                        <a:pt x="511" y="243"/>
                        <a:pt x="511" y="243"/>
                        <a:pt x="511" y="243"/>
                      </a:cubicBezTo>
                      <a:cubicBezTo>
                        <a:pt x="511" y="242"/>
                        <a:pt x="510" y="242"/>
                        <a:pt x="510" y="242"/>
                      </a:cubicBezTo>
                      <a:cubicBezTo>
                        <a:pt x="510" y="242"/>
                        <a:pt x="510" y="241"/>
                        <a:pt x="509" y="241"/>
                      </a:cubicBezTo>
                      <a:cubicBezTo>
                        <a:pt x="509" y="241"/>
                        <a:pt x="509" y="241"/>
                        <a:pt x="509" y="240"/>
                      </a:cubicBezTo>
                      <a:cubicBezTo>
                        <a:pt x="415" y="164"/>
                        <a:pt x="415" y="164"/>
                        <a:pt x="415" y="164"/>
                      </a:cubicBezTo>
                      <a:cubicBezTo>
                        <a:pt x="413" y="160"/>
                        <a:pt x="408" y="158"/>
                        <a:pt x="403" y="158"/>
                      </a:cubicBezTo>
                      <a:cubicBezTo>
                        <a:pt x="402" y="158"/>
                        <a:pt x="401" y="158"/>
                        <a:pt x="399" y="159"/>
                      </a:cubicBezTo>
                      <a:cubicBezTo>
                        <a:pt x="318" y="176"/>
                        <a:pt x="318" y="176"/>
                        <a:pt x="318" y="176"/>
                      </a:cubicBezTo>
                      <a:cubicBezTo>
                        <a:pt x="318" y="89"/>
                        <a:pt x="318" y="89"/>
                        <a:pt x="318" y="89"/>
                      </a:cubicBezTo>
                      <a:cubicBezTo>
                        <a:pt x="318" y="89"/>
                        <a:pt x="318" y="89"/>
                        <a:pt x="318" y="89"/>
                      </a:cubicBezTo>
                      <a:cubicBezTo>
                        <a:pt x="318" y="88"/>
                        <a:pt x="318" y="88"/>
                        <a:pt x="318" y="88"/>
                      </a:cubicBezTo>
                      <a:cubicBezTo>
                        <a:pt x="318" y="88"/>
                        <a:pt x="318" y="87"/>
                        <a:pt x="318" y="87"/>
                      </a:cubicBezTo>
                      <a:cubicBezTo>
                        <a:pt x="318" y="87"/>
                        <a:pt x="318" y="86"/>
                        <a:pt x="318" y="86"/>
                      </a:cubicBezTo>
                      <a:cubicBezTo>
                        <a:pt x="318" y="86"/>
                        <a:pt x="318" y="86"/>
                        <a:pt x="318" y="86"/>
                      </a:cubicBezTo>
                      <a:cubicBezTo>
                        <a:pt x="318" y="84"/>
                        <a:pt x="317" y="82"/>
                        <a:pt x="316" y="80"/>
                      </a:cubicBezTo>
                      <a:cubicBezTo>
                        <a:pt x="316" y="80"/>
                        <a:pt x="316" y="80"/>
                        <a:pt x="316" y="80"/>
                      </a:cubicBezTo>
                      <a:cubicBezTo>
                        <a:pt x="316" y="80"/>
                        <a:pt x="316" y="80"/>
                        <a:pt x="316" y="80"/>
                      </a:cubicBezTo>
                      <a:cubicBezTo>
                        <a:pt x="315" y="80"/>
                        <a:pt x="315" y="79"/>
                        <a:pt x="314" y="79"/>
                      </a:cubicBezTo>
                      <a:cubicBezTo>
                        <a:pt x="314" y="79"/>
                        <a:pt x="314" y="79"/>
                        <a:pt x="314" y="78"/>
                      </a:cubicBezTo>
                      <a:cubicBezTo>
                        <a:pt x="314" y="78"/>
                        <a:pt x="314" y="78"/>
                        <a:pt x="314" y="78"/>
                      </a:cubicBezTo>
                      <a:cubicBezTo>
                        <a:pt x="314" y="78"/>
                        <a:pt x="313" y="78"/>
                        <a:pt x="313" y="78"/>
                      </a:cubicBezTo>
                      <a:cubicBezTo>
                        <a:pt x="221" y="4"/>
                        <a:pt x="221" y="4"/>
                        <a:pt x="221" y="4"/>
                      </a:cubicBezTo>
                      <a:cubicBezTo>
                        <a:pt x="218" y="1"/>
                        <a:pt x="214" y="0"/>
                        <a:pt x="209" y="1"/>
                      </a:cubicBezTo>
                      <a:cubicBezTo>
                        <a:pt x="11" y="39"/>
                        <a:pt x="11" y="39"/>
                        <a:pt x="11" y="39"/>
                      </a:cubicBezTo>
                      <a:cubicBezTo>
                        <a:pt x="9" y="39"/>
                        <a:pt x="8" y="40"/>
                        <a:pt x="6" y="41"/>
                      </a:cubicBezTo>
                      <a:cubicBezTo>
                        <a:pt x="2" y="43"/>
                        <a:pt x="0" y="47"/>
                        <a:pt x="0" y="52"/>
                      </a:cubicBezTo>
                      <a:cubicBezTo>
                        <a:pt x="0" y="451"/>
                        <a:pt x="0" y="451"/>
                        <a:pt x="0" y="451"/>
                      </a:cubicBezTo>
                      <a:cubicBezTo>
                        <a:pt x="0" y="455"/>
                        <a:pt x="2" y="458"/>
                        <a:pt x="5" y="461"/>
                      </a:cubicBezTo>
                      <a:cubicBezTo>
                        <a:pt x="102" y="539"/>
                        <a:pt x="102" y="539"/>
                        <a:pt x="102" y="539"/>
                      </a:cubicBezTo>
                      <a:cubicBezTo>
                        <a:pt x="104" y="541"/>
                        <a:pt x="107" y="542"/>
                        <a:pt x="110" y="542"/>
                      </a:cubicBezTo>
                      <a:cubicBezTo>
                        <a:pt x="111" y="542"/>
                        <a:pt x="112" y="542"/>
                        <a:pt x="113" y="541"/>
                      </a:cubicBezTo>
                      <a:cubicBezTo>
                        <a:pt x="503" y="461"/>
                        <a:pt x="503" y="461"/>
                        <a:pt x="503" y="461"/>
                      </a:cubicBezTo>
                      <a:cubicBezTo>
                        <a:pt x="509" y="460"/>
                        <a:pt x="513" y="455"/>
                        <a:pt x="513" y="449"/>
                      </a:cubicBezTo>
                      <a:cubicBezTo>
                        <a:pt x="514" y="250"/>
                        <a:pt x="514" y="250"/>
                        <a:pt x="514" y="250"/>
                      </a:cubicBezTo>
                      <a:cubicBezTo>
                        <a:pt x="514" y="250"/>
                        <a:pt x="513" y="250"/>
                        <a:pt x="513" y="250"/>
                      </a:cubicBezTo>
                      <a:close/>
                      <a:moveTo>
                        <a:pt x="276" y="81"/>
                      </a:moveTo>
                      <a:cubicBezTo>
                        <a:pt x="113" y="116"/>
                        <a:pt x="113" y="116"/>
                        <a:pt x="113" y="116"/>
                      </a:cubicBezTo>
                      <a:cubicBezTo>
                        <a:pt x="42" y="59"/>
                        <a:pt x="42" y="59"/>
                        <a:pt x="42" y="59"/>
                      </a:cubicBezTo>
                      <a:cubicBezTo>
                        <a:pt x="208" y="27"/>
                        <a:pt x="208" y="27"/>
                        <a:pt x="208" y="27"/>
                      </a:cubicBezTo>
                      <a:lnTo>
                        <a:pt x="276" y="81"/>
                      </a:lnTo>
                      <a:close/>
                      <a:moveTo>
                        <a:pt x="26" y="79"/>
                      </a:moveTo>
                      <a:cubicBezTo>
                        <a:pt x="97" y="136"/>
                        <a:pt x="97" y="136"/>
                        <a:pt x="97" y="136"/>
                      </a:cubicBezTo>
                      <a:cubicBezTo>
                        <a:pt x="97" y="303"/>
                        <a:pt x="97" y="303"/>
                        <a:pt x="97" y="303"/>
                      </a:cubicBezTo>
                      <a:cubicBezTo>
                        <a:pt x="26" y="246"/>
                        <a:pt x="26" y="246"/>
                        <a:pt x="26" y="246"/>
                      </a:cubicBezTo>
                      <a:lnTo>
                        <a:pt x="26" y="79"/>
                      </a:lnTo>
                      <a:close/>
                      <a:moveTo>
                        <a:pt x="26" y="445"/>
                      </a:moveTo>
                      <a:cubicBezTo>
                        <a:pt x="26" y="279"/>
                        <a:pt x="26" y="279"/>
                        <a:pt x="26" y="279"/>
                      </a:cubicBezTo>
                      <a:cubicBezTo>
                        <a:pt x="97" y="336"/>
                        <a:pt x="97" y="336"/>
                        <a:pt x="97" y="336"/>
                      </a:cubicBezTo>
                      <a:cubicBezTo>
                        <a:pt x="97" y="502"/>
                        <a:pt x="97" y="502"/>
                        <a:pt x="97" y="502"/>
                      </a:cubicBezTo>
                      <a:lnTo>
                        <a:pt x="26" y="445"/>
                      </a:lnTo>
                      <a:close/>
                      <a:moveTo>
                        <a:pt x="292" y="478"/>
                      </a:moveTo>
                      <a:cubicBezTo>
                        <a:pt x="123" y="513"/>
                        <a:pt x="123" y="513"/>
                        <a:pt x="123" y="513"/>
                      </a:cubicBezTo>
                      <a:cubicBezTo>
                        <a:pt x="123" y="341"/>
                        <a:pt x="123" y="341"/>
                        <a:pt x="123" y="341"/>
                      </a:cubicBezTo>
                      <a:cubicBezTo>
                        <a:pt x="292" y="306"/>
                        <a:pt x="292" y="306"/>
                        <a:pt x="292" y="306"/>
                      </a:cubicBezTo>
                      <a:lnTo>
                        <a:pt x="292" y="478"/>
                      </a:lnTo>
                      <a:close/>
                      <a:moveTo>
                        <a:pt x="292" y="280"/>
                      </a:moveTo>
                      <a:cubicBezTo>
                        <a:pt x="123" y="314"/>
                        <a:pt x="123" y="314"/>
                        <a:pt x="123" y="314"/>
                      </a:cubicBezTo>
                      <a:cubicBezTo>
                        <a:pt x="123" y="140"/>
                        <a:pt x="123" y="140"/>
                        <a:pt x="123" y="140"/>
                      </a:cubicBezTo>
                      <a:cubicBezTo>
                        <a:pt x="292" y="103"/>
                        <a:pt x="292" y="103"/>
                        <a:pt x="292" y="103"/>
                      </a:cubicBezTo>
                      <a:lnTo>
                        <a:pt x="292" y="280"/>
                      </a:lnTo>
                      <a:close/>
                      <a:moveTo>
                        <a:pt x="318" y="202"/>
                      </a:moveTo>
                      <a:cubicBezTo>
                        <a:pt x="400" y="185"/>
                        <a:pt x="400" y="185"/>
                        <a:pt x="400" y="185"/>
                      </a:cubicBezTo>
                      <a:cubicBezTo>
                        <a:pt x="472" y="243"/>
                        <a:pt x="472" y="243"/>
                        <a:pt x="472" y="243"/>
                      </a:cubicBezTo>
                      <a:cubicBezTo>
                        <a:pt x="318" y="275"/>
                        <a:pt x="318" y="275"/>
                        <a:pt x="318" y="275"/>
                      </a:cubicBezTo>
                      <a:lnTo>
                        <a:pt x="318" y="202"/>
                      </a:lnTo>
                      <a:close/>
                      <a:moveTo>
                        <a:pt x="488" y="438"/>
                      </a:moveTo>
                      <a:cubicBezTo>
                        <a:pt x="318" y="473"/>
                        <a:pt x="318" y="473"/>
                        <a:pt x="318" y="473"/>
                      </a:cubicBezTo>
                      <a:cubicBezTo>
                        <a:pt x="318" y="301"/>
                        <a:pt x="318" y="301"/>
                        <a:pt x="318" y="301"/>
                      </a:cubicBezTo>
                      <a:cubicBezTo>
                        <a:pt x="488" y="266"/>
                        <a:pt x="488" y="266"/>
                        <a:pt x="488" y="266"/>
                      </a:cubicBezTo>
                      <a:lnTo>
                        <a:pt x="488" y="4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1" name="Freeform 80"/>
                <p:cNvSpPr>
                  <a:spLocks noEditPoints="1"/>
                </p:cNvSpPr>
                <p:nvPr/>
              </p:nvSpPr>
              <p:spPr bwMode="auto">
                <a:xfrm>
                  <a:off x="5688" y="700"/>
                  <a:ext cx="744" cy="818"/>
                </a:xfrm>
                <a:custGeom>
                  <a:avLst/>
                  <a:gdLst>
                    <a:gd name="T0" fmla="*/ 315 w 315"/>
                    <a:gd name="T1" fmla="*/ 91 h 345"/>
                    <a:gd name="T2" fmla="*/ 315 w 315"/>
                    <a:gd name="T3" fmla="*/ 91 h 345"/>
                    <a:gd name="T4" fmla="*/ 310 w 315"/>
                    <a:gd name="T5" fmla="*/ 81 h 345"/>
                    <a:gd name="T6" fmla="*/ 214 w 315"/>
                    <a:gd name="T7" fmla="*/ 2 h 345"/>
                    <a:gd name="T8" fmla="*/ 213 w 315"/>
                    <a:gd name="T9" fmla="*/ 2 h 345"/>
                    <a:gd name="T10" fmla="*/ 212 w 315"/>
                    <a:gd name="T11" fmla="*/ 1 h 345"/>
                    <a:gd name="T12" fmla="*/ 211 w 315"/>
                    <a:gd name="T13" fmla="*/ 1 h 345"/>
                    <a:gd name="T14" fmla="*/ 210 w 315"/>
                    <a:gd name="T15" fmla="*/ 0 h 345"/>
                    <a:gd name="T16" fmla="*/ 209 w 315"/>
                    <a:gd name="T17" fmla="*/ 0 h 345"/>
                    <a:gd name="T18" fmla="*/ 207 w 315"/>
                    <a:gd name="T19" fmla="*/ 0 h 345"/>
                    <a:gd name="T20" fmla="*/ 206 w 315"/>
                    <a:gd name="T21" fmla="*/ 0 h 345"/>
                    <a:gd name="T22" fmla="*/ 205 w 315"/>
                    <a:gd name="T23" fmla="*/ 0 h 345"/>
                    <a:gd name="T24" fmla="*/ 204 w 315"/>
                    <a:gd name="T25" fmla="*/ 0 h 345"/>
                    <a:gd name="T26" fmla="*/ 203 w 315"/>
                    <a:gd name="T27" fmla="*/ 0 h 345"/>
                    <a:gd name="T28" fmla="*/ 11 w 315"/>
                    <a:gd name="T29" fmla="*/ 40 h 345"/>
                    <a:gd name="T30" fmla="*/ 7 w 315"/>
                    <a:gd name="T31" fmla="*/ 41 h 345"/>
                    <a:gd name="T32" fmla="*/ 0 w 315"/>
                    <a:gd name="T33" fmla="*/ 53 h 345"/>
                    <a:gd name="T34" fmla="*/ 0 w 315"/>
                    <a:gd name="T35" fmla="*/ 254 h 345"/>
                    <a:gd name="T36" fmla="*/ 0 w 315"/>
                    <a:gd name="T37" fmla="*/ 258 h 345"/>
                    <a:gd name="T38" fmla="*/ 1 w 315"/>
                    <a:gd name="T39" fmla="*/ 259 h 345"/>
                    <a:gd name="T40" fmla="*/ 1 w 315"/>
                    <a:gd name="T41" fmla="*/ 260 h 345"/>
                    <a:gd name="T42" fmla="*/ 2 w 315"/>
                    <a:gd name="T43" fmla="*/ 261 h 345"/>
                    <a:gd name="T44" fmla="*/ 3 w 315"/>
                    <a:gd name="T45" fmla="*/ 262 h 345"/>
                    <a:gd name="T46" fmla="*/ 4 w 315"/>
                    <a:gd name="T47" fmla="*/ 263 h 345"/>
                    <a:gd name="T48" fmla="*/ 4 w 315"/>
                    <a:gd name="T49" fmla="*/ 264 h 345"/>
                    <a:gd name="T50" fmla="*/ 98 w 315"/>
                    <a:gd name="T51" fmla="*/ 342 h 345"/>
                    <a:gd name="T52" fmla="*/ 98 w 315"/>
                    <a:gd name="T53" fmla="*/ 343 h 345"/>
                    <a:gd name="T54" fmla="*/ 99 w 315"/>
                    <a:gd name="T55" fmla="*/ 343 h 345"/>
                    <a:gd name="T56" fmla="*/ 100 w 315"/>
                    <a:gd name="T57" fmla="*/ 343 h 345"/>
                    <a:gd name="T58" fmla="*/ 100 w 315"/>
                    <a:gd name="T59" fmla="*/ 344 h 345"/>
                    <a:gd name="T60" fmla="*/ 102 w 315"/>
                    <a:gd name="T61" fmla="*/ 344 h 345"/>
                    <a:gd name="T62" fmla="*/ 102 w 315"/>
                    <a:gd name="T63" fmla="*/ 345 h 345"/>
                    <a:gd name="T64" fmla="*/ 103 w 315"/>
                    <a:gd name="T65" fmla="*/ 345 h 345"/>
                    <a:gd name="T66" fmla="*/ 107 w 315"/>
                    <a:gd name="T67" fmla="*/ 345 h 345"/>
                    <a:gd name="T68" fmla="*/ 107 w 315"/>
                    <a:gd name="T69" fmla="*/ 345 h 345"/>
                    <a:gd name="T70" fmla="*/ 109 w 315"/>
                    <a:gd name="T71" fmla="*/ 345 h 345"/>
                    <a:gd name="T72" fmla="*/ 304 w 315"/>
                    <a:gd name="T73" fmla="*/ 305 h 345"/>
                    <a:gd name="T74" fmla="*/ 315 w 315"/>
                    <a:gd name="T75" fmla="*/ 293 h 345"/>
                    <a:gd name="T76" fmla="*/ 315 w 315"/>
                    <a:gd name="T77" fmla="*/ 92 h 345"/>
                    <a:gd name="T78" fmla="*/ 315 w 315"/>
                    <a:gd name="T79" fmla="*/ 91 h 345"/>
                    <a:gd name="T80" fmla="*/ 110 w 315"/>
                    <a:gd name="T81" fmla="*/ 118 h 345"/>
                    <a:gd name="T82" fmla="*/ 41 w 315"/>
                    <a:gd name="T83" fmla="*/ 60 h 345"/>
                    <a:gd name="T84" fmla="*/ 202 w 315"/>
                    <a:gd name="T85" fmla="*/ 26 h 345"/>
                    <a:gd name="T86" fmla="*/ 273 w 315"/>
                    <a:gd name="T87" fmla="*/ 84 h 345"/>
                    <a:gd name="T88" fmla="*/ 110 w 315"/>
                    <a:gd name="T89" fmla="*/ 118 h 345"/>
                    <a:gd name="T90" fmla="*/ 25 w 315"/>
                    <a:gd name="T91" fmla="*/ 80 h 345"/>
                    <a:gd name="T92" fmla="*/ 94 w 315"/>
                    <a:gd name="T93" fmla="*/ 137 h 345"/>
                    <a:gd name="T94" fmla="*/ 94 w 315"/>
                    <a:gd name="T95" fmla="*/ 305 h 345"/>
                    <a:gd name="T96" fmla="*/ 25 w 315"/>
                    <a:gd name="T97" fmla="*/ 248 h 345"/>
                    <a:gd name="T98" fmla="*/ 25 w 315"/>
                    <a:gd name="T99" fmla="*/ 80 h 345"/>
                    <a:gd name="T100" fmla="*/ 119 w 315"/>
                    <a:gd name="T101" fmla="*/ 142 h 345"/>
                    <a:gd name="T102" fmla="*/ 289 w 315"/>
                    <a:gd name="T103" fmla="*/ 107 h 345"/>
                    <a:gd name="T104" fmla="*/ 289 w 315"/>
                    <a:gd name="T105" fmla="*/ 282 h 345"/>
                    <a:gd name="T106" fmla="*/ 119 w 315"/>
                    <a:gd name="T107" fmla="*/ 317 h 345"/>
                    <a:gd name="T108" fmla="*/ 119 w 315"/>
                    <a:gd name="T109" fmla="*/ 142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15" h="345">
                      <a:moveTo>
                        <a:pt x="315" y="91"/>
                      </a:moveTo>
                      <a:cubicBezTo>
                        <a:pt x="315" y="91"/>
                        <a:pt x="315" y="91"/>
                        <a:pt x="315" y="91"/>
                      </a:cubicBezTo>
                      <a:cubicBezTo>
                        <a:pt x="315" y="87"/>
                        <a:pt x="313" y="84"/>
                        <a:pt x="310" y="81"/>
                      </a:cubicBezTo>
                      <a:cubicBezTo>
                        <a:pt x="214" y="2"/>
                        <a:pt x="214" y="2"/>
                        <a:pt x="214" y="2"/>
                      </a:cubicBezTo>
                      <a:cubicBezTo>
                        <a:pt x="214" y="2"/>
                        <a:pt x="213" y="2"/>
                        <a:pt x="213" y="2"/>
                      </a:cubicBezTo>
                      <a:cubicBezTo>
                        <a:pt x="213" y="2"/>
                        <a:pt x="212" y="2"/>
                        <a:pt x="212" y="1"/>
                      </a:cubicBezTo>
                      <a:cubicBezTo>
                        <a:pt x="212" y="1"/>
                        <a:pt x="211" y="1"/>
                        <a:pt x="211" y="1"/>
                      </a:cubicBezTo>
                      <a:cubicBezTo>
                        <a:pt x="211" y="1"/>
                        <a:pt x="210" y="0"/>
                        <a:pt x="210" y="0"/>
                      </a:cubicBezTo>
                      <a:cubicBezTo>
                        <a:pt x="209" y="0"/>
                        <a:pt x="209" y="0"/>
                        <a:pt x="209" y="0"/>
                      </a:cubicBezTo>
                      <a:cubicBezTo>
                        <a:pt x="208" y="0"/>
                        <a:pt x="208" y="0"/>
                        <a:pt x="207" y="0"/>
                      </a:cubicBezTo>
                      <a:cubicBezTo>
                        <a:pt x="207" y="0"/>
                        <a:pt x="207" y="0"/>
                        <a:pt x="206" y="0"/>
                      </a:cubicBezTo>
                      <a:cubicBezTo>
                        <a:pt x="206" y="0"/>
                        <a:pt x="205" y="0"/>
                        <a:pt x="205" y="0"/>
                      </a:cubicBezTo>
                      <a:cubicBezTo>
                        <a:pt x="204" y="0"/>
                        <a:pt x="204" y="0"/>
                        <a:pt x="204" y="0"/>
                      </a:cubicBezTo>
                      <a:cubicBezTo>
                        <a:pt x="203" y="0"/>
                        <a:pt x="203" y="0"/>
                        <a:pt x="203" y="0"/>
                      </a:cubicBezTo>
                      <a:cubicBezTo>
                        <a:pt x="11" y="40"/>
                        <a:pt x="11" y="40"/>
                        <a:pt x="11" y="40"/>
                      </a:cubicBezTo>
                      <a:cubicBezTo>
                        <a:pt x="10" y="40"/>
                        <a:pt x="8" y="40"/>
                        <a:pt x="7" y="41"/>
                      </a:cubicBezTo>
                      <a:cubicBezTo>
                        <a:pt x="3" y="43"/>
                        <a:pt x="0" y="48"/>
                        <a:pt x="0" y="53"/>
                      </a:cubicBezTo>
                      <a:cubicBezTo>
                        <a:pt x="0" y="254"/>
                        <a:pt x="0" y="254"/>
                        <a:pt x="0" y="254"/>
                      </a:cubicBezTo>
                      <a:cubicBezTo>
                        <a:pt x="0" y="255"/>
                        <a:pt x="0" y="257"/>
                        <a:pt x="0" y="258"/>
                      </a:cubicBezTo>
                      <a:cubicBezTo>
                        <a:pt x="1" y="258"/>
                        <a:pt x="1" y="259"/>
                        <a:pt x="1" y="259"/>
                      </a:cubicBezTo>
                      <a:cubicBezTo>
                        <a:pt x="1" y="259"/>
                        <a:pt x="1" y="260"/>
                        <a:pt x="1" y="260"/>
                      </a:cubicBezTo>
                      <a:cubicBezTo>
                        <a:pt x="2" y="261"/>
                        <a:pt x="2" y="261"/>
                        <a:pt x="2" y="261"/>
                      </a:cubicBezTo>
                      <a:cubicBezTo>
                        <a:pt x="2" y="262"/>
                        <a:pt x="3" y="262"/>
                        <a:pt x="3" y="262"/>
                      </a:cubicBezTo>
                      <a:cubicBezTo>
                        <a:pt x="3" y="263"/>
                        <a:pt x="3" y="263"/>
                        <a:pt x="4" y="263"/>
                      </a:cubicBezTo>
                      <a:cubicBezTo>
                        <a:pt x="4" y="263"/>
                        <a:pt x="4" y="263"/>
                        <a:pt x="4" y="264"/>
                      </a:cubicBezTo>
                      <a:cubicBezTo>
                        <a:pt x="98" y="342"/>
                        <a:pt x="98" y="342"/>
                        <a:pt x="98" y="342"/>
                      </a:cubicBezTo>
                      <a:cubicBezTo>
                        <a:pt x="98" y="342"/>
                        <a:pt x="98" y="342"/>
                        <a:pt x="98" y="343"/>
                      </a:cubicBezTo>
                      <a:cubicBezTo>
                        <a:pt x="98" y="343"/>
                        <a:pt x="98" y="343"/>
                        <a:pt x="99" y="343"/>
                      </a:cubicBezTo>
                      <a:cubicBezTo>
                        <a:pt x="99" y="343"/>
                        <a:pt x="99" y="343"/>
                        <a:pt x="100" y="343"/>
                      </a:cubicBezTo>
                      <a:cubicBezTo>
                        <a:pt x="100" y="343"/>
                        <a:pt x="100" y="344"/>
                        <a:pt x="100" y="344"/>
                      </a:cubicBezTo>
                      <a:cubicBezTo>
                        <a:pt x="101" y="344"/>
                        <a:pt x="101" y="344"/>
                        <a:pt x="102" y="344"/>
                      </a:cubicBezTo>
                      <a:cubicBezTo>
                        <a:pt x="102" y="344"/>
                        <a:pt x="102" y="345"/>
                        <a:pt x="102" y="345"/>
                      </a:cubicBezTo>
                      <a:cubicBezTo>
                        <a:pt x="102" y="345"/>
                        <a:pt x="103" y="345"/>
                        <a:pt x="103" y="345"/>
                      </a:cubicBezTo>
                      <a:cubicBezTo>
                        <a:pt x="104" y="345"/>
                        <a:pt x="105" y="345"/>
                        <a:pt x="107" y="345"/>
                      </a:cubicBezTo>
                      <a:cubicBezTo>
                        <a:pt x="107" y="345"/>
                        <a:pt x="107" y="345"/>
                        <a:pt x="107" y="345"/>
                      </a:cubicBezTo>
                      <a:cubicBezTo>
                        <a:pt x="108" y="345"/>
                        <a:pt x="109" y="345"/>
                        <a:pt x="109" y="345"/>
                      </a:cubicBezTo>
                      <a:cubicBezTo>
                        <a:pt x="304" y="305"/>
                        <a:pt x="304" y="305"/>
                        <a:pt x="304" y="305"/>
                      </a:cubicBezTo>
                      <a:cubicBezTo>
                        <a:pt x="310" y="304"/>
                        <a:pt x="315" y="299"/>
                        <a:pt x="315" y="293"/>
                      </a:cubicBezTo>
                      <a:cubicBezTo>
                        <a:pt x="315" y="92"/>
                        <a:pt x="315" y="92"/>
                        <a:pt x="315" y="92"/>
                      </a:cubicBezTo>
                      <a:cubicBezTo>
                        <a:pt x="315" y="92"/>
                        <a:pt x="315" y="92"/>
                        <a:pt x="315" y="91"/>
                      </a:cubicBezTo>
                      <a:close/>
                      <a:moveTo>
                        <a:pt x="110" y="118"/>
                      </a:moveTo>
                      <a:cubicBezTo>
                        <a:pt x="41" y="60"/>
                        <a:pt x="41" y="60"/>
                        <a:pt x="41" y="60"/>
                      </a:cubicBezTo>
                      <a:cubicBezTo>
                        <a:pt x="202" y="26"/>
                        <a:pt x="202" y="26"/>
                        <a:pt x="202" y="26"/>
                      </a:cubicBezTo>
                      <a:cubicBezTo>
                        <a:pt x="273" y="84"/>
                        <a:pt x="273" y="84"/>
                        <a:pt x="273" y="84"/>
                      </a:cubicBezTo>
                      <a:lnTo>
                        <a:pt x="110" y="118"/>
                      </a:lnTo>
                      <a:close/>
                      <a:moveTo>
                        <a:pt x="25" y="80"/>
                      </a:moveTo>
                      <a:cubicBezTo>
                        <a:pt x="94" y="137"/>
                        <a:pt x="94" y="137"/>
                        <a:pt x="94" y="137"/>
                      </a:cubicBezTo>
                      <a:cubicBezTo>
                        <a:pt x="94" y="305"/>
                        <a:pt x="94" y="305"/>
                        <a:pt x="94" y="305"/>
                      </a:cubicBezTo>
                      <a:cubicBezTo>
                        <a:pt x="25" y="248"/>
                        <a:pt x="25" y="248"/>
                        <a:pt x="25" y="248"/>
                      </a:cubicBezTo>
                      <a:lnTo>
                        <a:pt x="25" y="80"/>
                      </a:lnTo>
                      <a:close/>
                      <a:moveTo>
                        <a:pt x="119" y="142"/>
                      </a:moveTo>
                      <a:cubicBezTo>
                        <a:pt x="289" y="107"/>
                        <a:pt x="289" y="107"/>
                        <a:pt x="289" y="107"/>
                      </a:cubicBezTo>
                      <a:cubicBezTo>
                        <a:pt x="289" y="282"/>
                        <a:pt x="289" y="282"/>
                        <a:pt x="289" y="282"/>
                      </a:cubicBezTo>
                      <a:cubicBezTo>
                        <a:pt x="119" y="317"/>
                        <a:pt x="119" y="317"/>
                        <a:pt x="119" y="317"/>
                      </a:cubicBezTo>
                      <a:lnTo>
                        <a:pt x="119" y="1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60" name="Group 4"/>
              <p:cNvGrpSpPr>
                <a:grpSpLocks noChangeAspect="1"/>
              </p:cNvGrpSpPr>
              <p:nvPr/>
            </p:nvGrpSpPr>
            <p:grpSpPr bwMode="auto">
              <a:xfrm>
                <a:off x="9541624" y="1101858"/>
                <a:ext cx="348895" cy="145329"/>
                <a:chOff x="244" y="522"/>
                <a:chExt cx="5272" cy="2196"/>
              </a:xfrm>
              <a:solidFill>
                <a:schemeClr val="tx1"/>
              </a:solidFill>
            </p:grpSpPr>
            <p:sp>
              <p:nvSpPr>
                <p:cNvPr id="361" name="Freeform 5"/>
                <p:cNvSpPr>
                  <a:spLocks/>
                </p:cNvSpPr>
                <p:nvPr/>
              </p:nvSpPr>
              <p:spPr bwMode="auto">
                <a:xfrm>
                  <a:off x="2805" y="522"/>
                  <a:ext cx="1391" cy="1116"/>
                </a:xfrm>
                <a:custGeom>
                  <a:avLst/>
                  <a:gdLst>
                    <a:gd name="T0" fmla="*/ 196 w 196"/>
                    <a:gd name="T1" fmla="*/ 0 h 157"/>
                    <a:gd name="T2" fmla="*/ 77 w 196"/>
                    <a:gd name="T3" fmla="*/ 137 h 157"/>
                    <a:gd name="T4" fmla="*/ 32 w 196"/>
                    <a:gd name="T5" fmla="*/ 81 h 157"/>
                    <a:gd name="T6" fmla="*/ 18 w 196"/>
                    <a:gd name="T7" fmla="*/ 81 h 157"/>
                    <a:gd name="T8" fmla="*/ 0 w 196"/>
                    <a:gd name="T9" fmla="*/ 81 h 157"/>
                    <a:gd name="T10" fmla="*/ 61 w 196"/>
                    <a:gd name="T11" fmla="*/ 157 h 157"/>
                    <a:gd name="T12" fmla="*/ 92 w 196"/>
                    <a:gd name="T13" fmla="*/ 157 h 157"/>
                    <a:gd name="T14" fmla="*/ 196 w 196"/>
                    <a:gd name="T15" fmla="*/ 0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6" h="157">
                      <a:moveTo>
                        <a:pt x="196" y="0"/>
                      </a:moveTo>
                      <a:cubicBezTo>
                        <a:pt x="145" y="48"/>
                        <a:pt x="110" y="94"/>
                        <a:pt x="77" y="137"/>
                      </a:cubicBezTo>
                      <a:cubicBezTo>
                        <a:pt x="32" y="81"/>
                        <a:pt x="32" y="81"/>
                        <a:pt x="32" y="81"/>
                      </a:cubicBezTo>
                      <a:cubicBezTo>
                        <a:pt x="18" y="81"/>
                        <a:pt x="18" y="81"/>
                        <a:pt x="18" y="81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61" y="157"/>
                        <a:pt x="61" y="157"/>
                        <a:pt x="61" y="157"/>
                      </a:cubicBezTo>
                      <a:cubicBezTo>
                        <a:pt x="92" y="157"/>
                        <a:pt x="92" y="157"/>
                        <a:pt x="92" y="157"/>
                      </a:cubicBezTo>
                      <a:cubicBezTo>
                        <a:pt x="127" y="108"/>
                        <a:pt x="159" y="57"/>
                        <a:pt x="19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3" name="Freeform 6"/>
                <p:cNvSpPr>
                  <a:spLocks/>
                </p:cNvSpPr>
                <p:nvPr/>
              </p:nvSpPr>
              <p:spPr bwMode="auto">
                <a:xfrm>
                  <a:off x="3983" y="799"/>
                  <a:ext cx="611" cy="1407"/>
                </a:xfrm>
                <a:custGeom>
                  <a:avLst/>
                  <a:gdLst>
                    <a:gd name="T0" fmla="*/ 44 w 86"/>
                    <a:gd name="T1" fmla="*/ 172 h 198"/>
                    <a:gd name="T2" fmla="*/ 35 w 86"/>
                    <a:gd name="T3" fmla="*/ 166 h 198"/>
                    <a:gd name="T4" fmla="*/ 29 w 86"/>
                    <a:gd name="T5" fmla="*/ 155 h 198"/>
                    <a:gd name="T6" fmla="*/ 28 w 86"/>
                    <a:gd name="T7" fmla="*/ 135 h 198"/>
                    <a:gd name="T8" fmla="*/ 28 w 86"/>
                    <a:gd name="T9" fmla="*/ 65 h 198"/>
                    <a:gd name="T10" fmla="*/ 86 w 86"/>
                    <a:gd name="T11" fmla="*/ 65 h 198"/>
                    <a:gd name="T12" fmla="*/ 86 w 86"/>
                    <a:gd name="T13" fmla="*/ 42 h 198"/>
                    <a:gd name="T14" fmla="*/ 28 w 86"/>
                    <a:gd name="T15" fmla="*/ 42 h 198"/>
                    <a:gd name="T16" fmla="*/ 28 w 86"/>
                    <a:gd name="T17" fmla="*/ 0 h 198"/>
                    <a:gd name="T18" fmla="*/ 0 w 86"/>
                    <a:gd name="T19" fmla="*/ 42 h 198"/>
                    <a:gd name="T20" fmla="*/ 0 w 86"/>
                    <a:gd name="T21" fmla="*/ 136 h 198"/>
                    <a:gd name="T22" fmla="*/ 3 w 86"/>
                    <a:gd name="T23" fmla="*/ 163 h 198"/>
                    <a:gd name="T24" fmla="*/ 11 w 86"/>
                    <a:gd name="T25" fmla="*/ 182 h 198"/>
                    <a:gd name="T26" fmla="*/ 28 w 86"/>
                    <a:gd name="T27" fmla="*/ 194 h 198"/>
                    <a:gd name="T28" fmla="*/ 54 w 86"/>
                    <a:gd name="T29" fmla="*/ 198 h 198"/>
                    <a:gd name="T30" fmla="*/ 86 w 86"/>
                    <a:gd name="T31" fmla="*/ 192 h 198"/>
                    <a:gd name="T32" fmla="*/ 86 w 86"/>
                    <a:gd name="T33" fmla="*/ 167 h 198"/>
                    <a:gd name="T34" fmla="*/ 56 w 86"/>
                    <a:gd name="T35" fmla="*/ 174 h 198"/>
                    <a:gd name="T36" fmla="*/ 44 w 86"/>
                    <a:gd name="T37" fmla="*/ 172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6" h="198">
                      <a:moveTo>
                        <a:pt x="44" y="172"/>
                      </a:moveTo>
                      <a:cubicBezTo>
                        <a:pt x="40" y="171"/>
                        <a:pt x="37" y="169"/>
                        <a:pt x="35" y="166"/>
                      </a:cubicBezTo>
                      <a:cubicBezTo>
                        <a:pt x="32" y="163"/>
                        <a:pt x="31" y="160"/>
                        <a:pt x="29" y="155"/>
                      </a:cubicBezTo>
                      <a:cubicBezTo>
                        <a:pt x="28" y="150"/>
                        <a:pt x="28" y="143"/>
                        <a:pt x="28" y="13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86" y="65"/>
                        <a:pt x="86" y="65"/>
                        <a:pt x="86" y="65"/>
                      </a:cubicBezTo>
                      <a:cubicBezTo>
                        <a:pt x="86" y="42"/>
                        <a:pt x="86" y="42"/>
                        <a:pt x="86" y="42"/>
                      </a:cubicBezTo>
                      <a:cubicBezTo>
                        <a:pt x="28" y="42"/>
                        <a:pt x="28" y="42"/>
                        <a:pt x="28" y="42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0" y="146"/>
                        <a:pt x="1" y="155"/>
                        <a:pt x="3" y="163"/>
                      </a:cubicBezTo>
                      <a:cubicBezTo>
                        <a:pt x="4" y="171"/>
                        <a:pt x="7" y="177"/>
                        <a:pt x="11" y="182"/>
                      </a:cubicBezTo>
                      <a:cubicBezTo>
                        <a:pt x="15" y="188"/>
                        <a:pt x="21" y="192"/>
                        <a:pt x="28" y="194"/>
                      </a:cubicBezTo>
                      <a:cubicBezTo>
                        <a:pt x="35" y="197"/>
                        <a:pt x="43" y="198"/>
                        <a:pt x="54" y="198"/>
                      </a:cubicBezTo>
                      <a:cubicBezTo>
                        <a:pt x="69" y="198"/>
                        <a:pt x="86" y="192"/>
                        <a:pt x="86" y="192"/>
                      </a:cubicBezTo>
                      <a:cubicBezTo>
                        <a:pt x="86" y="167"/>
                        <a:pt x="86" y="167"/>
                        <a:pt x="86" y="167"/>
                      </a:cubicBezTo>
                      <a:cubicBezTo>
                        <a:pt x="74" y="172"/>
                        <a:pt x="70" y="174"/>
                        <a:pt x="56" y="174"/>
                      </a:cubicBezTo>
                      <a:cubicBezTo>
                        <a:pt x="51" y="174"/>
                        <a:pt x="47" y="174"/>
                        <a:pt x="44" y="17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4" name="Freeform 7"/>
                <p:cNvSpPr>
                  <a:spLocks noEditPoints="1"/>
                </p:cNvSpPr>
                <p:nvPr/>
              </p:nvSpPr>
              <p:spPr bwMode="auto">
                <a:xfrm>
                  <a:off x="1890" y="1069"/>
                  <a:ext cx="844" cy="1137"/>
                </a:xfrm>
                <a:custGeom>
                  <a:avLst/>
                  <a:gdLst>
                    <a:gd name="T0" fmla="*/ 92 w 119"/>
                    <a:gd name="T1" fmla="*/ 135 h 160"/>
                    <a:gd name="T2" fmla="*/ 80 w 119"/>
                    <a:gd name="T3" fmla="*/ 137 h 160"/>
                    <a:gd name="T4" fmla="*/ 63 w 119"/>
                    <a:gd name="T5" fmla="*/ 137 h 160"/>
                    <a:gd name="T6" fmla="*/ 37 w 119"/>
                    <a:gd name="T7" fmla="*/ 132 h 160"/>
                    <a:gd name="T8" fmla="*/ 27 w 119"/>
                    <a:gd name="T9" fmla="*/ 111 h 160"/>
                    <a:gd name="T10" fmla="*/ 31 w 119"/>
                    <a:gd name="T11" fmla="*/ 98 h 160"/>
                    <a:gd name="T12" fmla="*/ 41 w 119"/>
                    <a:gd name="T13" fmla="*/ 91 h 160"/>
                    <a:gd name="T14" fmla="*/ 54 w 119"/>
                    <a:gd name="T15" fmla="*/ 87 h 160"/>
                    <a:gd name="T16" fmla="*/ 67 w 119"/>
                    <a:gd name="T17" fmla="*/ 86 h 160"/>
                    <a:gd name="T18" fmla="*/ 83 w 119"/>
                    <a:gd name="T19" fmla="*/ 87 h 160"/>
                    <a:gd name="T20" fmla="*/ 92 w 119"/>
                    <a:gd name="T21" fmla="*/ 90 h 160"/>
                    <a:gd name="T22" fmla="*/ 92 w 119"/>
                    <a:gd name="T23" fmla="*/ 135 h 160"/>
                    <a:gd name="T24" fmla="*/ 109 w 119"/>
                    <a:gd name="T25" fmla="*/ 156 h 160"/>
                    <a:gd name="T26" fmla="*/ 119 w 119"/>
                    <a:gd name="T27" fmla="*/ 154 h 160"/>
                    <a:gd name="T28" fmla="*/ 119 w 119"/>
                    <a:gd name="T29" fmla="*/ 59 h 160"/>
                    <a:gd name="T30" fmla="*/ 60 w 119"/>
                    <a:gd name="T31" fmla="*/ 0 h 160"/>
                    <a:gd name="T32" fmla="*/ 12 w 119"/>
                    <a:gd name="T33" fmla="*/ 8 h 160"/>
                    <a:gd name="T34" fmla="*/ 12 w 119"/>
                    <a:gd name="T35" fmla="*/ 32 h 160"/>
                    <a:gd name="T36" fmla="*/ 58 w 119"/>
                    <a:gd name="T37" fmla="*/ 23 h 160"/>
                    <a:gd name="T38" fmla="*/ 92 w 119"/>
                    <a:gd name="T39" fmla="*/ 60 h 160"/>
                    <a:gd name="T40" fmla="*/ 92 w 119"/>
                    <a:gd name="T41" fmla="*/ 68 h 160"/>
                    <a:gd name="T42" fmla="*/ 88 w 119"/>
                    <a:gd name="T43" fmla="*/ 67 h 160"/>
                    <a:gd name="T44" fmla="*/ 81 w 119"/>
                    <a:gd name="T45" fmla="*/ 65 h 160"/>
                    <a:gd name="T46" fmla="*/ 73 w 119"/>
                    <a:gd name="T47" fmla="*/ 64 h 160"/>
                    <a:gd name="T48" fmla="*/ 64 w 119"/>
                    <a:gd name="T49" fmla="*/ 64 h 160"/>
                    <a:gd name="T50" fmla="*/ 40 w 119"/>
                    <a:gd name="T51" fmla="*/ 66 h 160"/>
                    <a:gd name="T52" fmla="*/ 19 w 119"/>
                    <a:gd name="T53" fmla="*/ 75 h 160"/>
                    <a:gd name="T54" fmla="*/ 5 w 119"/>
                    <a:gd name="T55" fmla="*/ 90 h 160"/>
                    <a:gd name="T56" fmla="*/ 0 w 119"/>
                    <a:gd name="T57" fmla="*/ 111 h 160"/>
                    <a:gd name="T58" fmla="*/ 4 w 119"/>
                    <a:gd name="T59" fmla="*/ 134 h 160"/>
                    <a:gd name="T60" fmla="*/ 17 w 119"/>
                    <a:gd name="T61" fmla="*/ 149 h 160"/>
                    <a:gd name="T62" fmla="*/ 35 w 119"/>
                    <a:gd name="T63" fmla="*/ 158 h 160"/>
                    <a:gd name="T64" fmla="*/ 59 w 119"/>
                    <a:gd name="T65" fmla="*/ 160 h 160"/>
                    <a:gd name="T66" fmla="*/ 78 w 119"/>
                    <a:gd name="T67" fmla="*/ 160 h 160"/>
                    <a:gd name="T68" fmla="*/ 95 w 119"/>
                    <a:gd name="T69" fmla="*/ 158 h 160"/>
                    <a:gd name="T70" fmla="*/ 109 w 119"/>
                    <a:gd name="T71" fmla="*/ 156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19" h="160">
                      <a:moveTo>
                        <a:pt x="92" y="135"/>
                      </a:moveTo>
                      <a:cubicBezTo>
                        <a:pt x="89" y="136"/>
                        <a:pt x="85" y="137"/>
                        <a:pt x="80" y="137"/>
                      </a:cubicBezTo>
                      <a:cubicBezTo>
                        <a:pt x="75" y="137"/>
                        <a:pt x="69" y="137"/>
                        <a:pt x="63" y="137"/>
                      </a:cubicBezTo>
                      <a:cubicBezTo>
                        <a:pt x="52" y="137"/>
                        <a:pt x="43" y="135"/>
                        <a:pt x="37" y="132"/>
                      </a:cubicBezTo>
                      <a:cubicBezTo>
                        <a:pt x="31" y="128"/>
                        <a:pt x="27" y="121"/>
                        <a:pt x="27" y="111"/>
                      </a:cubicBezTo>
                      <a:cubicBezTo>
                        <a:pt x="27" y="106"/>
                        <a:pt x="29" y="101"/>
                        <a:pt x="31" y="98"/>
                      </a:cubicBezTo>
                      <a:cubicBezTo>
                        <a:pt x="34" y="95"/>
                        <a:pt x="37" y="92"/>
                        <a:pt x="41" y="91"/>
                      </a:cubicBezTo>
                      <a:cubicBezTo>
                        <a:pt x="45" y="89"/>
                        <a:pt x="49" y="87"/>
                        <a:pt x="54" y="87"/>
                      </a:cubicBezTo>
                      <a:cubicBezTo>
                        <a:pt x="58" y="86"/>
                        <a:pt x="63" y="86"/>
                        <a:pt x="67" y="86"/>
                      </a:cubicBezTo>
                      <a:cubicBezTo>
                        <a:pt x="73" y="86"/>
                        <a:pt x="78" y="86"/>
                        <a:pt x="83" y="87"/>
                      </a:cubicBezTo>
                      <a:cubicBezTo>
                        <a:pt x="87" y="88"/>
                        <a:pt x="90" y="89"/>
                        <a:pt x="92" y="90"/>
                      </a:cubicBezTo>
                      <a:lnTo>
                        <a:pt x="92" y="135"/>
                      </a:lnTo>
                      <a:close/>
                      <a:moveTo>
                        <a:pt x="109" y="156"/>
                      </a:moveTo>
                      <a:cubicBezTo>
                        <a:pt x="114" y="155"/>
                        <a:pt x="117" y="155"/>
                        <a:pt x="119" y="154"/>
                      </a:cubicBezTo>
                      <a:cubicBezTo>
                        <a:pt x="119" y="59"/>
                        <a:pt x="119" y="59"/>
                        <a:pt x="119" y="59"/>
                      </a:cubicBezTo>
                      <a:cubicBezTo>
                        <a:pt x="119" y="20"/>
                        <a:pt x="101" y="0"/>
                        <a:pt x="60" y="0"/>
                      </a:cubicBezTo>
                      <a:cubicBezTo>
                        <a:pt x="41" y="0"/>
                        <a:pt x="27" y="2"/>
                        <a:pt x="12" y="8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29" y="26"/>
                        <a:pt x="39" y="23"/>
                        <a:pt x="58" y="23"/>
                      </a:cubicBezTo>
                      <a:cubicBezTo>
                        <a:pt x="82" y="23"/>
                        <a:pt x="92" y="37"/>
                        <a:pt x="92" y="60"/>
                      </a:cubicBezTo>
                      <a:cubicBezTo>
                        <a:pt x="92" y="68"/>
                        <a:pt x="92" y="68"/>
                        <a:pt x="92" y="68"/>
                      </a:cubicBezTo>
                      <a:cubicBezTo>
                        <a:pt x="92" y="67"/>
                        <a:pt x="90" y="67"/>
                        <a:pt x="88" y="67"/>
                      </a:cubicBezTo>
                      <a:cubicBezTo>
                        <a:pt x="86" y="66"/>
                        <a:pt x="84" y="66"/>
                        <a:pt x="81" y="65"/>
                      </a:cubicBezTo>
                      <a:cubicBezTo>
                        <a:pt x="79" y="65"/>
                        <a:pt x="76" y="65"/>
                        <a:pt x="73" y="64"/>
                      </a:cubicBezTo>
                      <a:cubicBezTo>
                        <a:pt x="70" y="64"/>
                        <a:pt x="67" y="64"/>
                        <a:pt x="64" y="64"/>
                      </a:cubicBezTo>
                      <a:cubicBezTo>
                        <a:pt x="56" y="64"/>
                        <a:pt x="47" y="65"/>
                        <a:pt x="40" y="66"/>
                      </a:cubicBezTo>
                      <a:cubicBezTo>
                        <a:pt x="32" y="68"/>
                        <a:pt x="25" y="71"/>
                        <a:pt x="19" y="75"/>
                      </a:cubicBezTo>
                      <a:cubicBezTo>
                        <a:pt x="13" y="79"/>
                        <a:pt x="8" y="83"/>
                        <a:pt x="5" y="90"/>
                      </a:cubicBezTo>
                      <a:cubicBezTo>
                        <a:pt x="1" y="96"/>
                        <a:pt x="0" y="103"/>
                        <a:pt x="0" y="111"/>
                      </a:cubicBezTo>
                      <a:cubicBezTo>
                        <a:pt x="0" y="120"/>
                        <a:pt x="1" y="128"/>
                        <a:pt x="4" y="134"/>
                      </a:cubicBezTo>
                      <a:cubicBezTo>
                        <a:pt x="7" y="140"/>
                        <a:pt x="11" y="145"/>
                        <a:pt x="17" y="149"/>
                      </a:cubicBezTo>
                      <a:cubicBezTo>
                        <a:pt x="22" y="153"/>
                        <a:pt x="28" y="156"/>
                        <a:pt x="35" y="158"/>
                      </a:cubicBezTo>
                      <a:cubicBezTo>
                        <a:pt x="43" y="159"/>
                        <a:pt x="51" y="160"/>
                        <a:pt x="59" y="160"/>
                      </a:cubicBezTo>
                      <a:cubicBezTo>
                        <a:pt x="65" y="160"/>
                        <a:pt x="72" y="160"/>
                        <a:pt x="78" y="160"/>
                      </a:cubicBezTo>
                      <a:cubicBezTo>
                        <a:pt x="84" y="159"/>
                        <a:pt x="90" y="159"/>
                        <a:pt x="95" y="158"/>
                      </a:cubicBezTo>
                      <a:cubicBezTo>
                        <a:pt x="100" y="157"/>
                        <a:pt x="105" y="157"/>
                        <a:pt x="109" y="15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5" name="Freeform 8"/>
                <p:cNvSpPr>
                  <a:spLocks noEditPoints="1"/>
                </p:cNvSpPr>
                <p:nvPr/>
              </p:nvSpPr>
              <p:spPr bwMode="auto">
                <a:xfrm>
                  <a:off x="4665" y="1069"/>
                  <a:ext cx="851" cy="1137"/>
                </a:xfrm>
                <a:custGeom>
                  <a:avLst/>
                  <a:gdLst>
                    <a:gd name="T0" fmla="*/ 93 w 120"/>
                    <a:gd name="T1" fmla="*/ 135 h 160"/>
                    <a:gd name="T2" fmla="*/ 80 w 120"/>
                    <a:gd name="T3" fmla="*/ 137 h 160"/>
                    <a:gd name="T4" fmla="*/ 63 w 120"/>
                    <a:gd name="T5" fmla="*/ 137 h 160"/>
                    <a:gd name="T6" fmla="*/ 37 w 120"/>
                    <a:gd name="T7" fmla="*/ 132 h 160"/>
                    <a:gd name="T8" fmla="*/ 28 w 120"/>
                    <a:gd name="T9" fmla="*/ 111 h 160"/>
                    <a:gd name="T10" fmla="*/ 32 w 120"/>
                    <a:gd name="T11" fmla="*/ 98 h 160"/>
                    <a:gd name="T12" fmla="*/ 41 w 120"/>
                    <a:gd name="T13" fmla="*/ 91 h 160"/>
                    <a:gd name="T14" fmla="*/ 54 w 120"/>
                    <a:gd name="T15" fmla="*/ 87 h 160"/>
                    <a:gd name="T16" fmla="*/ 67 w 120"/>
                    <a:gd name="T17" fmla="*/ 86 h 160"/>
                    <a:gd name="T18" fmla="*/ 83 w 120"/>
                    <a:gd name="T19" fmla="*/ 87 h 160"/>
                    <a:gd name="T20" fmla="*/ 93 w 120"/>
                    <a:gd name="T21" fmla="*/ 90 h 160"/>
                    <a:gd name="T22" fmla="*/ 93 w 120"/>
                    <a:gd name="T23" fmla="*/ 135 h 160"/>
                    <a:gd name="T24" fmla="*/ 110 w 120"/>
                    <a:gd name="T25" fmla="*/ 156 h 160"/>
                    <a:gd name="T26" fmla="*/ 120 w 120"/>
                    <a:gd name="T27" fmla="*/ 154 h 160"/>
                    <a:gd name="T28" fmla="*/ 120 w 120"/>
                    <a:gd name="T29" fmla="*/ 59 h 160"/>
                    <a:gd name="T30" fmla="*/ 61 w 120"/>
                    <a:gd name="T31" fmla="*/ 0 h 160"/>
                    <a:gd name="T32" fmla="*/ 13 w 120"/>
                    <a:gd name="T33" fmla="*/ 8 h 160"/>
                    <a:gd name="T34" fmla="*/ 13 w 120"/>
                    <a:gd name="T35" fmla="*/ 32 h 160"/>
                    <a:gd name="T36" fmla="*/ 58 w 120"/>
                    <a:gd name="T37" fmla="*/ 23 h 160"/>
                    <a:gd name="T38" fmla="*/ 93 w 120"/>
                    <a:gd name="T39" fmla="*/ 60 h 160"/>
                    <a:gd name="T40" fmla="*/ 93 w 120"/>
                    <a:gd name="T41" fmla="*/ 68 h 160"/>
                    <a:gd name="T42" fmla="*/ 89 w 120"/>
                    <a:gd name="T43" fmla="*/ 67 h 160"/>
                    <a:gd name="T44" fmla="*/ 82 w 120"/>
                    <a:gd name="T45" fmla="*/ 65 h 160"/>
                    <a:gd name="T46" fmla="*/ 73 w 120"/>
                    <a:gd name="T47" fmla="*/ 64 h 160"/>
                    <a:gd name="T48" fmla="*/ 65 w 120"/>
                    <a:gd name="T49" fmla="*/ 64 h 160"/>
                    <a:gd name="T50" fmla="*/ 40 w 120"/>
                    <a:gd name="T51" fmla="*/ 66 h 160"/>
                    <a:gd name="T52" fmla="*/ 19 w 120"/>
                    <a:gd name="T53" fmla="*/ 75 h 160"/>
                    <a:gd name="T54" fmla="*/ 5 w 120"/>
                    <a:gd name="T55" fmla="*/ 90 h 160"/>
                    <a:gd name="T56" fmla="*/ 0 w 120"/>
                    <a:gd name="T57" fmla="*/ 111 h 160"/>
                    <a:gd name="T58" fmla="*/ 4 w 120"/>
                    <a:gd name="T59" fmla="*/ 134 h 160"/>
                    <a:gd name="T60" fmla="*/ 17 w 120"/>
                    <a:gd name="T61" fmla="*/ 149 h 160"/>
                    <a:gd name="T62" fmla="*/ 36 w 120"/>
                    <a:gd name="T63" fmla="*/ 158 h 160"/>
                    <a:gd name="T64" fmla="*/ 60 w 120"/>
                    <a:gd name="T65" fmla="*/ 160 h 160"/>
                    <a:gd name="T66" fmla="*/ 78 w 120"/>
                    <a:gd name="T67" fmla="*/ 160 h 160"/>
                    <a:gd name="T68" fmla="*/ 95 w 120"/>
                    <a:gd name="T69" fmla="*/ 158 h 160"/>
                    <a:gd name="T70" fmla="*/ 110 w 120"/>
                    <a:gd name="T71" fmla="*/ 156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20" h="160">
                      <a:moveTo>
                        <a:pt x="93" y="135"/>
                      </a:moveTo>
                      <a:cubicBezTo>
                        <a:pt x="89" y="136"/>
                        <a:pt x="85" y="137"/>
                        <a:pt x="80" y="137"/>
                      </a:cubicBezTo>
                      <a:cubicBezTo>
                        <a:pt x="75" y="137"/>
                        <a:pt x="69" y="137"/>
                        <a:pt x="63" y="137"/>
                      </a:cubicBezTo>
                      <a:cubicBezTo>
                        <a:pt x="52" y="137"/>
                        <a:pt x="44" y="135"/>
                        <a:pt x="37" y="132"/>
                      </a:cubicBezTo>
                      <a:cubicBezTo>
                        <a:pt x="31" y="128"/>
                        <a:pt x="28" y="121"/>
                        <a:pt x="28" y="111"/>
                      </a:cubicBezTo>
                      <a:cubicBezTo>
                        <a:pt x="28" y="106"/>
                        <a:pt x="29" y="101"/>
                        <a:pt x="32" y="98"/>
                      </a:cubicBezTo>
                      <a:cubicBezTo>
                        <a:pt x="34" y="95"/>
                        <a:pt x="37" y="92"/>
                        <a:pt x="41" y="91"/>
                      </a:cubicBezTo>
                      <a:cubicBezTo>
                        <a:pt x="45" y="89"/>
                        <a:pt x="49" y="87"/>
                        <a:pt x="54" y="87"/>
                      </a:cubicBezTo>
                      <a:cubicBezTo>
                        <a:pt x="59" y="86"/>
                        <a:pt x="63" y="86"/>
                        <a:pt x="67" y="86"/>
                      </a:cubicBezTo>
                      <a:cubicBezTo>
                        <a:pt x="73" y="86"/>
                        <a:pt x="79" y="86"/>
                        <a:pt x="83" y="87"/>
                      </a:cubicBezTo>
                      <a:cubicBezTo>
                        <a:pt x="88" y="88"/>
                        <a:pt x="91" y="89"/>
                        <a:pt x="93" y="90"/>
                      </a:cubicBezTo>
                      <a:lnTo>
                        <a:pt x="93" y="135"/>
                      </a:lnTo>
                      <a:close/>
                      <a:moveTo>
                        <a:pt x="110" y="156"/>
                      </a:moveTo>
                      <a:cubicBezTo>
                        <a:pt x="114" y="155"/>
                        <a:pt x="117" y="155"/>
                        <a:pt x="120" y="154"/>
                      </a:cubicBezTo>
                      <a:cubicBezTo>
                        <a:pt x="120" y="59"/>
                        <a:pt x="120" y="59"/>
                        <a:pt x="120" y="59"/>
                      </a:cubicBezTo>
                      <a:cubicBezTo>
                        <a:pt x="120" y="20"/>
                        <a:pt x="101" y="0"/>
                        <a:pt x="61" y="0"/>
                      </a:cubicBezTo>
                      <a:cubicBezTo>
                        <a:pt x="41" y="0"/>
                        <a:pt x="28" y="2"/>
                        <a:pt x="13" y="8"/>
                      </a:cubicBezTo>
                      <a:cubicBezTo>
                        <a:pt x="13" y="32"/>
                        <a:pt x="13" y="32"/>
                        <a:pt x="13" y="32"/>
                      </a:cubicBezTo>
                      <a:cubicBezTo>
                        <a:pt x="29" y="26"/>
                        <a:pt x="39" y="23"/>
                        <a:pt x="58" y="23"/>
                      </a:cubicBezTo>
                      <a:cubicBezTo>
                        <a:pt x="82" y="23"/>
                        <a:pt x="93" y="37"/>
                        <a:pt x="93" y="60"/>
                      </a:cubicBezTo>
                      <a:cubicBezTo>
                        <a:pt x="93" y="68"/>
                        <a:pt x="93" y="68"/>
                        <a:pt x="93" y="68"/>
                      </a:cubicBezTo>
                      <a:cubicBezTo>
                        <a:pt x="92" y="67"/>
                        <a:pt x="91" y="67"/>
                        <a:pt x="89" y="67"/>
                      </a:cubicBezTo>
                      <a:cubicBezTo>
                        <a:pt x="87" y="66"/>
                        <a:pt x="84" y="66"/>
                        <a:pt x="82" y="65"/>
                      </a:cubicBezTo>
                      <a:cubicBezTo>
                        <a:pt x="79" y="65"/>
                        <a:pt x="76" y="65"/>
                        <a:pt x="73" y="64"/>
                      </a:cubicBezTo>
                      <a:cubicBezTo>
                        <a:pt x="70" y="64"/>
                        <a:pt x="67" y="64"/>
                        <a:pt x="65" y="64"/>
                      </a:cubicBezTo>
                      <a:cubicBezTo>
                        <a:pt x="56" y="64"/>
                        <a:pt x="48" y="65"/>
                        <a:pt x="40" y="66"/>
                      </a:cubicBezTo>
                      <a:cubicBezTo>
                        <a:pt x="32" y="68"/>
                        <a:pt x="25" y="71"/>
                        <a:pt x="19" y="75"/>
                      </a:cubicBezTo>
                      <a:cubicBezTo>
                        <a:pt x="13" y="79"/>
                        <a:pt x="9" y="83"/>
                        <a:pt x="5" y="90"/>
                      </a:cubicBezTo>
                      <a:cubicBezTo>
                        <a:pt x="2" y="96"/>
                        <a:pt x="0" y="103"/>
                        <a:pt x="0" y="111"/>
                      </a:cubicBezTo>
                      <a:cubicBezTo>
                        <a:pt x="0" y="120"/>
                        <a:pt x="2" y="128"/>
                        <a:pt x="4" y="134"/>
                      </a:cubicBezTo>
                      <a:cubicBezTo>
                        <a:pt x="7" y="140"/>
                        <a:pt x="12" y="145"/>
                        <a:pt x="17" y="149"/>
                      </a:cubicBezTo>
                      <a:cubicBezTo>
                        <a:pt x="22" y="153"/>
                        <a:pt x="29" y="156"/>
                        <a:pt x="36" y="158"/>
                      </a:cubicBezTo>
                      <a:cubicBezTo>
                        <a:pt x="43" y="159"/>
                        <a:pt x="51" y="160"/>
                        <a:pt x="60" y="160"/>
                      </a:cubicBezTo>
                      <a:cubicBezTo>
                        <a:pt x="66" y="160"/>
                        <a:pt x="72" y="160"/>
                        <a:pt x="78" y="160"/>
                      </a:cubicBezTo>
                      <a:cubicBezTo>
                        <a:pt x="84" y="159"/>
                        <a:pt x="90" y="159"/>
                        <a:pt x="95" y="158"/>
                      </a:cubicBezTo>
                      <a:cubicBezTo>
                        <a:pt x="101" y="157"/>
                        <a:pt x="105" y="157"/>
                        <a:pt x="110" y="15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6" name="Freeform 9"/>
                <p:cNvSpPr>
                  <a:spLocks/>
                </p:cNvSpPr>
                <p:nvPr/>
              </p:nvSpPr>
              <p:spPr bwMode="auto">
                <a:xfrm>
                  <a:off x="244" y="1069"/>
                  <a:ext cx="1497" cy="1116"/>
                </a:xfrm>
                <a:custGeom>
                  <a:avLst/>
                  <a:gdLst>
                    <a:gd name="T0" fmla="*/ 200 w 211"/>
                    <a:gd name="T1" fmla="*/ 20 h 157"/>
                    <a:gd name="T2" fmla="*/ 182 w 211"/>
                    <a:gd name="T3" fmla="*/ 6 h 157"/>
                    <a:gd name="T4" fmla="*/ 154 w 211"/>
                    <a:gd name="T5" fmla="*/ 0 h 157"/>
                    <a:gd name="T6" fmla="*/ 136 w 211"/>
                    <a:gd name="T7" fmla="*/ 2 h 157"/>
                    <a:gd name="T8" fmla="*/ 122 w 211"/>
                    <a:gd name="T9" fmla="*/ 7 h 157"/>
                    <a:gd name="T10" fmla="*/ 111 w 211"/>
                    <a:gd name="T11" fmla="*/ 12 h 157"/>
                    <a:gd name="T12" fmla="*/ 105 w 211"/>
                    <a:gd name="T13" fmla="*/ 16 h 157"/>
                    <a:gd name="T14" fmla="*/ 63 w 211"/>
                    <a:gd name="T15" fmla="*/ 0 h 157"/>
                    <a:gd name="T16" fmla="*/ 0 w 211"/>
                    <a:gd name="T17" fmla="*/ 15 h 157"/>
                    <a:gd name="T18" fmla="*/ 0 w 211"/>
                    <a:gd name="T19" fmla="*/ 157 h 157"/>
                    <a:gd name="T20" fmla="*/ 27 w 211"/>
                    <a:gd name="T21" fmla="*/ 157 h 157"/>
                    <a:gd name="T22" fmla="*/ 27 w 211"/>
                    <a:gd name="T23" fmla="*/ 35 h 157"/>
                    <a:gd name="T24" fmla="*/ 60 w 211"/>
                    <a:gd name="T25" fmla="*/ 25 h 157"/>
                    <a:gd name="T26" fmla="*/ 91 w 211"/>
                    <a:gd name="T27" fmla="*/ 54 h 157"/>
                    <a:gd name="T28" fmla="*/ 93 w 211"/>
                    <a:gd name="T29" fmla="*/ 77 h 157"/>
                    <a:gd name="T30" fmla="*/ 93 w 211"/>
                    <a:gd name="T31" fmla="*/ 157 h 157"/>
                    <a:gd name="T32" fmla="*/ 120 w 211"/>
                    <a:gd name="T33" fmla="*/ 157 h 157"/>
                    <a:gd name="T34" fmla="*/ 120 w 211"/>
                    <a:gd name="T35" fmla="*/ 71 h 157"/>
                    <a:gd name="T36" fmla="*/ 119 w 211"/>
                    <a:gd name="T37" fmla="*/ 52 h 157"/>
                    <a:gd name="T38" fmla="*/ 115 w 211"/>
                    <a:gd name="T39" fmla="*/ 35 h 157"/>
                    <a:gd name="T40" fmla="*/ 128 w 211"/>
                    <a:gd name="T41" fmla="*/ 28 h 157"/>
                    <a:gd name="T42" fmla="*/ 151 w 211"/>
                    <a:gd name="T43" fmla="*/ 25 h 157"/>
                    <a:gd name="T44" fmla="*/ 167 w 211"/>
                    <a:gd name="T45" fmla="*/ 28 h 157"/>
                    <a:gd name="T46" fmla="*/ 177 w 211"/>
                    <a:gd name="T47" fmla="*/ 37 h 157"/>
                    <a:gd name="T48" fmla="*/ 182 w 211"/>
                    <a:gd name="T49" fmla="*/ 54 h 157"/>
                    <a:gd name="T50" fmla="*/ 183 w 211"/>
                    <a:gd name="T51" fmla="*/ 77 h 157"/>
                    <a:gd name="T52" fmla="*/ 183 w 211"/>
                    <a:gd name="T53" fmla="*/ 157 h 157"/>
                    <a:gd name="T54" fmla="*/ 211 w 211"/>
                    <a:gd name="T55" fmla="*/ 157 h 157"/>
                    <a:gd name="T56" fmla="*/ 211 w 211"/>
                    <a:gd name="T57" fmla="*/ 71 h 157"/>
                    <a:gd name="T58" fmla="*/ 209 w 211"/>
                    <a:gd name="T59" fmla="*/ 43 h 157"/>
                    <a:gd name="T60" fmla="*/ 200 w 211"/>
                    <a:gd name="T61" fmla="*/ 20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11" h="157">
                      <a:moveTo>
                        <a:pt x="200" y="20"/>
                      </a:moveTo>
                      <a:cubicBezTo>
                        <a:pt x="196" y="14"/>
                        <a:pt x="190" y="9"/>
                        <a:pt x="182" y="6"/>
                      </a:cubicBezTo>
                      <a:cubicBezTo>
                        <a:pt x="175" y="2"/>
                        <a:pt x="165" y="0"/>
                        <a:pt x="154" y="0"/>
                      </a:cubicBezTo>
                      <a:cubicBezTo>
                        <a:pt x="147" y="0"/>
                        <a:pt x="142" y="1"/>
                        <a:pt x="136" y="2"/>
                      </a:cubicBezTo>
                      <a:cubicBezTo>
                        <a:pt x="131" y="4"/>
                        <a:pt x="126" y="5"/>
                        <a:pt x="122" y="7"/>
                      </a:cubicBezTo>
                      <a:cubicBezTo>
                        <a:pt x="118" y="8"/>
                        <a:pt x="114" y="10"/>
                        <a:pt x="111" y="12"/>
                      </a:cubicBezTo>
                      <a:cubicBezTo>
                        <a:pt x="108" y="14"/>
                        <a:pt x="106" y="15"/>
                        <a:pt x="105" y="16"/>
                      </a:cubicBezTo>
                      <a:cubicBezTo>
                        <a:pt x="94" y="4"/>
                        <a:pt x="79" y="0"/>
                        <a:pt x="63" y="0"/>
                      </a:cubicBezTo>
                      <a:cubicBezTo>
                        <a:pt x="46" y="0"/>
                        <a:pt x="22" y="6"/>
                        <a:pt x="0" y="15"/>
                      </a:cubicBezTo>
                      <a:cubicBezTo>
                        <a:pt x="0" y="157"/>
                        <a:pt x="0" y="157"/>
                        <a:pt x="0" y="157"/>
                      </a:cubicBezTo>
                      <a:cubicBezTo>
                        <a:pt x="27" y="157"/>
                        <a:pt x="27" y="157"/>
                        <a:pt x="27" y="157"/>
                      </a:cubicBezTo>
                      <a:cubicBezTo>
                        <a:pt x="27" y="35"/>
                        <a:pt x="27" y="35"/>
                        <a:pt x="27" y="35"/>
                      </a:cubicBezTo>
                      <a:cubicBezTo>
                        <a:pt x="32" y="30"/>
                        <a:pt x="49" y="25"/>
                        <a:pt x="60" y="25"/>
                      </a:cubicBezTo>
                      <a:cubicBezTo>
                        <a:pt x="78" y="25"/>
                        <a:pt x="88" y="32"/>
                        <a:pt x="91" y="54"/>
                      </a:cubicBezTo>
                      <a:cubicBezTo>
                        <a:pt x="92" y="60"/>
                        <a:pt x="93" y="68"/>
                        <a:pt x="93" y="77"/>
                      </a:cubicBezTo>
                      <a:cubicBezTo>
                        <a:pt x="93" y="157"/>
                        <a:pt x="93" y="157"/>
                        <a:pt x="93" y="157"/>
                      </a:cubicBezTo>
                      <a:cubicBezTo>
                        <a:pt x="120" y="157"/>
                        <a:pt x="120" y="157"/>
                        <a:pt x="120" y="157"/>
                      </a:cubicBezTo>
                      <a:cubicBezTo>
                        <a:pt x="120" y="71"/>
                        <a:pt x="120" y="71"/>
                        <a:pt x="120" y="71"/>
                      </a:cubicBezTo>
                      <a:cubicBezTo>
                        <a:pt x="120" y="64"/>
                        <a:pt x="120" y="58"/>
                        <a:pt x="119" y="52"/>
                      </a:cubicBezTo>
                      <a:cubicBezTo>
                        <a:pt x="118" y="46"/>
                        <a:pt x="117" y="40"/>
                        <a:pt x="115" y="35"/>
                      </a:cubicBezTo>
                      <a:cubicBezTo>
                        <a:pt x="118" y="33"/>
                        <a:pt x="122" y="31"/>
                        <a:pt x="128" y="28"/>
                      </a:cubicBezTo>
                      <a:cubicBezTo>
                        <a:pt x="134" y="26"/>
                        <a:pt x="141" y="25"/>
                        <a:pt x="151" y="25"/>
                      </a:cubicBezTo>
                      <a:cubicBezTo>
                        <a:pt x="157" y="25"/>
                        <a:pt x="163" y="26"/>
                        <a:pt x="167" y="28"/>
                      </a:cubicBezTo>
                      <a:cubicBezTo>
                        <a:pt x="171" y="30"/>
                        <a:pt x="175" y="33"/>
                        <a:pt x="177" y="37"/>
                      </a:cubicBezTo>
                      <a:cubicBezTo>
                        <a:pt x="179" y="42"/>
                        <a:pt x="181" y="47"/>
                        <a:pt x="182" y="54"/>
                      </a:cubicBezTo>
                      <a:cubicBezTo>
                        <a:pt x="183" y="60"/>
                        <a:pt x="183" y="68"/>
                        <a:pt x="183" y="77"/>
                      </a:cubicBezTo>
                      <a:cubicBezTo>
                        <a:pt x="183" y="157"/>
                        <a:pt x="183" y="157"/>
                        <a:pt x="183" y="157"/>
                      </a:cubicBezTo>
                      <a:cubicBezTo>
                        <a:pt x="211" y="157"/>
                        <a:pt x="211" y="157"/>
                        <a:pt x="211" y="157"/>
                      </a:cubicBezTo>
                      <a:cubicBezTo>
                        <a:pt x="211" y="71"/>
                        <a:pt x="211" y="71"/>
                        <a:pt x="211" y="71"/>
                      </a:cubicBezTo>
                      <a:cubicBezTo>
                        <a:pt x="211" y="61"/>
                        <a:pt x="210" y="51"/>
                        <a:pt x="209" y="43"/>
                      </a:cubicBezTo>
                      <a:cubicBezTo>
                        <a:pt x="207" y="34"/>
                        <a:pt x="204" y="26"/>
                        <a:pt x="200" y="2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7" name="Freeform 10"/>
                <p:cNvSpPr>
                  <a:spLocks/>
                </p:cNvSpPr>
                <p:nvPr/>
              </p:nvSpPr>
              <p:spPr bwMode="auto">
                <a:xfrm>
                  <a:off x="2507" y="1638"/>
                  <a:ext cx="1412" cy="1080"/>
                </a:xfrm>
                <a:custGeom>
                  <a:avLst/>
                  <a:gdLst>
                    <a:gd name="T0" fmla="*/ 103 w 199"/>
                    <a:gd name="T1" fmla="*/ 0 h 152"/>
                    <a:gd name="T2" fmla="*/ 0 w 199"/>
                    <a:gd name="T3" fmla="*/ 152 h 152"/>
                    <a:gd name="T4" fmla="*/ 119 w 199"/>
                    <a:gd name="T5" fmla="*/ 20 h 152"/>
                    <a:gd name="T6" fmla="*/ 166 w 199"/>
                    <a:gd name="T7" fmla="*/ 77 h 152"/>
                    <a:gd name="T8" fmla="*/ 180 w 199"/>
                    <a:gd name="T9" fmla="*/ 77 h 152"/>
                    <a:gd name="T10" fmla="*/ 199 w 199"/>
                    <a:gd name="T11" fmla="*/ 77 h 152"/>
                    <a:gd name="T12" fmla="*/ 134 w 199"/>
                    <a:gd name="T13" fmla="*/ 0 h 152"/>
                    <a:gd name="T14" fmla="*/ 103 w 199"/>
                    <a:gd name="T15" fmla="*/ 0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9" h="152">
                      <a:moveTo>
                        <a:pt x="103" y="0"/>
                      </a:moveTo>
                      <a:cubicBezTo>
                        <a:pt x="69" y="47"/>
                        <a:pt x="39" y="93"/>
                        <a:pt x="0" y="152"/>
                      </a:cubicBezTo>
                      <a:cubicBezTo>
                        <a:pt x="48" y="108"/>
                        <a:pt x="85" y="64"/>
                        <a:pt x="119" y="20"/>
                      </a:cubicBezTo>
                      <a:cubicBezTo>
                        <a:pt x="166" y="77"/>
                        <a:pt x="166" y="77"/>
                        <a:pt x="166" y="77"/>
                      </a:cubicBezTo>
                      <a:cubicBezTo>
                        <a:pt x="180" y="77"/>
                        <a:pt x="180" y="77"/>
                        <a:pt x="180" y="77"/>
                      </a:cubicBezTo>
                      <a:cubicBezTo>
                        <a:pt x="199" y="77"/>
                        <a:pt x="199" y="77"/>
                        <a:pt x="199" y="77"/>
                      </a:cubicBezTo>
                      <a:cubicBezTo>
                        <a:pt x="134" y="0"/>
                        <a:pt x="134" y="0"/>
                        <a:pt x="134" y="0"/>
                      </a:cubicBezTo>
                      <a:lnTo>
                        <a:pt x="10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6" name="Group 25"/>
          <p:cNvGrpSpPr/>
          <p:nvPr/>
        </p:nvGrpSpPr>
        <p:grpSpPr>
          <a:xfrm>
            <a:off x="5427494" y="2610581"/>
            <a:ext cx="1371600" cy="1381761"/>
            <a:chOff x="5427494" y="2610581"/>
            <a:chExt cx="1371600" cy="1381761"/>
          </a:xfrm>
        </p:grpSpPr>
        <p:sp>
          <p:nvSpPr>
            <p:cNvPr id="470" name="Rectangle 469"/>
            <p:cNvSpPr/>
            <p:nvPr/>
          </p:nvSpPr>
          <p:spPr>
            <a:xfrm>
              <a:off x="5427494" y="2610581"/>
              <a:ext cx="1371600" cy="138176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2225" cap="rnd">
              <a:solidFill>
                <a:schemeClr val="tx2"/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41" name="Freeform 10"/>
            <p:cNvSpPr>
              <a:spLocks noEditPoints="1"/>
            </p:cNvSpPr>
            <p:nvPr/>
          </p:nvSpPr>
          <p:spPr bwMode="auto">
            <a:xfrm>
              <a:off x="5526200" y="2696434"/>
              <a:ext cx="219413" cy="171315"/>
            </a:xfrm>
            <a:custGeom>
              <a:avLst/>
              <a:gdLst>
                <a:gd name="T0" fmla="*/ 919 w 980"/>
                <a:gd name="T1" fmla="*/ 0 h 765"/>
                <a:gd name="T2" fmla="*/ 61 w 980"/>
                <a:gd name="T3" fmla="*/ 0 h 765"/>
                <a:gd name="T4" fmla="*/ 0 w 980"/>
                <a:gd name="T5" fmla="*/ 61 h 765"/>
                <a:gd name="T6" fmla="*/ 0 w 980"/>
                <a:gd name="T7" fmla="*/ 704 h 765"/>
                <a:gd name="T8" fmla="*/ 61 w 980"/>
                <a:gd name="T9" fmla="*/ 762 h 765"/>
                <a:gd name="T10" fmla="*/ 919 w 980"/>
                <a:gd name="T11" fmla="*/ 762 h 765"/>
                <a:gd name="T12" fmla="*/ 980 w 980"/>
                <a:gd name="T13" fmla="*/ 704 h 765"/>
                <a:gd name="T14" fmla="*/ 980 w 980"/>
                <a:gd name="T15" fmla="*/ 61 h 765"/>
                <a:gd name="T16" fmla="*/ 919 w 980"/>
                <a:gd name="T17" fmla="*/ 0 h 765"/>
                <a:gd name="T18" fmla="*/ 889 w 980"/>
                <a:gd name="T19" fmla="*/ 92 h 765"/>
                <a:gd name="T20" fmla="*/ 889 w 980"/>
                <a:gd name="T21" fmla="*/ 673 h 765"/>
                <a:gd name="T22" fmla="*/ 92 w 980"/>
                <a:gd name="T23" fmla="*/ 673 h 765"/>
                <a:gd name="T24" fmla="*/ 92 w 980"/>
                <a:gd name="T25" fmla="*/ 87 h 765"/>
                <a:gd name="T26" fmla="*/ 889 w 980"/>
                <a:gd name="T27" fmla="*/ 87 h 765"/>
                <a:gd name="T28" fmla="*/ 889 w 980"/>
                <a:gd name="T29" fmla="*/ 92 h 765"/>
                <a:gd name="T30" fmla="*/ 889 w 980"/>
                <a:gd name="T31" fmla="*/ 92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0" h="765">
                  <a:moveTo>
                    <a:pt x="919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28" y="0"/>
                    <a:pt x="0" y="27"/>
                    <a:pt x="0" y="61"/>
                  </a:cubicBezTo>
                  <a:cubicBezTo>
                    <a:pt x="0" y="704"/>
                    <a:pt x="0" y="704"/>
                    <a:pt x="0" y="704"/>
                  </a:cubicBezTo>
                  <a:cubicBezTo>
                    <a:pt x="0" y="737"/>
                    <a:pt x="28" y="765"/>
                    <a:pt x="61" y="762"/>
                  </a:cubicBezTo>
                  <a:cubicBezTo>
                    <a:pt x="919" y="762"/>
                    <a:pt x="919" y="762"/>
                    <a:pt x="919" y="762"/>
                  </a:cubicBezTo>
                  <a:cubicBezTo>
                    <a:pt x="953" y="765"/>
                    <a:pt x="980" y="737"/>
                    <a:pt x="980" y="704"/>
                  </a:cubicBezTo>
                  <a:cubicBezTo>
                    <a:pt x="980" y="61"/>
                    <a:pt x="980" y="61"/>
                    <a:pt x="980" y="61"/>
                  </a:cubicBezTo>
                  <a:cubicBezTo>
                    <a:pt x="980" y="27"/>
                    <a:pt x="953" y="0"/>
                    <a:pt x="919" y="0"/>
                  </a:cubicBezTo>
                  <a:close/>
                  <a:moveTo>
                    <a:pt x="889" y="92"/>
                  </a:moveTo>
                  <a:cubicBezTo>
                    <a:pt x="889" y="673"/>
                    <a:pt x="889" y="673"/>
                    <a:pt x="889" y="673"/>
                  </a:cubicBezTo>
                  <a:cubicBezTo>
                    <a:pt x="92" y="673"/>
                    <a:pt x="92" y="673"/>
                    <a:pt x="92" y="673"/>
                  </a:cubicBezTo>
                  <a:cubicBezTo>
                    <a:pt x="92" y="87"/>
                    <a:pt x="92" y="87"/>
                    <a:pt x="92" y="87"/>
                  </a:cubicBezTo>
                  <a:cubicBezTo>
                    <a:pt x="889" y="87"/>
                    <a:pt x="889" y="87"/>
                    <a:pt x="889" y="87"/>
                  </a:cubicBezTo>
                  <a:cubicBezTo>
                    <a:pt x="889" y="92"/>
                    <a:pt x="889" y="92"/>
                    <a:pt x="889" y="92"/>
                  </a:cubicBezTo>
                  <a:cubicBezTo>
                    <a:pt x="889" y="92"/>
                    <a:pt x="889" y="92"/>
                    <a:pt x="889" y="9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12"/>
            <p:cNvSpPr>
              <a:spLocks/>
            </p:cNvSpPr>
            <p:nvPr/>
          </p:nvSpPr>
          <p:spPr bwMode="auto">
            <a:xfrm>
              <a:off x="5556324" y="2745665"/>
              <a:ext cx="66240" cy="72098"/>
            </a:xfrm>
            <a:custGeom>
              <a:avLst/>
              <a:gdLst>
                <a:gd name="T0" fmla="*/ 701 w 701"/>
                <a:gd name="T1" fmla="*/ 0 h 763"/>
                <a:gd name="T2" fmla="*/ 457 w 701"/>
                <a:gd name="T3" fmla="*/ 763 h 763"/>
                <a:gd name="T4" fmla="*/ 244 w 701"/>
                <a:gd name="T5" fmla="*/ 763 h 763"/>
                <a:gd name="T6" fmla="*/ 0 w 701"/>
                <a:gd name="T7" fmla="*/ 0 h 763"/>
                <a:gd name="T8" fmla="*/ 185 w 701"/>
                <a:gd name="T9" fmla="*/ 0 h 763"/>
                <a:gd name="T10" fmla="*/ 355 w 701"/>
                <a:gd name="T11" fmla="*/ 626 h 763"/>
                <a:gd name="T12" fmla="*/ 528 w 701"/>
                <a:gd name="T13" fmla="*/ 0 h 763"/>
                <a:gd name="T14" fmla="*/ 701 w 701"/>
                <a:gd name="T15" fmla="*/ 0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1" h="763">
                  <a:moveTo>
                    <a:pt x="701" y="0"/>
                  </a:moveTo>
                  <a:lnTo>
                    <a:pt x="457" y="763"/>
                  </a:lnTo>
                  <a:lnTo>
                    <a:pt x="244" y="763"/>
                  </a:lnTo>
                  <a:lnTo>
                    <a:pt x="0" y="0"/>
                  </a:lnTo>
                  <a:lnTo>
                    <a:pt x="185" y="0"/>
                  </a:lnTo>
                  <a:lnTo>
                    <a:pt x="355" y="626"/>
                  </a:lnTo>
                  <a:lnTo>
                    <a:pt x="528" y="0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13"/>
            <p:cNvSpPr>
              <a:spLocks/>
            </p:cNvSpPr>
            <p:nvPr/>
          </p:nvSpPr>
          <p:spPr bwMode="auto">
            <a:xfrm>
              <a:off x="5628612" y="2745665"/>
              <a:ext cx="77201" cy="72098"/>
            </a:xfrm>
            <a:custGeom>
              <a:avLst/>
              <a:gdLst>
                <a:gd name="T0" fmla="*/ 332 w 817"/>
                <a:gd name="T1" fmla="*/ 763 h 763"/>
                <a:gd name="T2" fmla="*/ 149 w 817"/>
                <a:gd name="T3" fmla="*/ 239 h 763"/>
                <a:gd name="T4" fmla="*/ 149 w 817"/>
                <a:gd name="T5" fmla="*/ 763 h 763"/>
                <a:gd name="T6" fmla="*/ 0 w 817"/>
                <a:gd name="T7" fmla="*/ 763 h 763"/>
                <a:gd name="T8" fmla="*/ 0 w 817"/>
                <a:gd name="T9" fmla="*/ 0 h 763"/>
                <a:gd name="T10" fmla="*/ 202 w 817"/>
                <a:gd name="T11" fmla="*/ 0 h 763"/>
                <a:gd name="T12" fmla="*/ 408 w 817"/>
                <a:gd name="T13" fmla="*/ 597 h 763"/>
                <a:gd name="T14" fmla="*/ 609 w 817"/>
                <a:gd name="T15" fmla="*/ 0 h 763"/>
                <a:gd name="T16" fmla="*/ 817 w 817"/>
                <a:gd name="T17" fmla="*/ 0 h 763"/>
                <a:gd name="T18" fmla="*/ 817 w 817"/>
                <a:gd name="T19" fmla="*/ 763 h 763"/>
                <a:gd name="T20" fmla="*/ 656 w 817"/>
                <a:gd name="T21" fmla="*/ 763 h 763"/>
                <a:gd name="T22" fmla="*/ 656 w 817"/>
                <a:gd name="T23" fmla="*/ 237 h 763"/>
                <a:gd name="T24" fmla="*/ 479 w 817"/>
                <a:gd name="T25" fmla="*/ 763 h 763"/>
                <a:gd name="T26" fmla="*/ 332 w 817"/>
                <a:gd name="T27" fmla="*/ 76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7" h="763">
                  <a:moveTo>
                    <a:pt x="332" y="763"/>
                  </a:moveTo>
                  <a:lnTo>
                    <a:pt x="149" y="239"/>
                  </a:lnTo>
                  <a:lnTo>
                    <a:pt x="149" y="763"/>
                  </a:lnTo>
                  <a:lnTo>
                    <a:pt x="0" y="763"/>
                  </a:lnTo>
                  <a:lnTo>
                    <a:pt x="0" y="0"/>
                  </a:lnTo>
                  <a:lnTo>
                    <a:pt x="202" y="0"/>
                  </a:lnTo>
                  <a:lnTo>
                    <a:pt x="408" y="597"/>
                  </a:lnTo>
                  <a:lnTo>
                    <a:pt x="609" y="0"/>
                  </a:lnTo>
                  <a:lnTo>
                    <a:pt x="817" y="0"/>
                  </a:lnTo>
                  <a:lnTo>
                    <a:pt x="817" y="763"/>
                  </a:lnTo>
                  <a:lnTo>
                    <a:pt x="656" y="763"/>
                  </a:lnTo>
                  <a:lnTo>
                    <a:pt x="656" y="237"/>
                  </a:lnTo>
                  <a:lnTo>
                    <a:pt x="479" y="763"/>
                  </a:lnTo>
                  <a:lnTo>
                    <a:pt x="332" y="76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Freeform 10"/>
            <p:cNvSpPr>
              <a:spLocks noEditPoints="1"/>
            </p:cNvSpPr>
            <p:nvPr/>
          </p:nvSpPr>
          <p:spPr bwMode="auto">
            <a:xfrm>
              <a:off x="5786255" y="2696434"/>
              <a:ext cx="219413" cy="171315"/>
            </a:xfrm>
            <a:custGeom>
              <a:avLst/>
              <a:gdLst>
                <a:gd name="T0" fmla="*/ 919 w 980"/>
                <a:gd name="T1" fmla="*/ 0 h 765"/>
                <a:gd name="T2" fmla="*/ 61 w 980"/>
                <a:gd name="T3" fmla="*/ 0 h 765"/>
                <a:gd name="T4" fmla="*/ 0 w 980"/>
                <a:gd name="T5" fmla="*/ 61 h 765"/>
                <a:gd name="T6" fmla="*/ 0 w 980"/>
                <a:gd name="T7" fmla="*/ 704 h 765"/>
                <a:gd name="T8" fmla="*/ 61 w 980"/>
                <a:gd name="T9" fmla="*/ 762 h 765"/>
                <a:gd name="T10" fmla="*/ 919 w 980"/>
                <a:gd name="T11" fmla="*/ 762 h 765"/>
                <a:gd name="T12" fmla="*/ 980 w 980"/>
                <a:gd name="T13" fmla="*/ 704 h 765"/>
                <a:gd name="T14" fmla="*/ 980 w 980"/>
                <a:gd name="T15" fmla="*/ 61 h 765"/>
                <a:gd name="T16" fmla="*/ 919 w 980"/>
                <a:gd name="T17" fmla="*/ 0 h 765"/>
                <a:gd name="T18" fmla="*/ 889 w 980"/>
                <a:gd name="T19" fmla="*/ 92 h 765"/>
                <a:gd name="T20" fmla="*/ 889 w 980"/>
                <a:gd name="T21" fmla="*/ 673 h 765"/>
                <a:gd name="T22" fmla="*/ 92 w 980"/>
                <a:gd name="T23" fmla="*/ 673 h 765"/>
                <a:gd name="T24" fmla="*/ 92 w 980"/>
                <a:gd name="T25" fmla="*/ 87 h 765"/>
                <a:gd name="T26" fmla="*/ 889 w 980"/>
                <a:gd name="T27" fmla="*/ 87 h 765"/>
                <a:gd name="T28" fmla="*/ 889 w 980"/>
                <a:gd name="T29" fmla="*/ 92 h 765"/>
                <a:gd name="T30" fmla="*/ 889 w 980"/>
                <a:gd name="T31" fmla="*/ 92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0" h="765">
                  <a:moveTo>
                    <a:pt x="919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28" y="0"/>
                    <a:pt x="0" y="27"/>
                    <a:pt x="0" y="61"/>
                  </a:cubicBezTo>
                  <a:cubicBezTo>
                    <a:pt x="0" y="704"/>
                    <a:pt x="0" y="704"/>
                    <a:pt x="0" y="704"/>
                  </a:cubicBezTo>
                  <a:cubicBezTo>
                    <a:pt x="0" y="737"/>
                    <a:pt x="28" y="765"/>
                    <a:pt x="61" y="762"/>
                  </a:cubicBezTo>
                  <a:cubicBezTo>
                    <a:pt x="919" y="762"/>
                    <a:pt x="919" y="762"/>
                    <a:pt x="919" y="762"/>
                  </a:cubicBezTo>
                  <a:cubicBezTo>
                    <a:pt x="953" y="765"/>
                    <a:pt x="980" y="737"/>
                    <a:pt x="980" y="704"/>
                  </a:cubicBezTo>
                  <a:cubicBezTo>
                    <a:pt x="980" y="61"/>
                    <a:pt x="980" y="61"/>
                    <a:pt x="980" y="61"/>
                  </a:cubicBezTo>
                  <a:cubicBezTo>
                    <a:pt x="980" y="27"/>
                    <a:pt x="953" y="0"/>
                    <a:pt x="919" y="0"/>
                  </a:cubicBezTo>
                  <a:close/>
                  <a:moveTo>
                    <a:pt x="889" y="92"/>
                  </a:moveTo>
                  <a:cubicBezTo>
                    <a:pt x="889" y="673"/>
                    <a:pt x="889" y="673"/>
                    <a:pt x="889" y="673"/>
                  </a:cubicBezTo>
                  <a:cubicBezTo>
                    <a:pt x="92" y="673"/>
                    <a:pt x="92" y="673"/>
                    <a:pt x="92" y="673"/>
                  </a:cubicBezTo>
                  <a:cubicBezTo>
                    <a:pt x="92" y="87"/>
                    <a:pt x="92" y="87"/>
                    <a:pt x="92" y="87"/>
                  </a:cubicBezTo>
                  <a:cubicBezTo>
                    <a:pt x="889" y="87"/>
                    <a:pt x="889" y="87"/>
                    <a:pt x="889" y="87"/>
                  </a:cubicBezTo>
                  <a:cubicBezTo>
                    <a:pt x="889" y="92"/>
                    <a:pt x="889" y="92"/>
                    <a:pt x="889" y="92"/>
                  </a:cubicBezTo>
                  <a:cubicBezTo>
                    <a:pt x="889" y="92"/>
                    <a:pt x="889" y="92"/>
                    <a:pt x="889" y="9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12"/>
            <p:cNvSpPr>
              <a:spLocks/>
            </p:cNvSpPr>
            <p:nvPr/>
          </p:nvSpPr>
          <p:spPr bwMode="auto">
            <a:xfrm>
              <a:off x="5818798" y="2745665"/>
              <a:ext cx="66240" cy="72098"/>
            </a:xfrm>
            <a:custGeom>
              <a:avLst/>
              <a:gdLst>
                <a:gd name="T0" fmla="*/ 701 w 701"/>
                <a:gd name="T1" fmla="*/ 0 h 763"/>
                <a:gd name="T2" fmla="*/ 457 w 701"/>
                <a:gd name="T3" fmla="*/ 763 h 763"/>
                <a:gd name="T4" fmla="*/ 244 w 701"/>
                <a:gd name="T5" fmla="*/ 763 h 763"/>
                <a:gd name="T6" fmla="*/ 0 w 701"/>
                <a:gd name="T7" fmla="*/ 0 h 763"/>
                <a:gd name="T8" fmla="*/ 185 w 701"/>
                <a:gd name="T9" fmla="*/ 0 h 763"/>
                <a:gd name="T10" fmla="*/ 355 w 701"/>
                <a:gd name="T11" fmla="*/ 626 h 763"/>
                <a:gd name="T12" fmla="*/ 528 w 701"/>
                <a:gd name="T13" fmla="*/ 0 h 763"/>
                <a:gd name="T14" fmla="*/ 701 w 701"/>
                <a:gd name="T15" fmla="*/ 0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1" h="763">
                  <a:moveTo>
                    <a:pt x="701" y="0"/>
                  </a:moveTo>
                  <a:lnTo>
                    <a:pt x="457" y="763"/>
                  </a:lnTo>
                  <a:lnTo>
                    <a:pt x="244" y="763"/>
                  </a:lnTo>
                  <a:lnTo>
                    <a:pt x="0" y="0"/>
                  </a:lnTo>
                  <a:lnTo>
                    <a:pt x="185" y="0"/>
                  </a:lnTo>
                  <a:lnTo>
                    <a:pt x="355" y="626"/>
                  </a:lnTo>
                  <a:lnTo>
                    <a:pt x="528" y="0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13"/>
            <p:cNvSpPr>
              <a:spLocks/>
            </p:cNvSpPr>
            <p:nvPr/>
          </p:nvSpPr>
          <p:spPr bwMode="auto">
            <a:xfrm>
              <a:off x="5891086" y="2745665"/>
              <a:ext cx="77201" cy="72098"/>
            </a:xfrm>
            <a:custGeom>
              <a:avLst/>
              <a:gdLst>
                <a:gd name="T0" fmla="*/ 332 w 817"/>
                <a:gd name="T1" fmla="*/ 763 h 763"/>
                <a:gd name="T2" fmla="*/ 149 w 817"/>
                <a:gd name="T3" fmla="*/ 239 h 763"/>
                <a:gd name="T4" fmla="*/ 149 w 817"/>
                <a:gd name="T5" fmla="*/ 763 h 763"/>
                <a:gd name="T6" fmla="*/ 0 w 817"/>
                <a:gd name="T7" fmla="*/ 763 h 763"/>
                <a:gd name="T8" fmla="*/ 0 w 817"/>
                <a:gd name="T9" fmla="*/ 0 h 763"/>
                <a:gd name="T10" fmla="*/ 202 w 817"/>
                <a:gd name="T11" fmla="*/ 0 h 763"/>
                <a:gd name="T12" fmla="*/ 408 w 817"/>
                <a:gd name="T13" fmla="*/ 597 h 763"/>
                <a:gd name="T14" fmla="*/ 609 w 817"/>
                <a:gd name="T15" fmla="*/ 0 h 763"/>
                <a:gd name="T16" fmla="*/ 817 w 817"/>
                <a:gd name="T17" fmla="*/ 0 h 763"/>
                <a:gd name="T18" fmla="*/ 817 w 817"/>
                <a:gd name="T19" fmla="*/ 763 h 763"/>
                <a:gd name="T20" fmla="*/ 656 w 817"/>
                <a:gd name="T21" fmla="*/ 763 h 763"/>
                <a:gd name="T22" fmla="*/ 656 w 817"/>
                <a:gd name="T23" fmla="*/ 237 h 763"/>
                <a:gd name="T24" fmla="*/ 479 w 817"/>
                <a:gd name="T25" fmla="*/ 763 h 763"/>
                <a:gd name="T26" fmla="*/ 332 w 817"/>
                <a:gd name="T27" fmla="*/ 76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7" h="763">
                  <a:moveTo>
                    <a:pt x="332" y="763"/>
                  </a:moveTo>
                  <a:lnTo>
                    <a:pt x="149" y="239"/>
                  </a:lnTo>
                  <a:lnTo>
                    <a:pt x="149" y="763"/>
                  </a:lnTo>
                  <a:lnTo>
                    <a:pt x="0" y="763"/>
                  </a:lnTo>
                  <a:lnTo>
                    <a:pt x="0" y="0"/>
                  </a:lnTo>
                  <a:lnTo>
                    <a:pt x="202" y="0"/>
                  </a:lnTo>
                  <a:lnTo>
                    <a:pt x="408" y="597"/>
                  </a:lnTo>
                  <a:lnTo>
                    <a:pt x="609" y="0"/>
                  </a:lnTo>
                  <a:lnTo>
                    <a:pt x="817" y="0"/>
                  </a:lnTo>
                  <a:lnTo>
                    <a:pt x="817" y="763"/>
                  </a:lnTo>
                  <a:lnTo>
                    <a:pt x="656" y="763"/>
                  </a:lnTo>
                  <a:lnTo>
                    <a:pt x="656" y="237"/>
                  </a:lnTo>
                  <a:lnTo>
                    <a:pt x="479" y="763"/>
                  </a:lnTo>
                  <a:lnTo>
                    <a:pt x="332" y="76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10"/>
            <p:cNvSpPr>
              <a:spLocks noEditPoints="1"/>
            </p:cNvSpPr>
            <p:nvPr/>
          </p:nvSpPr>
          <p:spPr bwMode="auto">
            <a:xfrm>
              <a:off x="6046310" y="2696434"/>
              <a:ext cx="219413" cy="171315"/>
            </a:xfrm>
            <a:custGeom>
              <a:avLst/>
              <a:gdLst>
                <a:gd name="T0" fmla="*/ 919 w 980"/>
                <a:gd name="T1" fmla="*/ 0 h 765"/>
                <a:gd name="T2" fmla="*/ 61 w 980"/>
                <a:gd name="T3" fmla="*/ 0 h 765"/>
                <a:gd name="T4" fmla="*/ 0 w 980"/>
                <a:gd name="T5" fmla="*/ 61 h 765"/>
                <a:gd name="T6" fmla="*/ 0 w 980"/>
                <a:gd name="T7" fmla="*/ 704 h 765"/>
                <a:gd name="T8" fmla="*/ 61 w 980"/>
                <a:gd name="T9" fmla="*/ 762 h 765"/>
                <a:gd name="T10" fmla="*/ 919 w 980"/>
                <a:gd name="T11" fmla="*/ 762 h 765"/>
                <a:gd name="T12" fmla="*/ 980 w 980"/>
                <a:gd name="T13" fmla="*/ 704 h 765"/>
                <a:gd name="T14" fmla="*/ 980 w 980"/>
                <a:gd name="T15" fmla="*/ 61 h 765"/>
                <a:gd name="T16" fmla="*/ 919 w 980"/>
                <a:gd name="T17" fmla="*/ 0 h 765"/>
                <a:gd name="T18" fmla="*/ 889 w 980"/>
                <a:gd name="T19" fmla="*/ 92 h 765"/>
                <a:gd name="T20" fmla="*/ 889 w 980"/>
                <a:gd name="T21" fmla="*/ 673 h 765"/>
                <a:gd name="T22" fmla="*/ 92 w 980"/>
                <a:gd name="T23" fmla="*/ 673 h 765"/>
                <a:gd name="T24" fmla="*/ 92 w 980"/>
                <a:gd name="T25" fmla="*/ 87 h 765"/>
                <a:gd name="T26" fmla="*/ 889 w 980"/>
                <a:gd name="T27" fmla="*/ 87 h 765"/>
                <a:gd name="T28" fmla="*/ 889 w 980"/>
                <a:gd name="T29" fmla="*/ 92 h 765"/>
                <a:gd name="T30" fmla="*/ 889 w 980"/>
                <a:gd name="T31" fmla="*/ 92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0" h="765">
                  <a:moveTo>
                    <a:pt x="919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28" y="0"/>
                    <a:pt x="0" y="27"/>
                    <a:pt x="0" y="61"/>
                  </a:cubicBezTo>
                  <a:cubicBezTo>
                    <a:pt x="0" y="704"/>
                    <a:pt x="0" y="704"/>
                    <a:pt x="0" y="704"/>
                  </a:cubicBezTo>
                  <a:cubicBezTo>
                    <a:pt x="0" y="737"/>
                    <a:pt x="28" y="765"/>
                    <a:pt x="61" y="762"/>
                  </a:cubicBezTo>
                  <a:cubicBezTo>
                    <a:pt x="919" y="762"/>
                    <a:pt x="919" y="762"/>
                    <a:pt x="919" y="762"/>
                  </a:cubicBezTo>
                  <a:cubicBezTo>
                    <a:pt x="953" y="765"/>
                    <a:pt x="980" y="737"/>
                    <a:pt x="980" y="704"/>
                  </a:cubicBezTo>
                  <a:cubicBezTo>
                    <a:pt x="980" y="61"/>
                    <a:pt x="980" y="61"/>
                    <a:pt x="980" y="61"/>
                  </a:cubicBezTo>
                  <a:cubicBezTo>
                    <a:pt x="980" y="27"/>
                    <a:pt x="953" y="0"/>
                    <a:pt x="919" y="0"/>
                  </a:cubicBezTo>
                  <a:close/>
                  <a:moveTo>
                    <a:pt x="889" y="92"/>
                  </a:moveTo>
                  <a:cubicBezTo>
                    <a:pt x="889" y="673"/>
                    <a:pt x="889" y="673"/>
                    <a:pt x="889" y="673"/>
                  </a:cubicBezTo>
                  <a:cubicBezTo>
                    <a:pt x="92" y="673"/>
                    <a:pt x="92" y="673"/>
                    <a:pt x="92" y="673"/>
                  </a:cubicBezTo>
                  <a:cubicBezTo>
                    <a:pt x="92" y="87"/>
                    <a:pt x="92" y="87"/>
                    <a:pt x="92" y="87"/>
                  </a:cubicBezTo>
                  <a:cubicBezTo>
                    <a:pt x="889" y="87"/>
                    <a:pt x="889" y="87"/>
                    <a:pt x="889" y="87"/>
                  </a:cubicBezTo>
                  <a:cubicBezTo>
                    <a:pt x="889" y="92"/>
                    <a:pt x="889" y="92"/>
                    <a:pt x="889" y="92"/>
                  </a:cubicBezTo>
                  <a:cubicBezTo>
                    <a:pt x="889" y="92"/>
                    <a:pt x="889" y="92"/>
                    <a:pt x="889" y="9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Freeform 12"/>
            <p:cNvSpPr>
              <a:spLocks/>
            </p:cNvSpPr>
            <p:nvPr/>
          </p:nvSpPr>
          <p:spPr bwMode="auto">
            <a:xfrm>
              <a:off x="6076434" y="2745665"/>
              <a:ext cx="66240" cy="72098"/>
            </a:xfrm>
            <a:custGeom>
              <a:avLst/>
              <a:gdLst>
                <a:gd name="T0" fmla="*/ 701 w 701"/>
                <a:gd name="T1" fmla="*/ 0 h 763"/>
                <a:gd name="T2" fmla="*/ 457 w 701"/>
                <a:gd name="T3" fmla="*/ 763 h 763"/>
                <a:gd name="T4" fmla="*/ 244 w 701"/>
                <a:gd name="T5" fmla="*/ 763 h 763"/>
                <a:gd name="T6" fmla="*/ 0 w 701"/>
                <a:gd name="T7" fmla="*/ 0 h 763"/>
                <a:gd name="T8" fmla="*/ 185 w 701"/>
                <a:gd name="T9" fmla="*/ 0 h 763"/>
                <a:gd name="T10" fmla="*/ 355 w 701"/>
                <a:gd name="T11" fmla="*/ 626 h 763"/>
                <a:gd name="T12" fmla="*/ 528 w 701"/>
                <a:gd name="T13" fmla="*/ 0 h 763"/>
                <a:gd name="T14" fmla="*/ 701 w 701"/>
                <a:gd name="T15" fmla="*/ 0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1" h="763">
                  <a:moveTo>
                    <a:pt x="701" y="0"/>
                  </a:moveTo>
                  <a:lnTo>
                    <a:pt x="457" y="763"/>
                  </a:lnTo>
                  <a:lnTo>
                    <a:pt x="244" y="763"/>
                  </a:lnTo>
                  <a:lnTo>
                    <a:pt x="0" y="0"/>
                  </a:lnTo>
                  <a:lnTo>
                    <a:pt x="185" y="0"/>
                  </a:lnTo>
                  <a:lnTo>
                    <a:pt x="355" y="626"/>
                  </a:lnTo>
                  <a:lnTo>
                    <a:pt x="528" y="0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Freeform 13"/>
            <p:cNvSpPr>
              <a:spLocks/>
            </p:cNvSpPr>
            <p:nvPr/>
          </p:nvSpPr>
          <p:spPr bwMode="auto">
            <a:xfrm>
              <a:off x="6148722" y="2745665"/>
              <a:ext cx="77201" cy="72098"/>
            </a:xfrm>
            <a:custGeom>
              <a:avLst/>
              <a:gdLst>
                <a:gd name="T0" fmla="*/ 332 w 817"/>
                <a:gd name="T1" fmla="*/ 763 h 763"/>
                <a:gd name="T2" fmla="*/ 149 w 817"/>
                <a:gd name="T3" fmla="*/ 239 h 763"/>
                <a:gd name="T4" fmla="*/ 149 w 817"/>
                <a:gd name="T5" fmla="*/ 763 h 763"/>
                <a:gd name="T6" fmla="*/ 0 w 817"/>
                <a:gd name="T7" fmla="*/ 763 h 763"/>
                <a:gd name="T8" fmla="*/ 0 w 817"/>
                <a:gd name="T9" fmla="*/ 0 h 763"/>
                <a:gd name="T10" fmla="*/ 202 w 817"/>
                <a:gd name="T11" fmla="*/ 0 h 763"/>
                <a:gd name="T12" fmla="*/ 408 w 817"/>
                <a:gd name="T13" fmla="*/ 597 h 763"/>
                <a:gd name="T14" fmla="*/ 609 w 817"/>
                <a:gd name="T15" fmla="*/ 0 h 763"/>
                <a:gd name="T16" fmla="*/ 817 w 817"/>
                <a:gd name="T17" fmla="*/ 0 h 763"/>
                <a:gd name="T18" fmla="*/ 817 w 817"/>
                <a:gd name="T19" fmla="*/ 763 h 763"/>
                <a:gd name="T20" fmla="*/ 656 w 817"/>
                <a:gd name="T21" fmla="*/ 763 h 763"/>
                <a:gd name="T22" fmla="*/ 656 w 817"/>
                <a:gd name="T23" fmla="*/ 237 h 763"/>
                <a:gd name="T24" fmla="*/ 479 w 817"/>
                <a:gd name="T25" fmla="*/ 763 h 763"/>
                <a:gd name="T26" fmla="*/ 332 w 817"/>
                <a:gd name="T27" fmla="*/ 76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7" h="763">
                  <a:moveTo>
                    <a:pt x="332" y="763"/>
                  </a:moveTo>
                  <a:lnTo>
                    <a:pt x="149" y="239"/>
                  </a:lnTo>
                  <a:lnTo>
                    <a:pt x="149" y="763"/>
                  </a:lnTo>
                  <a:lnTo>
                    <a:pt x="0" y="763"/>
                  </a:lnTo>
                  <a:lnTo>
                    <a:pt x="0" y="0"/>
                  </a:lnTo>
                  <a:lnTo>
                    <a:pt x="202" y="0"/>
                  </a:lnTo>
                  <a:lnTo>
                    <a:pt x="408" y="597"/>
                  </a:lnTo>
                  <a:lnTo>
                    <a:pt x="609" y="0"/>
                  </a:lnTo>
                  <a:lnTo>
                    <a:pt x="817" y="0"/>
                  </a:lnTo>
                  <a:lnTo>
                    <a:pt x="817" y="763"/>
                  </a:lnTo>
                  <a:lnTo>
                    <a:pt x="656" y="763"/>
                  </a:lnTo>
                  <a:lnTo>
                    <a:pt x="656" y="237"/>
                  </a:lnTo>
                  <a:lnTo>
                    <a:pt x="479" y="763"/>
                  </a:lnTo>
                  <a:lnTo>
                    <a:pt x="332" y="76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5526337" y="2914650"/>
              <a:ext cx="739775" cy="300038"/>
            </a:xfrm>
            <a:custGeom>
              <a:avLst/>
              <a:gdLst>
                <a:gd name="T0" fmla="*/ 0 w 466"/>
                <a:gd name="T1" fmla="*/ 0 h 189"/>
                <a:gd name="T2" fmla="*/ 0 w 466"/>
                <a:gd name="T3" fmla="*/ 0 h 189"/>
                <a:gd name="T4" fmla="*/ 466 w 466"/>
                <a:gd name="T5" fmla="*/ 0 h 189"/>
                <a:gd name="T6" fmla="*/ 0 w 466"/>
                <a:gd name="T7" fmla="*/ 0 h 189"/>
                <a:gd name="T8" fmla="*/ 0 w 466"/>
                <a:gd name="T9" fmla="*/ 189 h 189"/>
                <a:gd name="T10" fmla="*/ 466 w 466"/>
                <a:gd name="T11" fmla="*/ 189 h 189"/>
                <a:gd name="T12" fmla="*/ 466 w 466"/>
                <a:gd name="T13" fmla="*/ 0 h 189"/>
                <a:gd name="T14" fmla="*/ 76 w 466"/>
                <a:gd name="T15" fmla="*/ 52 h 189"/>
                <a:gd name="T16" fmla="*/ 101 w 466"/>
                <a:gd name="T17" fmla="*/ 52 h 189"/>
                <a:gd name="T18" fmla="*/ 101 w 466"/>
                <a:gd name="T19" fmla="*/ 76 h 189"/>
                <a:gd name="T20" fmla="*/ 76 w 466"/>
                <a:gd name="T21" fmla="*/ 76 h 189"/>
                <a:gd name="T22" fmla="*/ 76 w 466"/>
                <a:gd name="T23" fmla="*/ 52 h 189"/>
                <a:gd name="T24" fmla="*/ 27 w 466"/>
                <a:gd name="T25" fmla="*/ 52 h 189"/>
                <a:gd name="T26" fmla="*/ 52 w 466"/>
                <a:gd name="T27" fmla="*/ 52 h 189"/>
                <a:gd name="T28" fmla="*/ 52 w 466"/>
                <a:gd name="T29" fmla="*/ 76 h 189"/>
                <a:gd name="T30" fmla="*/ 27 w 466"/>
                <a:gd name="T31" fmla="*/ 76 h 189"/>
                <a:gd name="T32" fmla="*/ 27 w 466"/>
                <a:gd name="T33" fmla="*/ 52 h 189"/>
                <a:gd name="T34" fmla="*/ 441 w 466"/>
                <a:gd name="T35" fmla="*/ 76 h 189"/>
                <a:gd name="T36" fmla="*/ 315 w 466"/>
                <a:gd name="T37" fmla="*/ 76 h 189"/>
                <a:gd name="T38" fmla="*/ 315 w 466"/>
                <a:gd name="T39" fmla="*/ 52 h 189"/>
                <a:gd name="T40" fmla="*/ 441 w 466"/>
                <a:gd name="T41" fmla="*/ 52 h 189"/>
                <a:gd name="T42" fmla="*/ 441 w 466"/>
                <a:gd name="T43" fmla="*/ 7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6" h="189"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466" y="0"/>
                  </a:moveTo>
                  <a:lnTo>
                    <a:pt x="0" y="0"/>
                  </a:lnTo>
                  <a:lnTo>
                    <a:pt x="0" y="189"/>
                  </a:lnTo>
                  <a:lnTo>
                    <a:pt x="466" y="189"/>
                  </a:lnTo>
                  <a:lnTo>
                    <a:pt x="466" y="0"/>
                  </a:lnTo>
                  <a:close/>
                  <a:moveTo>
                    <a:pt x="76" y="52"/>
                  </a:moveTo>
                  <a:lnTo>
                    <a:pt x="101" y="52"/>
                  </a:lnTo>
                  <a:lnTo>
                    <a:pt x="101" y="76"/>
                  </a:lnTo>
                  <a:lnTo>
                    <a:pt x="76" y="76"/>
                  </a:lnTo>
                  <a:lnTo>
                    <a:pt x="76" y="52"/>
                  </a:lnTo>
                  <a:close/>
                  <a:moveTo>
                    <a:pt x="27" y="52"/>
                  </a:moveTo>
                  <a:lnTo>
                    <a:pt x="52" y="52"/>
                  </a:lnTo>
                  <a:lnTo>
                    <a:pt x="52" y="76"/>
                  </a:lnTo>
                  <a:lnTo>
                    <a:pt x="27" y="76"/>
                  </a:lnTo>
                  <a:lnTo>
                    <a:pt x="27" y="52"/>
                  </a:lnTo>
                  <a:close/>
                  <a:moveTo>
                    <a:pt x="441" y="76"/>
                  </a:moveTo>
                  <a:lnTo>
                    <a:pt x="315" y="76"/>
                  </a:lnTo>
                  <a:lnTo>
                    <a:pt x="315" y="52"/>
                  </a:lnTo>
                  <a:lnTo>
                    <a:pt x="441" y="52"/>
                  </a:lnTo>
                  <a:lnTo>
                    <a:pt x="441" y="76"/>
                  </a:lnTo>
                  <a:close/>
                </a:path>
              </a:pathLst>
            </a:custGeom>
            <a:solidFill>
              <a:srgbClr val="21479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6"/>
            <p:cNvSpPr>
              <a:spLocks noEditPoints="1"/>
            </p:cNvSpPr>
            <p:nvPr/>
          </p:nvSpPr>
          <p:spPr bwMode="auto">
            <a:xfrm>
              <a:off x="6326727" y="3236064"/>
              <a:ext cx="354762" cy="346085"/>
            </a:xfrm>
            <a:custGeom>
              <a:avLst/>
              <a:gdLst>
                <a:gd name="T0" fmla="*/ 976 w 1159"/>
                <a:gd name="T1" fmla="*/ 522 h 1131"/>
                <a:gd name="T2" fmla="*/ 961 w 1159"/>
                <a:gd name="T3" fmla="*/ 456 h 1131"/>
                <a:gd name="T4" fmla="*/ 1080 w 1159"/>
                <a:gd name="T5" fmla="*/ 279 h 1131"/>
                <a:gd name="T6" fmla="*/ 983 w 1159"/>
                <a:gd name="T7" fmla="*/ 157 h 1131"/>
                <a:gd name="T8" fmla="*/ 784 w 1159"/>
                <a:gd name="T9" fmla="*/ 233 h 1131"/>
                <a:gd name="T10" fmla="*/ 723 w 1159"/>
                <a:gd name="T11" fmla="*/ 204 h 1131"/>
                <a:gd name="T12" fmla="*/ 658 w 1159"/>
                <a:gd name="T13" fmla="*/ 0 h 1131"/>
                <a:gd name="T14" fmla="*/ 503 w 1159"/>
                <a:gd name="T15" fmla="*/ 0 h 1131"/>
                <a:gd name="T16" fmla="*/ 438 w 1159"/>
                <a:gd name="T17" fmla="*/ 204 h 1131"/>
                <a:gd name="T18" fmla="*/ 379 w 1159"/>
                <a:gd name="T19" fmla="*/ 233 h 1131"/>
                <a:gd name="T20" fmla="*/ 177 w 1159"/>
                <a:gd name="T21" fmla="*/ 156 h 1131"/>
                <a:gd name="T22" fmla="*/ 81 w 1159"/>
                <a:gd name="T23" fmla="*/ 277 h 1131"/>
                <a:gd name="T24" fmla="*/ 200 w 1159"/>
                <a:gd name="T25" fmla="*/ 456 h 1131"/>
                <a:gd name="T26" fmla="*/ 186 w 1159"/>
                <a:gd name="T27" fmla="*/ 519 h 1131"/>
                <a:gd name="T28" fmla="*/ 0 w 1159"/>
                <a:gd name="T29" fmla="*/ 629 h 1131"/>
                <a:gd name="T30" fmla="*/ 34 w 1159"/>
                <a:gd name="T31" fmla="*/ 780 h 1131"/>
                <a:gd name="T32" fmla="*/ 248 w 1159"/>
                <a:gd name="T33" fmla="*/ 798 h 1131"/>
                <a:gd name="T34" fmla="*/ 289 w 1159"/>
                <a:gd name="T35" fmla="*/ 849 h 1131"/>
                <a:gd name="T36" fmla="*/ 259 w 1159"/>
                <a:gd name="T37" fmla="*/ 1063 h 1131"/>
                <a:gd name="T38" fmla="*/ 399 w 1159"/>
                <a:gd name="T39" fmla="*/ 1130 h 1131"/>
                <a:gd name="T40" fmla="*/ 545 w 1159"/>
                <a:gd name="T41" fmla="*/ 975 h 1131"/>
                <a:gd name="T42" fmla="*/ 580 w 1159"/>
                <a:gd name="T43" fmla="*/ 976 h 1131"/>
                <a:gd name="T44" fmla="*/ 612 w 1159"/>
                <a:gd name="T45" fmla="*/ 975 h 1131"/>
                <a:gd name="T46" fmla="*/ 759 w 1159"/>
                <a:gd name="T47" fmla="*/ 1131 h 1131"/>
                <a:gd name="T48" fmla="*/ 899 w 1159"/>
                <a:gd name="T49" fmla="*/ 1063 h 1131"/>
                <a:gd name="T50" fmla="*/ 869 w 1159"/>
                <a:gd name="T51" fmla="*/ 852 h 1131"/>
                <a:gd name="T52" fmla="*/ 912 w 1159"/>
                <a:gd name="T53" fmla="*/ 800 h 1131"/>
                <a:gd name="T54" fmla="*/ 1125 w 1159"/>
                <a:gd name="T55" fmla="*/ 782 h 1131"/>
                <a:gd name="T56" fmla="*/ 1159 w 1159"/>
                <a:gd name="T57" fmla="*/ 630 h 1131"/>
                <a:gd name="T58" fmla="*/ 976 w 1159"/>
                <a:gd name="T59" fmla="*/ 522 h 1131"/>
                <a:gd name="T60" fmla="*/ 580 w 1159"/>
                <a:gd name="T61" fmla="*/ 843 h 1131"/>
                <a:gd name="T62" fmla="*/ 314 w 1159"/>
                <a:gd name="T63" fmla="*/ 577 h 1131"/>
                <a:gd name="T64" fmla="*/ 580 w 1159"/>
                <a:gd name="T65" fmla="*/ 311 h 1131"/>
                <a:gd name="T66" fmla="*/ 847 w 1159"/>
                <a:gd name="T67" fmla="*/ 577 h 1131"/>
                <a:gd name="T68" fmla="*/ 580 w 1159"/>
                <a:gd name="T69" fmla="*/ 843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9" h="1131">
                  <a:moveTo>
                    <a:pt x="976" y="522"/>
                  </a:moveTo>
                  <a:cubicBezTo>
                    <a:pt x="973" y="499"/>
                    <a:pt x="968" y="477"/>
                    <a:pt x="961" y="456"/>
                  </a:cubicBezTo>
                  <a:cubicBezTo>
                    <a:pt x="1080" y="279"/>
                    <a:pt x="1080" y="279"/>
                    <a:pt x="1080" y="279"/>
                  </a:cubicBezTo>
                  <a:cubicBezTo>
                    <a:pt x="983" y="157"/>
                    <a:pt x="983" y="157"/>
                    <a:pt x="983" y="157"/>
                  </a:cubicBezTo>
                  <a:cubicBezTo>
                    <a:pt x="784" y="233"/>
                    <a:pt x="784" y="233"/>
                    <a:pt x="784" y="233"/>
                  </a:cubicBezTo>
                  <a:cubicBezTo>
                    <a:pt x="764" y="222"/>
                    <a:pt x="744" y="212"/>
                    <a:pt x="723" y="204"/>
                  </a:cubicBezTo>
                  <a:cubicBezTo>
                    <a:pt x="658" y="0"/>
                    <a:pt x="658" y="0"/>
                    <a:pt x="658" y="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438" y="204"/>
                    <a:pt x="438" y="204"/>
                    <a:pt x="438" y="204"/>
                  </a:cubicBezTo>
                  <a:cubicBezTo>
                    <a:pt x="417" y="212"/>
                    <a:pt x="397" y="222"/>
                    <a:pt x="379" y="233"/>
                  </a:cubicBezTo>
                  <a:cubicBezTo>
                    <a:pt x="177" y="156"/>
                    <a:pt x="177" y="156"/>
                    <a:pt x="177" y="156"/>
                  </a:cubicBezTo>
                  <a:cubicBezTo>
                    <a:pt x="81" y="277"/>
                    <a:pt x="81" y="277"/>
                    <a:pt x="81" y="277"/>
                  </a:cubicBezTo>
                  <a:cubicBezTo>
                    <a:pt x="200" y="456"/>
                    <a:pt x="200" y="456"/>
                    <a:pt x="200" y="456"/>
                  </a:cubicBezTo>
                  <a:cubicBezTo>
                    <a:pt x="193" y="476"/>
                    <a:pt x="189" y="497"/>
                    <a:pt x="186" y="519"/>
                  </a:cubicBezTo>
                  <a:cubicBezTo>
                    <a:pt x="0" y="629"/>
                    <a:pt x="0" y="629"/>
                    <a:pt x="0" y="629"/>
                  </a:cubicBezTo>
                  <a:cubicBezTo>
                    <a:pt x="34" y="780"/>
                    <a:pt x="34" y="780"/>
                    <a:pt x="34" y="780"/>
                  </a:cubicBezTo>
                  <a:cubicBezTo>
                    <a:pt x="248" y="798"/>
                    <a:pt x="248" y="798"/>
                    <a:pt x="248" y="798"/>
                  </a:cubicBezTo>
                  <a:cubicBezTo>
                    <a:pt x="260" y="816"/>
                    <a:pt x="274" y="833"/>
                    <a:pt x="289" y="849"/>
                  </a:cubicBezTo>
                  <a:cubicBezTo>
                    <a:pt x="259" y="1063"/>
                    <a:pt x="259" y="1063"/>
                    <a:pt x="259" y="1063"/>
                  </a:cubicBezTo>
                  <a:cubicBezTo>
                    <a:pt x="399" y="1130"/>
                    <a:pt x="399" y="1130"/>
                    <a:pt x="399" y="1130"/>
                  </a:cubicBezTo>
                  <a:cubicBezTo>
                    <a:pt x="545" y="975"/>
                    <a:pt x="545" y="975"/>
                    <a:pt x="545" y="975"/>
                  </a:cubicBezTo>
                  <a:cubicBezTo>
                    <a:pt x="557" y="976"/>
                    <a:pt x="569" y="976"/>
                    <a:pt x="580" y="976"/>
                  </a:cubicBezTo>
                  <a:cubicBezTo>
                    <a:pt x="591" y="976"/>
                    <a:pt x="601" y="976"/>
                    <a:pt x="612" y="975"/>
                  </a:cubicBezTo>
                  <a:cubicBezTo>
                    <a:pt x="759" y="1131"/>
                    <a:pt x="759" y="1131"/>
                    <a:pt x="759" y="1131"/>
                  </a:cubicBezTo>
                  <a:cubicBezTo>
                    <a:pt x="899" y="1063"/>
                    <a:pt x="899" y="1063"/>
                    <a:pt x="899" y="1063"/>
                  </a:cubicBezTo>
                  <a:cubicBezTo>
                    <a:pt x="869" y="852"/>
                    <a:pt x="869" y="852"/>
                    <a:pt x="869" y="852"/>
                  </a:cubicBezTo>
                  <a:cubicBezTo>
                    <a:pt x="885" y="836"/>
                    <a:pt x="899" y="819"/>
                    <a:pt x="912" y="800"/>
                  </a:cubicBezTo>
                  <a:cubicBezTo>
                    <a:pt x="1125" y="782"/>
                    <a:pt x="1125" y="782"/>
                    <a:pt x="1125" y="782"/>
                  </a:cubicBezTo>
                  <a:cubicBezTo>
                    <a:pt x="1159" y="630"/>
                    <a:pt x="1159" y="630"/>
                    <a:pt x="1159" y="630"/>
                  </a:cubicBezTo>
                  <a:lnTo>
                    <a:pt x="976" y="522"/>
                  </a:lnTo>
                  <a:close/>
                  <a:moveTo>
                    <a:pt x="580" y="843"/>
                  </a:moveTo>
                  <a:cubicBezTo>
                    <a:pt x="433" y="843"/>
                    <a:pt x="314" y="724"/>
                    <a:pt x="314" y="577"/>
                  </a:cubicBezTo>
                  <a:cubicBezTo>
                    <a:pt x="314" y="430"/>
                    <a:pt x="433" y="311"/>
                    <a:pt x="580" y="311"/>
                  </a:cubicBezTo>
                  <a:cubicBezTo>
                    <a:pt x="728" y="311"/>
                    <a:pt x="847" y="430"/>
                    <a:pt x="847" y="577"/>
                  </a:cubicBezTo>
                  <a:cubicBezTo>
                    <a:pt x="847" y="724"/>
                    <a:pt x="728" y="843"/>
                    <a:pt x="580" y="843"/>
                  </a:cubicBezTo>
                  <a:close/>
                </a:path>
              </a:pathLst>
            </a:custGeom>
            <a:solidFill>
              <a:srgbClr val="21479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12"/>
            <p:cNvSpPr>
              <a:spLocks/>
            </p:cNvSpPr>
            <p:nvPr/>
          </p:nvSpPr>
          <p:spPr bwMode="auto">
            <a:xfrm>
              <a:off x="5677519" y="3061566"/>
              <a:ext cx="94370" cy="49435"/>
            </a:xfrm>
            <a:custGeom>
              <a:avLst/>
              <a:gdLst>
                <a:gd name="T0" fmla="*/ 0 w 464"/>
                <a:gd name="T1" fmla="*/ 69 h 243"/>
                <a:gd name="T2" fmla="*/ 232 w 464"/>
                <a:gd name="T3" fmla="*/ 0 h 243"/>
                <a:gd name="T4" fmla="*/ 464 w 464"/>
                <a:gd name="T5" fmla="*/ 69 h 243"/>
                <a:gd name="T6" fmla="*/ 464 w 464"/>
                <a:gd name="T7" fmla="*/ 174 h 243"/>
                <a:gd name="T8" fmla="*/ 232 w 464"/>
                <a:gd name="T9" fmla="*/ 243 h 243"/>
                <a:gd name="T10" fmla="*/ 0 w 464"/>
                <a:gd name="T11" fmla="*/ 174 h 243"/>
                <a:gd name="T12" fmla="*/ 0 w 464"/>
                <a:gd name="T13" fmla="*/ 6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243">
                  <a:moveTo>
                    <a:pt x="0" y="69"/>
                  </a:moveTo>
                  <a:cubicBezTo>
                    <a:pt x="0" y="31"/>
                    <a:pt x="104" y="0"/>
                    <a:pt x="232" y="0"/>
                  </a:cubicBezTo>
                  <a:cubicBezTo>
                    <a:pt x="360" y="0"/>
                    <a:pt x="464" y="31"/>
                    <a:pt x="464" y="69"/>
                  </a:cubicBezTo>
                  <a:cubicBezTo>
                    <a:pt x="464" y="174"/>
                    <a:pt x="464" y="174"/>
                    <a:pt x="464" y="174"/>
                  </a:cubicBezTo>
                  <a:cubicBezTo>
                    <a:pt x="464" y="212"/>
                    <a:pt x="360" y="243"/>
                    <a:pt x="232" y="243"/>
                  </a:cubicBezTo>
                  <a:cubicBezTo>
                    <a:pt x="104" y="243"/>
                    <a:pt x="0" y="212"/>
                    <a:pt x="0" y="174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0"/>
            <p:cNvSpPr>
              <a:spLocks noEditPoints="1"/>
            </p:cNvSpPr>
            <p:nvPr/>
          </p:nvSpPr>
          <p:spPr bwMode="auto">
            <a:xfrm>
              <a:off x="5526337" y="3259138"/>
              <a:ext cx="739775" cy="300037"/>
            </a:xfrm>
            <a:custGeom>
              <a:avLst/>
              <a:gdLst>
                <a:gd name="T0" fmla="*/ 0 w 466"/>
                <a:gd name="T1" fmla="*/ 0 h 189"/>
                <a:gd name="T2" fmla="*/ 0 w 466"/>
                <a:gd name="T3" fmla="*/ 0 h 189"/>
                <a:gd name="T4" fmla="*/ 466 w 466"/>
                <a:gd name="T5" fmla="*/ 0 h 189"/>
                <a:gd name="T6" fmla="*/ 0 w 466"/>
                <a:gd name="T7" fmla="*/ 0 h 189"/>
                <a:gd name="T8" fmla="*/ 0 w 466"/>
                <a:gd name="T9" fmla="*/ 189 h 189"/>
                <a:gd name="T10" fmla="*/ 466 w 466"/>
                <a:gd name="T11" fmla="*/ 189 h 189"/>
                <a:gd name="T12" fmla="*/ 466 w 466"/>
                <a:gd name="T13" fmla="*/ 0 h 189"/>
                <a:gd name="T14" fmla="*/ 76 w 466"/>
                <a:gd name="T15" fmla="*/ 52 h 189"/>
                <a:gd name="T16" fmla="*/ 101 w 466"/>
                <a:gd name="T17" fmla="*/ 52 h 189"/>
                <a:gd name="T18" fmla="*/ 101 w 466"/>
                <a:gd name="T19" fmla="*/ 76 h 189"/>
                <a:gd name="T20" fmla="*/ 76 w 466"/>
                <a:gd name="T21" fmla="*/ 76 h 189"/>
                <a:gd name="T22" fmla="*/ 76 w 466"/>
                <a:gd name="T23" fmla="*/ 52 h 189"/>
                <a:gd name="T24" fmla="*/ 27 w 466"/>
                <a:gd name="T25" fmla="*/ 52 h 189"/>
                <a:gd name="T26" fmla="*/ 52 w 466"/>
                <a:gd name="T27" fmla="*/ 52 h 189"/>
                <a:gd name="T28" fmla="*/ 52 w 466"/>
                <a:gd name="T29" fmla="*/ 76 h 189"/>
                <a:gd name="T30" fmla="*/ 27 w 466"/>
                <a:gd name="T31" fmla="*/ 76 h 189"/>
                <a:gd name="T32" fmla="*/ 27 w 466"/>
                <a:gd name="T33" fmla="*/ 52 h 189"/>
                <a:gd name="T34" fmla="*/ 441 w 466"/>
                <a:gd name="T35" fmla="*/ 76 h 189"/>
                <a:gd name="T36" fmla="*/ 315 w 466"/>
                <a:gd name="T37" fmla="*/ 76 h 189"/>
                <a:gd name="T38" fmla="*/ 315 w 466"/>
                <a:gd name="T39" fmla="*/ 52 h 189"/>
                <a:gd name="T40" fmla="*/ 441 w 466"/>
                <a:gd name="T41" fmla="*/ 52 h 189"/>
                <a:gd name="T42" fmla="*/ 441 w 466"/>
                <a:gd name="T43" fmla="*/ 7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6" h="189"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466" y="0"/>
                  </a:moveTo>
                  <a:lnTo>
                    <a:pt x="0" y="0"/>
                  </a:lnTo>
                  <a:lnTo>
                    <a:pt x="0" y="189"/>
                  </a:lnTo>
                  <a:lnTo>
                    <a:pt x="466" y="189"/>
                  </a:lnTo>
                  <a:lnTo>
                    <a:pt x="466" y="0"/>
                  </a:lnTo>
                  <a:close/>
                  <a:moveTo>
                    <a:pt x="76" y="52"/>
                  </a:moveTo>
                  <a:lnTo>
                    <a:pt x="101" y="52"/>
                  </a:lnTo>
                  <a:lnTo>
                    <a:pt x="101" y="76"/>
                  </a:lnTo>
                  <a:lnTo>
                    <a:pt x="76" y="76"/>
                  </a:lnTo>
                  <a:lnTo>
                    <a:pt x="76" y="52"/>
                  </a:lnTo>
                  <a:close/>
                  <a:moveTo>
                    <a:pt x="27" y="52"/>
                  </a:moveTo>
                  <a:lnTo>
                    <a:pt x="52" y="52"/>
                  </a:lnTo>
                  <a:lnTo>
                    <a:pt x="52" y="76"/>
                  </a:lnTo>
                  <a:lnTo>
                    <a:pt x="27" y="76"/>
                  </a:lnTo>
                  <a:lnTo>
                    <a:pt x="27" y="52"/>
                  </a:lnTo>
                  <a:close/>
                  <a:moveTo>
                    <a:pt x="441" y="76"/>
                  </a:moveTo>
                  <a:lnTo>
                    <a:pt x="315" y="76"/>
                  </a:lnTo>
                  <a:lnTo>
                    <a:pt x="315" y="52"/>
                  </a:lnTo>
                  <a:lnTo>
                    <a:pt x="441" y="52"/>
                  </a:lnTo>
                  <a:lnTo>
                    <a:pt x="441" y="76"/>
                  </a:lnTo>
                  <a:close/>
                </a:path>
              </a:pathLst>
            </a:custGeom>
            <a:solidFill>
              <a:srgbClr val="21479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13"/>
            <p:cNvSpPr>
              <a:spLocks/>
            </p:cNvSpPr>
            <p:nvPr/>
          </p:nvSpPr>
          <p:spPr bwMode="auto">
            <a:xfrm>
              <a:off x="5677519" y="3107047"/>
              <a:ext cx="94370" cy="39273"/>
            </a:xfrm>
            <a:custGeom>
              <a:avLst/>
              <a:gdLst>
                <a:gd name="T0" fmla="*/ 455 w 464"/>
                <a:gd name="T1" fmla="*/ 0 h 193"/>
                <a:gd name="T2" fmla="*/ 232 w 464"/>
                <a:gd name="T3" fmla="*/ 49 h 193"/>
                <a:gd name="T4" fmla="*/ 9 w 464"/>
                <a:gd name="T5" fmla="*/ 0 h 193"/>
                <a:gd name="T6" fmla="*/ 0 w 464"/>
                <a:gd name="T7" fmla="*/ 19 h 193"/>
                <a:gd name="T8" fmla="*/ 0 w 464"/>
                <a:gd name="T9" fmla="*/ 125 h 193"/>
                <a:gd name="T10" fmla="*/ 232 w 464"/>
                <a:gd name="T11" fmla="*/ 193 h 193"/>
                <a:gd name="T12" fmla="*/ 464 w 464"/>
                <a:gd name="T13" fmla="*/ 125 h 193"/>
                <a:gd name="T14" fmla="*/ 464 w 464"/>
                <a:gd name="T15" fmla="*/ 19 h 193"/>
                <a:gd name="T16" fmla="*/ 455 w 464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193">
                  <a:moveTo>
                    <a:pt x="455" y="0"/>
                  </a:moveTo>
                  <a:cubicBezTo>
                    <a:pt x="426" y="28"/>
                    <a:pt x="337" y="49"/>
                    <a:pt x="232" y="49"/>
                  </a:cubicBezTo>
                  <a:cubicBezTo>
                    <a:pt x="127" y="49"/>
                    <a:pt x="38" y="28"/>
                    <a:pt x="9" y="0"/>
                  </a:cubicBezTo>
                  <a:cubicBezTo>
                    <a:pt x="3" y="6"/>
                    <a:pt x="0" y="13"/>
                    <a:pt x="0" y="1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3"/>
                    <a:pt x="104" y="193"/>
                    <a:pt x="232" y="193"/>
                  </a:cubicBezTo>
                  <a:cubicBezTo>
                    <a:pt x="360" y="193"/>
                    <a:pt x="464" y="163"/>
                    <a:pt x="464" y="125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64" y="13"/>
                    <a:pt x="461" y="6"/>
                    <a:pt x="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1" name="Freeform 14"/>
            <p:cNvSpPr>
              <a:spLocks/>
            </p:cNvSpPr>
            <p:nvPr/>
          </p:nvSpPr>
          <p:spPr bwMode="auto">
            <a:xfrm>
              <a:off x="5677519" y="3142020"/>
              <a:ext cx="94370" cy="39273"/>
            </a:xfrm>
            <a:custGeom>
              <a:avLst/>
              <a:gdLst>
                <a:gd name="T0" fmla="*/ 455 w 464"/>
                <a:gd name="T1" fmla="*/ 0 h 193"/>
                <a:gd name="T2" fmla="*/ 232 w 464"/>
                <a:gd name="T3" fmla="*/ 49 h 193"/>
                <a:gd name="T4" fmla="*/ 9 w 464"/>
                <a:gd name="T5" fmla="*/ 0 h 193"/>
                <a:gd name="T6" fmla="*/ 0 w 464"/>
                <a:gd name="T7" fmla="*/ 19 h 193"/>
                <a:gd name="T8" fmla="*/ 0 w 464"/>
                <a:gd name="T9" fmla="*/ 125 h 193"/>
                <a:gd name="T10" fmla="*/ 232 w 464"/>
                <a:gd name="T11" fmla="*/ 193 h 193"/>
                <a:gd name="T12" fmla="*/ 464 w 464"/>
                <a:gd name="T13" fmla="*/ 125 h 193"/>
                <a:gd name="T14" fmla="*/ 464 w 464"/>
                <a:gd name="T15" fmla="*/ 19 h 193"/>
                <a:gd name="T16" fmla="*/ 455 w 464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193">
                  <a:moveTo>
                    <a:pt x="455" y="0"/>
                  </a:moveTo>
                  <a:cubicBezTo>
                    <a:pt x="426" y="28"/>
                    <a:pt x="337" y="49"/>
                    <a:pt x="232" y="49"/>
                  </a:cubicBezTo>
                  <a:cubicBezTo>
                    <a:pt x="127" y="49"/>
                    <a:pt x="38" y="28"/>
                    <a:pt x="9" y="0"/>
                  </a:cubicBezTo>
                  <a:cubicBezTo>
                    <a:pt x="3" y="6"/>
                    <a:pt x="0" y="13"/>
                    <a:pt x="0" y="1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3"/>
                    <a:pt x="104" y="193"/>
                    <a:pt x="232" y="193"/>
                  </a:cubicBezTo>
                  <a:cubicBezTo>
                    <a:pt x="360" y="193"/>
                    <a:pt x="464" y="163"/>
                    <a:pt x="464" y="125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64" y="13"/>
                    <a:pt x="461" y="6"/>
                    <a:pt x="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15"/>
            <p:cNvSpPr>
              <a:spLocks noEditPoints="1"/>
            </p:cNvSpPr>
            <p:nvPr/>
          </p:nvSpPr>
          <p:spPr bwMode="auto">
            <a:xfrm>
              <a:off x="5526337" y="3603625"/>
              <a:ext cx="739775" cy="300038"/>
            </a:xfrm>
            <a:custGeom>
              <a:avLst/>
              <a:gdLst>
                <a:gd name="T0" fmla="*/ 0 w 466"/>
                <a:gd name="T1" fmla="*/ 0 h 189"/>
                <a:gd name="T2" fmla="*/ 0 w 466"/>
                <a:gd name="T3" fmla="*/ 0 h 189"/>
                <a:gd name="T4" fmla="*/ 466 w 466"/>
                <a:gd name="T5" fmla="*/ 0 h 189"/>
                <a:gd name="T6" fmla="*/ 0 w 466"/>
                <a:gd name="T7" fmla="*/ 0 h 189"/>
                <a:gd name="T8" fmla="*/ 0 w 466"/>
                <a:gd name="T9" fmla="*/ 189 h 189"/>
                <a:gd name="T10" fmla="*/ 466 w 466"/>
                <a:gd name="T11" fmla="*/ 189 h 189"/>
                <a:gd name="T12" fmla="*/ 466 w 466"/>
                <a:gd name="T13" fmla="*/ 0 h 189"/>
                <a:gd name="T14" fmla="*/ 76 w 466"/>
                <a:gd name="T15" fmla="*/ 52 h 189"/>
                <a:gd name="T16" fmla="*/ 101 w 466"/>
                <a:gd name="T17" fmla="*/ 52 h 189"/>
                <a:gd name="T18" fmla="*/ 101 w 466"/>
                <a:gd name="T19" fmla="*/ 76 h 189"/>
                <a:gd name="T20" fmla="*/ 76 w 466"/>
                <a:gd name="T21" fmla="*/ 76 h 189"/>
                <a:gd name="T22" fmla="*/ 76 w 466"/>
                <a:gd name="T23" fmla="*/ 52 h 189"/>
                <a:gd name="T24" fmla="*/ 27 w 466"/>
                <a:gd name="T25" fmla="*/ 52 h 189"/>
                <a:gd name="T26" fmla="*/ 52 w 466"/>
                <a:gd name="T27" fmla="*/ 52 h 189"/>
                <a:gd name="T28" fmla="*/ 52 w 466"/>
                <a:gd name="T29" fmla="*/ 76 h 189"/>
                <a:gd name="T30" fmla="*/ 27 w 466"/>
                <a:gd name="T31" fmla="*/ 76 h 189"/>
                <a:gd name="T32" fmla="*/ 27 w 466"/>
                <a:gd name="T33" fmla="*/ 52 h 189"/>
                <a:gd name="T34" fmla="*/ 441 w 466"/>
                <a:gd name="T35" fmla="*/ 76 h 189"/>
                <a:gd name="T36" fmla="*/ 315 w 466"/>
                <a:gd name="T37" fmla="*/ 76 h 189"/>
                <a:gd name="T38" fmla="*/ 315 w 466"/>
                <a:gd name="T39" fmla="*/ 52 h 189"/>
                <a:gd name="T40" fmla="*/ 441 w 466"/>
                <a:gd name="T41" fmla="*/ 52 h 189"/>
                <a:gd name="T42" fmla="*/ 441 w 466"/>
                <a:gd name="T43" fmla="*/ 7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6" h="189"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466" y="0"/>
                  </a:moveTo>
                  <a:lnTo>
                    <a:pt x="0" y="0"/>
                  </a:lnTo>
                  <a:lnTo>
                    <a:pt x="0" y="189"/>
                  </a:lnTo>
                  <a:lnTo>
                    <a:pt x="466" y="189"/>
                  </a:lnTo>
                  <a:lnTo>
                    <a:pt x="466" y="0"/>
                  </a:lnTo>
                  <a:close/>
                  <a:moveTo>
                    <a:pt x="76" y="52"/>
                  </a:moveTo>
                  <a:lnTo>
                    <a:pt x="101" y="52"/>
                  </a:lnTo>
                  <a:lnTo>
                    <a:pt x="101" y="76"/>
                  </a:lnTo>
                  <a:lnTo>
                    <a:pt x="76" y="76"/>
                  </a:lnTo>
                  <a:lnTo>
                    <a:pt x="76" y="52"/>
                  </a:lnTo>
                  <a:close/>
                  <a:moveTo>
                    <a:pt x="27" y="52"/>
                  </a:moveTo>
                  <a:lnTo>
                    <a:pt x="52" y="52"/>
                  </a:lnTo>
                  <a:lnTo>
                    <a:pt x="52" y="76"/>
                  </a:lnTo>
                  <a:lnTo>
                    <a:pt x="27" y="76"/>
                  </a:lnTo>
                  <a:lnTo>
                    <a:pt x="27" y="52"/>
                  </a:lnTo>
                  <a:close/>
                  <a:moveTo>
                    <a:pt x="441" y="76"/>
                  </a:moveTo>
                  <a:lnTo>
                    <a:pt x="315" y="76"/>
                  </a:lnTo>
                  <a:lnTo>
                    <a:pt x="315" y="52"/>
                  </a:lnTo>
                  <a:lnTo>
                    <a:pt x="441" y="52"/>
                  </a:lnTo>
                  <a:lnTo>
                    <a:pt x="441" y="76"/>
                  </a:lnTo>
                  <a:close/>
                </a:path>
              </a:pathLst>
            </a:custGeom>
            <a:solidFill>
              <a:srgbClr val="21479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12"/>
            <p:cNvSpPr>
              <a:spLocks/>
            </p:cNvSpPr>
            <p:nvPr/>
          </p:nvSpPr>
          <p:spPr bwMode="auto">
            <a:xfrm>
              <a:off x="5792827" y="3061566"/>
              <a:ext cx="94370" cy="49435"/>
            </a:xfrm>
            <a:custGeom>
              <a:avLst/>
              <a:gdLst>
                <a:gd name="T0" fmla="*/ 0 w 464"/>
                <a:gd name="T1" fmla="*/ 69 h 243"/>
                <a:gd name="T2" fmla="*/ 232 w 464"/>
                <a:gd name="T3" fmla="*/ 0 h 243"/>
                <a:gd name="T4" fmla="*/ 464 w 464"/>
                <a:gd name="T5" fmla="*/ 69 h 243"/>
                <a:gd name="T6" fmla="*/ 464 w 464"/>
                <a:gd name="T7" fmla="*/ 174 h 243"/>
                <a:gd name="T8" fmla="*/ 232 w 464"/>
                <a:gd name="T9" fmla="*/ 243 h 243"/>
                <a:gd name="T10" fmla="*/ 0 w 464"/>
                <a:gd name="T11" fmla="*/ 174 h 243"/>
                <a:gd name="T12" fmla="*/ 0 w 464"/>
                <a:gd name="T13" fmla="*/ 6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243">
                  <a:moveTo>
                    <a:pt x="0" y="69"/>
                  </a:moveTo>
                  <a:cubicBezTo>
                    <a:pt x="0" y="31"/>
                    <a:pt x="104" y="0"/>
                    <a:pt x="232" y="0"/>
                  </a:cubicBezTo>
                  <a:cubicBezTo>
                    <a:pt x="360" y="0"/>
                    <a:pt x="464" y="31"/>
                    <a:pt x="464" y="69"/>
                  </a:cubicBezTo>
                  <a:cubicBezTo>
                    <a:pt x="464" y="174"/>
                    <a:pt x="464" y="174"/>
                    <a:pt x="464" y="174"/>
                  </a:cubicBezTo>
                  <a:cubicBezTo>
                    <a:pt x="464" y="212"/>
                    <a:pt x="360" y="243"/>
                    <a:pt x="232" y="243"/>
                  </a:cubicBezTo>
                  <a:cubicBezTo>
                    <a:pt x="104" y="243"/>
                    <a:pt x="0" y="212"/>
                    <a:pt x="0" y="174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7" name="Freeform 13"/>
            <p:cNvSpPr>
              <a:spLocks/>
            </p:cNvSpPr>
            <p:nvPr/>
          </p:nvSpPr>
          <p:spPr bwMode="auto">
            <a:xfrm>
              <a:off x="5792827" y="3107047"/>
              <a:ext cx="94370" cy="39273"/>
            </a:xfrm>
            <a:custGeom>
              <a:avLst/>
              <a:gdLst>
                <a:gd name="T0" fmla="*/ 455 w 464"/>
                <a:gd name="T1" fmla="*/ 0 h 193"/>
                <a:gd name="T2" fmla="*/ 232 w 464"/>
                <a:gd name="T3" fmla="*/ 49 h 193"/>
                <a:gd name="T4" fmla="*/ 9 w 464"/>
                <a:gd name="T5" fmla="*/ 0 h 193"/>
                <a:gd name="T6" fmla="*/ 0 w 464"/>
                <a:gd name="T7" fmla="*/ 19 h 193"/>
                <a:gd name="T8" fmla="*/ 0 w 464"/>
                <a:gd name="T9" fmla="*/ 125 h 193"/>
                <a:gd name="T10" fmla="*/ 232 w 464"/>
                <a:gd name="T11" fmla="*/ 193 h 193"/>
                <a:gd name="T12" fmla="*/ 464 w 464"/>
                <a:gd name="T13" fmla="*/ 125 h 193"/>
                <a:gd name="T14" fmla="*/ 464 w 464"/>
                <a:gd name="T15" fmla="*/ 19 h 193"/>
                <a:gd name="T16" fmla="*/ 455 w 464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193">
                  <a:moveTo>
                    <a:pt x="455" y="0"/>
                  </a:moveTo>
                  <a:cubicBezTo>
                    <a:pt x="426" y="28"/>
                    <a:pt x="337" y="49"/>
                    <a:pt x="232" y="49"/>
                  </a:cubicBezTo>
                  <a:cubicBezTo>
                    <a:pt x="127" y="49"/>
                    <a:pt x="38" y="28"/>
                    <a:pt x="9" y="0"/>
                  </a:cubicBezTo>
                  <a:cubicBezTo>
                    <a:pt x="3" y="6"/>
                    <a:pt x="0" y="13"/>
                    <a:pt x="0" y="1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3"/>
                    <a:pt x="104" y="193"/>
                    <a:pt x="232" y="193"/>
                  </a:cubicBezTo>
                  <a:cubicBezTo>
                    <a:pt x="360" y="193"/>
                    <a:pt x="464" y="163"/>
                    <a:pt x="464" y="125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64" y="13"/>
                    <a:pt x="461" y="6"/>
                    <a:pt x="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8" name="Freeform 14"/>
            <p:cNvSpPr>
              <a:spLocks/>
            </p:cNvSpPr>
            <p:nvPr/>
          </p:nvSpPr>
          <p:spPr bwMode="auto">
            <a:xfrm>
              <a:off x="5792827" y="3142020"/>
              <a:ext cx="94370" cy="39273"/>
            </a:xfrm>
            <a:custGeom>
              <a:avLst/>
              <a:gdLst>
                <a:gd name="T0" fmla="*/ 455 w 464"/>
                <a:gd name="T1" fmla="*/ 0 h 193"/>
                <a:gd name="T2" fmla="*/ 232 w 464"/>
                <a:gd name="T3" fmla="*/ 49 h 193"/>
                <a:gd name="T4" fmla="*/ 9 w 464"/>
                <a:gd name="T5" fmla="*/ 0 h 193"/>
                <a:gd name="T6" fmla="*/ 0 w 464"/>
                <a:gd name="T7" fmla="*/ 19 h 193"/>
                <a:gd name="T8" fmla="*/ 0 w 464"/>
                <a:gd name="T9" fmla="*/ 125 h 193"/>
                <a:gd name="T10" fmla="*/ 232 w 464"/>
                <a:gd name="T11" fmla="*/ 193 h 193"/>
                <a:gd name="T12" fmla="*/ 464 w 464"/>
                <a:gd name="T13" fmla="*/ 125 h 193"/>
                <a:gd name="T14" fmla="*/ 464 w 464"/>
                <a:gd name="T15" fmla="*/ 19 h 193"/>
                <a:gd name="T16" fmla="*/ 455 w 464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193">
                  <a:moveTo>
                    <a:pt x="455" y="0"/>
                  </a:moveTo>
                  <a:cubicBezTo>
                    <a:pt x="426" y="28"/>
                    <a:pt x="337" y="49"/>
                    <a:pt x="232" y="49"/>
                  </a:cubicBezTo>
                  <a:cubicBezTo>
                    <a:pt x="127" y="49"/>
                    <a:pt x="38" y="28"/>
                    <a:pt x="9" y="0"/>
                  </a:cubicBezTo>
                  <a:cubicBezTo>
                    <a:pt x="3" y="6"/>
                    <a:pt x="0" y="13"/>
                    <a:pt x="0" y="1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3"/>
                    <a:pt x="104" y="193"/>
                    <a:pt x="232" y="193"/>
                  </a:cubicBezTo>
                  <a:cubicBezTo>
                    <a:pt x="360" y="193"/>
                    <a:pt x="464" y="163"/>
                    <a:pt x="464" y="125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64" y="13"/>
                    <a:pt x="461" y="6"/>
                    <a:pt x="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3" name="Freeform 12"/>
            <p:cNvSpPr>
              <a:spLocks/>
            </p:cNvSpPr>
            <p:nvPr/>
          </p:nvSpPr>
          <p:spPr bwMode="auto">
            <a:xfrm>
              <a:off x="5902923" y="3061566"/>
              <a:ext cx="94370" cy="49435"/>
            </a:xfrm>
            <a:custGeom>
              <a:avLst/>
              <a:gdLst>
                <a:gd name="T0" fmla="*/ 0 w 464"/>
                <a:gd name="T1" fmla="*/ 69 h 243"/>
                <a:gd name="T2" fmla="*/ 232 w 464"/>
                <a:gd name="T3" fmla="*/ 0 h 243"/>
                <a:gd name="T4" fmla="*/ 464 w 464"/>
                <a:gd name="T5" fmla="*/ 69 h 243"/>
                <a:gd name="T6" fmla="*/ 464 w 464"/>
                <a:gd name="T7" fmla="*/ 174 h 243"/>
                <a:gd name="T8" fmla="*/ 232 w 464"/>
                <a:gd name="T9" fmla="*/ 243 h 243"/>
                <a:gd name="T10" fmla="*/ 0 w 464"/>
                <a:gd name="T11" fmla="*/ 174 h 243"/>
                <a:gd name="T12" fmla="*/ 0 w 464"/>
                <a:gd name="T13" fmla="*/ 6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243">
                  <a:moveTo>
                    <a:pt x="0" y="69"/>
                  </a:moveTo>
                  <a:cubicBezTo>
                    <a:pt x="0" y="31"/>
                    <a:pt x="104" y="0"/>
                    <a:pt x="232" y="0"/>
                  </a:cubicBezTo>
                  <a:cubicBezTo>
                    <a:pt x="360" y="0"/>
                    <a:pt x="464" y="31"/>
                    <a:pt x="464" y="69"/>
                  </a:cubicBezTo>
                  <a:cubicBezTo>
                    <a:pt x="464" y="174"/>
                    <a:pt x="464" y="174"/>
                    <a:pt x="464" y="174"/>
                  </a:cubicBezTo>
                  <a:cubicBezTo>
                    <a:pt x="464" y="212"/>
                    <a:pt x="360" y="243"/>
                    <a:pt x="232" y="243"/>
                  </a:cubicBezTo>
                  <a:cubicBezTo>
                    <a:pt x="104" y="243"/>
                    <a:pt x="0" y="212"/>
                    <a:pt x="0" y="174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4" name="Freeform 13"/>
            <p:cNvSpPr>
              <a:spLocks/>
            </p:cNvSpPr>
            <p:nvPr/>
          </p:nvSpPr>
          <p:spPr bwMode="auto">
            <a:xfrm>
              <a:off x="5902923" y="3107047"/>
              <a:ext cx="94370" cy="39273"/>
            </a:xfrm>
            <a:custGeom>
              <a:avLst/>
              <a:gdLst>
                <a:gd name="T0" fmla="*/ 455 w 464"/>
                <a:gd name="T1" fmla="*/ 0 h 193"/>
                <a:gd name="T2" fmla="*/ 232 w 464"/>
                <a:gd name="T3" fmla="*/ 49 h 193"/>
                <a:gd name="T4" fmla="*/ 9 w 464"/>
                <a:gd name="T5" fmla="*/ 0 h 193"/>
                <a:gd name="T6" fmla="*/ 0 w 464"/>
                <a:gd name="T7" fmla="*/ 19 h 193"/>
                <a:gd name="T8" fmla="*/ 0 w 464"/>
                <a:gd name="T9" fmla="*/ 125 h 193"/>
                <a:gd name="T10" fmla="*/ 232 w 464"/>
                <a:gd name="T11" fmla="*/ 193 h 193"/>
                <a:gd name="T12" fmla="*/ 464 w 464"/>
                <a:gd name="T13" fmla="*/ 125 h 193"/>
                <a:gd name="T14" fmla="*/ 464 w 464"/>
                <a:gd name="T15" fmla="*/ 19 h 193"/>
                <a:gd name="T16" fmla="*/ 455 w 464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193">
                  <a:moveTo>
                    <a:pt x="455" y="0"/>
                  </a:moveTo>
                  <a:cubicBezTo>
                    <a:pt x="426" y="28"/>
                    <a:pt x="337" y="49"/>
                    <a:pt x="232" y="49"/>
                  </a:cubicBezTo>
                  <a:cubicBezTo>
                    <a:pt x="127" y="49"/>
                    <a:pt x="38" y="28"/>
                    <a:pt x="9" y="0"/>
                  </a:cubicBezTo>
                  <a:cubicBezTo>
                    <a:pt x="3" y="6"/>
                    <a:pt x="0" y="13"/>
                    <a:pt x="0" y="1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3"/>
                    <a:pt x="104" y="193"/>
                    <a:pt x="232" y="193"/>
                  </a:cubicBezTo>
                  <a:cubicBezTo>
                    <a:pt x="360" y="193"/>
                    <a:pt x="464" y="163"/>
                    <a:pt x="464" y="125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64" y="13"/>
                    <a:pt x="461" y="6"/>
                    <a:pt x="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5" name="Freeform 14"/>
            <p:cNvSpPr>
              <a:spLocks/>
            </p:cNvSpPr>
            <p:nvPr/>
          </p:nvSpPr>
          <p:spPr bwMode="auto">
            <a:xfrm>
              <a:off x="5902923" y="3142020"/>
              <a:ext cx="94370" cy="39273"/>
            </a:xfrm>
            <a:custGeom>
              <a:avLst/>
              <a:gdLst>
                <a:gd name="T0" fmla="*/ 455 w 464"/>
                <a:gd name="T1" fmla="*/ 0 h 193"/>
                <a:gd name="T2" fmla="*/ 232 w 464"/>
                <a:gd name="T3" fmla="*/ 49 h 193"/>
                <a:gd name="T4" fmla="*/ 9 w 464"/>
                <a:gd name="T5" fmla="*/ 0 h 193"/>
                <a:gd name="T6" fmla="*/ 0 w 464"/>
                <a:gd name="T7" fmla="*/ 19 h 193"/>
                <a:gd name="T8" fmla="*/ 0 w 464"/>
                <a:gd name="T9" fmla="*/ 125 h 193"/>
                <a:gd name="T10" fmla="*/ 232 w 464"/>
                <a:gd name="T11" fmla="*/ 193 h 193"/>
                <a:gd name="T12" fmla="*/ 464 w 464"/>
                <a:gd name="T13" fmla="*/ 125 h 193"/>
                <a:gd name="T14" fmla="*/ 464 w 464"/>
                <a:gd name="T15" fmla="*/ 19 h 193"/>
                <a:gd name="T16" fmla="*/ 455 w 464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193">
                  <a:moveTo>
                    <a:pt x="455" y="0"/>
                  </a:moveTo>
                  <a:cubicBezTo>
                    <a:pt x="426" y="28"/>
                    <a:pt x="337" y="49"/>
                    <a:pt x="232" y="49"/>
                  </a:cubicBezTo>
                  <a:cubicBezTo>
                    <a:pt x="127" y="49"/>
                    <a:pt x="38" y="28"/>
                    <a:pt x="9" y="0"/>
                  </a:cubicBezTo>
                  <a:cubicBezTo>
                    <a:pt x="3" y="6"/>
                    <a:pt x="0" y="13"/>
                    <a:pt x="0" y="1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3"/>
                    <a:pt x="104" y="193"/>
                    <a:pt x="232" y="193"/>
                  </a:cubicBezTo>
                  <a:cubicBezTo>
                    <a:pt x="360" y="193"/>
                    <a:pt x="464" y="163"/>
                    <a:pt x="464" y="125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64" y="13"/>
                    <a:pt x="461" y="6"/>
                    <a:pt x="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0" name="Freeform 12"/>
            <p:cNvSpPr>
              <a:spLocks/>
            </p:cNvSpPr>
            <p:nvPr/>
          </p:nvSpPr>
          <p:spPr bwMode="auto">
            <a:xfrm>
              <a:off x="6020035" y="3061566"/>
              <a:ext cx="94370" cy="49435"/>
            </a:xfrm>
            <a:custGeom>
              <a:avLst/>
              <a:gdLst>
                <a:gd name="T0" fmla="*/ 0 w 464"/>
                <a:gd name="T1" fmla="*/ 69 h 243"/>
                <a:gd name="T2" fmla="*/ 232 w 464"/>
                <a:gd name="T3" fmla="*/ 0 h 243"/>
                <a:gd name="T4" fmla="*/ 464 w 464"/>
                <a:gd name="T5" fmla="*/ 69 h 243"/>
                <a:gd name="T6" fmla="*/ 464 w 464"/>
                <a:gd name="T7" fmla="*/ 174 h 243"/>
                <a:gd name="T8" fmla="*/ 232 w 464"/>
                <a:gd name="T9" fmla="*/ 243 h 243"/>
                <a:gd name="T10" fmla="*/ 0 w 464"/>
                <a:gd name="T11" fmla="*/ 174 h 243"/>
                <a:gd name="T12" fmla="*/ 0 w 464"/>
                <a:gd name="T13" fmla="*/ 6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243">
                  <a:moveTo>
                    <a:pt x="0" y="69"/>
                  </a:moveTo>
                  <a:cubicBezTo>
                    <a:pt x="0" y="31"/>
                    <a:pt x="104" y="0"/>
                    <a:pt x="232" y="0"/>
                  </a:cubicBezTo>
                  <a:cubicBezTo>
                    <a:pt x="360" y="0"/>
                    <a:pt x="464" y="31"/>
                    <a:pt x="464" y="69"/>
                  </a:cubicBezTo>
                  <a:cubicBezTo>
                    <a:pt x="464" y="174"/>
                    <a:pt x="464" y="174"/>
                    <a:pt x="464" y="174"/>
                  </a:cubicBezTo>
                  <a:cubicBezTo>
                    <a:pt x="464" y="212"/>
                    <a:pt x="360" y="243"/>
                    <a:pt x="232" y="243"/>
                  </a:cubicBezTo>
                  <a:cubicBezTo>
                    <a:pt x="104" y="243"/>
                    <a:pt x="0" y="212"/>
                    <a:pt x="0" y="174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1" name="Freeform 13"/>
            <p:cNvSpPr>
              <a:spLocks/>
            </p:cNvSpPr>
            <p:nvPr/>
          </p:nvSpPr>
          <p:spPr bwMode="auto">
            <a:xfrm>
              <a:off x="6020035" y="3107047"/>
              <a:ext cx="94370" cy="39273"/>
            </a:xfrm>
            <a:custGeom>
              <a:avLst/>
              <a:gdLst>
                <a:gd name="T0" fmla="*/ 455 w 464"/>
                <a:gd name="T1" fmla="*/ 0 h 193"/>
                <a:gd name="T2" fmla="*/ 232 w 464"/>
                <a:gd name="T3" fmla="*/ 49 h 193"/>
                <a:gd name="T4" fmla="*/ 9 w 464"/>
                <a:gd name="T5" fmla="*/ 0 h 193"/>
                <a:gd name="T6" fmla="*/ 0 w 464"/>
                <a:gd name="T7" fmla="*/ 19 h 193"/>
                <a:gd name="T8" fmla="*/ 0 w 464"/>
                <a:gd name="T9" fmla="*/ 125 h 193"/>
                <a:gd name="T10" fmla="*/ 232 w 464"/>
                <a:gd name="T11" fmla="*/ 193 h 193"/>
                <a:gd name="T12" fmla="*/ 464 w 464"/>
                <a:gd name="T13" fmla="*/ 125 h 193"/>
                <a:gd name="T14" fmla="*/ 464 w 464"/>
                <a:gd name="T15" fmla="*/ 19 h 193"/>
                <a:gd name="T16" fmla="*/ 455 w 464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193">
                  <a:moveTo>
                    <a:pt x="455" y="0"/>
                  </a:moveTo>
                  <a:cubicBezTo>
                    <a:pt x="426" y="28"/>
                    <a:pt x="337" y="49"/>
                    <a:pt x="232" y="49"/>
                  </a:cubicBezTo>
                  <a:cubicBezTo>
                    <a:pt x="127" y="49"/>
                    <a:pt x="38" y="28"/>
                    <a:pt x="9" y="0"/>
                  </a:cubicBezTo>
                  <a:cubicBezTo>
                    <a:pt x="3" y="6"/>
                    <a:pt x="0" y="13"/>
                    <a:pt x="0" y="1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3"/>
                    <a:pt x="104" y="193"/>
                    <a:pt x="232" y="193"/>
                  </a:cubicBezTo>
                  <a:cubicBezTo>
                    <a:pt x="360" y="193"/>
                    <a:pt x="464" y="163"/>
                    <a:pt x="464" y="125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64" y="13"/>
                    <a:pt x="461" y="6"/>
                    <a:pt x="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2" name="Freeform 14"/>
            <p:cNvSpPr>
              <a:spLocks/>
            </p:cNvSpPr>
            <p:nvPr/>
          </p:nvSpPr>
          <p:spPr bwMode="auto">
            <a:xfrm>
              <a:off x="6020035" y="3142020"/>
              <a:ext cx="94370" cy="39273"/>
            </a:xfrm>
            <a:custGeom>
              <a:avLst/>
              <a:gdLst>
                <a:gd name="T0" fmla="*/ 455 w 464"/>
                <a:gd name="T1" fmla="*/ 0 h 193"/>
                <a:gd name="T2" fmla="*/ 232 w 464"/>
                <a:gd name="T3" fmla="*/ 49 h 193"/>
                <a:gd name="T4" fmla="*/ 9 w 464"/>
                <a:gd name="T5" fmla="*/ 0 h 193"/>
                <a:gd name="T6" fmla="*/ 0 w 464"/>
                <a:gd name="T7" fmla="*/ 19 h 193"/>
                <a:gd name="T8" fmla="*/ 0 w 464"/>
                <a:gd name="T9" fmla="*/ 125 h 193"/>
                <a:gd name="T10" fmla="*/ 232 w 464"/>
                <a:gd name="T11" fmla="*/ 193 h 193"/>
                <a:gd name="T12" fmla="*/ 464 w 464"/>
                <a:gd name="T13" fmla="*/ 125 h 193"/>
                <a:gd name="T14" fmla="*/ 464 w 464"/>
                <a:gd name="T15" fmla="*/ 19 h 193"/>
                <a:gd name="T16" fmla="*/ 455 w 464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193">
                  <a:moveTo>
                    <a:pt x="455" y="0"/>
                  </a:moveTo>
                  <a:cubicBezTo>
                    <a:pt x="426" y="28"/>
                    <a:pt x="337" y="49"/>
                    <a:pt x="232" y="49"/>
                  </a:cubicBezTo>
                  <a:cubicBezTo>
                    <a:pt x="127" y="49"/>
                    <a:pt x="38" y="28"/>
                    <a:pt x="9" y="0"/>
                  </a:cubicBezTo>
                  <a:cubicBezTo>
                    <a:pt x="3" y="6"/>
                    <a:pt x="0" y="13"/>
                    <a:pt x="0" y="1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3"/>
                    <a:pt x="104" y="193"/>
                    <a:pt x="232" y="193"/>
                  </a:cubicBezTo>
                  <a:cubicBezTo>
                    <a:pt x="360" y="193"/>
                    <a:pt x="464" y="163"/>
                    <a:pt x="464" y="125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64" y="13"/>
                    <a:pt x="461" y="6"/>
                    <a:pt x="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1" name="Freeform 12"/>
            <p:cNvSpPr>
              <a:spLocks/>
            </p:cNvSpPr>
            <p:nvPr/>
          </p:nvSpPr>
          <p:spPr bwMode="auto">
            <a:xfrm>
              <a:off x="5677519" y="3408315"/>
              <a:ext cx="94370" cy="49435"/>
            </a:xfrm>
            <a:custGeom>
              <a:avLst/>
              <a:gdLst>
                <a:gd name="T0" fmla="*/ 0 w 464"/>
                <a:gd name="T1" fmla="*/ 69 h 243"/>
                <a:gd name="T2" fmla="*/ 232 w 464"/>
                <a:gd name="T3" fmla="*/ 0 h 243"/>
                <a:gd name="T4" fmla="*/ 464 w 464"/>
                <a:gd name="T5" fmla="*/ 69 h 243"/>
                <a:gd name="T6" fmla="*/ 464 w 464"/>
                <a:gd name="T7" fmla="*/ 174 h 243"/>
                <a:gd name="T8" fmla="*/ 232 w 464"/>
                <a:gd name="T9" fmla="*/ 243 h 243"/>
                <a:gd name="T10" fmla="*/ 0 w 464"/>
                <a:gd name="T11" fmla="*/ 174 h 243"/>
                <a:gd name="T12" fmla="*/ 0 w 464"/>
                <a:gd name="T13" fmla="*/ 6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243">
                  <a:moveTo>
                    <a:pt x="0" y="69"/>
                  </a:moveTo>
                  <a:cubicBezTo>
                    <a:pt x="0" y="31"/>
                    <a:pt x="104" y="0"/>
                    <a:pt x="232" y="0"/>
                  </a:cubicBezTo>
                  <a:cubicBezTo>
                    <a:pt x="360" y="0"/>
                    <a:pt x="464" y="31"/>
                    <a:pt x="464" y="69"/>
                  </a:cubicBezTo>
                  <a:cubicBezTo>
                    <a:pt x="464" y="174"/>
                    <a:pt x="464" y="174"/>
                    <a:pt x="464" y="174"/>
                  </a:cubicBezTo>
                  <a:cubicBezTo>
                    <a:pt x="464" y="212"/>
                    <a:pt x="360" y="243"/>
                    <a:pt x="232" y="243"/>
                  </a:cubicBezTo>
                  <a:cubicBezTo>
                    <a:pt x="104" y="243"/>
                    <a:pt x="0" y="212"/>
                    <a:pt x="0" y="174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2" name="Freeform 13"/>
            <p:cNvSpPr>
              <a:spLocks/>
            </p:cNvSpPr>
            <p:nvPr/>
          </p:nvSpPr>
          <p:spPr bwMode="auto">
            <a:xfrm>
              <a:off x="5677519" y="3451377"/>
              <a:ext cx="94370" cy="39273"/>
            </a:xfrm>
            <a:custGeom>
              <a:avLst/>
              <a:gdLst>
                <a:gd name="T0" fmla="*/ 455 w 464"/>
                <a:gd name="T1" fmla="*/ 0 h 193"/>
                <a:gd name="T2" fmla="*/ 232 w 464"/>
                <a:gd name="T3" fmla="*/ 49 h 193"/>
                <a:gd name="T4" fmla="*/ 9 w 464"/>
                <a:gd name="T5" fmla="*/ 0 h 193"/>
                <a:gd name="T6" fmla="*/ 0 w 464"/>
                <a:gd name="T7" fmla="*/ 19 h 193"/>
                <a:gd name="T8" fmla="*/ 0 w 464"/>
                <a:gd name="T9" fmla="*/ 125 h 193"/>
                <a:gd name="T10" fmla="*/ 232 w 464"/>
                <a:gd name="T11" fmla="*/ 193 h 193"/>
                <a:gd name="T12" fmla="*/ 464 w 464"/>
                <a:gd name="T13" fmla="*/ 125 h 193"/>
                <a:gd name="T14" fmla="*/ 464 w 464"/>
                <a:gd name="T15" fmla="*/ 19 h 193"/>
                <a:gd name="T16" fmla="*/ 455 w 464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193">
                  <a:moveTo>
                    <a:pt x="455" y="0"/>
                  </a:moveTo>
                  <a:cubicBezTo>
                    <a:pt x="426" y="28"/>
                    <a:pt x="337" y="49"/>
                    <a:pt x="232" y="49"/>
                  </a:cubicBezTo>
                  <a:cubicBezTo>
                    <a:pt x="127" y="49"/>
                    <a:pt x="38" y="28"/>
                    <a:pt x="9" y="0"/>
                  </a:cubicBezTo>
                  <a:cubicBezTo>
                    <a:pt x="3" y="6"/>
                    <a:pt x="0" y="13"/>
                    <a:pt x="0" y="1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3"/>
                    <a:pt x="104" y="193"/>
                    <a:pt x="232" y="193"/>
                  </a:cubicBezTo>
                  <a:cubicBezTo>
                    <a:pt x="360" y="193"/>
                    <a:pt x="464" y="163"/>
                    <a:pt x="464" y="125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64" y="13"/>
                    <a:pt x="461" y="6"/>
                    <a:pt x="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3" name="Freeform 14"/>
            <p:cNvSpPr>
              <a:spLocks/>
            </p:cNvSpPr>
            <p:nvPr/>
          </p:nvSpPr>
          <p:spPr bwMode="auto">
            <a:xfrm>
              <a:off x="5677519" y="3483931"/>
              <a:ext cx="94370" cy="39273"/>
            </a:xfrm>
            <a:custGeom>
              <a:avLst/>
              <a:gdLst>
                <a:gd name="T0" fmla="*/ 455 w 464"/>
                <a:gd name="T1" fmla="*/ 0 h 193"/>
                <a:gd name="T2" fmla="*/ 232 w 464"/>
                <a:gd name="T3" fmla="*/ 49 h 193"/>
                <a:gd name="T4" fmla="*/ 9 w 464"/>
                <a:gd name="T5" fmla="*/ 0 h 193"/>
                <a:gd name="T6" fmla="*/ 0 w 464"/>
                <a:gd name="T7" fmla="*/ 19 h 193"/>
                <a:gd name="T8" fmla="*/ 0 w 464"/>
                <a:gd name="T9" fmla="*/ 125 h 193"/>
                <a:gd name="T10" fmla="*/ 232 w 464"/>
                <a:gd name="T11" fmla="*/ 193 h 193"/>
                <a:gd name="T12" fmla="*/ 464 w 464"/>
                <a:gd name="T13" fmla="*/ 125 h 193"/>
                <a:gd name="T14" fmla="*/ 464 w 464"/>
                <a:gd name="T15" fmla="*/ 19 h 193"/>
                <a:gd name="T16" fmla="*/ 455 w 464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193">
                  <a:moveTo>
                    <a:pt x="455" y="0"/>
                  </a:moveTo>
                  <a:cubicBezTo>
                    <a:pt x="426" y="28"/>
                    <a:pt x="337" y="49"/>
                    <a:pt x="232" y="49"/>
                  </a:cubicBezTo>
                  <a:cubicBezTo>
                    <a:pt x="127" y="49"/>
                    <a:pt x="38" y="28"/>
                    <a:pt x="9" y="0"/>
                  </a:cubicBezTo>
                  <a:cubicBezTo>
                    <a:pt x="3" y="6"/>
                    <a:pt x="0" y="13"/>
                    <a:pt x="0" y="1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3"/>
                    <a:pt x="104" y="193"/>
                    <a:pt x="232" y="193"/>
                  </a:cubicBezTo>
                  <a:cubicBezTo>
                    <a:pt x="360" y="193"/>
                    <a:pt x="464" y="163"/>
                    <a:pt x="464" y="125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64" y="13"/>
                    <a:pt x="461" y="6"/>
                    <a:pt x="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8" name="Freeform 12"/>
            <p:cNvSpPr>
              <a:spLocks/>
            </p:cNvSpPr>
            <p:nvPr/>
          </p:nvSpPr>
          <p:spPr bwMode="auto">
            <a:xfrm>
              <a:off x="5792827" y="3408315"/>
              <a:ext cx="94370" cy="49435"/>
            </a:xfrm>
            <a:custGeom>
              <a:avLst/>
              <a:gdLst>
                <a:gd name="T0" fmla="*/ 0 w 464"/>
                <a:gd name="T1" fmla="*/ 69 h 243"/>
                <a:gd name="T2" fmla="*/ 232 w 464"/>
                <a:gd name="T3" fmla="*/ 0 h 243"/>
                <a:gd name="T4" fmla="*/ 464 w 464"/>
                <a:gd name="T5" fmla="*/ 69 h 243"/>
                <a:gd name="T6" fmla="*/ 464 w 464"/>
                <a:gd name="T7" fmla="*/ 174 h 243"/>
                <a:gd name="T8" fmla="*/ 232 w 464"/>
                <a:gd name="T9" fmla="*/ 243 h 243"/>
                <a:gd name="T10" fmla="*/ 0 w 464"/>
                <a:gd name="T11" fmla="*/ 174 h 243"/>
                <a:gd name="T12" fmla="*/ 0 w 464"/>
                <a:gd name="T13" fmla="*/ 6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243">
                  <a:moveTo>
                    <a:pt x="0" y="69"/>
                  </a:moveTo>
                  <a:cubicBezTo>
                    <a:pt x="0" y="31"/>
                    <a:pt x="104" y="0"/>
                    <a:pt x="232" y="0"/>
                  </a:cubicBezTo>
                  <a:cubicBezTo>
                    <a:pt x="360" y="0"/>
                    <a:pt x="464" y="31"/>
                    <a:pt x="464" y="69"/>
                  </a:cubicBezTo>
                  <a:cubicBezTo>
                    <a:pt x="464" y="174"/>
                    <a:pt x="464" y="174"/>
                    <a:pt x="464" y="174"/>
                  </a:cubicBezTo>
                  <a:cubicBezTo>
                    <a:pt x="464" y="212"/>
                    <a:pt x="360" y="243"/>
                    <a:pt x="232" y="243"/>
                  </a:cubicBezTo>
                  <a:cubicBezTo>
                    <a:pt x="104" y="243"/>
                    <a:pt x="0" y="212"/>
                    <a:pt x="0" y="174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9" name="Freeform 13"/>
            <p:cNvSpPr>
              <a:spLocks/>
            </p:cNvSpPr>
            <p:nvPr/>
          </p:nvSpPr>
          <p:spPr bwMode="auto">
            <a:xfrm>
              <a:off x="5792827" y="3451377"/>
              <a:ext cx="94370" cy="39273"/>
            </a:xfrm>
            <a:custGeom>
              <a:avLst/>
              <a:gdLst>
                <a:gd name="T0" fmla="*/ 455 w 464"/>
                <a:gd name="T1" fmla="*/ 0 h 193"/>
                <a:gd name="T2" fmla="*/ 232 w 464"/>
                <a:gd name="T3" fmla="*/ 49 h 193"/>
                <a:gd name="T4" fmla="*/ 9 w 464"/>
                <a:gd name="T5" fmla="*/ 0 h 193"/>
                <a:gd name="T6" fmla="*/ 0 w 464"/>
                <a:gd name="T7" fmla="*/ 19 h 193"/>
                <a:gd name="T8" fmla="*/ 0 w 464"/>
                <a:gd name="T9" fmla="*/ 125 h 193"/>
                <a:gd name="T10" fmla="*/ 232 w 464"/>
                <a:gd name="T11" fmla="*/ 193 h 193"/>
                <a:gd name="T12" fmla="*/ 464 w 464"/>
                <a:gd name="T13" fmla="*/ 125 h 193"/>
                <a:gd name="T14" fmla="*/ 464 w 464"/>
                <a:gd name="T15" fmla="*/ 19 h 193"/>
                <a:gd name="T16" fmla="*/ 455 w 464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193">
                  <a:moveTo>
                    <a:pt x="455" y="0"/>
                  </a:moveTo>
                  <a:cubicBezTo>
                    <a:pt x="426" y="28"/>
                    <a:pt x="337" y="49"/>
                    <a:pt x="232" y="49"/>
                  </a:cubicBezTo>
                  <a:cubicBezTo>
                    <a:pt x="127" y="49"/>
                    <a:pt x="38" y="28"/>
                    <a:pt x="9" y="0"/>
                  </a:cubicBezTo>
                  <a:cubicBezTo>
                    <a:pt x="3" y="6"/>
                    <a:pt x="0" y="13"/>
                    <a:pt x="0" y="1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3"/>
                    <a:pt x="104" y="193"/>
                    <a:pt x="232" y="193"/>
                  </a:cubicBezTo>
                  <a:cubicBezTo>
                    <a:pt x="360" y="193"/>
                    <a:pt x="464" y="163"/>
                    <a:pt x="464" y="125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64" y="13"/>
                    <a:pt x="461" y="6"/>
                    <a:pt x="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0" name="Freeform 14"/>
            <p:cNvSpPr>
              <a:spLocks/>
            </p:cNvSpPr>
            <p:nvPr/>
          </p:nvSpPr>
          <p:spPr bwMode="auto">
            <a:xfrm>
              <a:off x="5792827" y="3483931"/>
              <a:ext cx="94370" cy="39273"/>
            </a:xfrm>
            <a:custGeom>
              <a:avLst/>
              <a:gdLst>
                <a:gd name="T0" fmla="*/ 455 w 464"/>
                <a:gd name="T1" fmla="*/ 0 h 193"/>
                <a:gd name="T2" fmla="*/ 232 w 464"/>
                <a:gd name="T3" fmla="*/ 49 h 193"/>
                <a:gd name="T4" fmla="*/ 9 w 464"/>
                <a:gd name="T5" fmla="*/ 0 h 193"/>
                <a:gd name="T6" fmla="*/ 0 w 464"/>
                <a:gd name="T7" fmla="*/ 19 h 193"/>
                <a:gd name="T8" fmla="*/ 0 w 464"/>
                <a:gd name="T9" fmla="*/ 125 h 193"/>
                <a:gd name="T10" fmla="*/ 232 w 464"/>
                <a:gd name="T11" fmla="*/ 193 h 193"/>
                <a:gd name="T12" fmla="*/ 464 w 464"/>
                <a:gd name="T13" fmla="*/ 125 h 193"/>
                <a:gd name="T14" fmla="*/ 464 w 464"/>
                <a:gd name="T15" fmla="*/ 19 h 193"/>
                <a:gd name="T16" fmla="*/ 455 w 464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193">
                  <a:moveTo>
                    <a:pt x="455" y="0"/>
                  </a:moveTo>
                  <a:cubicBezTo>
                    <a:pt x="426" y="28"/>
                    <a:pt x="337" y="49"/>
                    <a:pt x="232" y="49"/>
                  </a:cubicBezTo>
                  <a:cubicBezTo>
                    <a:pt x="127" y="49"/>
                    <a:pt x="38" y="28"/>
                    <a:pt x="9" y="0"/>
                  </a:cubicBezTo>
                  <a:cubicBezTo>
                    <a:pt x="3" y="6"/>
                    <a:pt x="0" y="13"/>
                    <a:pt x="0" y="1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3"/>
                    <a:pt x="104" y="193"/>
                    <a:pt x="232" y="193"/>
                  </a:cubicBezTo>
                  <a:cubicBezTo>
                    <a:pt x="360" y="193"/>
                    <a:pt x="464" y="163"/>
                    <a:pt x="464" y="125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64" y="13"/>
                    <a:pt x="461" y="6"/>
                    <a:pt x="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5" name="Freeform 12"/>
            <p:cNvSpPr>
              <a:spLocks/>
            </p:cNvSpPr>
            <p:nvPr/>
          </p:nvSpPr>
          <p:spPr bwMode="auto">
            <a:xfrm>
              <a:off x="5902923" y="3408315"/>
              <a:ext cx="94370" cy="49435"/>
            </a:xfrm>
            <a:custGeom>
              <a:avLst/>
              <a:gdLst>
                <a:gd name="T0" fmla="*/ 0 w 464"/>
                <a:gd name="T1" fmla="*/ 69 h 243"/>
                <a:gd name="T2" fmla="*/ 232 w 464"/>
                <a:gd name="T3" fmla="*/ 0 h 243"/>
                <a:gd name="T4" fmla="*/ 464 w 464"/>
                <a:gd name="T5" fmla="*/ 69 h 243"/>
                <a:gd name="T6" fmla="*/ 464 w 464"/>
                <a:gd name="T7" fmla="*/ 174 h 243"/>
                <a:gd name="T8" fmla="*/ 232 w 464"/>
                <a:gd name="T9" fmla="*/ 243 h 243"/>
                <a:gd name="T10" fmla="*/ 0 w 464"/>
                <a:gd name="T11" fmla="*/ 174 h 243"/>
                <a:gd name="T12" fmla="*/ 0 w 464"/>
                <a:gd name="T13" fmla="*/ 6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243">
                  <a:moveTo>
                    <a:pt x="0" y="69"/>
                  </a:moveTo>
                  <a:cubicBezTo>
                    <a:pt x="0" y="31"/>
                    <a:pt x="104" y="0"/>
                    <a:pt x="232" y="0"/>
                  </a:cubicBezTo>
                  <a:cubicBezTo>
                    <a:pt x="360" y="0"/>
                    <a:pt x="464" y="31"/>
                    <a:pt x="464" y="69"/>
                  </a:cubicBezTo>
                  <a:cubicBezTo>
                    <a:pt x="464" y="174"/>
                    <a:pt x="464" y="174"/>
                    <a:pt x="464" y="174"/>
                  </a:cubicBezTo>
                  <a:cubicBezTo>
                    <a:pt x="464" y="212"/>
                    <a:pt x="360" y="243"/>
                    <a:pt x="232" y="243"/>
                  </a:cubicBezTo>
                  <a:cubicBezTo>
                    <a:pt x="104" y="243"/>
                    <a:pt x="0" y="212"/>
                    <a:pt x="0" y="174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6" name="Freeform 13"/>
            <p:cNvSpPr>
              <a:spLocks/>
            </p:cNvSpPr>
            <p:nvPr/>
          </p:nvSpPr>
          <p:spPr bwMode="auto">
            <a:xfrm>
              <a:off x="5902923" y="3451377"/>
              <a:ext cx="94370" cy="39273"/>
            </a:xfrm>
            <a:custGeom>
              <a:avLst/>
              <a:gdLst>
                <a:gd name="T0" fmla="*/ 455 w 464"/>
                <a:gd name="T1" fmla="*/ 0 h 193"/>
                <a:gd name="T2" fmla="*/ 232 w 464"/>
                <a:gd name="T3" fmla="*/ 49 h 193"/>
                <a:gd name="T4" fmla="*/ 9 w 464"/>
                <a:gd name="T5" fmla="*/ 0 h 193"/>
                <a:gd name="T6" fmla="*/ 0 w 464"/>
                <a:gd name="T7" fmla="*/ 19 h 193"/>
                <a:gd name="T8" fmla="*/ 0 w 464"/>
                <a:gd name="T9" fmla="*/ 125 h 193"/>
                <a:gd name="T10" fmla="*/ 232 w 464"/>
                <a:gd name="T11" fmla="*/ 193 h 193"/>
                <a:gd name="T12" fmla="*/ 464 w 464"/>
                <a:gd name="T13" fmla="*/ 125 h 193"/>
                <a:gd name="T14" fmla="*/ 464 w 464"/>
                <a:gd name="T15" fmla="*/ 19 h 193"/>
                <a:gd name="T16" fmla="*/ 455 w 464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193">
                  <a:moveTo>
                    <a:pt x="455" y="0"/>
                  </a:moveTo>
                  <a:cubicBezTo>
                    <a:pt x="426" y="28"/>
                    <a:pt x="337" y="49"/>
                    <a:pt x="232" y="49"/>
                  </a:cubicBezTo>
                  <a:cubicBezTo>
                    <a:pt x="127" y="49"/>
                    <a:pt x="38" y="28"/>
                    <a:pt x="9" y="0"/>
                  </a:cubicBezTo>
                  <a:cubicBezTo>
                    <a:pt x="3" y="6"/>
                    <a:pt x="0" y="13"/>
                    <a:pt x="0" y="1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3"/>
                    <a:pt x="104" y="193"/>
                    <a:pt x="232" y="193"/>
                  </a:cubicBezTo>
                  <a:cubicBezTo>
                    <a:pt x="360" y="193"/>
                    <a:pt x="464" y="163"/>
                    <a:pt x="464" y="125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64" y="13"/>
                    <a:pt x="461" y="6"/>
                    <a:pt x="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7" name="Freeform 14"/>
            <p:cNvSpPr>
              <a:spLocks/>
            </p:cNvSpPr>
            <p:nvPr/>
          </p:nvSpPr>
          <p:spPr bwMode="auto">
            <a:xfrm>
              <a:off x="5902923" y="3483931"/>
              <a:ext cx="94370" cy="39273"/>
            </a:xfrm>
            <a:custGeom>
              <a:avLst/>
              <a:gdLst>
                <a:gd name="T0" fmla="*/ 455 w 464"/>
                <a:gd name="T1" fmla="*/ 0 h 193"/>
                <a:gd name="T2" fmla="*/ 232 w 464"/>
                <a:gd name="T3" fmla="*/ 49 h 193"/>
                <a:gd name="T4" fmla="*/ 9 w 464"/>
                <a:gd name="T5" fmla="*/ 0 h 193"/>
                <a:gd name="T6" fmla="*/ 0 w 464"/>
                <a:gd name="T7" fmla="*/ 19 h 193"/>
                <a:gd name="T8" fmla="*/ 0 w 464"/>
                <a:gd name="T9" fmla="*/ 125 h 193"/>
                <a:gd name="T10" fmla="*/ 232 w 464"/>
                <a:gd name="T11" fmla="*/ 193 h 193"/>
                <a:gd name="T12" fmla="*/ 464 w 464"/>
                <a:gd name="T13" fmla="*/ 125 h 193"/>
                <a:gd name="T14" fmla="*/ 464 w 464"/>
                <a:gd name="T15" fmla="*/ 19 h 193"/>
                <a:gd name="T16" fmla="*/ 455 w 464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193">
                  <a:moveTo>
                    <a:pt x="455" y="0"/>
                  </a:moveTo>
                  <a:cubicBezTo>
                    <a:pt x="426" y="28"/>
                    <a:pt x="337" y="49"/>
                    <a:pt x="232" y="49"/>
                  </a:cubicBezTo>
                  <a:cubicBezTo>
                    <a:pt x="127" y="49"/>
                    <a:pt x="38" y="28"/>
                    <a:pt x="9" y="0"/>
                  </a:cubicBezTo>
                  <a:cubicBezTo>
                    <a:pt x="3" y="6"/>
                    <a:pt x="0" y="13"/>
                    <a:pt x="0" y="1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3"/>
                    <a:pt x="104" y="193"/>
                    <a:pt x="232" y="193"/>
                  </a:cubicBezTo>
                  <a:cubicBezTo>
                    <a:pt x="360" y="193"/>
                    <a:pt x="464" y="163"/>
                    <a:pt x="464" y="125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64" y="13"/>
                    <a:pt x="461" y="6"/>
                    <a:pt x="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2" name="Freeform 12"/>
            <p:cNvSpPr>
              <a:spLocks/>
            </p:cNvSpPr>
            <p:nvPr/>
          </p:nvSpPr>
          <p:spPr bwMode="auto">
            <a:xfrm>
              <a:off x="6020035" y="3408315"/>
              <a:ext cx="94370" cy="49435"/>
            </a:xfrm>
            <a:custGeom>
              <a:avLst/>
              <a:gdLst>
                <a:gd name="T0" fmla="*/ 0 w 464"/>
                <a:gd name="T1" fmla="*/ 69 h 243"/>
                <a:gd name="T2" fmla="*/ 232 w 464"/>
                <a:gd name="T3" fmla="*/ 0 h 243"/>
                <a:gd name="T4" fmla="*/ 464 w 464"/>
                <a:gd name="T5" fmla="*/ 69 h 243"/>
                <a:gd name="T6" fmla="*/ 464 w 464"/>
                <a:gd name="T7" fmla="*/ 174 h 243"/>
                <a:gd name="T8" fmla="*/ 232 w 464"/>
                <a:gd name="T9" fmla="*/ 243 h 243"/>
                <a:gd name="T10" fmla="*/ 0 w 464"/>
                <a:gd name="T11" fmla="*/ 174 h 243"/>
                <a:gd name="T12" fmla="*/ 0 w 464"/>
                <a:gd name="T13" fmla="*/ 6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243">
                  <a:moveTo>
                    <a:pt x="0" y="69"/>
                  </a:moveTo>
                  <a:cubicBezTo>
                    <a:pt x="0" y="31"/>
                    <a:pt x="104" y="0"/>
                    <a:pt x="232" y="0"/>
                  </a:cubicBezTo>
                  <a:cubicBezTo>
                    <a:pt x="360" y="0"/>
                    <a:pt x="464" y="31"/>
                    <a:pt x="464" y="69"/>
                  </a:cubicBezTo>
                  <a:cubicBezTo>
                    <a:pt x="464" y="174"/>
                    <a:pt x="464" y="174"/>
                    <a:pt x="464" y="174"/>
                  </a:cubicBezTo>
                  <a:cubicBezTo>
                    <a:pt x="464" y="212"/>
                    <a:pt x="360" y="243"/>
                    <a:pt x="232" y="243"/>
                  </a:cubicBezTo>
                  <a:cubicBezTo>
                    <a:pt x="104" y="243"/>
                    <a:pt x="0" y="212"/>
                    <a:pt x="0" y="174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3" name="Freeform 13"/>
            <p:cNvSpPr>
              <a:spLocks/>
            </p:cNvSpPr>
            <p:nvPr/>
          </p:nvSpPr>
          <p:spPr bwMode="auto">
            <a:xfrm>
              <a:off x="6020035" y="3451377"/>
              <a:ext cx="94370" cy="39273"/>
            </a:xfrm>
            <a:custGeom>
              <a:avLst/>
              <a:gdLst>
                <a:gd name="T0" fmla="*/ 455 w 464"/>
                <a:gd name="T1" fmla="*/ 0 h 193"/>
                <a:gd name="T2" fmla="*/ 232 w 464"/>
                <a:gd name="T3" fmla="*/ 49 h 193"/>
                <a:gd name="T4" fmla="*/ 9 w 464"/>
                <a:gd name="T5" fmla="*/ 0 h 193"/>
                <a:gd name="T6" fmla="*/ 0 w 464"/>
                <a:gd name="T7" fmla="*/ 19 h 193"/>
                <a:gd name="T8" fmla="*/ 0 w 464"/>
                <a:gd name="T9" fmla="*/ 125 h 193"/>
                <a:gd name="T10" fmla="*/ 232 w 464"/>
                <a:gd name="T11" fmla="*/ 193 h 193"/>
                <a:gd name="T12" fmla="*/ 464 w 464"/>
                <a:gd name="T13" fmla="*/ 125 h 193"/>
                <a:gd name="T14" fmla="*/ 464 w 464"/>
                <a:gd name="T15" fmla="*/ 19 h 193"/>
                <a:gd name="T16" fmla="*/ 455 w 464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193">
                  <a:moveTo>
                    <a:pt x="455" y="0"/>
                  </a:moveTo>
                  <a:cubicBezTo>
                    <a:pt x="426" y="28"/>
                    <a:pt x="337" y="49"/>
                    <a:pt x="232" y="49"/>
                  </a:cubicBezTo>
                  <a:cubicBezTo>
                    <a:pt x="127" y="49"/>
                    <a:pt x="38" y="28"/>
                    <a:pt x="9" y="0"/>
                  </a:cubicBezTo>
                  <a:cubicBezTo>
                    <a:pt x="3" y="6"/>
                    <a:pt x="0" y="13"/>
                    <a:pt x="0" y="1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3"/>
                    <a:pt x="104" y="193"/>
                    <a:pt x="232" y="193"/>
                  </a:cubicBezTo>
                  <a:cubicBezTo>
                    <a:pt x="360" y="193"/>
                    <a:pt x="464" y="163"/>
                    <a:pt x="464" y="125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64" y="13"/>
                    <a:pt x="461" y="6"/>
                    <a:pt x="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4" name="Freeform 14"/>
            <p:cNvSpPr>
              <a:spLocks/>
            </p:cNvSpPr>
            <p:nvPr/>
          </p:nvSpPr>
          <p:spPr bwMode="auto">
            <a:xfrm>
              <a:off x="6020035" y="3483931"/>
              <a:ext cx="94370" cy="39273"/>
            </a:xfrm>
            <a:custGeom>
              <a:avLst/>
              <a:gdLst>
                <a:gd name="T0" fmla="*/ 455 w 464"/>
                <a:gd name="T1" fmla="*/ 0 h 193"/>
                <a:gd name="T2" fmla="*/ 232 w 464"/>
                <a:gd name="T3" fmla="*/ 49 h 193"/>
                <a:gd name="T4" fmla="*/ 9 w 464"/>
                <a:gd name="T5" fmla="*/ 0 h 193"/>
                <a:gd name="T6" fmla="*/ 0 w 464"/>
                <a:gd name="T7" fmla="*/ 19 h 193"/>
                <a:gd name="T8" fmla="*/ 0 w 464"/>
                <a:gd name="T9" fmla="*/ 125 h 193"/>
                <a:gd name="T10" fmla="*/ 232 w 464"/>
                <a:gd name="T11" fmla="*/ 193 h 193"/>
                <a:gd name="T12" fmla="*/ 464 w 464"/>
                <a:gd name="T13" fmla="*/ 125 h 193"/>
                <a:gd name="T14" fmla="*/ 464 w 464"/>
                <a:gd name="T15" fmla="*/ 19 h 193"/>
                <a:gd name="T16" fmla="*/ 455 w 464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193">
                  <a:moveTo>
                    <a:pt x="455" y="0"/>
                  </a:moveTo>
                  <a:cubicBezTo>
                    <a:pt x="426" y="28"/>
                    <a:pt x="337" y="49"/>
                    <a:pt x="232" y="49"/>
                  </a:cubicBezTo>
                  <a:cubicBezTo>
                    <a:pt x="127" y="49"/>
                    <a:pt x="38" y="28"/>
                    <a:pt x="9" y="0"/>
                  </a:cubicBezTo>
                  <a:cubicBezTo>
                    <a:pt x="3" y="6"/>
                    <a:pt x="0" y="13"/>
                    <a:pt x="0" y="1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3"/>
                    <a:pt x="104" y="193"/>
                    <a:pt x="232" y="193"/>
                  </a:cubicBezTo>
                  <a:cubicBezTo>
                    <a:pt x="360" y="193"/>
                    <a:pt x="464" y="163"/>
                    <a:pt x="464" y="125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64" y="13"/>
                    <a:pt x="461" y="6"/>
                    <a:pt x="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3" name="Freeform 12"/>
            <p:cNvSpPr>
              <a:spLocks/>
            </p:cNvSpPr>
            <p:nvPr/>
          </p:nvSpPr>
          <p:spPr bwMode="auto">
            <a:xfrm>
              <a:off x="5677519" y="3752645"/>
              <a:ext cx="94370" cy="49435"/>
            </a:xfrm>
            <a:custGeom>
              <a:avLst/>
              <a:gdLst>
                <a:gd name="T0" fmla="*/ 0 w 464"/>
                <a:gd name="T1" fmla="*/ 69 h 243"/>
                <a:gd name="T2" fmla="*/ 232 w 464"/>
                <a:gd name="T3" fmla="*/ 0 h 243"/>
                <a:gd name="T4" fmla="*/ 464 w 464"/>
                <a:gd name="T5" fmla="*/ 69 h 243"/>
                <a:gd name="T6" fmla="*/ 464 w 464"/>
                <a:gd name="T7" fmla="*/ 174 h 243"/>
                <a:gd name="T8" fmla="*/ 232 w 464"/>
                <a:gd name="T9" fmla="*/ 243 h 243"/>
                <a:gd name="T10" fmla="*/ 0 w 464"/>
                <a:gd name="T11" fmla="*/ 174 h 243"/>
                <a:gd name="T12" fmla="*/ 0 w 464"/>
                <a:gd name="T13" fmla="*/ 6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243">
                  <a:moveTo>
                    <a:pt x="0" y="69"/>
                  </a:moveTo>
                  <a:cubicBezTo>
                    <a:pt x="0" y="31"/>
                    <a:pt x="104" y="0"/>
                    <a:pt x="232" y="0"/>
                  </a:cubicBezTo>
                  <a:cubicBezTo>
                    <a:pt x="360" y="0"/>
                    <a:pt x="464" y="31"/>
                    <a:pt x="464" y="69"/>
                  </a:cubicBezTo>
                  <a:cubicBezTo>
                    <a:pt x="464" y="174"/>
                    <a:pt x="464" y="174"/>
                    <a:pt x="464" y="174"/>
                  </a:cubicBezTo>
                  <a:cubicBezTo>
                    <a:pt x="464" y="212"/>
                    <a:pt x="360" y="243"/>
                    <a:pt x="232" y="243"/>
                  </a:cubicBezTo>
                  <a:cubicBezTo>
                    <a:pt x="104" y="243"/>
                    <a:pt x="0" y="212"/>
                    <a:pt x="0" y="174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4" name="Freeform 13"/>
            <p:cNvSpPr>
              <a:spLocks/>
            </p:cNvSpPr>
            <p:nvPr/>
          </p:nvSpPr>
          <p:spPr bwMode="auto">
            <a:xfrm>
              <a:off x="5677519" y="3795707"/>
              <a:ext cx="94370" cy="39273"/>
            </a:xfrm>
            <a:custGeom>
              <a:avLst/>
              <a:gdLst>
                <a:gd name="T0" fmla="*/ 455 w 464"/>
                <a:gd name="T1" fmla="*/ 0 h 193"/>
                <a:gd name="T2" fmla="*/ 232 w 464"/>
                <a:gd name="T3" fmla="*/ 49 h 193"/>
                <a:gd name="T4" fmla="*/ 9 w 464"/>
                <a:gd name="T5" fmla="*/ 0 h 193"/>
                <a:gd name="T6" fmla="*/ 0 w 464"/>
                <a:gd name="T7" fmla="*/ 19 h 193"/>
                <a:gd name="T8" fmla="*/ 0 w 464"/>
                <a:gd name="T9" fmla="*/ 125 h 193"/>
                <a:gd name="T10" fmla="*/ 232 w 464"/>
                <a:gd name="T11" fmla="*/ 193 h 193"/>
                <a:gd name="T12" fmla="*/ 464 w 464"/>
                <a:gd name="T13" fmla="*/ 125 h 193"/>
                <a:gd name="T14" fmla="*/ 464 w 464"/>
                <a:gd name="T15" fmla="*/ 19 h 193"/>
                <a:gd name="T16" fmla="*/ 455 w 464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193">
                  <a:moveTo>
                    <a:pt x="455" y="0"/>
                  </a:moveTo>
                  <a:cubicBezTo>
                    <a:pt x="426" y="28"/>
                    <a:pt x="337" y="49"/>
                    <a:pt x="232" y="49"/>
                  </a:cubicBezTo>
                  <a:cubicBezTo>
                    <a:pt x="127" y="49"/>
                    <a:pt x="38" y="28"/>
                    <a:pt x="9" y="0"/>
                  </a:cubicBezTo>
                  <a:cubicBezTo>
                    <a:pt x="3" y="6"/>
                    <a:pt x="0" y="13"/>
                    <a:pt x="0" y="1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3"/>
                    <a:pt x="104" y="193"/>
                    <a:pt x="232" y="193"/>
                  </a:cubicBezTo>
                  <a:cubicBezTo>
                    <a:pt x="360" y="193"/>
                    <a:pt x="464" y="163"/>
                    <a:pt x="464" y="125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64" y="13"/>
                    <a:pt x="461" y="6"/>
                    <a:pt x="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5" name="Freeform 14"/>
            <p:cNvSpPr>
              <a:spLocks/>
            </p:cNvSpPr>
            <p:nvPr/>
          </p:nvSpPr>
          <p:spPr bwMode="auto">
            <a:xfrm>
              <a:off x="5677519" y="3828261"/>
              <a:ext cx="94370" cy="39273"/>
            </a:xfrm>
            <a:custGeom>
              <a:avLst/>
              <a:gdLst>
                <a:gd name="T0" fmla="*/ 455 w 464"/>
                <a:gd name="T1" fmla="*/ 0 h 193"/>
                <a:gd name="T2" fmla="*/ 232 w 464"/>
                <a:gd name="T3" fmla="*/ 49 h 193"/>
                <a:gd name="T4" fmla="*/ 9 w 464"/>
                <a:gd name="T5" fmla="*/ 0 h 193"/>
                <a:gd name="T6" fmla="*/ 0 w 464"/>
                <a:gd name="T7" fmla="*/ 19 h 193"/>
                <a:gd name="T8" fmla="*/ 0 w 464"/>
                <a:gd name="T9" fmla="*/ 125 h 193"/>
                <a:gd name="T10" fmla="*/ 232 w 464"/>
                <a:gd name="T11" fmla="*/ 193 h 193"/>
                <a:gd name="T12" fmla="*/ 464 w 464"/>
                <a:gd name="T13" fmla="*/ 125 h 193"/>
                <a:gd name="T14" fmla="*/ 464 w 464"/>
                <a:gd name="T15" fmla="*/ 19 h 193"/>
                <a:gd name="T16" fmla="*/ 455 w 464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193">
                  <a:moveTo>
                    <a:pt x="455" y="0"/>
                  </a:moveTo>
                  <a:cubicBezTo>
                    <a:pt x="426" y="28"/>
                    <a:pt x="337" y="49"/>
                    <a:pt x="232" y="49"/>
                  </a:cubicBezTo>
                  <a:cubicBezTo>
                    <a:pt x="127" y="49"/>
                    <a:pt x="38" y="28"/>
                    <a:pt x="9" y="0"/>
                  </a:cubicBezTo>
                  <a:cubicBezTo>
                    <a:pt x="3" y="6"/>
                    <a:pt x="0" y="13"/>
                    <a:pt x="0" y="1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3"/>
                    <a:pt x="104" y="193"/>
                    <a:pt x="232" y="193"/>
                  </a:cubicBezTo>
                  <a:cubicBezTo>
                    <a:pt x="360" y="193"/>
                    <a:pt x="464" y="163"/>
                    <a:pt x="464" y="125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64" y="13"/>
                    <a:pt x="461" y="6"/>
                    <a:pt x="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0" name="Freeform 12"/>
            <p:cNvSpPr>
              <a:spLocks/>
            </p:cNvSpPr>
            <p:nvPr/>
          </p:nvSpPr>
          <p:spPr bwMode="auto">
            <a:xfrm>
              <a:off x="5792827" y="3752645"/>
              <a:ext cx="94370" cy="49435"/>
            </a:xfrm>
            <a:custGeom>
              <a:avLst/>
              <a:gdLst>
                <a:gd name="T0" fmla="*/ 0 w 464"/>
                <a:gd name="T1" fmla="*/ 69 h 243"/>
                <a:gd name="T2" fmla="*/ 232 w 464"/>
                <a:gd name="T3" fmla="*/ 0 h 243"/>
                <a:gd name="T4" fmla="*/ 464 w 464"/>
                <a:gd name="T5" fmla="*/ 69 h 243"/>
                <a:gd name="T6" fmla="*/ 464 w 464"/>
                <a:gd name="T7" fmla="*/ 174 h 243"/>
                <a:gd name="T8" fmla="*/ 232 w 464"/>
                <a:gd name="T9" fmla="*/ 243 h 243"/>
                <a:gd name="T10" fmla="*/ 0 w 464"/>
                <a:gd name="T11" fmla="*/ 174 h 243"/>
                <a:gd name="T12" fmla="*/ 0 w 464"/>
                <a:gd name="T13" fmla="*/ 6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243">
                  <a:moveTo>
                    <a:pt x="0" y="69"/>
                  </a:moveTo>
                  <a:cubicBezTo>
                    <a:pt x="0" y="31"/>
                    <a:pt x="104" y="0"/>
                    <a:pt x="232" y="0"/>
                  </a:cubicBezTo>
                  <a:cubicBezTo>
                    <a:pt x="360" y="0"/>
                    <a:pt x="464" y="31"/>
                    <a:pt x="464" y="69"/>
                  </a:cubicBezTo>
                  <a:cubicBezTo>
                    <a:pt x="464" y="174"/>
                    <a:pt x="464" y="174"/>
                    <a:pt x="464" y="174"/>
                  </a:cubicBezTo>
                  <a:cubicBezTo>
                    <a:pt x="464" y="212"/>
                    <a:pt x="360" y="243"/>
                    <a:pt x="232" y="243"/>
                  </a:cubicBezTo>
                  <a:cubicBezTo>
                    <a:pt x="104" y="243"/>
                    <a:pt x="0" y="212"/>
                    <a:pt x="0" y="174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1" name="Freeform 13"/>
            <p:cNvSpPr>
              <a:spLocks/>
            </p:cNvSpPr>
            <p:nvPr/>
          </p:nvSpPr>
          <p:spPr bwMode="auto">
            <a:xfrm>
              <a:off x="5792827" y="3795707"/>
              <a:ext cx="94370" cy="39273"/>
            </a:xfrm>
            <a:custGeom>
              <a:avLst/>
              <a:gdLst>
                <a:gd name="T0" fmla="*/ 455 w 464"/>
                <a:gd name="T1" fmla="*/ 0 h 193"/>
                <a:gd name="T2" fmla="*/ 232 w 464"/>
                <a:gd name="T3" fmla="*/ 49 h 193"/>
                <a:gd name="T4" fmla="*/ 9 w 464"/>
                <a:gd name="T5" fmla="*/ 0 h 193"/>
                <a:gd name="T6" fmla="*/ 0 w 464"/>
                <a:gd name="T7" fmla="*/ 19 h 193"/>
                <a:gd name="T8" fmla="*/ 0 w 464"/>
                <a:gd name="T9" fmla="*/ 125 h 193"/>
                <a:gd name="T10" fmla="*/ 232 w 464"/>
                <a:gd name="T11" fmla="*/ 193 h 193"/>
                <a:gd name="T12" fmla="*/ 464 w 464"/>
                <a:gd name="T13" fmla="*/ 125 h 193"/>
                <a:gd name="T14" fmla="*/ 464 w 464"/>
                <a:gd name="T15" fmla="*/ 19 h 193"/>
                <a:gd name="T16" fmla="*/ 455 w 464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193">
                  <a:moveTo>
                    <a:pt x="455" y="0"/>
                  </a:moveTo>
                  <a:cubicBezTo>
                    <a:pt x="426" y="28"/>
                    <a:pt x="337" y="49"/>
                    <a:pt x="232" y="49"/>
                  </a:cubicBezTo>
                  <a:cubicBezTo>
                    <a:pt x="127" y="49"/>
                    <a:pt x="38" y="28"/>
                    <a:pt x="9" y="0"/>
                  </a:cubicBezTo>
                  <a:cubicBezTo>
                    <a:pt x="3" y="6"/>
                    <a:pt x="0" y="13"/>
                    <a:pt x="0" y="1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3"/>
                    <a:pt x="104" y="193"/>
                    <a:pt x="232" y="193"/>
                  </a:cubicBezTo>
                  <a:cubicBezTo>
                    <a:pt x="360" y="193"/>
                    <a:pt x="464" y="163"/>
                    <a:pt x="464" y="125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64" y="13"/>
                    <a:pt x="461" y="6"/>
                    <a:pt x="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2" name="Freeform 14"/>
            <p:cNvSpPr>
              <a:spLocks/>
            </p:cNvSpPr>
            <p:nvPr/>
          </p:nvSpPr>
          <p:spPr bwMode="auto">
            <a:xfrm>
              <a:off x="5792827" y="3828261"/>
              <a:ext cx="94370" cy="39273"/>
            </a:xfrm>
            <a:custGeom>
              <a:avLst/>
              <a:gdLst>
                <a:gd name="T0" fmla="*/ 455 w 464"/>
                <a:gd name="T1" fmla="*/ 0 h 193"/>
                <a:gd name="T2" fmla="*/ 232 w 464"/>
                <a:gd name="T3" fmla="*/ 49 h 193"/>
                <a:gd name="T4" fmla="*/ 9 w 464"/>
                <a:gd name="T5" fmla="*/ 0 h 193"/>
                <a:gd name="T6" fmla="*/ 0 w 464"/>
                <a:gd name="T7" fmla="*/ 19 h 193"/>
                <a:gd name="T8" fmla="*/ 0 w 464"/>
                <a:gd name="T9" fmla="*/ 125 h 193"/>
                <a:gd name="T10" fmla="*/ 232 w 464"/>
                <a:gd name="T11" fmla="*/ 193 h 193"/>
                <a:gd name="T12" fmla="*/ 464 w 464"/>
                <a:gd name="T13" fmla="*/ 125 h 193"/>
                <a:gd name="T14" fmla="*/ 464 w 464"/>
                <a:gd name="T15" fmla="*/ 19 h 193"/>
                <a:gd name="T16" fmla="*/ 455 w 464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193">
                  <a:moveTo>
                    <a:pt x="455" y="0"/>
                  </a:moveTo>
                  <a:cubicBezTo>
                    <a:pt x="426" y="28"/>
                    <a:pt x="337" y="49"/>
                    <a:pt x="232" y="49"/>
                  </a:cubicBezTo>
                  <a:cubicBezTo>
                    <a:pt x="127" y="49"/>
                    <a:pt x="38" y="28"/>
                    <a:pt x="9" y="0"/>
                  </a:cubicBezTo>
                  <a:cubicBezTo>
                    <a:pt x="3" y="6"/>
                    <a:pt x="0" y="13"/>
                    <a:pt x="0" y="1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3"/>
                    <a:pt x="104" y="193"/>
                    <a:pt x="232" y="193"/>
                  </a:cubicBezTo>
                  <a:cubicBezTo>
                    <a:pt x="360" y="193"/>
                    <a:pt x="464" y="163"/>
                    <a:pt x="464" y="125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64" y="13"/>
                    <a:pt x="461" y="6"/>
                    <a:pt x="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7" name="Freeform 12"/>
            <p:cNvSpPr>
              <a:spLocks/>
            </p:cNvSpPr>
            <p:nvPr/>
          </p:nvSpPr>
          <p:spPr bwMode="auto">
            <a:xfrm>
              <a:off x="5902923" y="3752645"/>
              <a:ext cx="94370" cy="49435"/>
            </a:xfrm>
            <a:custGeom>
              <a:avLst/>
              <a:gdLst>
                <a:gd name="T0" fmla="*/ 0 w 464"/>
                <a:gd name="T1" fmla="*/ 69 h 243"/>
                <a:gd name="T2" fmla="*/ 232 w 464"/>
                <a:gd name="T3" fmla="*/ 0 h 243"/>
                <a:gd name="T4" fmla="*/ 464 w 464"/>
                <a:gd name="T5" fmla="*/ 69 h 243"/>
                <a:gd name="T6" fmla="*/ 464 w 464"/>
                <a:gd name="T7" fmla="*/ 174 h 243"/>
                <a:gd name="T8" fmla="*/ 232 w 464"/>
                <a:gd name="T9" fmla="*/ 243 h 243"/>
                <a:gd name="T10" fmla="*/ 0 w 464"/>
                <a:gd name="T11" fmla="*/ 174 h 243"/>
                <a:gd name="T12" fmla="*/ 0 w 464"/>
                <a:gd name="T13" fmla="*/ 6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243">
                  <a:moveTo>
                    <a:pt x="0" y="69"/>
                  </a:moveTo>
                  <a:cubicBezTo>
                    <a:pt x="0" y="31"/>
                    <a:pt x="104" y="0"/>
                    <a:pt x="232" y="0"/>
                  </a:cubicBezTo>
                  <a:cubicBezTo>
                    <a:pt x="360" y="0"/>
                    <a:pt x="464" y="31"/>
                    <a:pt x="464" y="69"/>
                  </a:cubicBezTo>
                  <a:cubicBezTo>
                    <a:pt x="464" y="174"/>
                    <a:pt x="464" y="174"/>
                    <a:pt x="464" y="174"/>
                  </a:cubicBezTo>
                  <a:cubicBezTo>
                    <a:pt x="464" y="212"/>
                    <a:pt x="360" y="243"/>
                    <a:pt x="232" y="243"/>
                  </a:cubicBezTo>
                  <a:cubicBezTo>
                    <a:pt x="104" y="243"/>
                    <a:pt x="0" y="212"/>
                    <a:pt x="0" y="174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8" name="Freeform 13"/>
            <p:cNvSpPr>
              <a:spLocks/>
            </p:cNvSpPr>
            <p:nvPr/>
          </p:nvSpPr>
          <p:spPr bwMode="auto">
            <a:xfrm>
              <a:off x="5902923" y="3795707"/>
              <a:ext cx="94370" cy="39273"/>
            </a:xfrm>
            <a:custGeom>
              <a:avLst/>
              <a:gdLst>
                <a:gd name="T0" fmla="*/ 455 w 464"/>
                <a:gd name="T1" fmla="*/ 0 h 193"/>
                <a:gd name="T2" fmla="*/ 232 w 464"/>
                <a:gd name="T3" fmla="*/ 49 h 193"/>
                <a:gd name="T4" fmla="*/ 9 w 464"/>
                <a:gd name="T5" fmla="*/ 0 h 193"/>
                <a:gd name="T6" fmla="*/ 0 w 464"/>
                <a:gd name="T7" fmla="*/ 19 h 193"/>
                <a:gd name="T8" fmla="*/ 0 w 464"/>
                <a:gd name="T9" fmla="*/ 125 h 193"/>
                <a:gd name="T10" fmla="*/ 232 w 464"/>
                <a:gd name="T11" fmla="*/ 193 h 193"/>
                <a:gd name="T12" fmla="*/ 464 w 464"/>
                <a:gd name="T13" fmla="*/ 125 h 193"/>
                <a:gd name="T14" fmla="*/ 464 w 464"/>
                <a:gd name="T15" fmla="*/ 19 h 193"/>
                <a:gd name="T16" fmla="*/ 455 w 464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193">
                  <a:moveTo>
                    <a:pt x="455" y="0"/>
                  </a:moveTo>
                  <a:cubicBezTo>
                    <a:pt x="426" y="28"/>
                    <a:pt x="337" y="49"/>
                    <a:pt x="232" y="49"/>
                  </a:cubicBezTo>
                  <a:cubicBezTo>
                    <a:pt x="127" y="49"/>
                    <a:pt x="38" y="28"/>
                    <a:pt x="9" y="0"/>
                  </a:cubicBezTo>
                  <a:cubicBezTo>
                    <a:pt x="3" y="6"/>
                    <a:pt x="0" y="13"/>
                    <a:pt x="0" y="1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3"/>
                    <a:pt x="104" y="193"/>
                    <a:pt x="232" y="193"/>
                  </a:cubicBezTo>
                  <a:cubicBezTo>
                    <a:pt x="360" y="193"/>
                    <a:pt x="464" y="163"/>
                    <a:pt x="464" y="125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64" y="13"/>
                    <a:pt x="461" y="6"/>
                    <a:pt x="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9" name="Freeform 14"/>
            <p:cNvSpPr>
              <a:spLocks/>
            </p:cNvSpPr>
            <p:nvPr/>
          </p:nvSpPr>
          <p:spPr bwMode="auto">
            <a:xfrm>
              <a:off x="5902923" y="3828261"/>
              <a:ext cx="94370" cy="39273"/>
            </a:xfrm>
            <a:custGeom>
              <a:avLst/>
              <a:gdLst>
                <a:gd name="T0" fmla="*/ 455 w 464"/>
                <a:gd name="T1" fmla="*/ 0 h 193"/>
                <a:gd name="T2" fmla="*/ 232 w 464"/>
                <a:gd name="T3" fmla="*/ 49 h 193"/>
                <a:gd name="T4" fmla="*/ 9 w 464"/>
                <a:gd name="T5" fmla="*/ 0 h 193"/>
                <a:gd name="T6" fmla="*/ 0 w 464"/>
                <a:gd name="T7" fmla="*/ 19 h 193"/>
                <a:gd name="T8" fmla="*/ 0 w 464"/>
                <a:gd name="T9" fmla="*/ 125 h 193"/>
                <a:gd name="T10" fmla="*/ 232 w 464"/>
                <a:gd name="T11" fmla="*/ 193 h 193"/>
                <a:gd name="T12" fmla="*/ 464 w 464"/>
                <a:gd name="T13" fmla="*/ 125 h 193"/>
                <a:gd name="T14" fmla="*/ 464 w 464"/>
                <a:gd name="T15" fmla="*/ 19 h 193"/>
                <a:gd name="T16" fmla="*/ 455 w 464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193">
                  <a:moveTo>
                    <a:pt x="455" y="0"/>
                  </a:moveTo>
                  <a:cubicBezTo>
                    <a:pt x="426" y="28"/>
                    <a:pt x="337" y="49"/>
                    <a:pt x="232" y="49"/>
                  </a:cubicBezTo>
                  <a:cubicBezTo>
                    <a:pt x="127" y="49"/>
                    <a:pt x="38" y="28"/>
                    <a:pt x="9" y="0"/>
                  </a:cubicBezTo>
                  <a:cubicBezTo>
                    <a:pt x="3" y="6"/>
                    <a:pt x="0" y="13"/>
                    <a:pt x="0" y="1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3"/>
                    <a:pt x="104" y="193"/>
                    <a:pt x="232" y="193"/>
                  </a:cubicBezTo>
                  <a:cubicBezTo>
                    <a:pt x="360" y="193"/>
                    <a:pt x="464" y="163"/>
                    <a:pt x="464" y="125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64" y="13"/>
                    <a:pt x="461" y="6"/>
                    <a:pt x="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4" name="Freeform 12"/>
            <p:cNvSpPr>
              <a:spLocks/>
            </p:cNvSpPr>
            <p:nvPr/>
          </p:nvSpPr>
          <p:spPr bwMode="auto">
            <a:xfrm>
              <a:off x="6020035" y="3752645"/>
              <a:ext cx="94370" cy="49435"/>
            </a:xfrm>
            <a:custGeom>
              <a:avLst/>
              <a:gdLst>
                <a:gd name="T0" fmla="*/ 0 w 464"/>
                <a:gd name="T1" fmla="*/ 69 h 243"/>
                <a:gd name="T2" fmla="*/ 232 w 464"/>
                <a:gd name="T3" fmla="*/ 0 h 243"/>
                <a:gd name="T4" fmla="*/ 464 w 464"/>
                <a:gd name="T5" fmla="*/ 69 h 243"/>
                <a:gd name="T6" fmla="*/ 464 w 464"/>
                <a:gd name="T7" fmla="*/ 174 h 243"/>
                <a:gd name="T8" fmla="*/ 232 w 464"/>
                <a:gd name="T9" fmla="*/ 243 h 243"/>
                <a:gd name="T10" fmla="*/ 0 w 464"/>
                <a:gd name="T11" fmla="*/ 174 h 243"/>
                <a:gd name="T12" fmla="*/ 0 w 464"/>
                <a:gd name="T13" fmla="*/ 6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243">
                  <a:moveTo>
                    <a:pt x="0" y="69"/>
                  </a:moveTo>
                  <a:cubicBezTo>
                    <a:pt x="0" y="31"/>
                    <a:pt x="104" y="0"/>
                    <a:pt x="232" y="0"/>
                  </a:cubicBezTo>
                  <a:cubicBezTo>
                    <a:pt x="360" y="0"/>
                    <a:pt x="464" y="31"/>
                    <a:pt x="464" y="69"/>
                  </a:cubicBezTo>
                  <a:cubicBezTo>
                    <a:pt x="464" y="174"/>
                    <a:pt x="464" y="174"/>
                    <a:pt x="464" y="174"/>
                  </a:cubicBezTo>
                  <a:cubicBezTo>
                    <a:pt x="464" y="212"/>
                    <a:pt x="360" y="243"/>
                    <a:pt x="232" y="243"/>
                  </a:cubicBezTo>
                  <a:cubicBezTo>
                    <a:pt x="104" y="243"/>
                    <a:pt x="0" y="212"/>
                    <a:pt x="0" y="174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5" name="Freeform 13"/>
            <p:cNvSpPr>
              <a:spLocks/>
            </p:cNvSpPr>
            <p:nvPr/>
          </p:nvSpPr>
          <p:spPr bwMode="auto">
            <a:xfrm>
              <a:off x="6020035" y="3795707"/>
              <a:ext cx="94370" cy="39273"/>
            </a:xfrm>
            <a:custGeom>
              <a:avLst/>
              <a:gdLst>
                <a:gd name="T0" fmla="*/ 455 w 464"/>
                <a:gd name="T1" fmla="*/ 0 h 193"/>
                <a:gd name="T2" fmla="*/ 232 w 464"/>
                <a:gd name="T3" fmla="*/ 49 h 193"/>
                <a:gd name="T4" fmla="*/ 9 w 464"/>
                <a:gd name="T5" fmla="*/ 0 h 193"/>
                <a:gd name="T6" fmla="*/ 0 w 464"/>
                <a:gd name="T7" fmla="*/ 19 h 193"/>
                <a:gd name="T8" fmla="*/ 0 w 464"/>
                <a:gd name="T9" fmla="*/ 125 h 193"/>
                <a:gd name="T10" fmla="*/ 232 w 464"/>
                <a:gd name="T11" fmla="*/ 193 h 193"/>
                <a:gd name="T12" fmla="*/ 464 w 464"/>
                <a:gd name="T13" fmla="*/ 125 h 193"/>
                <a:gd name="T14" fmla="*/ 464 w 464"/>
                <a:gd name="T15" fmla="*/ 19 h 193"/>
                <a:gd name="T16" fmla="*/ 455 w 464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193">
                  <a:moveTo>
                    <a:pt x="455" y="0"/>
                  </a:moveTo>
                  <a:cubicBezTo>
                    <a:pt x="426" y="28"/>
                    <a:pt x="337" y="49"/>
                    <a:pt x="232" y="49"/>
                  </a:cubicBezTo>
                  <a:cubicBezTo>
                    <a:pt x="127" y="49"/>
                    <a:pt x="38" y="28"/>
                    <a:pt x="9" y="0"/>
                  </a:cubicBezTo>
                  <a:cubicBezTo>
                    <a:pt x="3" y="6"/>
                    <a:pt x="0" y="13"/>
                    <a:pt x="0" y="1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3"/>
                    <a:pt x="104" y="193"/>
                    <a:pt x="232" y="193"/>
                  </a:cubicBezTo>
                  <a:cubicBezTo>
                    <a:pt x="360" y="193"/>
                    <a:pt x="464" y="163"/>
                    <a:pt x="464" y="125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64" y="13"/>
                    <a:pt x="461" y="6"/>
                    <a:pt x="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6" name="Freeform 14"/>
            <p:cNvSpPr>
              <a:spLocks/>
            </p:cNvSpPr>
            <p:nvPr/>
          </p:nvSpPr>
          <p:spPr bwMode="auto">
            <a:xfrm>
              <a:off x="6020035" y="3828261"/>
              <a:ext cx="94370" cy="39273"/>
            </a:xfrm>
            <a:custGeom>
              <a:avLst/>
              <a:gdLst>
                <a:gd name="T0" fmla="*/ 455 w 464"/>
                <a:gd name="T1" fmla="*/ 0 h 193"/>
                <a:gd name="T2" fmla="*/ 232 w 464"/>
                <a:gd name="T3" fmla="*/ 49 h 193"/>
                <a:gd name="T4" fmla="*/ 9 w 464"/>
                <a:gd name="T5" fmla="*/ 0 h 193"/>
                <a:gd name="T6" fmla="*/ 0 w 464"/>
                <a:gd name="T7" fmla="*/ 19 h 193"/>
                <a:gd name="T8" fmla="*/ 0 w 464"/>
                <a:gd name="T9" fmla="*/ 125 h 193"/>
                <a:gd name="T10" fmla="*/ 232 w 464"/>
                <a:gd name="T11" fmla="*/ 193 h 193"/>
                <a:gd name="T12" fmla="*/ 464 w 464"/>
                <a:gd name="T13" fmla="*/ 125 h 193"/>
                <a:gd name="T14" fmla="*/ 464 w 464"/>
                <a:gd name="T15" fmla="*/ 19 h 193"/>
                <a:gd name="T16" fmla="*/ 455 w 464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193">
                  <a:moveTo>
                    <a:pt x="455" y="0"/>
                  </a:moveTo>
                  <a:cubicBezTo>
                    <a:pt x="426" y="28"/>
                    <a:pt x="337" y="49"/>
                    <a:pt x="232" y="49"/>
                  </a:cubicBezTo>
                  <a:cubicBezTo>
                    <a:pt x="127" y="49"/>
                    <a:pt x="38" y="28"/>
                    <a:pt x="9" y="0"/>
                  </a:cubicBezTo>
                  <a:cubicBezTo>
                    <a:pt x="3" y="6"/>
                    <a:pt x="0" y="13"/>
                    <a:pt x="0" y="1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3"/>
                    <a:pt x="104" y="193"/>
                    <a:pt x="232" y="193"/>
                  </a:cubicBezTo>
                  <a:cubicBezTo>
                    <a:pt x="360" y="193"/>
                    <a:pt x="464" y="163"/>
                    <a:pt x="464" y="125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64" y="13"/>
                    <a:pt x="461" y="6"/>
                    <a:pt x="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526337" y="2914650"/>
              <a:ext cx="739775" cy="300038"/>
            </a:xfrm>
            <a:custGeom>
              <a:avLst/>
              <a:gdLst>
                <a:gd name="T0" fmla="*/ 0 w 466"/>
                <a:gd name="T1" fmla="*/ 0 h 189"/>
                <a:gd name="T2" fmla="*/ 0 w 466"/>
                <a:gd name="T3" fmla="*/ 0 h 189"/>
                <a:gd name="T4" fmla="*/ 466 w 466"/>
                <a:gd name="T5" fmla="*/ 0 h 189"/>
                <a:gd name="T6" fmla="*/ 0 w 466"/>
                <a:gd name="T7" fmla="*/ 0 h 189"/>
                <a:gd name="T8" fmla="*/ 0 w 466"/>
                <a:gd name="T9" fmla="*/ 189 h 189"/>
                <a:gd name="T10" fmla="*/ 466 w 466"/>
                <a:gd name="T11" fmla="*/ 189 h 189"/>
                <a:gd name="T12" fmla="*/ 466 w 466"/>
                <a:gd name="T13" fmla="*/ 0 h 189"/>
                <a:gd name="T14" fmla="*/ 76 w 466"/>
                <a:gd name="T15" fmla="*/ 52 h 189"/>
                <a:gd name="T16" fmla="*/ 101 w 466"/>
                <a:gd name="T17" fmla="*/ 52 h 189"/>
                <a:gd name="T18" fmla="*/ 101 w 466"/>
                <a:gd name="T19" fmla="*/ 76 h 189"/>
                <a:gd name="T20" fmla="*/ 76 w 466"/>
                <a:gd name="T21" fmla="*/ 76 h 189"/>
                <a:gd name="T22" fmla="*/ 76 w 466"/>
                <a:gd name="T23" fmla="*/ 52 h 189"/>
                <a:gd name="T24" fmla="*/ 27 w 466"/>
                <a:gd name="T25" fmla="*/ 52 h 189"/>
                <a:gd name="T26" fmla="*/ 52 w 466"/>
                <a:gd name="T27" fmla="*/ 52 h 189"/>
                <a:gd name="T28" fmla="*/ 52 w 466"/>
                <a:gd name="T29" fmla="*/ 76 h 189"/>
                <a:gd name="T30" fmla="*/ 27 w 466"/>
                <a:gd name="T31" fmla="*/ 76 h 189"/>
                <a:gd name="T32" fmla="*/ 27 w 466"/>
                <a:gd name="T33" fmla="*/ 52 h 189"/>
                <a:gd name="T34" fmla="*/ 441 w 466"/>
                <a:gd name="T35" fmla="*/ 76 h 189"/>
                <a:gd name="T36" fmla="*/ 315 w 466"/>
                <a:gd name="T37" fmla="*/ 76 h 189"/>
                <a:gd name="T38" fmla="*/ 315 w 466"/>
                <a:gd name="T39" fmla="*/ 52 h 189"/>
                <a:gd name="T40" fmla="*/ 441 w 466"/>
                <a:gd name="T41" fmla="*/ 52 h 189"/>
                <a:gd name="T42" fmla="*/ 441 w 466"/>
                <a:gd name="T43" fmla="*/ 7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6" h="189">
                  <a:moveTo>
                    <a:pt x="0" y="0"/>
                  </a:moveTo>
                  <a:lnTo>
                    <a:pt x="0" y="0"/>
                  </a:lnTo>
                  <a:moveTo>
                    <a:pt x="466" y="0"/>
                  </a:moveTo>
                  <a:lnTo>
                    <a:pt x="0" y="0"/>
                  </a:lnTo>
                  <a:lnTo>
                    <a:pt x="0" y="189"/>
                  </a:lnTo>
                  <a:lnTo>
                    <a:pt x="466" y="189"/>
                  </a:lnTo>
                  <a:lnTo>
                    <a:pt x="466" y="0"/>
                  </a:lnTo>
                  <a:moveTo>
                    <a:pt x="76" y="52"/>
                  </a:moveTo>
                  <a:lnTo>
                    <a:pt x="101" y="52"/>
                  </a:lnTo>
                  <a:lnTo>
                    <a:pt x="101" y="76"/>
                  </a:lnTo>
                  <a:lnTo>
                    <a:pt x="76" y="76"/>
                  </a:lnTo>
                  <a:lnTo>
                    <a:pt x="76" y="52"/>
                  </a:lnTo>
                  <a:moveTo>
                    <a:pt x="27" y="52"/>
                  </a:moveTo>
                  <a:lnTo>
                    <a:pt x="52" y="52"/>
                  </a:lnTo>
                  <a:lnTo>
                    <a:pt x="52" y="76"/>
                  </a:lnTo>
                  <a:lnTo>
                    <a:pt x="27" y="76"/>
                  </a:lnTo>
                  <a:lnTo>
                    <a:pt x="27" y="52"/>
                  </a:lnTo>
                  <a:moveTo>
                    <a:pt x="441" y="76"/>
                  </a:moveTo>
                  <a:lnTo>
                    <a:pt x="315" y="76"/>
                  </a:lnTo>
                  <a:lnTo>
                    <a:pt x="315" y="52"/>
                  </a:lnTo>
                  <a:lnTo>
                    <a:pt x="441" y="52"/>
                  </a:lnTo>
                  <a:lnTo>
                    <a:pt x="441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 noEditPoints="1"/>
            </p:cNvSpPr>
            <p:nvPr/>
          </p:nvSpPr>
          <p:spPr bwMode="auto">
            <a:xfrm>
              <a:off x="5526337" y="3259138"/>
              <a:ext cx="739775" cy="300037"/>
            </a:xfrm>
            <a:custGeom>
              <a:avLst/>
              <a:gdLst>
                <a:gd name="T0" fmla="*/ 0 w 466"/>
                <a:gd name="T1" fmla="*/ 0 h 189"/>
                <a:gd name="T2" fmla="*/ 0 w 466"/>
                <a:gd name="T3" fmla="*/ 0 h 189"/>
                <a:gd name="T4" fmla="*/ 466 w 466"/>
                <a:gd name="T5" fmla="*/ 0 h 189"/>
                <a:gd name="T6" fmla="*/ 0 w 466"/>
                <a:gd name="T7" fmla="*/ 0 h 189"/>
                <a:gd name="T8" fmla="*/ 0 w 466"/>
                <a:gd name="T9" fmla="*/ 189 h 189"/>
                <a:gd name="T10" fmla="*/ 466 w 466"/>
                <a:gd name="T11" fmla="*/ 189 h 189"/>
                <a:gd name="T12" fmla="*/ 466 w 466"/>
                <a:gd name="T13" fmla="*/ 0 h 189"/>
                <a:gd name="T14" fmla="*/ 76 w 466"/>
                <a:gd name="T15" fmla="*/ 52 h 189"/>
                <a:gd name="T16" fmla="*/ 101 w 466"/>
                <a:gd name="T17" fmla="*/ 52 h 189"/>
                <a:gd name="T18" fmla="*/ 101 w 466"/>
                <a:gd name="T19" fmla="*/ 76 h 189"/>
                <a:gd name="T20" fmla="*/ 76 w 466"/>
                <a:gd name="T21" fmla="*/ 76 h 189"/>
                <a:gd name="T22" fmla="*/ 76 w 466"/>
                <a:gd name="T23" fmla="*/ 52 h 189"/>
                <a:gd name="T24" fmla="*/ 27 w 466"/>
                <a:gd name="T25" fmla="*/ 52 h 189"/>
                <a:gd name="T26" fmla="*/ 52 w 466"/>
                <a:gd name="T27" fmla="*/ 52 h 189"/>
                <a:gd name="T28" fmla="*/ 52 w 466"/>
                <a:gd name="T29" fmla="*/ 76 h 189"/>
                <a:gd name="T30" fmla="*/ 27 w 466"/>
                <a:gd name="T31" fmla="*/ 76 h 189"/>
                <a:gd name="T32" fmla="*/ 27 w 466"/>
                <a:gd name="T33" fmla="*/ 52 h 189"/>
                <a:gd name="T34" fmla="*/ 441 w 466"/>
                <a:gd name="T35" fmla="*/ 76 h 189"/>
                <a:gd name="T36" fmla="*/ 315 w 466"/>
                <a:gd name="T37" fmla="*/ 76 h 189"/>
                <a:gd name="T38" fmla="*/ 315 w 466"/>
                <a:gd name="T39" fmla="*/ 52 h 189"/>
                <a:gd name="T40" fmla="*/ 441 w 466"/>
                <a:gd name="T41" fmla="*/ 52 h 189"/>
                <a:gd name="T42" fmla="*/ 441 w 466"/>
                <a:gd name="T43" fmla="*/ 7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6" h="189">
                  <a:moveTo>
                    <a:pt x="0" y="0"/>
                  </a:moveTo>
                  <a:lnTo>
                    <a:pt x="0" y="0"/>
                  </a:lnTo>
                  <a:moveTo>
                    <a:pt x="466" y="0"/>
                  </a:moveTo>
                  <a:lnTo>
                    <a:pt x="0" y="0"/>
                  </a:lnTo>
                  <a:lnTo>
                    <a:pt x="0" y="189"/>
                  </a:lnTo>
                  <a:lnTo>
                    <a:pt x="466" y="189"/>
                  </a:lnTo>
                  <a:lnTo>
                    <a:pt x="466" y="0"/>
                  </a:lnTo>
                  <a:moveTo>
                    <a:pt x="76" y="52"/>
                  </a:moveTo>
                  <a:lnTo>
                    <a:pt x="101" y="52"/>
                  </a:lnTo>
                  <a:lnTo>
                    <a:pt x="101" y="76"/>
                  </a:lnTo>
                  <a:lnTo>
                    <a:pt x="76" y="76"/>
                  </a:lnTo>
                  <a:lnTo>
                    <a:pt x="76" y="52"/>
                  </a:lnTo>
                  <a:moveTo>
                    <a:pt x="27" y="52"/>
                  </a:moveTo>
                  <a:lnTo>
                    <a:pt x="52" y="52"/>
                  </a:lnTo>
                  <a:lnTo>
                    <a:pt x="52" y="76"/>
                  </a:lnTo>
                  <a:lnTo>
                    <a:pt x="27" y="76"/>
                  </a:lnTo>
                  <a:lnTo>
                    <a:pt x="27" y="52"/>
                  </a:lnTo>
                  <a:moveTo>
                    <a:pt x="441" y="76"/>
                  </a:moveTo>
                  <a:lnTo>
                    <a:pt x="315" y="76"/>
                  </a:lnTo>
                  <a:lnTo>
                    <a:pt x="315" y="52"/>
                  </a:lnTo>
                  <a:lnTo>
                    <a:pt x="441" y="52"/>
                  </a:lnTo>
                  <a:lnTo>
                    <a:pt x="441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/>
            <p:cNvSpPr>
              <a:spLocks noEditPoints="1"/>
            </p:cNvSpPr>
            <p:nvPr/>
          </p:nvSpPr>
          <p:spPr bwMode="auto">
            <a:xfrm>
              <a:off x="5526337" y="3603625"/>
              <a:ext cx="739775" cy="300038"/>
            </a:xfrm>
            <a:custGeom>
              <a:avLst/>
              <a:gdLst>
                <a:gd name="T0" fmla="*/ 0 w 466"/>
                <a:gd name="T1" fmla="*/ 0 h 189"/>
                <a:gd name="T2" fmla="*/ 0 w 466"/>
                <a:gd name="T3" fmla="*/ 0 h 189"/>
                <a:gd name="T4" fmla="*/ 466 w 466"/>
                <a:gd name="T5" fmla="*/ 0 h 189"/>
                <a:gd name="T6" fmla="*/ 0 w 466"/>
                <a:gd name="T7" fmla="*/ 0 h 189"/>
                <a:gd name="T8" fmla="*/ 0 w 466"/>
                <a:gd name="T9" fmla="*/ 189 h 189"/>
                <a:gd name="T10" fmla="*/ 466 w 466"/>
                <a:gd name="T11" fmla="*/ 189 h 189"/>
                <a:gd name="T12" fmla="*/ 466 w 466"/>
                <a:gd name="T13" fmla="*/ 0 h 189"/>
                <a:gd name="T14" fmla="*/ 76 w 466"/>
                <a:gd name="T15" fmla="*/ 52 h 189"/>
                <a:gd name="T16" fmla="*/ 101 w 466"/>
                <a:gd name="T17" fmla="*/ 52 h 189"/>
                <a:gd name="T18" fmla="*/ 101 w 466"/>
                <a:gd name="T19" fmla="*/ 76 h 189"/>
                <a:gd name="T20" fmla="*/ 76 w 466"/>
                <a:gd name="T21" fmla="*/ 76 h 189"/>
                <a:gd name="T22" fmla="*/ 76 w 466"/>
                <a:gd name="T23" fmla="*/ 52 h 189"/>
                <a:gd name="T24" fmla="*/ 27 w 466"/>
                <a:gd name="T25" fmla="*/ 52 h 189"/>
                <a:gd name="T26" fmla="*/ 52 w 466"/>
                <a:gd name="T27" fmla="*/ 52 h 189"/>
                <a:gd name="T28" fmla="*/ 52 w 466"/>
                <a:gd name="T29" fmla="*/ 76 h 189"/>
                <a:gd name="T30" fmla="*/ 27 w 466"/>
                <a:gd name="T31" fmla="*/ 76 h 189"/>
                <a:gd name="T32" fmla="*/ 27 w 466"/>
                <a:gd name="T33" fmla="*/ 52 h 189"/>
                <a:gd name="T34" fmla="*/ 441 w 466"/>
                <a:gd name="T35" fmla="*/ 76 h 189"/>
                <a:gd name="T36" fmla="*/ 315 w 466"/>
                <a:gd name="T37" fmla="*/ 76 h 189"/>
                <a:gd name="T38" fmla="*/ 315 w 466"/>
                <a:gd name="T39" fmla="*/ 52 h 189"/>
                <a:gd name="T40" fmla="*/ 441 w 466"/>
                <a:gd name="T41" fmla="*/ 52 h 189"/>
                <a:gd name="T42" fmla="*/ 441 w 466"/>
                <a:gd name="T43" fmla="*/ 7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6" h="189">
                  <a:moveTo>
                    <a:pt x="0" y="0"/>
                  </a:moveTo>
                  <a:lnTo>
                    <a:pt x="0" y="0"/>
                  </a:lnTo>
                  <a:moveTo>
                    <a:pt x="466" y="0"/>
                  </a:moveTo>
                  <a:lnTo>
                    <a:pt x="0" y="0"/>
                  </a:lnTo>
                  <a:lnTo>
                    <a:pt x="0" y="189"/>
                  </a:lnTo>
                  <a:lnTo>
                    <a:pt x="466" y="189"/>
                  </a:lnTo>
                  <a:lnTo>
                    <a:pt x="466" y="0"/>
                  </a:lnTo>
                  <a:moveTo>
                    <a:pt x="76" y="52"/>
                  </a:moveTo>
                  <a:lnTo>
                    <a:pt x="101" y="52"/>
                  </a:lnTo>
                  <a:lnTo>
                    <a:pt x="101" y="76"/>
                  </a:lnTo>
                  <a:lnTo>
                    <a:pt x="76" y="76"/>
                  </a:lnTo>
                  <a:lnTo>
                    <a:pt x="76" y="52"/>
                  </a:lnTo>
                  <a:moveTo>
                    <a:pt x="27" y="52"/>
                  </a:moveTo>
                  <a:lnTo>
                    <a:pt x="52" y="52"/>
                  </a:lnTo>
                  <a:lnTo>
                    <a:pt x="52" y="76"/>
                  </a:lnTo>
                  <a:lnTo>
                    <a:pt x="27" y="76"/>
                  </a:lnTo>
                  <a:lnTo>
                    <a:pt x="27" y="52"/>
                  </a:lnTo>
                  <a:moveTo>
                    <a:pt x="441" y="76"/>
                  </a:moveTo>
                  <a:lnTo>
                    <a:pt x="315" y="76"/>
                  </a:lnTo>
                  <a:lnTo>
                    <a:pt x="315" y="52"/>
                  </a:lnTo>
                  <a:lnTo>
                    <a:pt x="441" y="52"/>
                  </a:lnTo>
                  <a:lnTo>
                    <a:pt x="441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1" name="Group 580"/>
          <p:cNvGrpSpPr/>
          <p:nvPr/>
        </p:nvGrpSpPr>
        <p:grpSpPr>
          <a:xfrm>
            <a:off x="7752387" y="2805024"/>
            <a:ext cx="739775" cy="989013"/>
            <a:chOff x="5526337" y="2914650"/>
            <a:chExt cx="739775" cy="989013"/>
          </a:xfrm>
        </p:grpSpPr>
        <p:sp>
          <p:nvSpPr>
            <p:cNvPr id="592" name="Freeform 5"/>
            <p:cNvSpPr>
              <a:spLocks noEditPoints="1"/>
            </p:cNvSpPr>
            <p:nvPr/>
          </p:nvSpPr>
          <p:spPr bwMode="auto">
            <a:xfrm>
              <a:off x="5526337" y="2914650"/>
              <a:ext cx="739775" cy="300038"/>
            </a:xfrm>
            <a:custGeom>
              <a:avLst/>
              <a:gdLst>
                <a:gd name="T0" fmla="*/ 0 w 466"/>
                <a:gd name="T1" fmla="*/ 0 h 189"/>
                <a:gd name="T2" fmla="*/ 0 w 466"/>
                <a:gd name="T3" fmla="*/ 0 h 189"/>
                <a:gd name="T4" fmla="*/ 466 w 466"/>
                <a:gd name="T5" fmla="*/ 0 h 189"/>
                <a:gd name="T6" fmla="*/ 0 w 466"/>
                <a:gd name="T7" fmla="*/ 0 h 189"/>
                <a:gd name="T8" fmla="*/ 0 w 466"/>
                <a:gd name="T9" fmla="*/ 189 h 189"/>
                <a:gd name="T10" fmla="*/ 466 w 466"/>
                <a:gd name="T11" fmla="*/ 189 h 189"/>
                <a:gd name="T12" fmla="*/ 466 w 466"/>
                <a:gd name="T13" fmla="*/ 0 h 189"/>
                <a:gd name="T14" fmla="*/ 76 w 466"/>
                <a:gd name="T15" fmla="*/ 52 h 189"/>
                <a:gd name="T16" fmla="*/ 101 w 466"/>
                <a:gd name="T17" fmla="*/ 52 h 189"/>
                <a:gd name="T18" fmla="*/ 101 w 466"/>
                <a:gd name="T19" fmla="*/ 76 h 189"/>
                <a:gd name="T20" fmla="*/ 76 w 466"/>
                <a:gd name="T21" fmla="*/ 76 h 189"/>
                <a:gd name="T22" fmla="*/ 76 w 466"/>
                <a:gd name="T23" fmla="*/ 52 h 189"/>
                <a:gd name="T24" fmla="*/ 27 w 466"/>
                <a:gd name="T25" fmla="*/ 52 h 189"/>
                <a:gd name="T26" fmla="*/ 52 w 466"/>
                <a:gd name="T27" fmla="*/ 52 h 189"/>
                <a:gd name="T28" fmla="*/ 52 w 466"/>
                <a:gd name="T29" fmla="*/ 76 h 189"/>
                <a:gd name="T30" fmla="*/ 27 w 466"/>
                <a:gd name="T31" fmla="*/ 76 h 189"/>
                <a:gd name="T32" fmla="*/ 27 w 466"/>
                <a:gd name="T33" fmla="*/ 52 h 189"/>
                <a:gd name="T34" fmla="*/ 441 w 466"/>
                <a:gd name="T35" fmla="*/ 76 h 189"/>
                <a:gd name="T36" fmla="*/ 315 w 466"/>
                <a:gd name="T37" fmla="*/ 76 h 189"/>
                <a:gd name="T38" fmla="*/ 315 w 466"/>
                <a:gd name="T39" fmla="*/ 52 h 189"/>
                <a:gd name="T40" fmla="*/ 441 w 466"/>
                <a:gd name="T41" fmla="*/ 52 h 189"/>
                <a:gd name="T42" fmla="*/ 441 w 466"/>
                <a:gd name="T43" fmla="*/ 7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6" h="189"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466" y="0"/>
                  </a:moveTo>
                  <a:lnTo>
                    <a:pt x="0" y="0"/>
                  </a:lnTo>
                  <a:lnTo>
                    <a:pt x="0" y="189"/>
                  </a:lnTo>
                  <a:lnTo>
                    <a:pt x="466" y="189"/>
                  </a:lnTo>
                  <a:lnTo>
                    <a:pt x="466" y="0"/>
                  </a:lnTo>
                  <a:close/>
                  <a:moveTo>
                    <a:pt x="76" y="52"/>
                  </a:moveTo>
                  <a:lnTo>
                    <a:pt x="101" y="52"/>
                  </a:lnTo>
                  <a:lnTo>
                    <a:pt x="101" y="76"/>
                  </a:lnTo>
                  <a:lnTo>
                    <a:pt x="76" y="76"/>
                  </a:lnTo>
                  <a:lnTo>
                    <a:pt x="76" y="52"/>
                  </a:lnTo>
                  <a:close/>
                  <a:moveTo>
                    <a:pt x="27" y="52"/>
                  </a:moveTo>
                  <a:lnTo>
                    <a:pt x="52" y="52"/>
                  </a:lnTo>
                  <a:lnTo>
                    <a:pt x="52" y="76"/>
                  </a:lnTo>
                  <a:lnTo>
                    <a:pt x="27" y="76"/>
                  </a:lnTo>
                  <a:lnTo>
                    <a:pt x="27" y="52"/>
                  </a:lnTo>
                  <a:close/>
                  <a:moveTo>
                    <a:pt x="441" y="76"/>
                  </a:moveTo>
                  <a:lnTo>
                    <a:pt x="315" y="76"/>
                  </a:lnTo>
                  <a:lnTo>
                    <a:pt x="315" y="52"/>
                  </a:lnTo>
                  <a:lnTo>
                    <a:pt x="441" y="52"/>
                  </a:lnTo>
                  <a:lnTo>
                    <a:pt x="441" y="76"/>
                  </a:lnTo>
                  <a:close/>
                </a:path>
              </a:pathLst>
            </a:custGeom>
            <a:solidFill>
              <a:srgbClr val="21479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" name="Freeform 12"/>
            <p:cNvSpPr>
              <a:spLocks/>
            </p:cNvSpPr>
            <p:nvPr/>
          </p:nvSpPr>
          <p:spPr bwMode="auto">
            <a:xfrm>
              <a:off x="5677519" y="3061566"/>
              <a:ext cx="94370" cy="49435"/>
            </a:xfrm>
            <a:custGeom>
              <a:avLst/>
              <a:gdLst>
                <a:gd name="T0" fmla="*/ 0 w 464"/>
                <a:gd name="T1" fmla="*/ 69 h 243"/>
                <a:gd name="T2" fmla="*/ 232 w 464"/>
                <a:gd name="T3" fmla="*/ 0 h 243"/>
                <a:gd name="T4" fmla="*/ 464 w 464"/>
                <a:gd name="T5" fmla="*/ 69 h 243"/>
                <a:gd name="T6" fmla="*/ 464 w 464"/>
                <a:gd name="T7" fmla="*/ 174 h 243"/>
                <a:gd name="T8" fmla="*/ 232 w 464"/>
                <a:gd name="T9" fmla="*/ 243 h 243"/>
                <a:gd name="T10" fmla="*/ 0 w 464"/>
                <a:gd name="T11" fmla="*/ 174 h 243"/>
                <a:gd name="T12" fmla="*/ 0 w 464"/>
                <a:gd name="T13" fmla="*/ 6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243">
                  <a:moveTo>
                    <a:pt x="0" y="69"/>
                  </a:moveTo>
                  <a:cubicBezTo>
                    <a:pt x="0" y="31"/>
                    <a:pt x="104" y="0"/>
                    <a:pt x="232" y="0"/>
                  </a:cubicBezTo>
                  <a:cubicBezTo>
                    <a:pt x="360" y="0"/>
                    <a:pt x="464" y="31"/>
                    <a:pt x="464" y="69"/>
                  </a:cubicBezTo>
                  <a:cubicBezTo>
                    <a:pt x="464" y="174"/>
                    <a:pt x="464" y="174"/>
                    <a:pt x="464" y="174"/>
                  </a:cubicBezTo>
                  <a:cubicBezTo>
                    <a:pt x="464" y="212"/>
                    <a:pt x="360" y="243"/>
                    <a:pt x="232" y="243"/>
                  </a:cubicBezTo>
                  <a:cubicBezTo>
                    <a:pt x="104" y="243"/>
                    <a:pt x="0" y="212"/>
                    <a:pt x="0" y="174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5" name="Freeform 10"/>
            <p:cNvSpPr>
              <a:spLocks noEditPoints="1"/>
            </p:cNvSpPr>
            <p:nvPr/>
          </p:nvSpPr>
          <p:spPr bwMode="auto">
            <a:xfrm>
              <a:off x="5526337" y="3259138"/>
              <a:ext cx="739775" cy="300037"/>
            </a:xfrm>
            <a:custGeom>
              <a:avLst/>
              <a:gdLst>
                <a:gd name="T0" fmla="*/ 0 w 466"/>
                <a:gd name="T1" fmla="*/ 0 h 189"/>
                <a:gd name="T2" fmla="*/ 0 w 466"/>
                <a:gd name="T3" fmla="*/ 0 h 189"/>
                <a:gd name="T4" fmla="*/ 466 w 466"/>
                <a:gd name="T5" fmla="*/ 0 h 189"/>
                <a:gd name="T6" fmla="*/ 0 w 466"/>
                <a:gd name="T7" fmla="*/ 0 h 189"/>
                <a:gd name="T8" fmla="*/ 0 w 466"/>
                <a:gd name="T9" fmla="*/ 189 h 189"/>
                <a:gd name="T10" fmla="*/ 466 w 466"/>
                <a:gd name="T11" fmla="*/ 189 h 189"/>
                <a:gd name="T12" fmla="*/ 466 w 466"/>
                <a:gd name="T13" fmla="*/ 0 h 189"/>
                <a:gd name="T14" fmla="*/ 76 w 466"/>
                <a:gd name="T15" fmla="*/ 52 h 189"/>
                <a:gd name="T16" fmla="*/ 101 w 466"/>
                <a:gd name="T17" fmla="*/ 52 h 189"/>
                <a:gd name="T18" fmla="*/ 101 w 466"/>
                <a:gd name="T19" fmla="*/ 76 h 189"/>
                <a:gd name="T20" fmla="*/ 76 w 466"/>
                <a:gd name="T21" fmla="*/ 76 h 189"/>
                <a:gd name="T22" fmla="*/ 76 w 466"/>
                <a:gd name="T23" fmla="*/ 52 h 189"/>
                <a:gd name="T24" fmla="*/ 27 w 466"/>
                <a:gd name="T25" fmla="*/ 52 h 189"/>
                <a:gd name="T26" fmla="*/ 52 w 466"/>
                <a:gd name="T27" fmla="*/ 52 h 189"/>
                <a:gd name="T28" fmla="*/ 52 w 466"/>
                <a:gd name="T29" fmla="*/ 76 h 189"/>
                <a:gd name="T30" fmla="*/ 27 w 466"/>
                <a:gd name="T31" fmla="*/ 76 h 189"/>
                <a:gd name="T32" fmla="*/ 27 w 466"/>
                <a:gd name="T33" fmla="*/ 52 h 189"/>
                <a:gd name="T34" fmla="*/ 441 w 466"/>
                <a:gd name="T35" fmla="*/ 76 h 189"/>
                <a:gd name="T36" fmla="*/ 315 w 466"/>
                <a:gd name="T37" fmla="*/ 76 h 189"/>
                <a:gd name="T38" fmla="*/ 315 w 466"/>
                <a:gd name="T39" fmla="*/ 52 h 189"/>
                <a:gd name="T40" fmla="*/ 441 w 466"/>
                <a:gd name="T41" fmla="*/ 52 h 189"/>
                <a:gd name="T42" fmla="*/ 441 w 466"/>
                <a:gd name="T43" fmla="*/ 7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6" h="189"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466" y="0"/>
                  </a:moveTo>
                  <a:lnTo>
                    <a:pt x="0" y="0"/>
                  </a:lnTo>
                  <a:lnTo>
                    <a:pt x="0" y="189"/>
                  </a:lnTo>
                  <a:lnTo>
                    <a:pt x="466" y="189"/>
                  </a:lnTo>
                  <a:lnTo>
                    <a:pt x="466" y="0"/>
                  </a:lnTo>
                  <a:close/>
                  <a:moveTo>
                    <a:pt x="76" y="52"/>
                  </a:moveTo>
                  <a:lnTo>
                    <a:pt x="101" y="52"/>
                  </a:lnTo>
                  <a:lnTo>
                    <a:pt x="101" y="76"/>
                  </a:lnTo>
                  <a:lnTo>
                    <a:pt x="76" y="76"/>
                  </a:lnTo>
                  <a:lnTo>
                    <a:pt x="76" y="52"/>
                  </a:lnTo>
                  <a:close/>
                  <a:moveTo>
                    <a:pt x="27" y="52"/>
                  </a:moveTo>
                  <a:lnTo>
                    <a:pt x="52" y="52"/>
                  </a:lnTo>
                  <a:lnTo>
                    <a:pt x="52" y="76"/>
                  </a:lnTo>
                  <a:lnTo>
                    <a:pt x="27" y="76"/>
                  </a:lnTo>
                  <a:lnTo>
                    <a:pt x="27" y="52"/>
                  </a:lnTo>
                  <a:close/>
                  <a:moveTo>
                    <a:pt x="441" y="76"/>
                  </a:moveTo>
                  <a:lnTo>
                    <a:pt x="315" y="76"/>
                  </a:lnTo>
                  <a:lnTo>
                    <a:pt x="315" y="52"/>
                  </a:lnTo>
                  <a:lnTo>
                    <a:pt x="441" y="52"/>
                  </a:lnTo>
                  <a:lnTo>
                    <a:pt x="441" y="76"/>
                  </a:lnTo>
                  <a:close/>
                </a:path>
              </a:pathLst>
            </a:custGeom>
            <a:solidFill>
              <a:srgbClr val="21479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" name="Freeform 13"/>
            <p:cNvSpPr>
              <a:spLocks/>
            </p:cNvSpPr>
            <p:nvPr/>
          </p:nvSpPr>
          <p:spPr bwMode="auto">
            <a:xfrm>
              <a:off x="5677519" y="3107047"/>
              <a:ext cx="94370" cy="39273"/>
            </a:xfrm>
            <a:custGeom>
              <a:avLst/>
              <a:gdLst>
                <a:gd name="T0" fmla="*/ 455 w 464"/>
                <a:gd name="T1" fmla="*/ 0 h 193"/>
                <a:gd name="T2" fmla="*/ 232 w 464"/>
                <a:gd name="T3" fmla="*/ 49 h 193"/>
                <a:gd name="T4" fmla="*/ 9 w 464"/>
                <a:gd name="T5" fmla="*/ 0 h 193"/>
                <a:gd name="T6" fmla="*/ 0 w 464"/>
                <a:gd name="T7" fmla="*/ 19 h 193"/>
                <a:gd name="T8" fmla="*/ 0 w 464"/>
                <a:gd name="T9" fmla="*/ 125 h 193"/>
                <a:gd name="T10" fmla="*/ 232 w 464"/>
                <a:gd name="T11" fmla="*/ 193 h 193"/>
                <a:gd name="T12" fmla="*/ 464 w 464"/>
                <a:gd name="T13" fmla="*/ 125 h 193"/>
                <a:gd name="T14" fmla="*/ 464 w 464"/>
                <a:gd name="T15" fmla="*/ 19 h 193"/>
                <a:gd name="T16" fmla="*/ 455 w 464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193">
                  <a:moveTo>
                    <a:pt x="455" y="0"/>
                  </a:moveTo>
                  <a:cubicBezTo>
                    <a:pt x="426" y="28"/>
                    <a:pt x="337" y="49"/>
                    <a:pt x="232" y="49"/>
                  </a:cubicBezTo>
                  <a:cubicBezTo>
                    <a:pt x="127" y="49"/>
                    <a:pt x="38" y="28"/>
                    <a:pt x="9" y="0"/>
                  </a:cubicBezTo>
                  <a:cubicBezTo>
                    <a:pt x="3" y="6"/>
                    <a:pt x="0" y="13"/>
                    <a:pt x="0" y="1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3"/>
                    <a:pt x="104" y="193"/>
                    <a:pt x="232" y="193"/>
                  </a:cubicBezTo>
                  <a:cubicBezTo>
                    <a:pt x="360" y="193"/>
                    <a:pt x="464" y="163"/>
                    <a:pt x="464" y="125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64" y="13"/>
                    <a:pt x="461" y="6"/>
                    <a:pt x="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7" name="Freeform 14"/>
            <p:cNvSpPr>
              <a:spLocks/>
            </p:cNvSpPr>
            <p:nvPr/>
          </p:nvSpPr>
          <p:spPr bwMode="auto">
            <a:xfrm>
              <a:off x="5677519" y="3142020"/>
              <a:ext cx="94370" cy="39273"/>
            </a:xfrm>
            <a:custGeom>
              <a:avLst/>
              <a:gdLst>
                <a:gd name="T0" fmla="*/ 455 w 464"/>
                <a:gd name="T1" fmla="*/ 0 h 193"/>
                <a:gd name="T2" fmla="*/ 232 w 464"/>
                <a:gd name="T3" fmla="*/ 49 h 193"/>
                <a:gd name="T4" fmla="*/ 9 w 464"/>
                <a:gd name="T5" fmla="*/ 0 h 193"/>
                <a:gd name="T6" fmla="*/ 0 w 464"/>
                <a:gd name="T7" fmla="*/ 19 h 193"/>
                <a:gd name="T8" fmla="*/ 0 w 464"/>
                <a:gd name="T9" fmla="*/ 125 h 193"/>
                <a:gd name="T10" fmla="*/ 232 w 464"/>
                <a:gd name="T11" fmla="*/ 193 h 193"/>
                <a:gd name="T12" fmla="*/ 464 w 464"/>
                <a:gd name="T13" fmla="*/ 125 h 193"/>
                <a:gd name="T14" fmla="*/ 464 w 464"/>
                <a:gd name="T15" fmla="*/ 19 h 193"/>
                <a:gd name="T16" fmla="*/ 455 w 464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193">
                  <a:moveTo>
                    <a:pt x="455" y="0"/>
                  </a:moveTo>
                  <a:cubicBezTo>
                    <a:pt x="426" y="28"/>
                    <a:pt x="337" y="49"/>
                    <a:pt x="232" y="49"/>
                  </a:cubicBezTo>
                  <a:cubicBezTo>
                    <a:pt x="127" y="49"/>
                    <a:pt x="38" y="28"/>
                    <a:pt x="9" y="0"/>
                  </a:cubicBezTo>
                  <a:cubicBezTo>
                    <a:pt x="3" y="6"/>
                    <a:pt x="0" y="13"/>
                    <a:pt x="0" y="1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3"/>
                    <a:pt x="104" y="193"/>
                    <a:pt x="232" y="193"/>
                  </a:cubicBezTo>
                  <a:cubicBezTo>
                    <a:pt x="360" y="193"/>
                    <a:pt x="464" y="163"/>
                    <a:pt x="464" y="125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64" y="13"/>
                    <a:pt x="461" y="6"/>
                    <a:pt x="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8" name="Freeform 15"/>
            <p:cNvSpPr>
              <a:spLocks noEditPoints="1"/>
            </p:cNvSpPr>
            <p:nvPr/>
          </p:nvSpPr>
          <p:spPr bwMode="auto">
            <a:xfrm>
              <a:off x="5526337" y="3603625"/>
              <a:ext cx="739775" cy="300038"/>
            </a:xfrm>
            <a:custGeom>
              <a:avLst/>
              <a:gdLst>
                <a:gd name="T0" fmla="*/ 0 w 466"/>
                <a:gd name="T1" fmla="*/ 0 h 189"/>
                <a:gd name="T2" fmla="*/ 0 w 466"/>
                <a:gd name="T3" fmla="*/ 0 h 189"/>
                <a:gd name="T4" fmla="*/ 466 w 466"/>
                <a:gd name="T5" fmla="*/ 0 h 189"/>
                <a:gd name="T6" fmla="*/ 0 w 466"/>
                <a:gd name="T7" fmla="*/ 0 h 189"/>
                <a:gd name="T8" fmla="*/ 0 w 466"/>
                <a:gd name="T9" fmla="*/ 189 h 189"/>
                <a:gd name="T10" fmla="*/ 466 w 466"/>
                <a:gd name="T11" fmla="*/ 189 h 189"/>
                <a:gd name="T12" fmla="*/ 466 w 466"/>
                <a:gd name="T13" fmla="*/ 0 h 189"/>
                <a:gd name="T14" fmla="*/ 76 w 466"/>
                <a:gd name="T15" fmla="*/ 52 h 189"/>
                <a:gd name="T16" fmla="*/ 101 w 466"/>
                <a:gd name="T17" fmla="*/ 52 h 189"/>
                <a:gd name="T18" fmla="*/ 101 w 466"/>
                <a:gd name="T19" fmla="*/ 76 h 189"/>
                <a:gd name="T20" fmla="*/ 76 w 466"/>
                <a:gd name="T21" fmla="*/ 76 h 189"/>
                <a:gd name="T22" fmla="*/ 76 w 466"/>
                <a:gd name="T23" fmla="*/ 52 h 189"/>
                <a:gd name="T24" fmla="*/ 27 w 466"/>
                <a:gd name="T25" fmla="*/ 52 h 189"/>
                <a:gd name="T26" fmla="*/ 52 w 466"/>
                <a:gd name="T27" fmla="*/ 52 h 189"/>
                <a:gd name="T28" fmla="*/ 52 w 466"/>
                <a:gd name="T29" fmla="*/ 76 h 189"/>
                <a:gd name="T30" fmla="*/ 27 w 466"/>
                <a:gd name="T31" fmla="*/ 76 h 189"/>
                <a:gd name="T32" fmla="*/ 27 w 466"/>
                <a:gd name="T33" fmla="*/ 52 h 189"/>
                <a:gd name="T34" fmla="*/ 441 w 466"/>
                <a:gd name="T35" fmla="*/ 76 h 189"/>
                <a:gd name="T36" fmla="*/ 315 w 466"/>
                <a:gd name="T37" fmla="*/ 76 h 189"/>
                <a:gd name="T38" fmla="*/ 315 w 466"/>
                <a:gd name="T39" fmla="*/ 52 h 189"/>
                <a:gd name="T40" fmla="*/ 441 w 466"/>
                <a:gd name="T41" fmla="*/ 52 h 189"/>
                <a:gd name="T42" fmla="*/ 441 w 466"/>
                <a:gd name="T43" fmla="*/ 7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6" h="189"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466" y="0"/>
                  </a:moveTo>
                  <a:lnTo>
                    <a:pt x="0" y="0"/>
                  </a:lnTo>
                  <a:lnTo>
                    <a:pt x="0" y="189"/>
                  </a:lnTo>
                  <a:lnTo>
                    <a:pt x="466" y="189"/>
                  </a:lnTo>
                  <a:lnTo>
                    <a:pt x="466" y="0"/>
                  </a:lnTo>
                  <a:close/>
                  <a:moveTo>
                    <a:pt x="76" y="52"/>
                  </a:moveTo>
                  <a:lnTo>
                    <a:pt x="101" y="52"/>
                  </a:lnTo>
                  <a:lnTo>
                    <a:pt x="101" y="76"/>
                  </a:lnTo>
                  <a:lnTo>
                    <a:pt x="76" y="76"/>
                  </a:lnTo>
                  <a:lnTo>
                    <a:pt x="76" y="52"/>
                  </a:lnTo>
                  <a:close/>
                  <a:moveTo>
                    <a:pt x="27" y="52"/>
                  </a:moveTo>
                  <a:lnTo>
                    <a:pt x="52" y="52"/>
                  </a:lnTo>
                  <a:lnTo>
                    <a:pt x="52" y="76"/>
                  </a:lnTo>
                  <a:lnTo>
                    <a:pt x="27" y="76"/>
                  </a:lnTo>
                  <a:lnTo>
                    <a:pt x="27" y="52"/>
                  </a:lnTo>
                  <a:close/>
                  <a:moveTo>
                    <a:pt x="441" y="76"/>
                  </a:moveTo>
                  <a:lnTo>
                    <a:pt x="315" y="76"/>
                  </a:lnTo>
                  <a:lnTo>
                    <a:pt x="315" y="52"/>
                  </a:lnTo>
                  <a:lnTo>
                    <a:pt x="441" y="52"/>
                  </a:lnTo>
                  <a:lnTo>
                    <a:pt x="441" y="76"/>
                  </a:lnTo>
                  <a:close/>
                </a:path>
              </a:pathLst>
            </a:custGeom>
            <a:solidFill>
              <a:srgbClr val="21479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9" name="Freeform 12"/>
            <p:cNvSpPr>
              <a:spLocks/>
            </p:cNvSpPr>
            <p:nvPr/>
          </p:nvSpPr>
          <p:spPr bwMode="auto">
            <a:xfrm>
              <a:off x="5792827" y="3061566"/>
              <a:ext cx="94370" cy="49435"/>
            </a:xfrm>
            <a:custGeom>
              <a:avLst/>
              <a:gdLst>
                <a:gd name="T0" fmla="*/ 0 w 464"/>
                <a:gd name="T1" fmla="*/ 69 h 243"/>
                <a:gd name="T2" fmla="*/ 232 w 464"/>
                <a:gd name="T3" fmla="*/ 0 h 243"/>
                <a:gd name="T4" fmla="*/ 464 w 464"/>
                <a:gd name="T5" fmla="*/ 69 h 243"/>
                <a:gd name="T6" fmla="*/ 464 w 464"/>
                <a:gd name="T7" fmla="*/ 174 h 243"/>
                <a:gd name="T8" fmla="*/ 232 w 464"/>
                <a:gd name="T9" fmla="*/ 243 h 243"/>
                <a:gd name="T10" fmla="*/ 0 w 464"/>
                <a:gd name="T11" fmla="*/ 174 h 243"/>
                <a:gd name="T12" fmla="*/ 0 w 464"/>
                <a:gd name="T13" fmla="*/ 6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243">
                  <a:moveTo>
                    <a:pt x="0" y="69"/>
                  </a:moveTo>
                  <a:cubicBezTo>
                    <a:pt x="0" y="31"/>
                    <a:pt x="104" y="0"/>
                    <a:pt x="232" y="0"/>
                  </a:cubicBezTo>
                  <a:cubicBezTo>
                    <a:pt x="360" y="0"/>
                    <a:pt x="464" y="31"/>
                    <a:pt x="464" y="69"/>
                  </a:cubicBezTo>
                  <a:cubicBezTo>
                    <a:pt x="464" y="174"/>
                    <a:pt x="464" y="174"/>
                    <a:pt x="464" y="174"/>
                  </a:cubicBezTo>
                  <a:cubicBezTo>
                    <a:pt x="464" y="212"/>
                    <a:pt x="360" y="243"/>
                    <a:pt x="232" y="243"/>
                  </a:cubicBezTo>
                  <a:cubicBezTo>
                    <a:pt x="104" y="243"/>
                    <a:pt x="0" y="212"/>
                    <a:pt x="0" y="174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0" name="Freeform 13"/>
            <p:cNvSpPr>
              <a:spLocks/>
            </p:cNvSpPr>
            <p:nvPr/>
          </p:nvSpPr>
          <p:spPr bwMode="auto">
            <a:xfrm>
              <a:off x="5792827" y="3107047"/>
              <a:ext cx="94370" cy="39273"/>
            </a:xfrm>
            <a:custGeom>
              <a:avLst/>
              <a:gdLst>
                <a:gd name="T0" fmla="*/ 455 w 464"/>
                <a:gd name="T1" fmla="*/ 0 h 193"/>
                <a:gd name="T2" fmla="*/ 232 w 464"/>
                <a:gd name="T3" fmla="*/ 49 h 193"/>
                <a:gd name="T4" fmla="*/ 9 w 464"/>
                <a:gd name="T5" fmla="*/ 0 h 193"/>
                <a:gd name="T6" fmla="*/ 0 w 464"/>
                <a:gd name="T7" fmla="*/ 19 h 193"/>
                <a:gd name="T8" fmla="*/ 0 w 464"/>
                <a:gd name="T9" fmla="*/ 125 h 193"/>
                <a:gd name="T10" fmla="*/ 232 w 464"/>
                <a:gd name="T11" fmla="*/ 193 h 193"/>
                <a:gd name="T12" fmla="*/ 464 w 464"/>
                <a:gd name="T13" fmla="*/ 125 h 193"/>
                <a:gd name="T14" fmla="*/ 464 w 464"/>
                <a:gd name="T15" fmla="*/ 19 h 193"/>
                <a:gd name="T16" fmla="*/ 455 w 464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193">
                  <a:moveTo>
                    <a:pt x="455" y="0"/>
                  </a:moveTo>
                  <a:cubicBezTo>
                    <a:pt x="426" y="28"/>
                    <a:pt x="337" y="49"/>
                    <a:pt x="232" y="49"/>
                  </a:cubicBezTo>
                  <a:cubicBezTo>
                    <a:pt x="127" y="49"/>
                    <a:pt x="38" y="28"/>
                    <a:pt x="9" y="0"/>
                  </a:cubicBezTo>
                  <a:cubicBezTo>
                    <a:pt x="3" y="6"/>
                    <a:pt x="0" y="13"/>
                    <a:pt x="0" y="1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3"/>
                    <a:pt x="104" y="193"/>
                    <a:pt x="232" y="193"/>
                  </a:cubicBezTo>
                  <a:cubicBezTo>
                    <a:pt x="360" y="193"/>
                    <a:pt x="464" y="163"/>
                    <a:pt x="464" y="125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64" y="13"/>
                    <a:pt x="461" y="6"/>
                    <a:pt x="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1" name="Freeform 14"/>
            <p:cNvSpPr>
              <a:spLocks/>
            </p:cNvSpPr>
            <p:nvPr/>
          </p:nvSpPr>
          <p:spPr bwMode="auto">
            <a:xfrm>
              <a:off x="5792827" y="3142020"/>
              <a:ext cx="94370" cy="39273"/>
            </a:xfrm>
            <a:custGeom>
              <a:avLst/>
              <a:gdLst>
                <a:gd name="T0" fmla="*/ 455 w 464"/>
                <a:gd name="T1" fmla="*/ 0 h 193"/>
                <a:gd name="T2" fmla="*/ 232 w 464"/>
                <a:gd name="T3" fmla="*/ 49 h 193"/>
                <a:gd name="T4" fmla="*/ 9 w 464"/>
                <a:gd name="T5" fmla="*/ 0 h 193"/>
                <a:gd name="T6" fmla="*/ 0 w 464"/>
                <a:gd name="T7" fmla="*/ 19 h 193"/>
                <a:gd name="T8" fmla="*/ 0 w 464"/>
                <a:gd name="T9" fmla="*/ 125 h 193"/>
                <a:gd name="T10" fmla="*/ 232 w 464"/>
                <a:gd name="T11" fmla="*/ 193 h 193"/>
                <a:gd name="T12" fmla="*/ 464 w 464"/>
                <a:gd name="T13" fmla="*/ 125 h 193"/>
                <a:gd name="T14" fmla="*/ 464 w 464"/>
                <a:gd name="T15" fmla="*/ 19 h 193"/>
                <a:gd name="T16" fmla="*/ 455 w 464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193">
                  <a:moveTo>
                    <a:pt x="455" y="0"/>
                  </a:moveTo>
                  <a:cubicBezTo>
                    <a:pt x="426" y="28"/>
                    <a:pt x="337" y="49"/>
                    <a:pt x="232" y="49"/>
                  </a:cubicBezTo>
                  <a:cubicBezTo>
                    <a:pt x="127" y="49"/>
                    <a:pt x="38" y="28"/>
                    <a:pt x="9" y="0"/>
                  </a:cubicBezTo>
                  <a:cubicBezTo>
                    <a:pt x="3" y="6"/>
                    <a:pt x="0" y="13"/>
                    <a:pt x="0" y="1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3"/>
                    <a:pt x="104" y="193"/>
                    <a:pt x="232" y="193"/>
                  </a:cubicBezTo>
                  <a:cubicBezTo>
                    <a:pt x="360" y="193"/>
                    <a:pt x="464" y="163"/>
                    <a:pt x="464" y="125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64" y="13"/>
                    <a:pt x="461" y="6"/>
                    <a:pt x="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2" name="Freeform 12"/>
            <p:cNvSpPr>
              <a:spLocks/>
            </p:cNvSpPr>
            <p:nvPr/>
          </p:nvSpPr>
          <p:spPr bwMode="auto">
            <a:xfrm>
              <a:off x="5902923" y="3061566"/>
              <a:ext cx="94370" cy="49435"/>
            </a:xfrm>
            <a:custGeom>
              <a:avLst/>
              <a:gdLst>
                <a:gd name="T0" fmla="*/ 0 w 464"/>
                <a:gd name="T1" fmla="*/ 69 h 243"/>
                <a:gd name="T2" fmla="*/ 232 w 464"/>
                <a:gd name="T3" fmla="*/ 0 h 243"/>
                <a:gd name="T4" fmla="*/ 464 w 464"/>
                <a:gd name="T5" fmla="*/ 69 h 243"/>
                <a:gd name="T6" fmla="*/ 464 w 464"/>
                <a:gd name="T7" fmla="*/ 174 h 243"/>
                <a:gd name="T8" fmla="*/ 232 w 464"/>
                <a:gd name="T9" fmla="*/ 243 h 243"/>
                <a:gd name="T10" fmla="*/ 0 w 464"/>
                <a:gd name="T11" fmla="*/ 174 h 243"/>
                <a:gd name="T12" fmla="*/ 0 w 464"/>
                <a:gd name="T13" fmla="*/ 6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243">
                  <a:moveTo>
                    <a:pt x="0" y="69"/>
                  </a:moveTo>
                  <a:cubicBezTo>
                    <a:pt x="0" y="31"/>
                    <a:pt x="104" y="0"/>
                    <a:pt x="232" y="0"/>
                  </a:cubicBezTo>
                  <a:cubicBezTo>
                    <a:pt x="360" y="0"/>
                    <a:pt x="464" y="31"/>
                    <a:pt x="464" y="69"/>
                  </a:cubicBezTo>
                  <a:cubicBezTo>
                    <a:pt x="464" y="174"/>
                    <a:pt x="464" y="174"/>
                    <a:pt x="464" y="174"/>
                  </a:cubicBezTo>
                  <a:cubicBezTo>
                    <a:pt x="464" y="212"/>
                    <a:pt x="360" y="243"/>
                    <a:pt x="232" y="243"/>
                  </a:cubicBezTo>
                  <a:cubicBezTo>
                    <a:pt x="104" y="243"/>
                    <a:pt x="0" y="212"/>
                    <a:pt x="0" y="174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3" name="Freeform 13"/>
            <p:cNvSpPr>
              <a:spLocks/>
            </p:cNvSpPr>
            <p:nvPr/>
          </p:nvSpPr>
          <p:spPr bwMode="auto">
            <a:xfrm>
              <a:off x="5902923" y="3107047"/>
              <a:ext cx="94370" cy="39273"/>
            </a:xfrm>
            <a:custGeom>
              <a:avLst/>
              <a:gdLst>
                <a:gd name="T0" fmla="*/ 455 w 464"/>
                <a:gd name="T1" fmla="*/ 0 h 193"/>
                <a:gd name="T2" fmla="*/ 232 w 464"/>
                <a:gd name="T3" fmla="*/ 49 h 193"/>
                <a:gd name="T4" fmla="*/ 9 w 464"/>
                <a:gd name="T5" fmla="*/ 0 h 193"/>
                <a:gd name="T6" fmla="*/ 0 w 464"/>
                <a:gd name="T7" fmla="*/ 19 h 193"/>
                <a:gd name="T8" fmla="*/ 0 w 464"/>
                <a:gd name="T9" fmla="*/ 125 h 193"/>
                <a:gd name="T10" fmla="*/ 232 w 464"/>
                <a:gd name="T11" fmla="*/ 193 h 193"/>
                <a:gd name="T12" fmla="*/ 464 w 464"/>
                <a:gd name="T13" fmla="*/ 125 h 193"/>
                <a:gd name="T14" fmla="*/ 464 w 464"/>
                <a:gd name="T15" fmla="*/ 19 h 193"/>
                <a:gd name="T16" fmla="*/ 455 w 464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193">
                  <a:moveTo>
                    <a:pt x="455" y="0"/>
                  </a:moveTo>
                  <a:cubicBezTo>
                    <a:pt x="426" y="28"/>
                    <a:pt x="337" y="49"/>
                    <a:pt x="232" y="49"/>
                  </a:cubicBezTo>
                  <a:cubicBezTo>
                    <a:pt x="127" y="49"/>
                    <a:pt x="38" y="28"/>
                    <a:pt x="9" y="0"/>
                  </a:cubicBezTo>
                  <a:cubicBezTo>
                    <a:pt x="3" y="6"/>
                    <a:pt x="0" y="13"/>
                    <a:pt x="0" y="1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3"/>
                    <a:pt x="104" y="193"/>
                    <a:pt x="232" y="193"/>
                  </a:cubicBezTo>
                  <a:cubicBezTo>
                    <a:pt x="360" y="193"/>
                    <a:pt x="464" y="163"/>
                    <a:pt x="464" y="125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64" y="13"/>
                    <a:pt x="461" y="6"/>
                    <a:pt x="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4" name="Freeform 14"/>
            <p:cNvSpPr>
              <a:spLocks/>
            </p:cNvSpPr>
            <p:nvPr/>
          </p:nvSpPr>
          <p:spPr bwMode="auto">
            <a:xfrm>
              <a:off x="5902923" y="3142020"/>
              <a:ext cx="94370" cy="39273"/>
            </a:xfrm>
            <a:custGeom>
              <a:avLst/>
              <a:gdLst>
                <a:gd name="T0" fmla="*/ 455 w 464"/>
                <a:gd name="T1" fmla="*/ 0 h 193"/>
                <a:gd name="T2" fmla="*/ 232 w 464"/>
                <a:gd name="T3" fmla="*/ 49 h 193"/>
                <a:gd name="T4" fmla="*/ 9 w 464"/>
                <a:gd name="T5" fmla="*/ 0 h 193"/>
                <a:gd name="T6" fmla="*/ 0 w 464"/>
                <a:gd name="T7" fmla="*/ 19 h 193"/>
                <a:gd name="T8" fmla="*/ 0 w 464"/>
                <a:gd name="T9" fmla="*/ 125 h 193"/>
                <a:gd name="T10" fmla="*/ 232 w 464"/>
                <a:gd name="T11" fmla="*/ 193 h 193"/>
                <a:gd name="T12" fmla="*/ 464 w 464"/>
                <a:gd name="T13" fmla="*/ 125 h 193"/>
                <a:gd name="T14" fmla="*/ 464 w 464"/>
                <a:gd name="T15" fmla="*/ 19 h 193"/>
                <a:gd name="T16" fmla="*/ 455 w 464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193">
                  <a:moveTo>
                    <a:pt x="455" y="0"/>
                  </a:moveTo>
                  <a:cubicBezTo>
                    <a:pt x="426" y="28"/>
                    <a:pt x="337" y="49"/>
                    <a:pt x="232" y="49"/>
                  </a:cubicBezTo>
                  <a:cubicBezTo>
                    <a:pt x="127" y="49"/>
                    <a:pt x="38" y="28"/>
                    <a:pt x="9" y="0"/>
                  </a:cubicBezTo>
                  <a:cubicBezTo>
                    <a:pt x="3" y="6"/>
                    <a:pt x="0" y="13"/>
                    <a:pt x="0" y="1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3"/>
                    <a:pt x="104" y="193"/>
                    <a:pt x="232" y="193"/>
                  </a:cubicBezTo>
                  <a:cubicBezTo>
                    <a:pt x="360" y="193"/>
                    <a:pt x="464" y="163"/>
                    <a:pt x="464" y="125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64" y="13"/>
                    <a:pt x="461" y="6"/>
                    <a:pt x="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5" name="Freeform 12"/>
            <p:cNvSpPr>
              <a:spLocks/>
            </p:cNvSpPr>
            <p:nvPr/>
          </p:nvSpPr>
          <p:spPr bwMode="auto">
            <a:xfrm>
              <a:off x="6020035" y="3061566"/>
              <a:ext cx="94370" cy="49435"/>
            </a:xfrm>
            <a:custGeom>
              <a:avLst/>
              <a:gdLst>
                <a:gd name="T0" fmla="*/ 0 w 464"/>
                <a:gd name="T1" fmla="*/ 69 h 243"/>
                <a:gd name="T2" fmla="*/ 232 w 464"/>
                <a:gd name="T3" fmla="*/ 0 h 243"/>
                <a:gd name="T4" fmla="*/ 464 w 464"/>
                <a:gd name="T5" fmla="*/ 69 h 243"/>
                <a:gd name="T6" fmla="*/ 464 w 464"/>
                <a:gd name="T7" fmla="*/ 174 h 243"/>
                <a:gd name="T8" fmla="*/ 232 w 464"/>
                <a:gd name="T9" fmla="*/ 243 h 243"/>
                <a:gd name="T10" fmla="*/ 0 w 464"/>
                <a:gd name="T11" fmla="*/ 174 h 243"/>
                <a:gd name="T12" fmla="*/ 0 w 464"/>
                <a:gd name="T13" fmla="*/ 6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243">
                  <a:moveTo>
                    <a:pt x="0" y="69"/>
                  </a:moveTo>
                  <a:cubicBezTo>
                    <a:pt x="0" y="31"/>
                    <a:pt x="104" y="0"/>
                    <a:pt x="232" y="0"/>
                  </a:cubicBezTo>
                  <a:cubicBezTo>
                    <a:pt x="360" y="0"/>
                    <a:pt x="464" y="31"/>
                    <a:pt x="464" y="69"/>
                  </a:cubicBezTo>
                  <a:cubicBezTo>
                    <a:pt x="464" y="174"/>
                    <a:pt x="464" y="174"/>
                    <a:pt x="464" y="174"/>
                  </a:cubicBezTo>
                  <a:cubicBezTo>
                    <a:pt x="464" y="212"/>
                    <a:pt x="360" y="243"/>
                    <a:pt x="232" y="243"/>
                  </a:cubicBezTo>
                  <a:cubicBezTo>
                    <a:pt x="104" y="243"/>
                    <a:pt x="0" y="212"/>
                    <a:pt x="0" y="174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6" name="Freeform 13"/>
            <p:cNvSpPr>
              <a:spLocks/>
            </p:cNvSpPr>
            <p:nvPr/>
          </p:nvSpPr>
          <p:spPr bwMode="auto">
            <a:xfrm>
              <a:off x="6020035" y="3107047"/>
              <a:ext cx="94370" cy="39273"/>
            </a:xfrm>
            <a:custGeom>
              <a:avLst/>
              <a:gdLst>
                <a:gd name="T0" fmla="*/ 455 w 464"/>
                <a:gd name="T1" fmla="*/ 0 h 193"/>
                <a:gd name="T2" fmla="*/ 232 w 464"/>
                <a:gd name="T3" fmla="*/ 49 h 193"/>
                <a:gd name="T4" fmla="*/ 9 w 464"/>
                <a:gd name="T5" fmla="*/ 0 h 193"/>
                <a:gd name="T6" fmla="*/ 0 w 464"/>
                <a:gd name="T7" fmla="*/ 19 h 193"/>
                <a:gd name="T8" fmla="*/ 0 w 464"/>
                <a:gd name="T9" fmla="*/ 125 h 193"/>
                <a:gd name="T10" fmla="*/ 232 w 464"/>
                <a:gd name="T11" fmla="*/ 193 h 193"/>
                <a:gd name="T12" fmla="*/ 464 w 464"/>
                <a:gd name="T13" fmla="*/ 125 h 193"/>
                <a:gd name="T14" fmla="*/ 464 w 464"/>
                <a:gd name="T15" fmla="*/ 19 h 193"/>
                <a:gd name="T16" fmla="*/ 455 w 464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193">
                  <a:moveTo>
                    <a:pt x="455" y="0"/>
                  </a:moveTo>
                  <a:cubicBezTo>
                    <a:pt x="426" y="28"/>
                    <a:pt x="337" y="49"/>
                    <a:pt x="232" y="49"/>
                  </a:cubicBezTo>
                  <a:cubicBezTo>
                    <a:pt x="127" y="49"/>
                    <a:pt x="38" y="28"/>
                    <a:pt x="9" y="0"/>
                  </a:cubicBezTo>
                  <a:cubicBezTo>
                    <a:pt x="3" y="6"/>
                    <a:pt x="0" y="13"/>
                    <a:pt x="0" y="1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3"/>
                    <a:pt x="104" y="193"/>
                    <a:pt x="232" y="193"/>
                  </a:cubicBezTo>
                  <a:cubicBezTo>
                    <a:pt x="360" y="193"/>
                    <a:pt x="464" y="163"/>
                    <a:pt x="464" y="125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64" y="13"/>
                    <a:pt x="461" y="6"/>
                    <a:pt x="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7" name="Freeform 14"/>
            <p:cNvSpPr>
              <a:spLocks/>
            </p:cNvSpPr>
            <p:nvPr/>
          </p:nvSpPr>
          <p:spPr bwMode="auto">
            <a:xfrm>
              <a:off x="6020035" y="3142020"/>
              <a:ext cx="94370" cy="39273"/>
            </a:xfrm>
            <a:custGeom>
              <a:avLst/>
              <a:gdLst>
                <a:gd name="T0" fmla="*/ 455 w 464"/>
                <a:gd name="T1" fmla="*/ 0 h 193"/>
                <a:gd name="T2" fmla="*/ 232 w 464"/>
                <a:gd name="T3" fmla="*/ 49 h 193"/>
                <a:gd name="T4" fmla="*/ 9 w 464"/>
                <a:gd name="T5" fmla="*/ 0 h 193"/>
                <a:gd name="T6" fmla="*/ 0 w 464"/>
                <a:gd name="T7" fmla="*/ 19 h 193"/>
                <a:gd name="T8" fmla="*/ 0 w 464"/>
                <a:gd name="T9" fmla="*/ 125 h 193"/>
                <a:gd name="T10" fmla="*/ 232 w 464"/>
                <a:gd name="T11" fmla="*/ 193 h 193"/>
                <a:gd name="T12" fmla="*/ 464 w 464"/>
                <a:gd name="T13" fmla="*/ 125 h 193"/>
                <a:gd name="T14" fmla="*/ 464 w 464"/>
                <a:gd name="T15" fmla="*/ 19 h 193"/>
                <a:gd name="T16" fmla="*/ 455 w 464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193">
                  <a:moveTo>
                    <a:pt x="455" y="0"/>
                  </a:moveTo>
                  <a:cubicBezTo>
                    <a:pt x="426" y="28"/>
                    <a:pt x="337" y="49"/>
                    <a:pt x="232" y="49"/>
                  </a:cubicBezTo>
                  <a:cubicBezTo>
                    <a:pt x="127" y="49"/>
                    <a:pt x="38" y="28"/>
                    <a:pt x="9" y="0"/>
                  </a:cubicBezTo>
                  <a:cubicBezTo>
                    <a:pt x="3" y="6"/>
                    <a:pt x="0" y="13"/>
                    <a:pt x="0" y="1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3"/>
                    <a:pt x="104" y="193"/>
                    <a:pt x="232" y="193"/>
                  </a:cubicBezTo>
                  <a:cubicBezTo>
                    <a:pt x="360" y="193"/>
                    <a:pt x="464" y="163"/>
                    <a:pt x="464" y="125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64" y="13"/>
                    <a:pt x="461" y="6"/>
                    <a:pt x="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8" name="Freeform 12"/>
            <p:cNvSpPr>
              <a:spLocks/>
            </p:cNvSpPr>
            <p:nvPr/>
          </p:nvSpPr>
          <p:spPr bwMode="auto">
            <a:xfrm>
              <a:off x="5677519" y="3408315"/>
              <a:ext cx="94370" cy="49435"/>
            </a:xfrm>
            <a:custGeom>
              <a:avLst/>
              <a:gdLst>
                <a:gd name="T0" fmla="*/ 0 w 464"/>
                <a:gd name="T1" fmla="*/ 69 h 243"/>
                <a:gd name="T2" fmla="*/ 232 w 464"/>
                <a:gd name="T3" fmla="*/ 0 h 243"/>
                <a:gd name="T4" fmla="*/ 464 w 464"/>
                <a:gd name="T5" fmla="*/ 69 h 243"/>
                <a:gd name="T6" fmla="*/ 464 w 464"/>
                <a:gd name="T7" fmla="*/ 174 h 243"/>
                <a:gd name="T8" fmla="*/ 232 w 464"/>
                <a:gd name="T9" fmla="*/ 243 h 243"/>
                <a:gd name="T10" fmla="*/ 0 w 464"/>
                <a:gd name="T11" fmla="*/ 174 h 243"/>
                <a:gd name="T12" fmla="*/ 0 w 464"/>
                <a:gd name="T13" fmla="*/ 6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243">
                  <a:moveTo>
                    <a:pt x="0" y="69"/>
                  </a:moveTo>
                  <a:cubicBezTo>
                    <a:pt x="0" y="31"/>
                    <a:pt x="104" y="0"/>
                    <a:pt x="232" y="0"/>
                  </a:cubicBezTo>
                  <a:cubicBezTo>
                    <a:pt x="360" y="0"/>
                    <a:pt x="464" y="31"/>
                    <a:pt x="464" y="69"/>
                  </a:cubicBezTo>
                  <a:cubicBezTo>
                    <a:pt x="464" y="174"/>
                    <a:pt x="464" y="174"/>
                    <a:pt x="464" y="174"/>
                  </a:cubicBezTo>
                  <a:cubicBezTo>
                    <a:pt x="464" y="212"/>
                    <a:pt x="360" y="243"/>
                    <a:pt x="232" y="243"/>
                  </a:cubicBezTo>
                  <a:cubicBezTo>
                    <a:pt x="104" y="243"/>
                    <a:pt x="0" y="212"/>
                    <a:pt x="0" y="174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9" name="Freeform 13"/>
            <p:cNvSpPr>
              <a:spLocks/>
            </p:cNvSpPr>
            <p:nvPr/>
          </p:nvSpPr>
          <p:spPr bwMode="auto">
            <a:xfrm>
              <a:off x="5677519" y="3451377"/>
              <a:ext cx="94370" cy="39273"/>
            </a:xfrm>
            <a:custGeom>
              <a:avLst/>
              <a:gdLst>
                <a:gd name="T0" fmla="*/ 455 w 464"/>
                <a:gd name="T1" fmla="*/ 0 h 193"/>
                <a:gd name="T2" fmla="*/ 232 w 464"/>
                <a:gd name="T3" fmla="*/ 49 h 193"/>
                <a:gd name="T4" fmla="*/ 9 w 464"/>
                <a:gd name="T5" fmla="*/ 0 h 193"/>
                <a:gd name="T6" fmla="*/ 0 w 464"/>
                <a:gd name="T7" fmla="*/ 19 h 193"/>
                <a:gd name="T8" fmla="*/ 0 w 464"/>
                <a:gd name="T9" fmla="*/ 125 h 193"/>
                <a:gd name="T10" fmla="*/ 232 w 464"/>
                <a:gd name="T11" fmla="*/ 193 h 193"/>
                <a:gd name="T12" fmla="*/ 464 w 464"/>
                <a:gd name="T13" fmla="*/ 125 h 193"/>
                <a:gd name="T14" fmla="*/ 464 w 464"/>
                <a:gd name="T15" fmla="*/ 19 h 193"/>
                <a:gd name="T16" fmla="*/ 455 w 464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193">
                  <a:moveTo>
                    <a:pt x="455" y="0"/>
                  </a:moveTo>
                  <a:cubicBezTo>
                    <a:pt x="426" y="28"/>
                    <a:pt x="337" y="49"/>
                    <a:pt x="232" y="49"/>
                  </a:cubicBezTo>
                  <a:cubicBezTo>
                    <a:pt x="127" y="49"/>
                    <a:pt x="38" y="28"/>
                    <a:pt x="9" y="0"/>
                  </a:cubicBezTo>
                  <a:cubicBezTo>
                    <a:pt x="3" y="6"/>
                    <a:pt x="0" y="13"/>
                    <a:pt x="0" y="1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3"/>
                    <a:pt x="104" y="193"/>
                    <a:pt x="232" y="193"/>
                  </a:cubicBezTo>
                  <a:cubicBezTo>
                    <a:pt x="360" y="193"/>
                    <a:pt x="464" y="163"/>
                    <a:pt x="464" y="125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64" y="13"/>
                    <a:pt x="461" y="6"/>
                    <a:pt x="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0" name="Freeform 14"/>
            <p:cNvSpPr>
              <a:spLocks/>
            </p:cNvSpPr>
            <p:nvPr/>
          </p:nvSpPr>
          <p:spPr bwMode="auto">
            <a:xfrm>
              <a:off x="5677519" y="3483931"/>
              <a:ext cx="94370" cy="39273"/>
            </a:xfrm>
            <a:custGeom>
              <a:avLst/>
              <a:gdLst>
                <a:gd name="T0" fmla="*/ 455 w 464"/>
                <a:gd name="T1" fmla="*/ 0 h 193"/>
                <a:gd name="T2" fmla="*/ 232 w 464"/>
                <a:gd name="T3" fmla="*/ 49 h 193"/>
                <a:gd name="T4" fmla="*/ 9 w 464"/>
                <a:gd name="T5" fmla="*/ 0 h 193"/>
                <a:gd name="T6" fmla="*/ 0 w 464"/>
                <a:gd name="T7" fmla="*/ 19 h 193"/>
                <a:gd name="T8" fmla="*/ 0 w 464"/>
                <a:gd name="T9" fmla="*/ 125 h 193"/>
                <a:gd name="T10" fmla="*/ 232 w 464"/>
                <a:gd name="T11" fmla="*/ 193 h 193"/>
                <a:gd name="T12" fmla="*/ 464 w 464"/>
                <a:gd name="T13" fmla="*/ 125 h 193"/>
                <a:gd name="T14" fmla="*/ 464 w 464"/>
                <a:gd name="T15" fmla="*/ 19 h 193"/>
                <a:gd name="T16" fmla="*/ 455 w 464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193">
                  <a:moveTo>
                    <a:pt x="455" y="0"/>
                  </a:moveTo>
                  <a:cubicBezTo>
                    <a:pt x="426" y="28"/>
                    <a:pt x="337" y="49"/>
                    <a:pt x="232" y="49"/>
                  </a:cubicBezTo>
                  <a:cubicBezTo>
                    <a:pt x="127" y="49"/>
                    <a:pt x="38" y="28"/>
                    <a:pt x="9" y="0"/>
                  </a:cubicBezTo>
                  <a:cubicBezTo>
                    <a:pt x="3" y="6"/>
                    <a:pt x="0" y="13"/>
                    <a:pt x="0" y="1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3"/>
                    <a:pt x="104" y="193"/>
                    <a:pt x="232" y="193"/>
                  </a:cubicBezTo>
                  <a:cubicBezTo>
                    <a:pt x="360" y="193"/>
                    <a:pt x="464" y="163"/>
                    <a:pt x="464" y="125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64" y="13"/>
                    <a:pt x="461" y="6"/>
                    <a:pt x="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1" name="Freeform 12"/>
            <p:cNvSpPr>
              <a:spLocks/>
            </p:cNvSpPr>
            <p:nvPr/>
          </p:nvSpPr>
          <p:spPr bwMode="auto">
            <a:xfrm>
              <a:off x="5792827" y="3408315"/>
              <a:ext cx="94370" cy="49435"/>
            </a:xfrm>
            <a:custGeom>
              <a:avLst/>
              <a:gdLst>
                <a:gd name="T0" fmla="*/ 0 w 464"/>
                <a:gd name="T1" fmla="*/ 69 h 243"/>
                <a:gd name="T2" fmla="*/ 232 w 464"/>
                <a:gd name="T3" fmla="*/ 0 h 243"/>
                <a:gd name="T4" fmla="*/ 464 w 464"/>
                <a:gd name="T5" fmla="*/ 69 h 243"/>
                <a:gd name="T6" fmla="*/ 464 w 464"/>
                <a:gd name="T7" fmla="*/ 174 h 243"/>
                <a:gd name="T8" fmla="*/ 232 w 464"/>
                <a:gd name="T9" fmla="*/ 243 h 243"/>
                <a:gd name="T10" fmla="*/ 0 w 464"/>
                <a:gd name="T11" fmla="*/ 174 h 243"/>
                <a:gd name="T12" fmla="*/ 0 w 464"/>
                <a:gd name="T13" fmla="*/ 6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243">
                  <a:moveTo>
                    <a:pt x="0" y="69"/>
                  </a:moveTo>
                  <a:cubicBezTo>
                    <a:pt x="0" y="31"/>
                    <a:pt x="104" y="0"/>
                    <a:pt x="232" y="0"/>
                  </a:cubicBezTo>
                  <a:cubicBezTo>
                    <a:pt x="360" y="0"/>
                    <a:pt x="464" y="31"/>
                    <a:pt x="464" y="69"/>
                  </a:cubicBezTo>
                  <a:cubicBezTo>
                    <a:pt x="464" y="174"/>
                    <a:pt x="464" y="174"/>
                    <a:pt x="464" y="174"/>
                  </a:cubicBezTo>
                  <a:cubicBezTo>
                    <a:pt x="464" y="212"/>
                    <a:pt x="360" y="243"/>
                    <a:pt x="232" y="243"/>
                  </a:cubicBezTo>
                  <a:cubicBezTo>
                    <a:pt x="104" y="243"/>
                    <a:pt x="0" y="212"/>
                    <a:pt x="0" y="174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2" name="Freeform 13"/>
            <p:cNvSpPr>
              <a:spLocks/>
            </p:cNvSpPr>
            <p:nvPr/>
          </p:nvSpPr>
          <p:spPr bwMode="auto">
            <a:xfrm>
              <a:off x="5792827" y="3451377"/>
              <a:ext cx="94370" cy="39273"/>
            </a:xfrm>
            <a:custGeom>
              <a:avLst/>
              <a:gdLst>
                <a:gd name="T0" fmla="*/ 455 w 464"/>
                <a:gd name="T1" fmla="*/ 0 h 193"/>
                <a:gd name="T2" fmla="*/ 232 w 464"/>
                <a:gd name="T3" fmla="*/ 49 h 193"/>
                <a:gd name="T4" fmla="*/ 9 w 464"/>
                <a:gd name="T5" fmla="*/ 0 h 193"/>
                <a:gd name="T6" fmla="*/ 0 w 464"/>
                <a:gd name="T7" fmla="*/ 19 h 193"/>
                <a:gd name="T8" fmla="*/ 0 w 464"/>
                <a:gd name="T9" fmla="*/ 125 h 193"/>
                <a:gd name="T10" fmla="*/ 232 w 464"/>
                <a:gd name="T11" fmla="*/ 193 h 193"/>
                <a:gd name="T12" fmla="*/ 464 w 464"/>
                <a:gd name="T13" fmla="*/ 125 h 193"/>
                <a:gd name="T14" fmla="*/ 464 w 464"/>
                <a:gd name="T15" fmla="*/ 19 h 193"/>
                <a:gd name="T16" fmla="*/ 455 w 464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193">
                  <a:moveTo>
                    <a:pt x="455" y="0"/>
                  </a:moveTo>
                  <a:cubicBezTo>
                    <a:pt x="426" y="28"/>
                    <a:pt x="337" y="49"/>
                    <a:pt x="232" y="49"/>
                  </a:cubicBezTo>
                  <a:cubicBezTo>
                    <a:pt x="127" y="49"/>
                    <a:pt x="38" y="28"/>
                    <a:pt x="9" y="0"/>
                  </a:cubicBezTo>
                  <a:cubicBezTo>
                    <a:pt x="3" y="6"/>
                    <a:pt x="0" y="13"/>
                    <a:pt x="0" y="1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3"/>
                    <a:pt x="104" y="193"/>
                    <a:pt x="232" y="193"/>
                  </a:cubicBezTo>
                  <a:cubicBezTo>
                    <a:pt x="360" y="193"/>
                    <a:pt x="464" y="163"/>
                    <a:pt x="464" y="125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64" y="13"/>
                    <a:pt x="461" y="6"/>
                    <a:pt x="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3" name="Freeform 14"/>
            <p:cNvSpPr>
              <a:spLocks/>
            </p:cNvSpPr>
            <p:nvPr/>
          </p:nvSpPr>
          <p:spPr bwMode="auto">
            <a:xfrm>
              <a:off x="5792827" y="3483931"/>
              <a:ext cx="94370" cy="39273"/>
            </a:xfrm>
            <a:custGeom>
              <a:avLst/>
              <a:gdLst>
                <a:gd name="T0" fmla="*/ 455 w 464"/>
                <a:gd name="T1" fmla="*/ 0 h 193"/>
                <a:gd name="T2" fmla="*/ 232 w 464"/>
                <a:gd name="T3" fmla="*/ 49 h 193"/>
                <a:gd name="T4" fmla="*/ 9 w 464"/>
                <a:gd name="T5" fmla="*/ 0 h 193"/>
                <a:gd name="T6" fmla="*/ 0 w 464"/>
                <a:gd name="T7" fmla="*/ 19 h 193"/>
                <a:gd name="T8" fmla="*/ 0 w 464"/>
                <a:gd name="T9" fmla="*/ 125 h 193"/>
                <a:gd name="T10" fmla="*/ 232 w 464"/>
                <a:gd name="T11" fmla="*/ 193 h 193"/>
                <a:gd name="T12" fmla="*/ 464 w 464"/>
                <a:gd name="T13" fmla="*/ 125 h 193"/>
                <a:gd name="T14" fmla="*/ 464 w 464"/>
                <a:gd name="T15" fmla="*/ 19 h 193"/>
                <a:gd name="T16" fmla="*/ 455 w 464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193">
                  <a:moveTo>
                    <a:pt x="455" y="0"/>
                  </a:moveTo>
                  <a:cubicBezTo>
                    <a:pt x="426" y="28"/>
                    <a:pt x="337" y="49"/>
                    <a:pt x="232" y="49"/>
                  </a:cubicBezTo>
                  <a:cubicBezTo>
                    <a:pt x="127" y="49"/>
                    <a:pt x="38" y="28"/>
                    <a:pt x="9" y="0"/>
                  </a:cubicBezTo>
                  <a:cubicBezTo>
                    <a:pt x="3" y="6"/>
                    <a:pt x="0" y="13"/>
                    <a:pt x="0" y="1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3"/>
                    <a:pt x="104" y="193"/>
                    <a:pt x="232" y="193"/>
                  </a:cubicBezTo>
                  <a:cubicBezTo>
                    <a:pt x="360" y="193"/>
                    <a:pt x="464" y="163"/>
                    <a:pt x="464" y="125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64" y="13"/>
                    <a:pt x="461" y="6"/>
                    <a:pt x="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4" name="Freeform 12"/>
            <p:cNvSpPr>
              <a:spLocks/>
            </p:cNvSpPr>
            <p:nvPr/>
          </p:nvSpPr>
          <p:spPr bwMode="auto">
            <a:xfrm>
              <a:off x="5902923" y="3408315"/>
              <a:ext cx="94370" cy="49435"/>
            </a:xfrm>
            <a:custGeom>
              <a:avLst/>
              <a:gdLst>
                <a:gd name="T0" fmla="*/ 0 w 464"/>
                <a:gd name="T1" fmla="*/ 69 h 243"/>
                <a:gd name="T2" fmla="*/ 232 w 464"/>
                <a:gd name="T3" fmla="*/ 0 h 243"/>
                <a:gd name="T4" fmla="*/ 464 w 464"/>
                <a:gd name="T5" fmla="*/ 69 h 243"/>
                <a:gd name="T6" fmla="*/ 464 w 464"/>
                <a:gd name="T7" fmla="*/ 174 h 243"/>
                <a:gd name="T8" fmla="*/ 232 w 464"/>
                <a:gd name="T9" fmla="*/ 243 h 243"/>
                <a:gd name="T10" fmla="*/ 0 w 464"/>
                <a:gd name="T11" fmla="*/ 174 h 243"/>
                <a:gd name="T12" fmla="*/ 0 w 464"/>
                <a:gd name="T13" fmla="*/ 6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243">
                  <a:moveTo>
                    <a:pt x="0" y="69"/>
                  </a:moveTo>
                  <a:cubicBezTo>
                    <a:pt x="0" y="31"/>
                    <a:pt x="104" y="0"/>
                    <a:pt x="232" y="0"/>
                  </a:cubicBezTo>
                  <a:cubicBezTo>
                    <a:pt x="360" y="0"/>
                    <a:pt x="464" y="31"/>
                    <a:pt x="464" y="69"/>
                  </a:cubicBezTo>
                  <a:cubicBezTo>
                    <a:pt x="464" y="174"/>
                    <a:pt x="464" y="174"/>
                    <a:pt x="464" y="174"/>
                  </a:cubicBezTo>
                  <a:cubicBezTo>
                    <a:pt x="464" y="212"/>
                    <a:pt x="360" y="243"/>
                    <a:pt x="232" y="243"/>
                  </a:cubicBezTo>
                  <a:cubicBezTo>
                    <a:pt x="104" y="243"/>
                    <a:pt x="0" y="212"/>
                    <a:pt x="0" y="174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5" name="Freeform 13"/>
            <p:cNvSpPr>
              <a:spLocks/>
            </p:cNvSpPr>
            <p:nvPr/>
          </p:nvSpPr>
          <p:spPr bwMode="auto">
            <a:xfrm>
              <a:off x="5902923" y="3451377"/>
              <a:ext cx="94370" cy="39273"/>
            </a:xfrm>
            <a:custGeom>
              <a:avLst/>
              <a:gdLst>
                <a:gd name="T0" fmla="*/ 455 w 464"/>
                <a:gd name="T1" fmla="*/ 0 h 193"/>
                <a:gd name="T2" fmla="*/ 232 w 464"/>
                <a:gd name="T3" fmla="*/ 49 h 193"/>
                <a:gd name="T4" fmla="*/ 9 w 464"/>
                <a:gd name="T5" fmla="*/ 0 h 193"/>
                <a:gd name="T6" fmla="*/ 0 w 464"/>
                <a:gd name="T7" fmla="*/ 19 h 193"/>
                <a:gd name="T8" fmla="*/ 0 w 464"/>
                <a:gd name="T9" fmla="*/ 125 h 193"/>
                <a:gd name="T10" fmla="*/ 232 w 464"/>
                <a:gd name="T11" fmla="*/ 193 h 193"/>
                <a:gd name="T12" fmla="*/ 464 w 464"/>
                <a:gd name="T13" fmla="*/ 125 h 193"/>
                <a:gd name="T14" fmla="*/ 464 w 464"/>
                <a:gd name="T15" fmla="*/ 19 h 193"/>
                <a:gd name="T16" fmla="*/ 455 w 464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193">
                  <a:moveTo>
                    <a:pt x="455" y="0"/>
                  </a:moveTo>
                  <a:cubicBezTo>
                    <a:pt x="426" y="28"/>
                    <a:pt x="337" y="49"/>
                    <a:pt x="232" y="49"/>
                  </a:cubicBezTo>
                  <a:cubicBezTo>
                    <a:pt x="127" y="49"/>
                    <a:pt x="38" y="28"/>
                    <a:pt x="9" y="0"/>
                  </a:cubicBezTo>
                  <a:cubicBezTo>
                    <a:pt x="3" y="6"/>
                    <a:pt x="0" y="13"/>
                    <a:pt x="0" y="1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3"/>
                    <a:pt x="104" y="193"/>
                    <a:pt x="232" y="193"/>
                  </a:cubicBezTo>
                  <a:cubicBezTo>
                    <a:pt x="360" y="193"/>
                    <a:pt x="464" y="163"/>
                    <a:pt x="464" y="125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64" y="13"/>
                    <a:pt x="461" y="6"/>
                    <a:pt x="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6" name="Freeform 14"/>
            <p:cNvSpPr>
              <a:spLocks/>
            </p:cNvSpPr>
            <p:nvPr/>
          </p:nvSpPr>
          <p:spPr bwMode="auto">
            <a:xfrm>
              <a:off x="5902923" y="3483931"/>
              <a:ext cx="94370" cy="39273"/>
            </a:xfrm>
            <a:custGeom>
              <a:avLst/>
              <a:gdLst>
                <a:gd name="T0" fmla="*/ 455 w 464"/>
                <a:gd name="T1" fmla="*/ 0 h 193"/>
                <a:gd name="T2" fmla="*/ 232 w 464"/>
                <a:gd name="T3" fmla="*/ 49 h 193"/>
                <a:gd name="T4" fmla="*/ 9 w 464"/>
                <a:gd name="T5" fmla="*/ 0 h 193"/>
                <a:gd name="T6" fmla="*/ 0 w 464"/>
                <a:gd name="T7" fmla="*/ 19 h 193"/>
                <a:gd name="T8" fmla="*/ 0 w 464"/>
                <a:gd name="T9" fmla="*/ 125 h 193"/>
                <a:gd name="T10" fmla="*/ 232 w 464"/>
                <a:gd name="T11" fmla="*/ 193 h 193"/>
                <a:gd name="T12" fmla="*/ 464 w 464"/>
                <a:gd name="T13" fmla="*/ 125 h 193"/>
                <a:gd name="T14" fmla="*/ 464 w 464"/>
                <a:gd name="T15" fmla="*/ 19 h 193"/>
                <a:gd name="T16" fmla="*/ 455 w 464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193">
                  <a:moveTo>
                    <a:pt x="455" y="0"/>
                  </a:moveTo>
                  <a:cubicBezTo>
                    <a:pt x="426" y="28"/>
                    <a:pt x="337" y="49"/>
                    <a:pt x="232" y="49"/>
                  </a:cubicBezTo>
                  <a:cubicBezTo>
                    <a:pt x="127" y="49"/>
                    <a:pt x="38" y="28"/>
                    <a:pt x="9" y="0"/>
                  </a:cubicBezTo>
                  <a:cubicBezTo>
                    <a:pt x="3" y="6"/>
                    <a:pt x="0" y="13"/>
                    <a:pt x="0" y="1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3"/>
                    <a:pt x="104" y="193"/>
                    <a:pt x="232" y="193"/>
                  </a:cubicBezTo>
                  <a:cubicBezTo>
                    <a:pt x="360" y="193"/>
                    <a:pt x="464" y="163"/>
                    <a:pt x="464" y="125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64" y="13"/>
                    <a:pt x="461" y="6"/>
                    <a:pt x="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7" name="Freeform 12"/>
            <p:cNvSpPr>
              <a:spLocks/>
            </p:cNvSpPr>
            <p:nvPr/>
          </p:nvSpPr>
          <p:spPr bwMode="auto">
            <a:xfrm>
              <a:off x="6020035" y="3408315"/>
              <a:ext cx="94370" cy="49435"/>
            </a:xfrm>
            <a:custGeom>
              <a:avLst/>
              <a:gdLst>
                <a:gd name="T0" fmla="*/ 0 w 464"/>
                <a:gd name="T1" fmla="*/ 69 h 243"/>
                <a:gd name="T2" fmla="*/ 232 w 464"/>
                <a:gd name="T3" fmla="*/ 0 h 243"/>
                <a:gd name="T4" fmla="*/ 464 w 464"/>
                <a:gd name="T5" fmla="*/ 69 h 243"/>
                <a:gd name="T6" fmla="*/ 464 w 464"/>
                <a:gd name="T7" fmla="*/ 174 h 243"/>
                <a:gd name="T8" fmla="*/ 232 w 464"/>
                <a:gd name="T9" fmla="*/ 243 h 243"/>
                <a:gd name="T10" fmla="*/ 0 w 464"/>
                <a:gd name="T11" fmla="*/ 174 h 243"/>
                <a:gd name="T12" fmla="*/ 0 w 464"/>
                <a:gd name="T13" fmla="*/ 6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243">
                  <a:moveTo>
                    <a:pt x="0" y="69"/>
                  </a:moveTo>
                  <a:cubicBezTo>
                    <a:pt x="0" y="31"/>
                    <a:pt x="104" y="0"/>
                    <a:pt x="232" y="0"/>
                  </a:cubicBezTo>
                  <a:cubicBezTo>
                    <a:pt x="360" y="0"/>
                    <a:pt x="464" y="31"/>
                    <a:pt x="464" y="69"/>
                  </a:cubicBezTo>
                  <a:cubicBezTo>
                    <a:pt x="464" y="174"/>
                    <a:pt x="464" y="174"/>
                    <a:pt x="464" y="174"/>
                  </a:cubicBezTo>
                  <a:cubicBezTo>
                    <a:pt x="464" y="212"/>
                    <a:pt x="360" y="243"/>
                    <a:pt x="232" y="243"/>
                  </a:cubicBezTo>
                  <a:cubicBezTo>
                    <a:pt x="104" y="243"/>
                    <a:pt x="0" y="212"/>
                    <a:pt x="0" y="174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8" name="Freeform 13"/>
            <p:cNvSpPr>
              <a:spLocks/>
            </p:cNvSpPr>
            <p:nvPr/>
          </p:nvSpPr>
          <p:spPr bwMode="auto">
            <a:xfrm>
              <a:off x="6020035" y="3451377"/>
              <a:ext cx="94370" cy="39273"/>
            </a:xfrm>
            <a:custGeom>
              <a:avLst/>
              <a:gdLst>
                <a:gd name="T0" fmla="*/ 455 w 464"/>
                <a:gd name="T1" fmla="*/ 0 h 193"/>
                <a:gd name="T2" fmla="*/ 232 w 464"/>
                <a:gd name="T3" fmla="*/ 49 h 193"/>
                <a:gd name="T4" fmla="*/ 9 w 464"/>
                <a:gd name="T5" fmla="*/ 0 h 193"/>
                <a:gd name="T6" fmla="*/ 0 w 464"/>
                <a:gd name="T7" fmla="*/ 19 h 193"/>
                <a:gd name="T8" fmla="*/ 0 w 464"/>
                <a:gd name="T9" fmla="*/ 125 h 193"/>
                <a:gd name="T10" fmla="*/ 232 w 464"/>
                <a:gd name="T11" fmla="*/ 193 h 193"/>
                <a:gd name="T12" fmla="*/ 464 w 464"/>
                <a:gd name="T13" fmla="*/ 125 h 193"/>
                <a:gd name="T14" fmla="*/ 464 w 464"/>
                <a:gd name="T15" fmla="*/ 19 h 193"/>
                <a:gd name="T16" fmla="*/ 455 w 464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193">
                  <a:moveTo>
                    <a:pt x="455" y="0"/>
                  </a:moveTo>
                  <a:cubicBezTo>
                    <a:pt x="426" y="28"/>
                    <a:pt x="337" y="49"/>
                    <a:pt x="232" y="49"/>
                  </a:cubicBezTo>
                  <a:cubicBezTo>
                    <a:pt x="127" y="49"/>
                    <a:pt x="38" y="28"/>
                    <a:pt x="9" y="0"/>
                  </a:cubicBezTo>
                  <a:cubicBezTo>
                    <a:pt x="3" y="6"/>
                    <a:pt x="0" y="13"/>
                    <a:pt x="0" y="1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3"/>
                    <a:pt x="104" y="193"/>
                    <a:pt x="232" y="193"/>
                  </a:cubicBezTo>
                  <a:cubicBezTo>
                    <a:pt x="360" y="193"/>
                    <a:pt x="464" y="163"/>
                    <a:pt x="464" y="125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64" y="13"/>
                    <a:pt x="461" y="6"/>
                    <a:pt x="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9" name="Freeform 14"/>
            <p:cNvSpPr>
              <a:spLocks/>
            </p:cNvSpPr>
            <p:nvPr/>
          </p:nvSpPr>
          <p:spPr bwMode="auto">
            <a:xfrm>
              <a:off x="6020035" y="3483931"/>
              <a:ext cx="94370" cy="39273"/>
            </a:xfrm>
            <a:custGeom>
              <a:avLst/>
              <a:gdLst>
                <a:gd name="T0" fmla="*/ 455 w 464"/>
                <a:gd name="T1" fmla="*/ 0 h 193"/>
                <a:gd name="T2" fmla="*/ 232 w 464"/>
                <a:gd name="T3" fmla="*/ 49 h 193"/>
                <a:gd name="T4" fmla="*/ 9 w 464"/>
                <a:gd name="T5" fmla="*/ 0 h 193"/>
                <a:gd name="T6" fmla="*/ 0 w 464"/>
                <a:gd name="T7" fmla="*/ 19 h 193"/>
                <a:gd name="T8" fmla="*/ 0 w 464"/>
                <a:gd name="T9" fmla="*/ 125 h 193"/>
                <a:gd name="T10" fmla="*/ 232 w 464"/>
                <a:gd name="T11" fmla="*/ 193 h 193"/>
                <a:gd name="T12" fmla="*/ 464 w 464"/>
                <a:gd name="T13" fmla="*/ 125 h 193"/>
                <a:gd name="T14" fmla="*/ 464 w 464"/>
                <a:gd name="T15" fmla="*/ 19 h 193"/>
                <a:gd name="T16" fmla="*/ 455 w 464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193">
                  <a:moveTo>
                    <a:pt x="455" y="0"/>
                  </a:moveTo>
                  <a:cubicBezTo>
                    <a:pt x="426" y="28"/>
                    <a:pt x="337" y="49"/>
                    <a:pt x="232" y="49"/>
                  </a:cubicBezTo>
                  <a:cubicBezTo>
                    <a:pt x="127" y="49"/>
                    <a:pt x="38" y="28"/>
                    <a:pt x="9" y="0"/>
                  </a:cubicBezTo>
                  <a:cubicBezTo>
                    <a:pt x="3" y="6"/>
                    <a:pt x="0" y="13"/>
                    <a:pt x="0" y="1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3"/>
                    <a:pt x="104" y="193"/>
                    <a:pt x="232" y="193"/>
                  </a:cubicBezTo>
                  <a:cubicBezTo>
                    <a:pt x="360" y="193"/>
                    <a:pt x="464" y="163"/>
                    <a:pt x="464" y="125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64" y="13"/>
                    <a:pt x="461" y="6"/>
                    <a:pt x="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0" name="Freeform 12"/>
            <p:cNvSpPr>
              <a:spLocks/>
            </p:cNvSpPr>
            <p:nvPr/>
          </p:nvSpPr>
          <p:spPr bwMode="auto">
            <a:xfrm>
              <a:off x="5677519" y="3752645"/>
              <a:ext cx="94370" cy="49435"/>
            </a:xfrm>
            <a:custGeom>
              <a:avLst/>
              <a:gdLst>
                <a:gd name="T0" fmla="*/ 0 w 464"/>
                <a:gd name="T1" fmla="*/ 69 h 243"/>
                <a:gd name="T2" fmla="*/ 232 w 464"/>
                <a:gd name="T3" fmla="*/ 0 h 243"/>
                <a:gd name="T4" fmla="*/ 464 w 464"/>
                <a:gd name="T5" fmla="*/ 69 h 243"/>
                <a:gd name="T6" fmla="*/ 464 w 464"/>
                <a:gd name="T7" fmla="*/ 174 h 243"/>
                <a:gd name="T8" fmla="*/ 232 w 464"/>
                <a:gd name="T9" fmla="*/ 243 h 243"/>
                <a:gd name="T10" fmla="*/ 0 w 464"/>
                <a:gd name="T11" fmla="*/ 174 h 243"/>
                <a:gd name="T12" fmla="*/ 0 w 464"/>
                <a:gd name="T13" fmla="*/ 6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243">
                  <a:moveTo>
                    <a:pt x="0" y="69"/>
                  </a:moveTo>
                  <a:cubicBezTo>
                    <a:pt x="0" y="31"/>
                    <a:pt x="104" y="0"/>
                    <a:pt x="232" y="0"/>
                  </a:cubicBezTo>
                  <a:cubicBezTo>
                    <a:pt x="360" y="0"/>
                    <a:pt x="464" y="31"/>
                    <a:pt x="464" y="69"/>
                  </a:cubicBezTo>
                  <a:cubicBezTo>
                    <a:pt x="464" y="174"/>
                    <a:pt x="464" y="174"/>
                    <a:pt x="464" y="174"/>
                  </a:cubicBezTo>
                  <a:cubicBezTo>
                    <a:pt x="464" y="212"/>
                    <a:pt x="360" y="243"/>
                    <a:pt x="232" y="243"/>
                  </a:cubicBezTo>
                  <a:cubicBezTo>
                    <a:pt x="104" y="243"/>
                    <a:pt x="0" y="212"/>
                    <a:pt x="0" y="174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1" name="Freeform 13"/>
            <p:cNvSpPr>
              <a:spLocks/>
            </p:cNvSpPr>
            <p:nvPr/>
          </p:nvSpPr>
          <p:spPr bwMode="auto">
            <a:xfrm>
              <a:off x="5677519" y="3795707"/>
              <a:ext cx="94370" cy="39273"/>
            </a:xfrm>
            <a:custGeom>
              <a:avLst/>
              <a:gdLst>
                <a:gd name="T0" fmla="*/ 455 w 464"/>
                <a:gd name="T1" fmla="*/ 0 h 193"/>
                <a:gd name="T2" fmla="*/ 232 w 464"/>
                <a:gd name="T3" fmla="*/ 49 h 193"/>
                <a:gd name="T4" fmla="*/ 9 w 464"/>
                <a:gd name="T5" fmla="*/ 0 h 193"/>
                <a:gd name="T6" fmla="*/ 0 w 464"/>
                <a:gd name="T7" fmla="*/ 19 h 193"/>
                <a:gd name="T8" fmla="*/ 0 w 464"/>
                <a:gd name="T9" fmla="*/ 125 h 193"/>
                <a:gd name="T10" fmla="*/ 232 w 464"/>
                <a:gd name="T11" fmla="*/ 193 h 193"/>
                <a:gd name="T12" fmla="*/ 464 w 464"/>
                <a:gd name="T13" fmla="*/ 125 h 193"/>
                <a:gd name="T14" fmla="*/ 464 w 464"/>
                <a:gd name="T15" fmla="*/ 19 h 193"/>
                <a:gd name="T16" fmla="*/ 455 w 464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193">
                  <a:moveTo>
                    <a:pt x="455" y="0"/>
                  </a:moveTo>
                  <a:cubicBezTo>
                    <a:pt x="426" y="28"/>
                    <a:pt x="337" y="49"/>
                    <a:pt x="232" y="49"/>
                  </a:cubicBezTo>
                  <a:cubicBezTo>
                    <a:pt x="127" y="49"/>
                    <a:pt x="38" y="28"/>
                    <a:pt x="9" y="0"/>
                  </a:cubicBezTo>
                  <a:cubicBezTo>
                    <a:pt x="3" y="6"/>
                    <a:pt x="0" y="13"/>
                    <a:pt x="0" y="1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3"/>
                    <a:pt x="104" y="193"/>
                    <a:pt x="232" y="193"/>
                  </a:cubicBezTo>
                  <a:cubicBezTo>
                    <a:pt x="360" y="193"/>
                    <a:pt x="464" y="163"/>
                    <a:pt x="464" y="125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64" y="13"/>
                    <a:pt x="461" y="6"/>
                    <a:pt x="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2" name="Freeform 14"/>
            <p:cNvSpPr>
              <a:spLocks/>
            </p:cNvSpPr>
            <p:nvPr/>
          </p:nvSpPr>
          <p:spPr bwMode="auto">
            <a:xfrm>
              <a:off x="5677519" y="3828261"/>
              <a:ext cx="94370" cy="39273"/>
            </a:xfrm>
            <a:custGeom>
              <a:avLst/>
              <a:gdLst>
                <a:gd name="T0" fmla="*/ 455 w 464"/>
                <a:gd name="T1" fmla="*/ 0 h 193"/>
                <a:gd name="T2" fmla="*/ 232 w 464"/>
                <a:gd name="T3" fmla="*/ 49 h 193"/>
                <a:gd name="T4" fmla="*/ 9 w 464"/>
                <a:gd name="T5" fmla="*/ 0 h 193"/>
                <a:gd name="T6" fmla="*/ 0 w 464"/>
                <a:gd name="T7" fmla="*/ 19 h 193"/>
                <a:gd name="T8" fmla="*/ 0 w 464"/>
                <a:gd name="T9" fmla="*/ 125 h 193"/>
                <a:gd name="T10" fmla="*/ 232 w 464"/>
                <a:gd name="T11" fmla="*/ 193 h 193"/>
                <a:gd name="T12" fmla="*/ 464 w 464"/>
                <a:gd name="T13" fmla="*/ 125 h 193"/>
                <a:gd name="T14" fmla="*/ 464 w 464"/>
                <a:gd name="T15" fmla="*/ 19 h 193"/>
                <a:gd name="T16" fmla="*/ 455 w 464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193">
                  <a:moveTo>
                    <a:pt x="455" y="0"/>
                  </a:moveTo>
                  <a:cubicBezTo>
                    <a:pt x="426" y="28"/>
                    <a:pt x="337" y="49"/>
                    <a:pt x="232" y="49"/>
                  </a:cubicBezTo>
                  <a:cubicBezTo>
                    <a:pt x="127" y="49"/>
                    <a:pt x="38" y="28"/>
                    <a:pt x="9" y="0"/>
                  </a:cubicBezTo>
                  <a:cubicBezTo>
                    <a:pt x="3" y="6"/>
                    <a:pt x="0" y="13"/>
                    <a:pt x="0" y="1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3"/>
                    <a:pt x="104" y="193"/>
                    <a:pt x="232" y="193"/>
                  </a:cubicBezTo>
                  <a:cubicBezTo>
                    <a:pt x="360" y="193"/>
                    <a:pt x="464" y="163"/>
                    <a:pt x="464" y="125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64" y="13"/>
                    <a:pt x="461" y="6"/>
                    <a:pt x="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3" name="Freeform 12"/>
            <p:cNvSpPr>
              <a:spLocks/>
            </p:cNvSpPr>
            <p:nvPr/>
          </p:nvSpPr>
          <p:spPr bwMode="auto">
            <a:xfrm>
              <a:off x="5792827" y="3752645"/>
              <a:ext cx="94370" cy="49435"/>
            </a:xfrm>
            <a:custGeom>
              <a:avLst/>
              <a:gdLst>
                <a:gd name="T0" fmla="*/ 0 w 464"/>
                <a:gd name="T1" fmla="*/ 69 h 243"/>
                <a:gd name="T2" fmla="*/ 232 w 464"/>
                <a:gd name="T3" fmla="*/ 0 h 243"/>
                <a:gd name="T4" fmla="*/ 464 w 464"/>
                <a:gd name="T5" fmla="*/ 69 h 243"/>
                <a:gd name="T6" fmla="*/ 464 w 464"/>
                <a:gd name="T7" fmla="*/ 174 h 243"/>
                <a:gd name="T8" fmla="*/ 232 w 464"/>
                <a:gd name="T9" fmla="*/ 243 h 243"/>
                <a:gd name="T10" fmla="*/ 0 w 464"/>
                <a:gd name="T11" fmla="*/ 174 h 243"/>
                <a:gd name="T12" fmla="*/ 0 w 464"/>
                <a:gd name="T13" fmla="*/ 6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243">
                  <a:moveTo>
                    <a:pt x="0" y="69"/>
                  </a:moveTo>
                  <a:cubicBezTo>
                    <a:pt x="0" y="31"/>
                    <a:pt x="104" y="0"/>
                    <a:pt x="232" y="0"/>
                  </a:cubicBezTo>
                  <a:cubicBezTo>
                    <a:pt x="360" y="0"/>
                    <a:pt x="464" y="31"/>
                    <a:pt x="464" y="69"/>
                  </a:cubicBezTo>
                  <a:cubicBezTo>
                    <a:pt x="464" y="174"/>
                    <a:pt x="464" y="174"/>
                    <a:pt x="464" y="174"/>
                  </a:cubicBezTo>
                  <a:cubicBezTo>
                    <a:pt x="464" y="212"/>
                    <a:pt x="360" y="243"/>
                    <a:pt x="232" y="243"/>
                  </a:cubicBezTo>
                  <a:cubicBezTo>
                    <a:pt x="104" y="243"/>
                    <a:pt x="0" y="212"/>
                    <a:pt x="0" y="174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4" name="Freeform 13"/>
            <p:cNvSpPr>
              <a:spLocks/>
            </p:cNvSpPr>
            <p:nvPr/>
          </p:nvSpPr>
          <p:spPr bwMode="auto">
            <a:xfrm>
              <a:off x="5792827" y="3795707"/>
              <a:ext cx="94370" cy="39273"/>
            </a:xfrm>
            <a:custGeom>
              <a:avLst/>
              <a:gdLst>
                <a:gd name="T0" fmla="*/ 455 w 464"/>
                <a:gd name="T1" fmla="*/ 0 h 193"/>
                <a:gd name="T2" fmla="*/ 232 w 464"/>
                <a:gd name="T3" fmla="*/ 49 h 193"/>
                <a:gd name="T4" fmla="*/ 9 w 464"/>
                <a:gd name="T5" fmla="*/ 0 h 193"/>
                <a:gd name="T6" fmla="*/ 0 w 464"/>
                <a:gd name="T7" fmla="*/ 19 h 193"/>
                <a:gd name="T8" fmla="*/ 0 w 464"/>
                <a:gd name="T9" fmla="*/ 125 h 193"/>
                <a:gd name="T10" fmla="*/ 232 w 464"/>
                <a:gd name="T11" fmla="*/ 193 h 193"/>
                <a:gd name="T12" fmla="*/ 464 w 464"/>
                <a:gd name="T13" fmla="*/ 125 h 193"/>
                <a:gd name="T14" fmla="*/ 464 w 464"/>
                <a:gd name="T15" fmla="*/ 19 h 193"/>
                <a:gd name="T16" fmla="*/ 455 w 464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193">
                  <a:moveTo>
                    <a:pt x="455" y="0"/>
                  </a:moveTo>
                  <a:cubicBezTo>
                    <a:pt x="426" y="28"/>
                    <a:pt x="337" y="49"/>
                    <a:pt x="232" y="49"/>
                  </a:cubicBezTo>
                  <a:cubicBezTo>
                    <a:pt x="127" y="49"/>
                    <a:pt x="38" y="28"/>
                    <a:pt x="9" y="0"/>
                  </a:cubicBezTo>
                  <a:cubicBezTo>
                    <a:pt x="3" y="6"/>
                    <a:pt x="0" y="13"/>
                    <a:pt x="0" y="1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3"/>
                    <a:pt x="104" y="193"/>
                    <a:pt x="232" y="193"/>
                  </a:cubicBezTo>
                  <a:cubicBezTo>
                    <a:pt x="360" y="193"/>
                    <a:pt x="464" y="163"/>
                    <a:pt x="464" y="125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64" y="13"/>
                    <a:pt x="461" y="6"/>
                    <a:pt x="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5" name="Freeform 14"/>
            <p:cNvSpPr>
              <a:spLocks/>
            </p:cNvSpPr>
            <p:nvPr/>
          </p:nvSpPr>
          <p:spPr bwMode="auto">
            <a:xfrm>
              <a:off x="5792827" y="3828261"/>
              <a:ext cx="94370" cy="39273"/>
            </a:xfrm>
            <a:custGeom>
              <a:avLst/>
              <a:gdLst>
                <a:gd name="T0" fmla="*/ 455 w 464"/>
                <a:gd name="T1" fmla="*/ 0 h 193"/>
                <a:gd name="T2" fmla="*/ 232 w 464"/>
                <a:gd name="T3" fmla="*/ 49 h 193"/>
                <a:gd name="T4" fmla="*/ 9 w 464"/>
                <a:gd name="T5" fmla="*/ 0 h 193"/>
                <a:gd name="T6" fmla="*/ 0 w 464"/>
                <a:gd name="T7" fmla="*/ 19 h 193"/>
                <a:gd name="T8" fmla="*/ 0 w 464"/>
                <a:gd name="T9" fmla="*/ 125 h 193"/>
                <a:gd name="T10" fmla="*/ 232 w 464"/>
                <a:gd name="T11" fmla="*/ 193 h 193"/>
                <a:gd name="T12" fmla="*/ 464 w 464"/>
                <a:gd name="T13" fmla="*/ 125 h 193"/>
                <a:gd name="T14" fmla="*/ 464 w 464"/>
                <a:gd name="T15" fmla="*/ 19 h 193"/>
                <a:gd name="T16" fmla="*/ 455 w 464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193">
                  <a:moveTo>
                    <a:pt x="455" y="0"/>
                  </a:moveTo>
                  <a:cubicBezTo>
                    <a:pt x="426" y="28"/>
                    <a:pt x="337" y="49"/>
                    <a:pt x="232" y="49"/>
                  </a:cubicBezTo>
                  <a:cubicBezTo>
                    <a:pt x="127" y="49"/>
                    <a:pt x="38" y="28"/>
                    <a:pt x="9" y="0"/>
                  </a:cubicBezTo>
                  <a:cubicBezTo>
                    <a:pt x="3" y="6"/>
                    <a:pt x="0" y="13"/>
                    <a:pt x="0" y="1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3"/>
                    <a:pt x="104" y="193"/>
                    <a:pt x="232" y="193"/>
                  </a:cubicBezTo>
                  <a:cubicBezTo>
                    <a:pt x="360" y="193"/>
                    <a:pt x="464" y="163"/>
                    <a:pt x="464" y="125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64" y="13"/>
                    <a:pt x="461" y="6"/>
                    <a:pt x="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6" name="Freeform 12"/>
            <p:cNvSpPr>
              <a:spLocks/>
            </p:cNvSpPr>
            <p:nvPr/>
          </p:nvSpPr>
          <p:spPr bwMode="auto">
            <a:xfrm>
              <a:off x="5902923" y="3752645"/>
              <a:ext cx="94370" cy="49435"/>
            </a:xfrm>
            <a:custGeom>
              <a:avLst/>
              <a:gdLst>
                <a:gd name="T0" fmla="*/ 0 w 464"/>
                <a:gd name="T1" fmla="*/ 69 h 243"/>
                <a:gd name="T2" fmla="*/ 232 w 464"/>
                <a:gd name="T3" fmla="*/ 0 h 243"/>
                <a:gd name="T4" fmla="*/ 464 w 464"/>
                <a:gd name="T5" fmla="*/ 69 h 243"/>
                <a:gd name="T6" fmla="*/ 464 w 464"/>
                <a:gd name="T7" fmla="*/ 174 h 243"/>
                <a:gd name="T8" fmla="*/ 232 w 464"/>
                <a:gd name="T9" fmla="*/ 243 h 243"/>
                <a:gd name="T10" fmla="*/ 0 w 464"/>
                <a:gd name="T11" fmla="*/ 174 h 243"/>
                <a:gd name="T12" fmla="*/ 0 w 464"/>
                <a:gd name="T13" fmla="*/ 6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243">
                  <a:moveTo>
                    <a:pt x="0" y="69"/>
                  </a:moveTo>
                  <a:cubicBezTo>
                    <a:pt x="0" y="31"/>
                    <a:pt x="104" y="0"/>
                    <a:pt x="232" y="0"/>
                  </a:cubicBezTo>
                  <a:cubicBezTo>
                    <a:pt x="360" y="0"/>
                    <a:pt x="464" y="31"/>
                    <a:pt x="464" y="69"/>
                  </a:cubicBezTo>
                  <a:cubicBezTo>
                    <a:pt x="464" y="174"/>
                    <a:pt x="464" y="174"/>
                    <a:pt x="464" y="174"/>
                  </a:cubicBezTo>
                  <a:cubicBezTo>
                    <a:pt x="464" y="212"/>
                    <a:pt x="360" y="243"/>
                    <a:pt x="232" y="243"/>
                  </a:cubicBezTo>
                  <a:cubicBezTo>
                    <a:pt x="104" y="243"/>
                    <a:pt x="0" y="212"/>
                    <a:pt x="0" y="174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7" name="Freeform 13"/>
            <p:cNvSpPr>
              <a:spLocks/>
            </p:cNvSpPr>
            <p:nvPr/>
          </p:nvSpPr>
          <p:spPr bwMode="auto">
            <a:xfrm>
              <a:off x="5902923" y="3795707"/>
              <a:ext cx="94370" cy="39273"/>
            </a:xfrm>
            <a:custGeom>
              <a:avLst/>
              <a:gdLst>
                <a:gd name="T0" fmla="*/ 455 w 464"/>
                <a:gd name="T1" fmla="*/ 0 h 193"/>
                <a:gd name="T2" fmla="*/ 232 w 464"/>
                <a:gd name="T3" fmla="*/ 49 h 193"/>
                <a:gd name="T4" fmla="*/ 9 w 464"/>
                <a:gd name="T5" fmla="*/ 0 h 193"/>
                <a:gd name="T6" fmla="*/ 0 w 464"/>
                <a:gd name="T7" fmla="*/ 19 h 193"/>
                <a:gd name="T8" fmla="*/ 0 w 464"/>
                <a:gd name="T9" fmla="*/ 125 h 193"/>
                <a:gd name="T10" fmla="*/ 232 w 464"/>
                <a:gd name="T11" fmla="*/ 193 h 193"/>
                <a:gd name="T12" fmla="*/ 464 w 464"/>
                <a:gd name="T13" fmla="*/ 125 h 193"/>
                <a:gd name="T14" fmla="*/ 464 w 464"/>
                <a:gd name="T15" fmla="*/ 19 h 193"/>
                <a:gd name="T16" fmla="*/ 455 w 464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193">
                  <a:moveTo>
                    <a:pt x="455" y="0"/>
                  </a:moveTo>
                  <a:cubicBezTo>
                    <a:pt x="426" y="28"/>
                    <a:pt x="337" y="49"/>
                    <a:pt x="232" y="49"/>
                  </a:cubicBezTo>
                  <a:cubicBezTo>
                    <a:pt x="127" y="49"/>
                    <a:pt x="38" y="28"/>
                    <a:pt x="9" y="0"/>
                  </a:cubicBezTo>
                  <a:cubicBezTo>
                    <a:pt x="3" y="6"/>
                    <a:pt x="0" y="13"/>
                    <a:pt x="0" y="1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3"/>
                    <a:pt x="104" y="193"/>
                    <a:pt x="232" y="193"/>
                  </a:cubicBezTo>
                  <a:cubicBezTo>
                    <a:pt x="360" y="193"/>
                    <a:pt x="464" y="163"/>
                    <a:pt x="464" y="125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64" y="13"/>
                    <a:pt x="461" y="6"/>
                    <a:pt x="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8" name="Freeform 14"/>
            <p:cNvSpPr>
              <a:spLocks/>
            </p:cNvSpPr>
            <p:nvPr/>
          </p:nvSpPr>
          <p:spPr bwMode="auto">
            <a:xfrm>
              <a:off x="5902923" y="3828261"/>
              <a:ext cx="94370" cy="39273"/>
            </a:xfrm>
            <a:custGeom>
              <a:avLst/>
              <a:gdLst>
                <a:gd name="T0" fmla="*/ 455 w 464"/>
                <a:gd name="T1" fmla="*/ 0 h 193"/>
                <a:gd name="T2" fmla="*/ 232 w 464"/>
                <a:gd name="T3" fmla="*/ 49 h 193"/>
                <a:gd name="T4" fmla="*/ 9 w 464"/>
                <a:gd name="T5" fmla="*/ 0 h 193"/>
                <a:gd name="T6" fmla="*/ 0 w 464"/>
                <a:gd name="T7" fmla="*/ 19 h 193"/>
                <a:gd name="T8" fmla="*/ 0 w 464"/>
                <a:gd name="T9" fmla="*/ 125 h 193"/>
                <a:gd name="T10" fmla="*/ 232 w 464"/>
                <a:gd name="T11" fmla="*/ 193 h 193"/>
                <a:gd name="T12" fmla="*/ 464 w 464"/>
                <a:gd name="T13" fmla="*/ 125 h 193"/>
                <a:gd name="T14" fmla="*/ 464 w 464"/>
                <a:gd name="T15" fmla="*/ 19 h 193"/>
                <a:gd name="T16" fmla="*/ 455 w 464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193">
                  <a:moveTo>
                    <a:pt x="455" y="0"/>
                  </a:moveTo>
                  <a:cubicBezTo>
                    <a:pt x="426" y="28"/>
                    <a:pt x="337" y="49"/>
                    <a:pt x="232" y="49"/>
                  </a:cubicBezTo>
                  <a:cubicBezTo>
                    <a:pt x="127" y="49"/>
                    <a:pt x="38" y="28"/>
                    <a:pt x="9" y="0"/>
                  </a:cubicBezTo>
                  <a:cubicBezTo>
                    <a:pt x="3" y="6"/>
                    <a:pt x="0" y="13"/>
                    <a:pt x="0" y="1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3"/>
                    <a:pt x="104" y="193"/>
                    <a:pt x="232" y="193"/>
                  </a:cubicBezTo>
                  <a:cubicBezTo>
                    <a:pt x="360" y="193"/>
                    <a:pt x="464" y="163"/>
                    <a:pt x="464" y="125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64" y="13"/>
                    <a:pt x="461" y="6"/>
                    <a:pt x="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9" name="Freeform 12"/>
            <p:cNvSpPr>
              <a:spLocks/>
            </p:cNvSpPr>
            <p:nvPr/>
          </p:nvSpPr>
          <p:spPr bwMode="auto">
            <a:xfrm>
              <a:off x="6020035" y="3752645"/>
              <a:ext cx="94370" cy="49435"/>
            </a:xfrm>
            <a:custGeom>
              <a:avLst/>
              <a:gdLst>
                <a:gd name="T0" fmla="*/ 0 w 464"/>
                <a:gd name="T1" fmla="*/ 69 h 243"/>
                <a:gd name="T2" fmla="*/ 232 w 464"/>
                <a:gd name="T3" fmla="*/ 0 h 243"/>
                <a:gd name="T4" fmla="*/ 464 w 464"/>
                <a:gd name="T5" fmla="*/ 69 h 243"/>
                <a:gd name="T6" fmla="*/ 464 w 464"/>
                <a:gd name="T7" fmla="*/ 174 h 243"/>
                <a:gd name="T8" fmla="*/ 232 w 464"/>
                <a:gd name="T9" fmla="*/ 243 h 243"/>
                <a:gd name="T10" fmla="*/ 0 w 464"/>
                <a:gd name="T11" fmla="*/ 174 h 243"/>
                <a:gd name="T12" fmla="*/ 0 w 464"/>
                <a:gd name="T13" fmla="*/ 6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243">
                  <a:moveTo>
                    <a:pt x="0" y="69"/>
                  </a:moveTo>
                  <a:cubicBezTo>
                    <a:pt x="0" y="31"/>
                    <a:pt x="104" y="0"/>
                    <a:pt x="232" y="0"/>
                  </a:cubicBezTo>
                  <a:cubicBezTo>
                    <a:pt x="360" y="0"/>
                    <a:pt x="464" y="31"/>
                    <a:pt x="464" y="69"/>
                  </a:cubicBezTo>
                  <a:cubicBezTo>
                    <a:pt x="464" y="174"/>
                    <a:pt x="464" y="174"/>
                    <a:pt x="464" y="174"/>
                  </a:cubicBezTo>
                  <a:cubicBezTo>
                    <a:pt x="464" y="212"/>
                    <a:pt x="360" y="243"/>
                    <a:pt x="232" y="243"/>
                  </a:cubicBezTo>
                  <a:cubicBezTo>
                    <a:pt x="104" y="243"/>
                    <a:pt x="0" y="212"/>
                    <a:pt x="0" y="174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0" name="Freeform 13"/>
            <p:cNvSpPr>
              <a:spLocks/>
            </p:cNvSpPr>
            <p:nvPr/>
          </p:nvSpPr>
          <p:spPr bwMode="auto">
            <a:xfrm>
              <a:off x="6020035" y="3795707"/>
              <a:ext cx="94370" cy="39273"/>
            </a:xfrm>
            <a:custGeom>
              <a:avLst/>
              <a:gdLst>
                <a:gd name="T0" fmla="*/ 455 w 464"/>
                <a:gd name="T1" fmla="*/ 0 h 193"/>
                <a:gd name="T2" fmla="*/ 232 w 464"/>
                <a:gd name="T3" fmla="*/ 49 h 193"/>
                <a:gd name="T4" fmla="*/ 9 w 464"/>
                <a:gd name="T5" fmla="*/ 0 h 193"/>
                <a:gd name="T6" fmla="*/ 0 w 464"/>
                <a:gd name="T7" fmla="*/ 19 h 193"/>
                <a:gd name="T8" fmla="*/ 0 w 464"/>
                <a:gd name="T9" fmla="*/ 125 h 193"/>
                <a:gd name="T10" fmla="*/ 232 w 464"/>
                <a:gd name="T11" fmla="*/ 193 h 193"/>
                <a:gd name="T12" fmla="*/ 464 w 464"/>
                <a:gd name="T13" fmla="*/ 125 h 193"/>
                <a:gd name="T14" fmla="*/ 464 w 464"/>
                <a:gd name="T15" fmla="*/ 19 h 193"/>
                <a:gd name="T16" fmla="*/ 455 w 464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193">
                  <a:moveTo>
                    <a:pt x="455" y="0"/>
                  </a:moveTo>
                  <a:cubicBezTo>
                    <a:pt x="426" y="28"/>
                    <a:pt x="337" y="49"/>
                    <a:pt x="232" y="49"/>
                  </a:cubicBezTo>
                  <a:cubicBezTo>
                    <a:pt x="127" y="49"/>
                    <a:pt x="38" y="28"/>
                    <a:pt x="9" y="0"/>
                  </a:cubicBezTo>
                  <a:cubicBezTo>
                    <a:pt x="3" y="6"/>
                    <a:pt x="0" y="13"/>
                    <a:pt x="0" y="1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3"/>
                    <a:pt x="104" y="193"/>
                    <a:pt x="232" y="193"/>
                  </a:cubicBezTo>
                  <a:cubicBezTo>
                    <a:pt x="360" y="193"/>
                    <a:pt x="464" y="163"/>
                    <a:pt x="464" y="125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64" y="13"/>
                    <a:pt x="461" y="6"/>
                    <a:pt x="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1" name="Freeform 14"/>
            <p:cNvSpPr>
              <a:spLocks/>
            </p:cNvSpPr>
            <p:nvPr/>
          </p:nvSpPr>
          <p:spPr bwMode="auto">
            <a:xfrm>
              <a:off x="6020035" y="3828261"/>
              <a:ext cx="94370" cy="39273"/>
            </a:xfrm>
            <a:custGeom>
              <a:avLst/>
              <a:gdLst>
                <a:gd name="T0" fmla="*/ 455 w 464"/>
                <a:gd name="T1" fmla="*/ 0 h 193"/>
                <a:gd name="T2" fmla="*/ 232 w 464"/>
                <a:gd name="T3" fmla="*/ 49 h 193"/>
                <a:gd name="T4" fmla="*/ 9 w 464"/>
                <a:gd name="T5" fmla="*/ 0 h 193"/>
                <a:gd name="T6" fmla="*/ 0 w 464"/>
                <a:gd name="T7" fmla="*/ 19 h 193"/>
                <a:gd name="T8" fmla="*/ 0 w 464"/>
                <a:gd name="T9" fmla="*/ 125 h 193"/>
                <a:gd name="T10" fmla="*/ 232 w 464"/>
                <a:gd name="T11" fmla="*/ 193 h 193"/>
                <a:gd name="T12" fmla="*/ 464 w 464"/>
                <a:gd name="T13" fmla="*/ 125 h 193"/>
                <a:gd name="T14" fmla="*/ 464 w 464"/>
                <a:gd name="T15" fmla="*/ 19 h 193"/>
                <a:gd name="T16" fmla="*/ 455 w 464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193">
                  <a:moveTo>
                    <a:pt x="455" y="0"/>
                  </a:moveTo>
                  <a:cubicBezTo>
                    <a:pt x="426" y="28"/>
                    <a:pt x="337" y="49"/>
                    <a:pt x="232" y="49"/>
                  </a:cubicBezTo>
                  <a:cubicBezTo>
                    <a:pt x="127" y="49"/>
                    <a:pt x="38" y="28"/>
                    <a:pt x="9" y="0"/>
                  </a:cubicBezTo>
                  <a:cubicBezTo>
                    <a:pt x="3" y="6"/>
                    <a:pt x="0" y="13"/>
                    <a:pt x="0" y="1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3"/>
                    <a:pt x="104" y="193"/>
                    <a:pt x="232" y="193"/>
                  </a:cubicBezTo>
                  <a:cubicBezTo>
                    <a:pt x="360" y="193"/>
                    <a:pt x="464" y="163"/>
                    <a:pt x="464" y="125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64" y="13"/>
                    <a:pt x="461" y="6"/>
                    <a:pt x="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2" name="Freeform 6"/>
            <p:cNvSpPr>
              <a:spLocks noEditPoints="1"/>
            </p:cNvSpPr>
            <p:nvPr/>
          </p:nvSpPr>
          <p:spPr bwMode="auto">
            <a:xfrm>
              <a:off x="5526337" y="2914650"/>
              <a:ext cx="739775" cy="300038"/>
            </a:xfrm>
            <a:custGeom>
              <a:avLst/>
              <a:gdLst>
                <a:gd name="T0" fmla="*/ 0 w 466"/>
                <a:gd name="T1" fmla="*/ 0 h 189"/>
                <a:gd name="T2" fmla="*/ 0 w 466"/>
                <a:gd name="T3" fmla="*/ 0 h 189"/>
                <a:gd name="T4" fmla="*/ 466 w 466"/>
                <a:gd name="T5" fmla="*/ 0 h 189"/>
                <a:gd name="T6" fmla="*/ 0 w 466"/>
                <a:gd name="T7" fmla="*/ 0 h 189"/>
                <a:gd name="T8" fmla="*/ 0 w 466"/>
                <a:gd name="T9" fmla="*/ 189 h 189"/>
                <a:gd name="T10" fmla="*/ 466 w 466"/>
                <a:gd name="T11" fmla="*/ 189 h 189"/>
                <a:gd name="T12" fmla="*/ 466 w 466"/>
                <a:gd name="T13" fmla="*/ 0 h 189"/>
                <a:gd name="T14" fmla="*/ 76 w 466"/>
                <a:gd name="T15" fmla="*/ 52 h 189"/>
                <a:gd name="T16" fmla="*/ 101 w 466"/>
                <a:gd name="T17" fmla="*/ 52 h 189"/>
                <a:gd name="T18" fmla="*/ 101 w 466"/>
                <a:gd name="T19" fmla="*/ 76 h 189"/>
                <a:gd name="T20" fmla="*/ 76 w 466"/>
                <a:gd name="T21" fmla="*/ 76 h 189"/>
                <a:gd name="T22" fmla="*/ 76 w 466"/>
                <a:gd name="T23" fmla="*/ 52 h 189"/>
                <a:gd name="T24" fmla="*/ 27 w 466"/>
                <a:gd name="T25" fmla="*/ 52 h 189"/>
                <a:gd name="T26" fmla="*/ 52 w 466"/>
                <a:gd name="T27" fmla="*/ 52 h 189"/>
                <a:gd name="T28" fmla="*/ 52 w 466"/>
                <a:gd name="T29" fmla="*/ 76 h 189"/>
                <a:gd name="T30" fmla="*/ 27 w 466"/>
                <a:gd name="T31" fmla="*/ 76 h 189"/>
                <a:gd name="T32" fmla="*/ 27 w 466"/>
                <a:gd name="T33" fmla="*/ 52 h 189"/>
                <a:gd name="T34" fmla="*/ 441 w 466"/>
                <a:gd name="T35" fmla="*/ 76 h 189"/>
                <a:gd name="T36" fmla="*/ 315 w 466"/>
                <a:gd name="T37" fmla="*/ 76 h 189"/>
                <a:gd name="T38" fmla="*/ 315 w 466"/>
                <a:gd name="T39" fmla="*/ 52 h 189"/>
                <a:gd name="T40" fmla="*/ 441 w 466"/>
                <a:gd name="T41" fmla="*/ 52 h 189"/>
                <a:gd name="T42" fmla="*/ 441 w 466"/>
                <a:gd name="T43" fmla="*/ 7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6" h="189">
                  <a:moveTo>
                    <a:pt x="0" y="0"/>
                  </a:moveTo>
                  <a:lnTo>
                    <a:pt x="0" y="0"/>
                  </a:lnTo>
                  <a:moveTo>
                    <a:pt x="466" y="0"/>
                  </a:moveTo>
                  <a:lnTo>
                    <a:pt x="0" y="0"/>
                  </a:lnTo>
                  <a:lnTo>
                    <a:pt x="0" y="189"/>
                  </a:lnTo>
                  <a:lnTo>
                    <a:pt x="466" y="189"/>
                  </a:lnTo>
                  <a:lnTo>
                    <a:pt x="466" y="0"/>
                  </a:lnTo>
                  <a:moveTo>
                    <a:pt x="76" y="52"/>
                  </a:moveTo>
                  <a:lnTo>
                    <a:pt x="101" y="52"/>
                  </a:lnTo>
                  <a:lnTo>
                    <a:pt x="101" y="76"/>
                  </a:lnTo>
                  <a:lnTo>
                    <a:pt x="76" y="76"/>
                  </a:lnTo>
                  <a:lnTo>
                    <a:pt x="76" y="52"/>
                  </a:lnTo>
                  <a:moveTo>
                    <a:pt x="27" y="52"/>
                  </a:moveTo>
                  <a:lnTo>
                    <a:pt x="52" y="52"/>
                  </a:lnTo>
                  <a:lnTo>
                    <a:pt x="52" y="76"/>
                  </a:lnTo>
                  <a:lnTo>
                    <a:pt x="27" y="76"/>
                  </a:lnTo>
                  <a:lnTo>
                    <a:pt x="27" y="52"/>
                  </a:lnTo>
                  <a:moveTo>
                    <a:pt x="441" y="76"/>
                  </a:moveTo>
                  <a:lnTo>
                    <a:pt x="315" y="76"/>
                  </a:lnTo>
                  <a:lnTo>
                    <a:pt x="315" y="52"/>
                  </a:lnTo>
                  <a:lnTo>
                    <a:pt x="441" y="52"/>
                  </a:lnTo>
                  <a:lnTo>
                    <a:pt x="441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" name="Freeform 11"/>
            <p:cNvSpPr>
              <a:spLocks noEditPoints="1"/>
            </p:cNvSpPr>
            <p:nvPr/>
          </p:nvSpPr>
          <p:spPr bwMode="auto">
            <a:xfrm>
              <a:off x="5526337" y="3259138"/>
              <a:ext cx="739775" cy="300037"/>
            </a:xfrm>
            <a:custGeom>
              <a:avLst/>
              <a:gdLst>
                <a:gd name="T0" fmla="*/ 0 w 466"/>
                <a:gd name="T1" fmla="*/ 0 h 189"/>
                <a:gd name="T2" fmla="*/ 0 w 466"/>
                <a:gd name="T3" fmla="*/ 0 h 189"/>
                <a:gd name="T4" fmla="*/ 466 w 466"/>
                <a:gd name="T5" fmla="*/ 0 h 189"/>
                <a:gd name="T6" fmla="*/ 0 w 466"/>
                <a:gd name="T7" fmla="*/ 0 h 189"/>
                <a:gd name="T8" fmla="*/ 0 w 466"/>
                <a:gd name="T9" fmla="*/ 189 h 189"/>
                <a:gd name="T10" fmla="*/ 466 w 466"/>
                <a:gd name="T11" fmla="*/ 189 h 189"/>
                <a:gd name="T12" fmla="*/ 466 w 466"/>
                <a:gd name="T13" fmla="*/ 0 h 189"/>
                <a:gd name="T14" fmla="*/ 76 w 466"/>
                <a:gd name="T15" fmla="*/ 52 h 189"/>
                <a:gd name="T16" fmla="*/ 101 w 466"/>
                <a:gd name="T17" fmla="*/ 52 h 189"/>
                <a:gd name="T18" fmla="*/ 101 w 466"/>
                <a:gd name="T19" fmla="*/ 76 h 189"/>
                <a:gd name="T20" fmla="*/ 76 w 466"/>
                <a:gd name="T21" fmla="*/ 76 h 189"/>
                <a:gd name="T22" fmla="*/ 76 w 466"/>
                <a:gd name="T23" fmla="*/ 52 h 189"/>
                <a:gd name="T24" fmla="*/ 27 w 466"/>
                <a:gd name="T25" fmla="*/ 52 h 189"/>
                <a:gd name="T26" fmla="*/ 52 w 466"/>
                <a:gd name="T27" fmla="*/ 52 h 189"/>
                <a:gd name="T28" fmla="*/ 52 w 466"/>
                <a:gd name="T29" fmla="*/ 76 h 189"/>
                <a:gd name="T30" fmla="*/ 27 w 466"/>
                <a:gd name="T31" fmla="*/ 76 h 189"/>
                <a:gd name="T32" fmla="*/ 27 w 466"/>
                <a:gd name="T33" fmla="*/ 52 h 189"/>
                <a:gd name="T34" fmla="*/ 441 w 466"/>
                <a:gd name="T35" fmla="*/ 76 h 189"/>
                <a:gd name="T36" fmla="*/ 315 w 466"/>
                <a:gd name="T37" fmla="*/ 76 h 189"/>
                <a:gd name="T38" fmla="*/ 315 w 466"/>
                <a:gd name="T39" fmla="*/ 52 h 189"/>
                <a:gd name="T40" fmla="*/ 441 w 466"/>
                <a:gd name="T41" fmla="*/ 52 h 189"/>
                <a:gd name="T42" fmla="*/ 441 w 466"/>
                <a:gd name="T43" fmla="*/ 7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6" h="189">
                  <a:moveTo>
                    <a:pt x="0" y="0"/>
                  </a:moveTo>
                  <a:lnTo>
                    <a:pt x="0" y="0"/>
                  </a:lnTo>
                  <a:moveTo>
                    <a:pt x="466" y="0"/>
                  </a:moveTo>
                  <a:lnTo>
                    <a:pt x="0" y="0"/>
                  </a:lnTo>
                  <a:lnTo>
                    <a:pt x="0" y="189"/>
                  </a:lnTo>
                  <a:lnTo>
                    <a:pt x="466" y="189"/>
                  </a:lnTo>
                  <a:lnTo>
                    <a:pt x="466" y="0"/>
                  </a:lnTo>
                  <a:moveTo>
                    <a:pt x="76" y="52"/>
                  </a:moveTo>
                  <a:lnTo>
                    <a:pt x="101" y="52"/>
                  </a:lnTo>
                  <a:lnTo>
                    <a:pt x="101" y="76"/>
                  </a:lnTo>
                  <a:lnTo>
                    <a:pt x="76" y="76"/>
                  </a:lnTo>
                  <a:lnTo>
                    <a:pt x="76" y="52"/>
                  </a:lnTo>
                  <a:moveTo>
                    <a:pt x="27" y="52"/>
                  </a:moveTo>
                  <a:lnTo>
                    <a:pt x="52" y="52"/>
                  </a:lnTo>
                  <a:lnTo>
                    <a:pt x="52" y="76"/>
                  </a:lnTo>
                  <a:lnTo>
                    <a:pt x="27" y="76"/>
                  </a:lnTo>
                  <a:lnTo>
                    <a:pt x="27" y="52"/>
                  </a:lnTo>
                  <a:moveTo>
                    <a:pt x="441" y="76"/>
                  </a:moveTo>
                  <a:lnTo>
                    <a:pt x="315" y="76"/>
                  </a:lnTo>
                  <a:lnTo>
                    <a:pt x="315" y="52"/>
                  </a:lnTo>
                  <a:lnTo>
                    <a:pt x="441" y="52"/>
                  </a:lnTo>
                  <a:lnTo>
                    <a:pt x="441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" name="Freeform 16"/>
            <p:cNvSpPr>
              <a:spLocks noEditPoints="1"/>
            </p:cNvSpPr>
            <p:nvPr/>
          </p:nvSpPr>
          <p:spPr bwMode="auto">
            <a:xfrm>
              <a:off x="5526337" y="3603625"/>
              <a:ext cx="739775" cy="300038"/>
            </a:xfrm>
            <a:custGeom>
              <a:avLst/>
              <a:gdLst>
                <a:gd name="T0" fmla="*/ 0 w 466"/>
                <a:gd name="T1" fmla="*/ 0 h 189"/>
                <a:gd name="T2" fmla="*/ 0 w 466"/>
                <a:gd name="T3" fmla="*/ 0 h 189"/>
                <a:gd name="T4" fmla="*/ 466 w 466"/>
                <a:gd name="T5" fmla="*/ 0 h 189"/>
                <a:gd name="T6" fmla="*/ 0 w 466"/>
                <a:gd name="T7" fmla="*/ 0 h 189"/>
                <a:gd name="T8" fmla="*/ 0 w 466"/>
                <a:gd name="T9" fmla="*/ 189 h 189"/>
                <a:gd name="T10" fmla="*/ 466 w 466"/>
                <a:gd name="T11" fmla="*/ 189 h 189"/>
                <a:gd name="T12" fmla="*/ 466 w 466"/>
                <a:gd name="T13" fmla="*/ 0 h 189"/>
                <a:gd name="T14" fmla="*/ 76 w 466"/>
                <a:gd name="T15" fmla="*/ 52 h 189"/>
                <a:gd name="T16" fmla="*/ 101 w 466"/>
                <a:gd name="T17" fmla="*/ 52 h 189"/>
                <a:gd name="T18" fmla="*/ 101 w 466"/>
                <a:gd name="T19" fmla="*/ 76 h 189"/>
                <a:gd name="T20" fmla="*/ 76 w 466"/>
                <a:gd name="T21" fmla="*/ 76 h 189"/>
                <a:gd name="T22" fmla="*/ 76 w 466"/>
                <a:gd name="T23" fmla="*/ 52 h 189"/>
                <a:gd name="T24" fmla="*/ 27 w 466"/>
                <a:gd name="T25" fmla="*/ 52 h 189"/>
                <a:gd name="T26" fmla="*/ 52 w 466"/>
                <a:gd name="T27" fmla="*/ 52 h 189"/>
                <a:gd name="T28" fmla="*/ 52 w 466"/>
                <a:gd name="T29" fmla="*/ 76 h 189"/>
                <a:gd name="T30" fmla="*/ 27 w 466"/>
                <a:gd name="T31" fmla="*/ 76 h 189"/>
                <a:gd name="T32" fmla="*/ 27 w 466"/>
                <a:gd name="T33" fmla="*/ 52 h 189"/>
                <a:gd name="T34" fmla="*/ 441 w 466"/>
                <a:gd name="T35" fmla="*/ 76 h 189"/>
                <a:gd name="T36" fmla="*/ 315 w 466"/>
                <a:gd name="T37" fmla="*/ 76 h 189"/>
                <a:gd name="T38" fmla="*/ 315 w 466"/>
                <a:gd name="T39" fmla="*/ 52 h 189"/>
                <a:gd name="T40" fmla="*/ 441 w 466"/>
                <a:gd name="T41" fmla="*/ 52 h 189"/>
                <a:gd name="T42" fmla="*/ 441 w 466"/>
                <a:gd name="T43" fmla="*/ 7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6" h="189">
                  <a:moveTo>
                    <a:pt x="0" y="0"/>
                  </a:moveTo>
                  <a:lnTo>
                    <a:pt x="0" y="0"/>
                  </a:lnTo>
                  <a:moveTo>
                    <a:pt x="466" y="0"/>
                  </a:moveTo>
                  <a:lnTo>
                    <a:pt x="0" y="0"/>
                  </a:lnTo>
                  <a:lnTo>
                    <a:pt x="0" y="189"/>
                  </a:lnTo>
                  <a:lnTo>
                    <a:pt x="466" y="189"/>
                  </a:lnTo>
                  <a:lnTo>
                    <a:pt x="466" y="0"/>
                  </a:lnTo>
                  <a:moveTo>
                    <a:pt x="76" y="52"/>
                  </a:moveTo>
                  <a:lnTo>
                    <a:pt x="101" y="52"/>
                  </a:lnTo>
                  <a:lnTo>
                    <a:pt x="101" y="76"/>
                  </a:lnTo>
                  <a:lnTo>
                    <a:pt x="76" y="76"/>
                  </a:lnTo>
                  <a:lnTo>
                    <a:pt x="76" y="52"/>
                  </a:lnTo>
                  <a:moveTo>
                    <a:pt x="27" y="52"/>
                  </a:moveTo>
                  <a:lnTo>
                    <a:pt x="52" y="52"/>
                  </a:lnTo>
                  <a:lnTo>
                    <a:pt x="52" y="76"/>
                  </a:lnTo>
                  <a:lnTo>
                    <a:pt x="27" y="76"/>
                  </a:lnTo>
                  <a:lnTo>
                    <a:pt x="27" y="52"/>
                  </a:lnTo>
                  <a:moveTo>
                    <a:pt x="441" y="76"/>
                  </a:moveTo>
                  <a:lnTo>
                    <a:pt x="315" y="76"/>
                  </a:lnTo>
                  <a:lnTo>
                    <a:pt x="315" y="52"/>
                  </a:lnTo>
                  <a:lnTo>
                    <a:pt x="441" y="52"/>
                  </a:lnTo>
                  <a:lnTo>
                    <a:pt x="441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35" name="Group 934"/>
          <p:cNvGrpSpPr/>
          <p:nvPr/>
        </p:nvGrpSpPr>
        <p:grpSpPr>
          <a:xfrm>
            <a:off x="7625265" y="1856547"/>
            <a:ext cx="1017760" cy="355232"/>
            <a:chOff x="7625265" y="1856547"/>
            <a:chExt cx="1017760" cy="355232"/>
          </a:xfrm>
        </p:grpSpPr>
        <p:pic>
          <p:nvPicPr>
            <p:cNvPr id="774" name="Picture 77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9183" y="1870591"/>
              <a:ext cx="178031" cy="151256"/>
            </a:xfrm>
            <a:prstGeom prst="rect">
              <a:avLst/>
            </a:prstGeom>
          </p:spPr>
        </p:pic>
        <p:sp>
          <p:nvSpPr>
            <p:cNvPr id="776" name="Freeform 5"/>
            <p:cNvSpPr>
              <a:spLocks/>
            </p:cNvSpPr>
            <p:nvPr/>
          </p:nvSpPr>
          <p:spPr bwMode="auto">
            <a:xfrm>
              <a:off x="8200047" y="1856547"/>
              <a:ext cx="240228" cy="154274"/>
            </a:xfrm>
            <a:custGeom>
              <a:avLst/>
              <a:gdLst>
                <a:gd name="T0" fmla="*/ 247 w 274"/>
                <a:gd name="T1" fmla="*/ 105 h 174"/>
                <a:gd name="T2" fmla="*/ 227 w 274"/>
                <a:gd name="T3" fmla="*/ 85 h 174"/>
                <a:gd name="T4" fmla="*/ 114 w 274"/>
                <a:gd name="T5" fmla="*/ 56 h 174"/>
                <a:gd name="T6" fmla="*/ 62 w 274"/>
                <a:gd name="T7" fmla="*/ 85 h 174"/>
                <a:gd name="T8" fmla="*/ 59 w 274"/>
                <a:gd name="T9" fmla="*/ 174 h 174"/>
                <a:gd name="T10" fmla="*/ 133 w 274"/>
                <a:gd name="T11" fmla="*/ 174 h 174"/>
                <a:gd name="T12" fmla="*/ 226 w 274"/>
                <a:gd name="T13" fmla="*/ 174 h 174"/>
                <a:gd name="T14" fmla="*/ 274 w 274"/>
                <a:gd name="T15" fmla="*/ 141 h 174"/>
                <a:gd name="T16" fmla="*/ 247 w 274"/>
                <a:gd name="T17" fmla="*/ 10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174">
                  <a:moveTo>
                    <a:pt x="247" y="105"/>
                  </a:moveTo>
                  <a:cubicBezTo>
                    <a:pt x="248" y="92"/>
                    <a:pt x="236" y="85"/>
                    <a:pt x="227" y="85"/>
                  </a:cubicBezTo>
                  <a:cubicBezTo>
                    <a:pt x="241" y="7"/>
                    <a:pt x="124" y="0"/>
                    <a:pt x="114" y="56"/>
                  </a:cubicBezTo>
                  <a:cubicBezTo>
                    <a:pt x="82" y="39"/>
                    <a:pt x="58" y="66"/>
                    <a:pt x="62" y="85"/>
                  </a:cubicBezTo>
                  <a:cubicBezTo>
                    <a:pt x="0" y="85"/>
                    <a:pt x="6" y="174"/>
                    <a:pt x="59" y="174"/>
                  </a:cubicBezTo>
                  <a:cubicBezTo>
                    <a:pt x="78" y="174"/>
                    <a:pt x="133" y="174"/>
                    <a:pt x="133" y="174"/>
                  </a:cubicBezTo>
                  <a:cubicBezTo>
                    <a:pt x="133" y="174"/>
                    <a:pt x="194" y="174"/>
                    <a:pt x="226" y="174"/>
                  </a:cubicBezTo>
                  <a:cubicBezTo>
                    <a:pt x="257" y="174"/>
                    <a:pt x="274" y="164"/>
                    <a:pt x="274" y="141"/>
                  </a:cubicBezTo>
                  <a:cubicBezTo>
                    <a:pt x="274" y="118"/>
                    <a:pt x="261" y="110"/>
                    <a:pt x="247" y="10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38" name="Picture 63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lumMod val="20000"/>
                  <a:lumOff val="8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9863" y="2021318"/>
              <a:ext cx="533162" cy="190461"/>
            </a:xfrm>
            <a:prstGeom prst="rect">
              <a:avLst/>
            </a:prstGeom>
          </p:spPr>
        </p:pic>
        <p:pic>
          <p:nvPicPr>
            <p:cNvPr id="639" name="Picture 638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bg1">
                  <a:lumMod val="9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5265" y="2054185"/>
              <a:ext cx="413274" cy="110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736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83951E-6 L -1.38889E-6 -0.04753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7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38889E-6 -2.83951E-6 L -1.38889E-6 -0.04753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7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6 -2.83951E-6 L -1.38889E-6 -0.04753 " pathEditMode="relative" rAng="0" ptsTypes="AA">
                                      <p:cBhvr>
                                        <p:cTn id="19" dur="75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7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1.38889E-6 -2.83951E-6 L -1.38889E-6 -0.04753 " pathEditMode="relative" rAng="0" ptsTypes="AA">
                                      <p:cBhvr>
                                        <p:cTn id="24" dur="75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7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83951E-6 L -2.22222E-6 -0.04136 " pathEditMode="relative" rAng="0" ptsTypes="AA">
                                      <p:cBhvr>
                                        <p:cTn id="54" dur="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6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284E-6 L 5E-6 -0.04445 " pathEditMode="relative" rAng="0" ptsTypes="AA">
                                      <p:cBhvr>
                                        <p:cTn id="84" dur="75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2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284E-6 L 5E-6 -0.0463 " pathEditMode="relative" rAng="0" ptsTypes="AA">
                                      <p:cBhvr>
                                        <p:cTn id="114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15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" grpId="0"/>
      <p:bldP spid="946" grpId="1"/>
      <p:bldP spid="947" grpId="0"/>
      <p:bldP spid="947" grpId="1"/>
      <p:bldP spid="948" grpId="0"/>
      <p:bldP spid="948" grpId="1"/>
      <p:bldP spid="949" grpId="0"/>
      <p:bldP spid="949" grpId="1"/>
      <p:bldP spid="10" grpId="0"/>
      <p:bldP spid="10" grpId="1"/>
      <p:bldP spid="7" grpId="0"/>
      <p:bldP spid="7" grpId="1"/>
      <p:bldP spid="6" grpId="0"/>
      <p:bldP spid="6" grpId="1"/>
      <p:bldP spid="13" grpId="0"/>
      <p:bldP spid="13" grpId="1"/>
      <p:bldP spid="150" grpId="0"/>
      <p:bldP spid="151" grpId="0"/>
      <p:bldP spid="152" grpId="0"/>
      <p:bldP spid="1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766" y="341313"/>
            <a:ext cx="8706234" cy="731837"/>
          </a:xfrm>
        </p:spPr>
        <p:txBody>
          <a:bodyPr/>
          <a:lstStyle/>
          <a:p>
            <a:r>
              <a:rPr lang="en-US" dirty="0" smtClean="0"/>
              <a:t>Market Shifting Towards Server-Based Ecosystem</a:t>
            </a:r>
            <a:endParaRPr lang="en-US" dirty="0"/>
          </a:p>
        </p:txBody>
      </p:sp>
      <p:grpSp>
        <p:nvGrpSpPr>
          <p:cNvPr id="28" name="Group 48"/>
          <p:cNvGrpSpPr/>
          <p:nvPr/>
        </p:nvGrpSpPr>
        <p:grpSpPr>
          <a:xfrm>
            <a:off x="2358933" y="1625439"/>
            <a:ext cx="4651956" cy="2161674"/>
            <a:chOff x="1308405" y="3526334"/>
            <a:chExt cx="7653033" cy="2927824"/>
          </a:xfrm>
        </p:grpSpPr>
        <p:sp>
          <p:nvSpPr>
            <p:cNvPr id="43" name="Freeform 9"/>
            <p:cNvSpPr>
              <a:spLocks/>
            </p:cNvSpPr>
            <p:nvPr/>
          </p:nvSpPr>
          <p:spPr bwMode="auto">
            <a:xfrm>
              <a:off x="1308405" y="3526334"/>
              <a:ext cx="7653033" cy="2927824"/>
            </a:xfrm>
            <a:custGeom>
              <a:avLst/>
              <a:gdLst>
                <a:gd name="connsiteX0" fmla="*/ 10413 w 10413"/>
                <a:gd name="connsiteY0" fmla="*/ 105 h 9889"/>
                <a:gd name="connsiteX1" fmla="*/ 5994 w 10413"/>
                <a:gd name="connsiteY1" fmla="*/ 875 h 9889"/>
                <a:gd name="connsiteX2" fmla="*/ 413 w 10413"/>
                <a:gd name="connsiteY2" fmla="*/ 1619 h 9889"/>
                <a:gd name="connsiteX3" fmla="*/ 413 w 10413"/>
                <a:gd name="connsiteY3" fmla="*/ 9889 h 9889"/>
                <a:gd name="connsiteX4" fmla="*/ 10413 w 10413"/>
                <a:gd name="connsiteY4" fmla="*/ 9889 h 9889"/>
                <a:gd name="connsiteX5" fmla="*/ 10413 w 10413"/>
                <a:gd name="connsiteY5" fmla="*/ 105 h 9889"/>
                <a:gd name="connsiteX0" fmla="*/ 10000 w 10000"/>
                <a:gd name="connsiteY0" fmla="*/ 106 h 10000"/>
                <a:gd name="connsiteX1" fmla="*/ 5756 w 10000"/>
                <a:gd name="connsiteY1" fmla="*/ 885 h 10000"/>
                <a:gd name="connsiteX2" fmla="*/ 397 w 10000"/>
                <a:gd name="connsiteY2" fmla="*/ 1637 h 10000"/>
                <a:gd name="connsiteX3" fmla="*/ 397 w 10000"/>
                <a:gd name="connsiteY3" fmla="*/ 10000 h 10000"/>
                <a:gd name="connsiteX4" fmla="*/ 10000 w 10000"/>
                <a:gd name="connsiteY4" fmla="*/ 10000 h 10000"/>
                <a:gd name="connsiteX5" fmla="*/ 10000 w 10000"/>
                <a:gd name="connsiteY5" fmla="*/ 106 h 10000"/>
                <a:gd name="connsiteX0" fmla="*/ 10000 w 10000"/>
                <a:gd name="connsiteY0" fmla="*/ 106 h 10000"/>
                <a:gd name="connsiteX1" fmla="*/ 5756 w 10000"/>
                <a:gd name="connsiteY1" fmla="*/ 885 h 10000"/>
                <a:gd name="connsiteX2" fmla="*/ 397 w 10000"/>
                <a:gd name="connsiteY2" fmla="*/ 1637 h 10000"/>
                <a:gd name="connsiteX3" fmla="*/ 397 w 10000"/>
                <a:gd name="connsiteY3" fmla="*/ 10000 h 10000"/>
                <a:gd name="connsiteX4" fmla="*/ 10000 w 10000"/>
                <a:gd name="connsiteY4" fmla="*/ 10000 h 10000"/>
                <a:gd name="connsiteX5" fmla="*/ 10000 w 10000"/>
                <a:gd name="connsiteY5" fmla="*/ 106 h 10000"/>
                <a:gd name="connsiteX0" fmla="*/ 9603 w 9603"/>
                <a:gd name="connsiteY0" fmla="*/ 106 h 10000"/>
                <a:gd name="connsiteX1" fmla="*/ 5359 w 9603"/>
                <a:gd name="connsiteY1" fmla="*/ 885 h 10000"/>
                <a:gd name="connsiteX2" fmla="*/ 0 w 9603"/>
                <a:gd name="connsiteY2" fmla="*/ 1637 h 10000"/>
                <a:gd name="connsiteX3" fmla="*/ 0 w 9603"/>
                <a:gd name="connsiteY3" fmla="*/ 10000 h 10000"/>
                <a:gd name="connsiteX4" fmla="*/ 9603 w 9603"/>
                <a:gd name="connsiteY4" fmla="*/ 10000 h 10000"/>
                <a:gd name="connsiteX5" fmla="*/ 9603 w 9603"/>
                <a:gd name="connsiteY5" fmla="*/ 10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03" h="10000">
                  <a:moveTo>
                    <a:pt x="9603" y="106"/>
                  </a:moveTo>
                  <a:cubicBezTo>
                    <a:pt x="7718" y="-112"/>
                    <a:pt x="7475" y="-55"/>
                    <a:pt x="5359" y="885"/>
                  </a:cubicBezTo>
                  <a:cubicBezTo>
                    <a:pt x="3752" y="1592"/>
                    <a:pt x="1541" y="1570"/>
                    <a:pt x="0" y="1637"/>
                  </a:cubicBezTo>
                  <a:cubicBezTo>
                    <a:pt x="11" y="3966"/>
                    <a:pt x="0" y="10000"/>
                    <a:pt x="0" y="10000"/>
                  </a:cubicBezTo>
                  <a:lnTo>
                    <a:pt x="9603" y="10000"/>
                  </a:lnTo>
                  <a:lnTo>
                    <a:pt x="9603" y="10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5"/>
            <p:cNvSpPr>
              <a:spLocks/>
            </p:cNvSpPr>
            <p:nvPr/>
          </p:nvSpPr>
          <p:spPr bwMode="auto">
            <a:xfrm>
              <a:off x="1311275" y="3996708"/>
              <a:ext cx="7650163" cy="24574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191" y="288"/>
                </a:cxn>
                <a:cxn ang="0">
                  <a:pos x="2037" y="611"/>
                </a:cxn>
                <a:cxn ang="0">
                  <a:pos x="2037" y="652"/>
                </a:cxn>
                <a:cxn ang="0">
                  <a:pos x="0" y="652"/>
                </a:cxn>
                <a:cxn ang="0">
                  <a:pos x="0" y="4"/>
                </a:cxn>
              </a:cxnLst>
              <a:rect l="0" t="0" r="r" b="b"/>
              <a:pathLst>
                <a:path w="2037" h="652">
                  <a:moveTo>
                    <a:pt x="0" y="4"/>
                  </a:moveTo>
                  <a:cubicBezTo>
                    <a:pt x="520" y="4"/>
                    <a:pt x="841" y="0"/>
                    <a:pt x="1191" y="288"/>
                  </a:cubicBezTo>
                  <a:cubicBezTo>
                    <a:pt x="1540" y="576"/>
                    <a:pt x="2037" y="611"/>
                    <a:pt x="2037" y="611"/>
                  </a:cubicBezTo>
                  <a:cubicBezTo>
                    <a:pt x="2037" y="652"/>
                    <a:pt x="2037" y="652"/>
                    <a:pt x="2037" y="652"/>
                  </a:cubicBezTo>
                  <a:cubicBezTo>
                    <a:pt x="0" y="652"/>
                    <a:pt x="0" y="652"/>
                    <a:pt x="0" y="652"/>
                  </a:cubicBezTo>
                  <a:lnTo>
                    <a:pt x="0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chemeClr val="accent3"/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9" name="Group 59"/>
          <p:cNvGrpSpPr/>
          <p:nvPr/>
        </p:nvGrpSpPr>
        <p:grpSpPr>
          <a:xfrm>
            <a:off x="1405898" y="1367626"/>
            <a:ext cx="869415" cy="2500631"/>
            <a:chOff x="2498130" y="997145"/>
            <a:chExt cx="1018227" cy="2980872"/>
          </a:xfrm>
        </p:grpSpPr>
        <p:sp>
          <p:nvSpPr>
            <p:cNvPr id="33" name="Rectangle 32"/>
            <p:cNvSpPr/>
            <p:nvPr/>
          </p:nvSpPr>
          <p:spPr>
            <a:xfrm>
              <a:off x="2498130" y="997145"/>
              <a:ext cx="1018227" cy="215712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8585A"/>
                  </a:solidFill>
                  <a:effectLst/>
                  <a:uLnTx/>
                  <a:uFillTx/>
                  <a:latin typeface="Arial"/>
                  <a:cs typeface="Arial"/>
                </a:rPr>
                <a:t>$45,000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498130" y="1304385"/>
              <a:ext cx="1018227" cy="215712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8585A"/>
                  </a:solidFill>
                  <a:effectLst/>
                  <a:uLnTx/>
                  <a:uFillTx/>
                  <a:latin typeface="Arial"/>
                  <a:cs typeface="Arial"/>
                </a:rPr>
                <a:t>$40,000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498130" y="1611625"/>
              <a:ext cx="1018227" cy="215712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8585A"/>
                  </a:solidFill>
                  <a:effectLst/>
                  <a:uLnTx/>
                  <a:uFillTx/>
                  <a:latin typeface="Arial"/>
                  <a:cs typeface="Arial"/>
                </a:rPr>
                <a:t>$35,000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498130" y="1918865"/>
              <a:ext cx="1018227" cy="215712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8585A"/>
                  </a:solidFill>
                  <a:effectLst/>
                  <a:uLnTx/>
                  <a:uFillTx/>
                  <a:latin typeface="Arial"/>
                  <a:cs typeface="Arial"/>
                </a:rPr>
                <a:t>$30,000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498130" y="2226105"/>
              <a:ext cx="1018227" cy="215712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8585A"/>
                  </a:solidFill>
                  <a:effectLst/>
                  <a:uLnTx/>
                  <a:uFillTx/>
                  <a:latin typeface="Arial"/>
                  <a:cs typeface="Arial"/>
                </a:rPr>
                <a:t>$25,000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498130" y="2533345"/>
              <a:ext cx="1018227" cy="215712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8585A"/>
                  </a:solidFill>
                  <a:effectLst/>
                  <a:uLnTx/>
                  <a:uFillTx/>
                  <a:latin typeface="Arial"/>
                  <a:cs typeface="Arial"/>
                </a:rPr>
                <a:t>$20,000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498130" y="2840585"/>
              <a:ext cx="1018227" cy="215712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8585A"/>
                  </a:solidFill>
                  <a:effectLst/>
                  <a:uLnTx/>
                  <a:uFillTx/>
                  <a:latin typeface="Arial"/>
                  <a:cs typeface="Arial"/>
                </a:rPr>
                <a:t>$15,000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98130" y="3147825"/>
              <a:ext cx="1018227" cy="215712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8585A"/>
                  </a:solidFill>
                  <a:effectLst/>
                  <a:uLnTx/>
                  <a:uFillTx/>
                  <a:latin typeface="Arial"/>
                  <a:cs typeface="Arial"/>
                </a:rPr>
                <a:t>$10,000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498130" y="3455065"/>
              <a:ext cx="1018227" cy="215712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8585A"/>
                  </a:solidFill>
                  <a:effectLst/>
                  <a:uLnTx/>
                  <a:uFillTx/>
                  <a:latin typeface="Arial"/>
                  <a:cs typeface="Arial"/>
                </a:rPr>
                <a:t>$5,000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498130" y="3762305"/>
              <a:ext cx="1018227" cy="215712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8585A"/>
                  </a:solidFill>
                  <a:effectLst/>
                  <a:uLnTx/>
                  <a:uFillTx/>
                  <a:latin typeface="Arial"/>
                  <a:cs typeface="Arial"/>
                </a:rPr>
                <a:t>$0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2354987" y="3833742"/>
            <a:ext cx="4739729" cy="18095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/>
                <a:cs typeface="Arial"/>
              </a:rPr>
              <a:t>2012    2013    2014   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D868E"/>
                </a:solidFill>
                <a:effectLst/>
                <a:uLnTx/>
                <a:uFillTx/>
                <a:latin typeface="Arial"/>
                <a:cs typeface="Arial"/>
              </a:rPr>
              <a:t>2015</a:t>
            </a:r>
            <a:r>
              <a:rPr lang="en-US" sz="1000" kern="0" dirty="0" smtClean="0">
                <a:solidFill>
                  <a:srgbClr val="58585A"/>
                </a:solidFill>
                <a:latin typeface="Arial"/>
                <a:cs typeface="Arial"/>
              </a:rPr>
              <a:t>   </a:t>
            </a:r>
            <a:r>
              <a:rPr lang="en-US" sz="700" kern="0" dirty="0" smtClean="0">
                <a:solidFill>
                  <a:srgbClr val="58585A"/>
                </a:solidFill>
                <a:latin typeface="Arial"/>
                <a:cs typeface="Arial"/>
              </a:rPr>
              <a:t>2016   2017   </a:t>
            </a: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/>
                <a:cs typeface="Arial"/>
              </a:rPr>
              <a:t>2018   2019  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</a:rPr>
              <a:t>2020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100" b="0" i="0" u="none" strike="noStrike" kern="0" cap="none" spc="0" normalizeH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/>
                <a:cs typeface="Arial"/>
              </a:rPr>
              <a:t>2021</a:t>
            </a:r>
            <a:r>
              <a:rPr kumimoji="0" lang="en-US" sz="700" b="0" i="0" u="none" strike="noStrike" kern="0" cap="none" spc="0" normalizeH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/>
                <a:cs typeface="Arial"/>
              </a:rPr>
              <a:t>   </a:t>
            </a: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/>
                <a:cs typeface="Arial"/>
              </a:rPr>
              <a:t>2022</a:t>
            </a:r>
            <a:r>
              <a:rPr kumimoji="0" lang="en-US" sz="700" b="0" i="0" u="none" strike="noStrike" kern="0" cap="none" spc="0" normalizeH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/>
                <a:cs typeface="Arial"/>
              </a:rPr>
              <a:t>   </a:t>
            </a: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/>
                <a:cs typeface="Arial"/>
              </a:rPr>
              <a:t>2023</a:t>
            </a:r>
            <a:r>
              <a:rPr kumimoji="0" lang="en-US" sz="700" b="0" i="0" u="none" strike="noStrike" kern="0" cap="none" spc="0" normalizeH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/>
                <a:cs typeface="Arial"/>
              </a:rPr>
              <a:t>   </a:t>
            </a: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/>
                <a:cs typeface="Arial"/>
              </a:rPr>
              <a:t>2024</a:t>
            </a:r>
            <a:r>
              <a:rPr kumimoji="0" lang="en-US" sz="700" b="0" i="0" u="none" strike="noStrike" kern="0" cap="none" spc="0" normalizeH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/>
                <a:cs typeface="Arial"/>
              </a:rPr>
              <a:t>   </a:t>
            </a: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/>
                <a:cs typeface="Arial"/>
              </a:rPr>
              <a:t>2025</a:t>
            </a:r>
            <a:r>
              <a:rPr kumimoji="0" lang="en-US" sz="700" b="0" i="0" u="none" strike="noStrike" kern="0" cap="none" spc="0" normalizeH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/>
                <a:cs typeface="Arial"/>
              </a:rPr>
              <a:t>   </a:t>
            </a: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/>
                <a:cs typeface="Arial"/>
              </a:rPr>
              <a:t>2026</a:t>
            </a:r>
            <a:r>
              <a:rPr kumimoji="0" lang="en-US" sz="700" b="0" i="0" u="none" strike="noStrike" kern="0" cap="none" spc="0" normalizeH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/>
                <a:cs typeface="Arial"/>
              </a:rPr>
              <a:t>   </a:t>
            </a: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2027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89679" y="2640701"/>
            <a:ext cx="737617" cy="75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Traditional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Network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Storage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86662" y="2118585"/>
            <a:ext cx="1136346" cy="75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Hyper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Converged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Infrastructure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 flipV="1">
            <a:off x="4958268" y="1805325"/>
            <a:ext cx="1" cy="1984629"/>
          </a:xfrm>
          <a:prstGeom prst="line">
            <a:avLst/>
          </a:prstGeom>
          <a:noFill/>
          <a:ln w="9525" cap="flat" cmpd="sng" algn="ctr">
            <a:solidFill>
              <a:srgbClr val="58585A"/>
            </a:solidFill>
            <a:prstDash val="dash"/>
          </a:ln>
          <a:effectLst/>
        </p:spPr>
      </p:cxnSp>
      <p:cxnSp>
        <p:nvCxnSpPr>
          <p:cNvPr id="48" name="Straight Connector 47"/>
          <p:cNvCxnSpPr/>
          <p:nvPr/>
        </p:nvCxnSpPr>
        <p:spPr>
          <a:xfrm flipV="1">
            <a:off x="3412008" y="4004554"/>
            <a:ext cx="1" cy="396924"/>
          </a:xfrm>
          <a:prstGeom prst="line">
            <a:avLst/>
          </a:prstGeom>
          <a:noFill/>
          <a:ln w="3175" cap="flat" cmpd="sng" algn="ctr">
            <a:solidFill>
              <a:srgbClr val="58585A"/>
            </a:solidFill>
            <a:prstDash val="dash"/>
          </a:ln>
          <a:effectLst/>
        </p:spPr>
      </p:cxnSp>
      <p:cxnSp>
        <p:nvCxnSpPr>
          <p:cNvPr id="50" name="Straight Connector 49"/>
          <p:cNvCxnSpPr/>
          <p:nvPr/>
        </p:nvCxnSpPr>
        <p:spPr>
          <a:xfrm flipV="1">
            <a:off x="4958273" y="3988487"/>
            <a:ext cx="1" cy="396924"/>
          </a:xfrm>
          <a:prstGeom prst="line">
            <a:avLst/>
          </a:prstGeom>
          <a:noFill/>
          <a:ln w="3175" cap="flat" cmpd="sng" algn="ctr">
            <a:solidFill>
              <a:srgbClr val="58585A"/>
            </a:solidFill>
            <a:prstDash val="dash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3119338" y="4306604"/>
            <a:ext cx="627150" cy="352571"/>
          </a:xfrm>
          <a:prstGeom prst="rect">
            <a:avLst/>
          </a:prstGeom>
          <a:solidFill>
            <a:srgbClr val="4993C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rtlCol="0" anchor="t"/>
          <a:lstStyle>
            <a:defPPr>
              <a:defRPr lang="en-US"/>
            </a:defPPr>
            <a:lvl1pPr marL="400050" indent="1588">
              <a:spcBef>
                <a:spcPts val="1113"/>
              </a:spcBef>
              <a:defRPr sz="1400">
                <a:solidFill>
                  <a:schemeClr val="lt1"/>
                </a:solidFill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/>
            <a:r>
              <a:rPr lang="en-US" b="1" dirty="0"/>
              <a:t>~$1B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631093" y="4328500"/>
            <a:ext cx="668960" cy="327526"/>
          </a:xfrm>
          <a:prstGeom prst="rect">
            <a:avLst/>
          </a:prstGeom>
          <a:solidFill>
            <a:srgbClr val="4993C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rtlCol="0" anchor="t"/>
          <a:lstStyle>
            <a:defPPr>
              <a:defRPr lang="en-US"/>
            </a:defPPr>
            <a:lvl1pPr marL="0" indent="1588" algn="ctr">
              <a:spcBef>
                <a:spcPts val="1113"/>
              </a:spcBef>
              <a:defRPr sz="1400"/>
            </a:lvl1pPr>
          </a:lstStyle>
          <a:p>
            <a:r>
              <a:rPr lang="en-US" b="1" dirty="0"/>
              <a:t>~$15B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42201" y="4408924"/>
            <a:ext cx="1145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Source: </a:t>
            </a:r>
            <a:r>
              <a:rPr lang="en-US" sz="7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Wikibon</a:t>
            </a:r>
            <a:r>
              <a:rPr lang="en-US" sz="7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Server SAN Research 2014</a:t>
            </a:r>
          </a:p>
        </p:txBody>
      </p:sp>
    </p:spTree>
    <p:extLst>
      <p:ext uri="{BB962C8B-B14F-4D97-AF65-F5344CB8AC3E}">
        <p14:creationId xmlns:p14="http://schemas.microsoft.com/office/powerpoint/2010/main" val="285424566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Round Same Side Corner Rectangle 291"/>
          <p:cNvSpPr/>
          <p:nvPr/>
        </p:nvSpPr>
        <p:spPr>
          <a:xfrm rot="10800000">
            <a:off x="5089202" y="3586786"/>
            <a:ext cx="3867912" cy="489560"/>
          </a:xfrm>
          <a:prstGeom prst="round2SameRect">
            <a:avLst>
              <a:gd name="adj1" fmla="val 5283"/>
              <a:gd name="adj2" fmla="val 3069"/>
            </a:avLst>
          </a:prstGeom>
          <a:gradFill flip="none" rotWithShape="1">
            <a:gsLst>
              <a:gs pos="100000">
                <a:schemeClr val="accent6"/>
              </a:gs>
              <a:gs pos="0">
                <a:schemeClr val="accent6">
                  <a:lumMod val="60000"/>
                  <a:lumOff val="40000"/>
                </a:schemeClr>
              </a:gs>
            </a:gsLst>
            <a:lin ang="540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What Is </a:t>
            </a:r>
            <a:r>
              <a:rPr lang="en-US" dirty="0" err="1" smtClean="0">
                <a:latin typeface="Arial"/>
                <a:cs typeface="Arial"/>
              </a:rPr>
              <a:t>Hyperconvergence</a:t>
            </a:r>
            <a:r>
              <a:rPr lang="en-US" dirty="0" smtClean="0">
                <a:latin typeface="Arial"/>
                <a:cs typeface="Arial"/>
              </a:rPr>
              <a:t>? 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5078676" y="2187150"/>
            <a:ext cx="3919631" cy="1463040"/>
            <a:chOff x="5078676" y="1848480"/>
            <a:chExt cx="3919631" cy="1463040"/>
          </a:xfrm>
        </p:grpSpPr>
        <p:sp>
          <p:nvSpPr>
            <p:cNvPr id="148" name="Rounded Rectangle 147"/>
            <p:cNvSpPr/>
            <p:nvPr/>
          </p:nvSpPr>
          <p:spPr>
            <a:xfrm>
              <a:off x="5078676" y="1848480"/>
              <a:ext cx="2709222" cy="1459390"/>
            </a:xfrm>
            <a:prstGeom prst="roundRect">
              <a:avLst>
                <a:gd name="adj" fmla="val 2615"/>
              </a:avLst>
            </a:prstGeom>
            <a:solidFill>
              <a:schemeClr val="tx1">
                <a:lumMod val="20000"/>
                <a:lumOff val="8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84B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Hyperconvergence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84B8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49" name="Round Same Side Corner Rectangle 148"/>
            <p:cNvSpPr/>
            <p:nvPr/>
          </p:nvSpPr>
          <p:spPr>
            <a:xfrm rot="5400000">
              <a:off x="7611577" y="1965520"/>
              <a:ext cx="1463040" cy="1228960"/>
            </a:xfrm>
            <a:prstGeom prst="round2SameRect">
              <a:avLst>
                <a:gd name="adj1" fmla="val 5283"/>
                <a:gd name="adj2" fmla="val 3069"/>
              </a:avLst>
            </a:prstGeom>
            <a:gradFill flip="none" rotWithShape="1">
              <a:gsLst>
                <a:gs pos="100000">
                  <a:schemeClr val="tx1">
                    <a:lumMod val="40000"/>
                    <a:lumOff val="60000"/>
                  </a:schemeClr>
                </a:gs>
                <a:gs pos="0">
                  <a:schemeClr val="tx1"/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7827794" y="1942597"/>
              <a:ext cx="1170513" cy="1320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On-Demand</a:t>
              </a:r>
            </a:p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Agile</a:t>
              </a:r>
            </a:p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Efficient</a:t>
              </a:r>
            </a:p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Simple</a:t>
              </a:r>
            </a:p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Scalable</a:t>
              </a:r>
            </a:p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Enterprise Ready</a:t>
              </a:r>
            </a:p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Cost Effective</a:t>
              </a:r>
            </a:p>
          </p:txBody>
        </p:sp>
        <p:sp>
          <p:nvSpPr>
            <p:cNvPr id="151" name="Oval 150"/>
            <p:cNvSpPr/>
            <p:nvPr/>
          </p:nvSpPr>
          <p:spPr>
            <a:xfrm>
              <a:off x="7768454" y="2015356"/>
              <a:ext cx="115215" cy="115215"/>
            </a:xfrm>
            <a:prstGeom prst="ellipse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9144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+</a:t>
              </a:r>
            </a:p>
          </p:txBody>
        </p:sp>
        <p:sp>
          <p:nvSpPr>
            <p:cNvPr id="152" name="Oval 151"/>
            <p:cNvSpPr/>
            <p:nvPr/>
          </p:nvSpPr>
          <p:spPr>
            <a:xfrm>
              <a:off x="7768454" y="2192509"/>
              <a:ext cx="115215" cy="115215"/>
            </a:xfrm>
            <a:prstGeom prst="ellipse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9144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+</a:t>
              </a:r>
            </a:p>
          </p:txBody>
        </p:sp>
        <p:sp>
          <p:nvSpPr>
            <p:cNvPr id="153" name="Oval 152"/>
            <p:cNvSpPr/>
            <p:nvPr/>
          </p:nvSpPr>
          <p:spPr>
            <a:xfrm>
              <a:off x="7768454" y="2364900"/>
              <a:ext cx="115215" cy="115215"/>
            </a:xfrm>
            <a:prstGeom prst="ellipse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9144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+</a:t>
              </a:r>
            </a:p>
          </p:txBody>
        </p:sp>
        <p:sp>
          <p:nvSpPr>
            <p:cNvPr id="154" name="Oval 153"/>
            <p:cNvSpPr/>
            <p:nvPr/>
          </p:nvSpPr>
          <p:spPr>
            <a:xfrm>
              <a:off x="7768454" y="2539672"/>
              <a:ext cx="115215" cy="115215"/>
            </a:xfrm>
            <a:prstGeom prst="ellipse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9144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+</a:t>
              </a:r>
            </a:p>
          </p:txBody>
        </p:sp>
        <p:sp>
          <p:nvSpPr>
            <p:cNvPr id="155" name="Oval 154"/>
            <p:cNvSpPr/>
            <p:nvPr/>
          </p:nvSpPr>
          <p:spPr>
            <a:xfrm>
              <a:off x="7767024" y="2715134"/>
              <a:ext cx="115215" cy="115215"/>
            </a:xfrm>
            <a:prstGeom prst="ellipse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9144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+</a:t>
              </a:r>
            </a:p>
          </p:txBody>
        </p:sp>
        <p:sp>
          <p:nvSpPr>
            <p:cNvPr id="156" name="Oval 155"/>
            <p:cNvSpPr/>
            <p:nvPr/>
          </p:nvSpPr>
          <p:spPr>
            <a:xfrm>
              <a:off x="7767024" y="2887525"/>
              <a:ext cx="115215" cy="115215"/>
            </a:xfrm>
            <a:prstGeom prst="ellipse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9144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+</a:t>
              </a:r>
            </a:p>
          </p:txBody>
        </p:sp>
        <p:sp>
          <p:nvSpPr>
            <p:cNvPr id="157" name="Oval 156"/>
            <p:cNvSpPr/>
            <p:nvPr/>
          </p:nvSpPr>
          <p:spPr>
            <a:xfrm>
              <a:off x="7767024" y="3062297"/>
              <a:ext cx="115215" cy="115215"/>
            </a:xfrm>
            <a:prstGeom prst="ellipse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9144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+</a:t>
              </a:r>
            </a:p>
          </p:txBody>
        </p:sp>
      </p:grpSp>
      <p:sp>
        <p:nvSpPr>
          <p:cNvPr id="158" name="Rounded Rectangle 157"/>
          <p:cNvSpPr/>
          <p:nvPr/>
        </p:nvSpPr>
        <p:spPr>
          <a:xfrm>
            <a:off x="5136751" y="2919945"/>
            <a:ext cx="2507654" cy="603627"/>
          </a:xfrm>
          <a:prstGeom prst="roundRect">
            <a:avLst>
              <a:gd name="adj" fmla="val 2860"/>
            </a:avLst>
          </a:prstGeom>
          <a:solidFill>
            <a:srgbClr val="14A2B0">
              <a:alpha val="29804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159" name="Group 158"/>
          <p:cNvGrpSpPr/>
          <p:nvPr/>
        </p:nvGrpSpPr>
        <p:grpSpPr>
          <a:xfrm>
            <a:off x="5193889" y="3108452"/>
            <a:ext cx="2402458" cy="346480"/>
            <a:chOff x="5193889" y="2769782"/>
            <a:chExt cx="2402458" cy="346480"/>
          </a:xfrm>
        </p:grpSpPr>
        <p:sp>
          <p:nvSpPr>
            <p:cNvPr id="160" name="Rounded Rectangle 159"/>
            <p:cNvSpPr/>
            <p:nvPr/>
          </p:nvSpPr>
          <p:spPr>
            <a:xfrm>
              <a:off x="5193889" y="2769782"/>
              <a:ext cx="921720" cy="346480"/>
            </a:xfrm>
            <a:prstGeom prst="roundRect">
              <a:avLst>
                <a:gd name="adj" fmla="val 8420"/>
              </a:avLst>
            </a:prstGeom>
            <a:gradFill flip="none" rotWithShape="1">
              <a:gsLst>
                <a:gs pos="0">
                  <a:srgbClr val="999999"/>
                </a:gs>
                <a:gs pos="100000">
                  <a:srgbClr val="999999">
                    <a:lumMod val="7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61" name="Rounded Rectangle 160"/>
            <p:cNvSpPr/>
            <p:nvPr/>
          </p:nvSpPr>
          <p:spPr>
            <a:xfrm>
              <a:off x="6674627" y="2769782"/>
              <a:ext cx="921720" cy="346480"/>
            </a:xfrm>
            <a:prstGeom prst="roundRect">
              <a:avLst>
                <a:gd name="adj" fmla="val 8420"/>
              </a:avLst>
            </a:prstGeom>
            <a:gradFill flip="none" rotWithShape="1">
              <a:gsLst>
                <a:gs pos="0">
                  <a:srgbClr val="999999"/>
                </a:gs>
                <a:gs pos="100000">
                  <a:srgbClr val="999999">
                    <a:lumMod val="7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5176240" y="3146167"/>
            <a:ext cx="1907078" cy="299834"/>
            <a:chOff x="5176240" y="2807497"/>
            <a:chExt cx="1907078" cy="299834"/>
          </a:xfrm>
        </p:grpSpPr>
        <p:grpSp>
          <p:nvGrpSpPr>
            <p:cNvPr id="163" name="Group 162"/>
            <p:cNvGrpSpPr/>
            <p:nvPr/>
          </p:nvGrpSpPr>
          <p:grpSpPr>
            <a:xfrm>
              <a:off x="5176240" y="2807497"/>
              <a:ext cx="428322" cy="299834"/>
              <a:chOff x="1400950" y="1726005"/>
              <a:chExt cx="428322" cy="299834"/>
            </a:xfrm>
          </p:grpSpPr>
          <p:sp>
            <p:nvSpPr>
              <p:cNvPr id="168" name="Rounded Rectangle 167"/>
              <p:cNvSpPr/>
              <p:nvPr/>
            </p:nvSpPr>
            <p:spPr>
              <a:xfrm>
                <a:off x="1477760" y="1726005"/>
                <a:ext cx="268834" cy="268835"/>
              </a:xfrm>
              <a:prstGeom prst="roundRect">
                <a:avLst/>
              </a:prstGeom>
              <a:solidFill>
                <a:srgbClr val="40C8F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CPU</a:t>
                </a:r>
              </a:p>
            </p:txBody>
          </p:sp>
          <p:sp>
            <p:nvSpPr>
              <p:cNvPr id="169" name="Round Same Side Corner Rectangle 168"/>
              <p:cNvSpPr/>
              <p:nvPr/>
            </p:nvSpPr>
            <p:spPr>
              <a:xfrm rot="10800000">
                <a:off x="1477759" y="1859410"/>
                <a:ext cx="268835" cy="135430"/>
              </a:xfrm>
              <a:prstGeom prst="round2SameRect">
                <a:avLst/>
              </a:prstGeom>
              <a:solidFill>
                <a:srgbClr val="B1284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1400950" y="1820655"/>
                <a:ext cx="428322" cy="2051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MEM</a:t>
                </a:r>
              </a:p>
            </p:txBody>
          </p:sp>
        </p:grpSp>
        <p:grpSp>
          <p:nvGrpSpPr>
            <p:cNvPr id="164" name="Group 163"/>
            <p:cNvGrpSpPr/>
            <p:nvPr/>
          </p:nvGrpSpPr>
          <p:grpSpPr>
            <a:xfrm>
              <a:off x="6654996" y="2807497"/>
              <a:ext cx="428322" cy="299834"/>
              <a:chOff x="1400950" y="1726005"/>
              <a:chExt cx="428322" cy="299834"/>
            </a:xfrm>
          </p:grpSpPr>
          <p:sp>
            <p:nvSpPr>
              <p:cNvPr id="165" name="Rounded Rectangle 164"/>
              <p:cNvSpPr/>
              <p:nvPr/>
            </p:nvSpPr>
            <p:spPr>
              <a:xfrm>
                <a:off x="1477760" y="1726005"/>
                <a:ext cx="268834" cy="268835"/>
              </a:xfrm>
              <a:prstGeom prst="roundRect">
                <a:avLst/>
              </a:prstGeom>
              <a:solidFill>
                <a:srgbClr val="40C8F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CPU</a:t>
                </a:r>
              </a:p>
            </p:txBody>
          </p:sp>
          <p:sp>
            <p:nvSpPr>
              <p:cNvPr id="166" name="Round Same Side Corner Rectangle 165"/>
              <p:cNvSpPr/>
              <p:nvPr/>
            </p:nvSpPr>
            <p:spPr>
              <a:xfrm rot="10800000">
                <a:off x="1477759" y="1859410"/>
                <a:ext cx="268835" cy="135430"/>
              </a:xfrm>
              <a:prstGeom prst="round2SameRect">
                <a:avLst/>
              </a:prstGeom>
              <a:solidFill>
                <a:srgbClr val="B1284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1400950" y="1820655"/>
                <a:ext cx="428322" cy="2051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MEM</a:t>
                </a:r>
              </a:p>
            </p:txBody>
          </p:sp>
        </p:grpSp>
      </p:grpSp>
      <p:sp>
        <p:nvSpPr>
          <p:cNvPr id="174" name="Content Placeholder 2"/>
          <p:cNvSpPr txBox="1">
            <a:spLocks/>
          </p:cNvSpPr>
          <p:nvPr/>
        </p:nvSpPr>
        <p:spPr>
          <a:xfrm>
            <a:off x="5174027" y="3739845"/>
            <a:ext cx="3741012" cy="274746"/>
          </a:xfrm>
          <a:prstGeom prst="rect">
            <a:avLst/>
          </a:prstGeom>
        </p:spPr>
        <p:txBody>
          <a:bodyPr lIns="0" tIns="0" rIns="0" bIns="0" anchor="ctr" anchorCtr="0"/>
          <a:lstStyle/>
          <a:p>
            <a:pPr algn="ctr" defTabSz="914400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rgbClr val="14A2B0"/>
              </a:buClr>
              <a:buSzPct val="100000"/>
              <a:defRPr/>
            </a:pPr>
            <a:r>
              <a:rPr lang="en-US" sz="14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NO LEGACY STORAGE CONTRUCTS</a:t>
            </a:r>
          </a:p>
        </p:txBody>
      </p:sp>
      <p:grpSp>
        <p:nvGrpSpPr>
          <p:cNvPr id="175" name="Group 174"/>
          <p:cNvGrpSpPr/>
          <p:nvPr/>
        </p:nvGrpSpPr>
        <p:grpSpPr>
          <a:xfrm>
            <a:off x="5213236" y="2534073"/>
            <a:ext cx="2173962" cy="369332"/>
            <a:chOff x="5213236" y="2195403"/>
            <a:chExt cx="2173962" cy="369332"/>
          </a:xfrm>
        </p:grpSpPr>
        <p:sp>
          <p:nvSpPr>
            <p:cNvPr id="176" name="Rounded Rectangle 175"/>
            <p:cNvSpPr/>
            <p:nvPr/>
          </p:nvSpPr>
          <p:spPr>
            <a:xfrm>
              <a:off x="5213236" y="2245652"/>
              <a:ext cx="256032" cy="268835"/>
            </a:xfrm>
            <a:prstGeom prst="roundRect">
              <a:avLst/>
            </a:prstGeom>
            <a:gradFill flip="none" rotWithShape="1">
              <a:gsLst>
                <a:gs pos="0">
                  <a:srgbClr val="999999">
                    <a:lumMod val="75000"/>
                  </a:srgbClr>
                </a:gs>
                <a:gs pos="100000">
                  <a:srgbClr val="999999">
                    <a:lumMod val="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APP</a:t>
              </a:r>
            </a:p>
          </p:txBody>
        </p:sp>
        <p:sp>
          <p:nvSpPr>
            <p:cNvPr id="177" name="Rounded Rectangle 176"/>
            <p:cNvSpPr/>
            <p:nvPr/>
          </p:nvSpPr>
          <p:spPr>
            <a:xfrm>
              <a:off x="5514209" y="2245652"/>
              <a:ext cx="256032" cy="268835"/>
            </a:xfrm>
            <a:prstGeom prst="roundRect">
              <a:avLst/>
            </a:prstGeom>
            <a:gradFill flip="none" rotWithShape="1">
              <a:gsLst>
                <a:gs pos="0">
                  <a:srgbClr val="999999">
                    <a:lumMod val="75000"/>
                  </a:srgbClr>
                </a:gs>
                <a:gs pos="100000">
                  <a:srgbClr val="999999">
                    <a:lumMod val="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APP</a:t>
              </a:r>
            </a:p>
          </p:txBody>
        </p:sp>
        <p:sp>
          <p:nvSpPr>
            <p:cNvPr id="178" name="Rounded Rectangle 177"/>
            <p:cNvSpPr/>
            <p:nvPr/>
          </p:nvSpPr>
          <p:spPr>
            <a:xfrm>
              <a:off x="5815182" y="2245652"/>
              <a:ext cx="256032" cy="268835"/>
            </a:xfrm>
            <a:prstGeom prst="roundRect">
              <a:avLst/>
            </a:prstGeom>
            <a:gradFill flip="none" rotWithShape="1">
              <a:gsLst>
                <a:gs pos="0">
                  <a:srgbClr val="999999">
                    <a:lumMod val="75000"/>
                  </a:srgbClr>
                </a:gs>
                <a:gs pos="100000">
                  <a:srgbClr val="999999">
                    <a:lumMod val="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APP</a:t>
              </a:r>
            </a:p>
          </p:txBody>
        </p:sp>
        <p:sp>
          <p:nvSpPr>
            <p:cNvPr id="179" name="Rounded Rectangle 178"/>
            <p:cNvSpPr/>
            <p:nvPr/>
          </p:nvSpPr>
          <p:spPr>
            <a:xfrm>
              <a:off x="6718101" y="2245652"/>
              <a:ext cx="256032" cy="268835"/>
            </a:xfrm>
            <a:prstGeom prst="roundRect">
              <a:avLst/>
            </a:prstGeom>
            <a:gradFill flip="none" rotWithShape="1">
              <a:gsLst>
                <a:gs pos="0">
                  <a:srgbClr val="999999">
                    <a:lumMod val="75000"/>
                  </a:srgbClr>
                </a:gs>
                <a:gs pos="100000">
                  <a:srgbClr val="999999">
                    <a:lumMod val="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APP</a:t>
              </a:r>
            </a:p>
          </p:txBody>
        </p:sp>
        <p:sp>
          <p:nvSpPr>
            <p:cNvPr id="180" name="Rounded Rectangle 179"/>
            <p:cNvSpPr/>
            <p:nvPr/>
          </p:nvSpPr>
          <p:spPr>
            <a:xfrm>
              <a:off x="7019074" y="2245652"/>
              <a:ext cx="256032" cy="268835"/>
            </a:xfrm>
            <a:prstGeom prst="roundRect">
              <a:avLst/>
            </a:prstGeom>
            <a:gradFill flip="none" rotWithShape="1">
              <a:gsLst>
                <a:gs pos="0">
                  <a:srgbClr val="999999">
                    <a:lumMod val="75000"/>
                  </a:srgbClr>
                </a:gs>
                <a:gs pos="100000">
                  <a:srgbClr val="999999">
                    <a:lumMod val="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APP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390138" y="2195403"/>
              <a:ext cx="1997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4B8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•••••••</a:t>
              </a:r>
            </a:p>
          </p:txBody>
        </p:sp>
      </p:grpSp>
      <p:sp>
        <p:nvSpPr>
          <p:cNvPr id="182" name="Rounded Rectangle 181"/>
          <p:cNvSpPr/>
          <p:nvPr/>
        </p:nvSpPr>
        <p:spPr>
          <a:xfrm>
            <a:off x="5115912" y="2893258"/>
            <a:ext cx="2549332" cy="142118"/>
          </a:xfrm>
          <a:prstGeom prst="roundRect">
            <a:avLst>
              <a:gd name="adj" fmla="val 14453"/>
            </a:avLst>
          </a:prstGeom>
          <a:gradFill flip="none" rotWithShape="1">
            <a:gsLst>
              <a:gs pos="0">
                <a:srgbClr val="14A2B0">
                  <a:shade val="30000"/>
                  <a:satMod val="115000"/>
                </a:srgbClr>
              </a:gs>
              <a:gs pos="50000">
                <a:srgbClr val="14A2B0">
                  <a:shade val="67500"/>
                  <a:satMod val="115000"/>
                </a:srgbClr>
              </a:gs>
              <a:gs pos="100000">
                <a:srgbClr val="14A2B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solidFill>
              <a:srgbClr val="14A2B0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HYPERCONVERGENCE</a:t>
            </a:r>
          </a:p>
        </p:txBody>
      </p:sp>
      <p:grpSp>
        <p:nvGrpSpPr>
          <p:cNvPr id="183" name="Group 182"/>
          <p:cNvGrpSpPr/>
          <p:nvPr/>
        </p:nvGrpSpPr>
        <p:grpSpPr>
          <a:xfrm>
            <a:off x="6255686" y="3122427"/>
            <a:ext cx="284137" cy="284135"/>
            <a:chOff x="4303164" y="2782978"/>
            <a:chExt cx="537672" cy="537670"/>
          </a:xfrm>
        </p:grpSpPr>
        <p:sp>
          <p:nvSpPr>
            <p:cNvPr id="184" name="Oval 183"/>
            <p:cNvSpPr/>
            <p:nvPr/>
          </p:nvSpPr>
          <p:spPr>
            <a:xfrm>
              <a:off x="4303164" y="2782978"/>
              <a:ext cx="537672" cy="537670"/>
            </a:xfrm>
            <a:prstGeom prst="ellipse">
              <a:avLst/>
            </a:prstGeom>
            <a:gradFill flip="none" rotWithShape="1">
              <a:gsLst>
                <a:gs pos="0">
                  <a:srgbClr val="0084B8">
                    <a:lumMod val="75000"/>
                  </a:srgbClr>
                </a:gs>
                <a:gs pos="100000">
                  <a:srgbClr val="0084B8">
                    <a:lumMod val="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185" name="Group 184"/>
            <p:cNvGrpSpPr/>
            <p:nvPr/>
          </p:nvGrpSpPr>
          <p:grpSpPr>
            <a:xfrm>
              <a:off x="4341569" y="2994205"/>
              <a:ext cx="460860" cy="115215"/>
              <a:chOff x="4341569" y="2978944"/>
              <a:chExt cx="460860" cy="135118"/>
            </a:xfrm>
          </p:grpSpPr>
          <p:sp>
            <p:nvSpPr>
              <p:cNvPr id="189" name="Right Arrow 188"/>
              <p:cNvSpPr/>
              <p:nvPr/>
            </p:nvSpPr>
            <p:spPr>
              <a:xfrm>
                <a:off x="4610405" y="2978944"/>
                <a:ext cx="192024" cy="135118"/>
              </a:xfrm>
              <a:prstGeom prst="rightArrow">
                <a:avLst>
                  <a:gd name="adj1" fmla="val 67622"/>
                  <a:gd name="adj2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40C8F4">
                      <a:lumMod val="60000"/>
                      <a:lumOff val="4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90" name="Right Arrow 189"/>
              <p:cNvSpPr/>
              <p:nvPr/>
            </p:nvSpPr>
            <p:spPr>
              <a:xfrm flipH="1">
                <a:off x="4341569" y="2978944"/>
                <a:ext cx="192026" cy="135118"/>
              </a:xfrm>
              <a:prstGeom prst="rightArrow">
                <a:avLst>
                  <a:gd name="adj1" fmla="val 67622"/>
                  <a:gd name="adj2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40C8F4">
                      <a:lumMod val="60000"/>
                      <a:lumOff val="4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 rot="16200000">
              <a:off x="4341569" y="2994205"/>
              <a:ext cx="460860" cy="115215"/>
              <a:chOff x="4341569" y="2978944"/>
              <a:chExt cx="460860" cy="135118"/>
            </a:xfrm>
          </p:grpSpPr>
          <p:sp>
            <p:nvSpPr>
              <p:cNvPr id="187" name="Right Arrow 186"/>
              <p:cNvSpPr/>
              <p:nvPr/>
            </p:nvSpPr>
            <p:spPr>
              <a:xfrm>
                <a:off x="4610405" y="2978944"/>
                <a:ext cx="192024" cy="135118"/>
              </a:xfrm>
              <a:prstGeom prst="rightArrow">
                <a:avLst>
                  <a:gd name="adj1" fmla="val 67622"/>
                  <a:gd name="adj2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40C8F4">
                      <a:lumMod val="60000"/>
                      <a:lumOff val="4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88" name="Right Arrow 187"/>
              <p:cNvSpPr/>
              <p:nvPr/>
            </p:nvSpPr>
            <p:spPr>
              <a:xfrm flipH="1">
                <a:off x="4341569" y="2978944"/>
                <a:ext cx="192026" cy="135118"/>
              </a:xfrm>
              <a:prstGeom prst="rightArrow">
                <a:avLst>
                  <a:gd name="adj1" fmla="val 67622"/>
                  <a:gd name="adj2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40C8F4">
                      <a:lumMod val="60000"/>
                      <a:lumOff val="4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</p:grpSp>
      <p:sp>
        <p:nvSpPr>
          <p:cNvPr id="191" name="TextBox 190"/>
          <p:cNvSpPr txBox="1"/>
          <p:nvPr/>
        </p:nvSpPr>
        <p:spPr>
          <a:xfrm>
            <a:off x="5390532" y="3074818"/>
            <a:ext cx="1997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dirty="0" smtClean="0">
                <a:solidFill>
                  <a:srgbClr val="FFFFFF">
                    <a:alpha val="65000"/>
                  </a:srgbClr>
                </a:solidFill>
                <a:latin typeface="Arial"/>
                <a:ea typeface="+mn-ea"/>
                <a:cs typeface="Arial"/>
              </a:rPr>
              <a:t>•••••••</a:t>
            </a:r>
            <a:endParaRPr lang="en-US" dirty="0">
              <a:solidFill>
                <a:srgbClr val="FFFFFF">
                  <a:alpha val="65000"/>
                </a:srgb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2" name="Chord 191"/>
          <p:cNvSpPr/>
          <p:nvPr/>
        </p:nvSpPr>
        <p:spPr>
          <a:xfrm flipH="1">
            <a:off x="4155234" y="1499873"/>
            <a:ext cx="170481" cy="2836190"/>
          </a:xfrm>
          <a:prstGeom prst="chord">
            <a:avLst>
              <a:gd name="adj1" fmla="val 16208351"/>
              <a:gd name="adj2" fmla="val 5399083"/>
            </a:avLst>
          </a:prstGeom>
          <a:solidFill>
            <a:srgbClr val="FFFFFF">
              <a:lumMod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93" name="Picture 19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217" y="3170922"/>
            <a:ext cx="197804" cy="22154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94" name="Picture 19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281" y="3168160"/>
            <a:ext cx="202735" cy="22706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95" name="Rectangle 194"/>
          <p:cNvSpPr/>
          <p:nvPr/>
        </p:nvSpPr>
        <p:spPr>
          <a:xfrm>
            <a:off x="5092556" y="3079420"/>
            <a:ext cx="2649945" cy="2539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defTabSz="914400">
              <a:lnSpc>
                <a:spcPct val="120000"/>
              </a:lnSpc>
            </a:pPr>
            <a:endParaRPr lang="en-US" sz="900" dirty="0">
              <a:solidFill>
                <a:srgbClr val="40C8F4">
                  <a:lumMod val="50000"/>
                </a:srgbClr>
              </a:solidFill>
              <a:latin typeface="Arial"/>
              <a:ea typeface="+mn-ea"/>
              <a:cs typeface="Arial"/>
            </a:endParaRPr>
          </a:p>
        </p:txBody>
      </p:sp>
      <p:grpSp>
        <p:nvGrpSpPr>
          <p:cNvPr id="196" name="Group 195"/>
          <p:cNvGrpSpPr/>
          <p:nvPr/>
        </p:nvGrpSpPr>
        <p:grpSpPr>
          <a:xfrm>
            <a:off x="232237" y="1256182"/>
            <a:ext cx="3572009" cy="3248213"/>
            <a:chOff x="232237" y="917512"/>
            <a:chExt cx="3572009" cy="3248213"/>
          </a:xfrm>
        </p:grpSpPr>
        <p:sp>
          <p:nvSpPr>
            <p:cNvPr id="197" name="Round Same Side Corner Rectangle 196"/>
            <p:cNvSpPr/>
            <p:nvPr/>
          </p:nvSpPr>
          <p:spPr>
            <a:xfrm rot="16200000">
              <a:off x="1243012" y="1452018"/>
              <a:ext cx="1552811" cy="3568969"/>
            </a:xfrm>
            <a:prstGeom prst="round2SameRect">
              <a:avLst>
                <a:gd name="adj1" fmla="val 2916"/>
                <a:gd name="adj2" fmla="val 0"/>
              </a:avLst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98" name="Round Same Side Corner Rectangle 197"/>
            <p:cNvSpPr/>
            <p:nvPr/>
          </p:nvSpPr>
          <p:spPr>
            <a:xfrm rot="16200000">
              <a:off x="1570402" y="-180557"/>
              <a:ext cx="895334" cy="3571663"/>
            </a:xfrm>
            <a:prstGeom prst="round2SameRect">
              <a:avLst>
                <a:gd name="adj1" fmla="val 5283"/>
                <a:gd name="adj2" fmla="val 0"/>
              </a:avLst>
            </a:prstGeom>
            <a:gradFill flip="none" rotWithShape="1">
              <a:gsLst>
                <a:gs pos="0">
                  <a:srgbClr val="0084B8">
                    <a:lumMod val="60000"/>
                    <a:lumOff val="40000"/>
                  </a:srgbClr>
                </a:gs>
                <a:gs pos="100000">
                  <a:srgbClr val="0084B8">
                    <a:lumMod val="7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99" name="Rounded Rectangle 198"/>
            <p:cNvSpPr/>
            <p:nvPr/>
          </p:nvSpPr>
          <p:spPr>
            <a:xfrm>
              <a:off x="1387084" y="917512"/>
              <a:ext cx="2417162" cy="3228285"/>
            </a:xfrm>
            <a:prstGeom prst="roundRect">
              <a:avLst>
                <a:gd name="adj" fmla="val 2265"/>
              </a:avLst>
            </a:prstGeom>
            <a:solidFill>
              <a:srgbClr val="999999">
                <a:lumMod val="40000"/>
                <a:lumOff val="60000"/>
                <a:alpha val="6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999999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SERVERS</a:t>
              </a: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343400" y="2498505"/>
              <a:ext cx="1018227" cy="7891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1-3yr Planned</a:t>
              </a:r>
            </a:p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Large Footprint</a:t>
              </a:r>
            </a:p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Inefficient</a:t>
              </a:r>
            </a:p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Complex</a:t>
              </a:r>
            </a:p>
          </p:txBody>
        </p:sp>
        <p:sp>
          <p:nvSpPr>
            <p:cNvPr id="201" name="Rounded Rectangle 200"/>
            <p:cNvSpPr/>
            <p:nvPr/>
          </p:nvSpPr>
          <p:spPr>
            <a:xfrm>
              <a:off x="1472585" y="1495575"/>
              <a:ext cx="2177695" cy="192025"/>
            </a:xfrm>
            <a:prstGeom prst="roundRect">
              <a:avLst/>
            </a:prstGeom>
            <a:gradFill flip="none" rotWithShape="1">
              <a:gsLst>
                <a:gs pos="0">
                  <a:srgbClr val="999999"/>
                </a:gs>
                <a:gs pos="100000">
                  <a:srgbClr val="999999">
                    <a:lumMod val="7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SERVER VIRTUALIZATION</a:t>
              </a:r>
            </a:p>
          </p:txBody>
        </p:sp>
        <p:sp>
          <p:nvSpPr>
            <p:cNvPr id="202" name="Rounded Rectangle 201"/>
            <p:cNvSpPr/>
            <p:nvPr/>
          </p:nvSpPr>
          <p:spPr>
            <a:xfrm>
              <a:off x="1479741" y="1188335"/>
              <a:ext cx="268834" cy="268835"/>
            </a:xfrm>
            <a:prstGeom prst="roundRect">
              <a:avLst/>
            </a:prstGeom>
            <a:gradFill flip="none" rotWithShape="1">
              <a:gsLst>
                <a:gs pos="0">
                  <a:srgbClr val="999999">
                    <a:lumMod val="75000"/>
                  </a:srgbClr>
                </a:gs>
                <a:gs pos="100000">
                  <a:srgbClr val="999999">
                    <a:lumMod val="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APP</a:t>
              </a:r>
            </a:p>
          </p:txBody>
        </p:sp>
        <p:sp>
          <p:nvSpPr>
            <p:cNvPr id="203" name="Rounded Rectangle 202"/>
            <p:cNvSpPr/>
            <p:nvPr/>
          </p:nvSpPr>
          <p:spPr>
            <a:xfrm>
              <a:off x="1786981" y="1188335"/>
              <a:ext cx="268834" cy="268835"/>
            </a:xfrm>
            <a:prstGeom prst="roundRect">
              <a:avLst/>
            </a:prstGeom>
            <a:gradFill flip="none" rotWithShape="1">
              <a:gsLst>
                <a:gs pos="0">
                  <a:srgbClr val="999999">
                    <a:lumMod val="75000"/>
                  </a:srgbClr>
                </a:gs>
                <a:gs pos="100000">
                  <a:srgbClr val="999999">
                    <a:lumMod val="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APP</a:t>
              </a:r>
            </a:p>
          </p:txBody>
        </p:sp>
        <p:sp>
          <p:nvSpPr>
            <p:cNvPr id="204" name="Rounded Rectangle 203"/>
            <p:cNvSpPr/>
            <p:nvPr/>
          </p:nvSpPr>
          <p:spPr>
            <a:xfrm>
              <a:off x="3068510" y="1188335"/>
              <a:ext cx="268834" cy="268835"/>
            </a:xfrm>
            <a:prstGeom prst="roundRect">
              <a:avLst/>
            </a:prstGeom>
            <a:gradFill flip="none" rotWithShape="1">
              <a:gsLst>
                <a:gs pos="0">
                  <a:srgbClr val="999999">
                    <a:lumMod val="75000"/>
                  </a:srgbClr>
                </a:gs>
                <a:gs pos="100000">
                  <a:srgbClr val="999999">
                    <a:lumMod val="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APP</a:t>
              </a:r>
            </a:p>
          </p:txBody>
        </p:sp>
        <p:sp>
          <p:nvSpPr>
            <p:cNvPr id="205" name="Rounded Rectangle 204"/>
            <p:cNvSpPr/>
            <p:nvPr/>
          </p:nvSpPr>
          <p:spPr>
            <a:xfrm>
              <a:off x="3375750" y="1188335"/>
              <a:ext cx="268834" cy="268835"/>
            </a:xfrm>
            <a:prstGeom prst="roundRect">
              <a:avLst/>
            </a:prstGeom>
            <a:gradFill flip="none" rotWithShape="1">
              <a:gsLst>
                <a:gs pos="0">
                  <a:srgbClr val="999999">
                    <a:lumMod val="75000"/>
                  </a:srgbClr>
                </a:gs>
                <a:gs pos="100000">
                  <a:srgbClr val="999999">
                    <a:lumMod val="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APP</a:t>
              </a:r>
            </a:p>
          </p:txBody>
        </p:sp>
        <p:cxnSp>
          <p:nvCxnSpPr>
            <p:cNvPr id="206" name="Straight Connector 205"/>
            <p:cNvCxnSpPr/>
            <p:nvPr/>
          </p:nvCxnSpPr>
          <p:spPr>
            <a:xfrm>
              <a:off x="1452040" y="2058042"/>
              <a:ext cx="2304288" cy="0"/>
            </a:xfrm>
            <a:prstGeom prst="line">
              <a:avLst/>
            </a:prstGeom>
            <a:noFill/>
            <a:ln w="25400" cap="rnd" cmpd="sng" algn="ctr">
              <a:solidFill>
                <a:srgbClr val="0084B8"/>
              </a:solidFill>
              <a:prstDash val="solid"/>
            </a:ln>
            <a:effectLst/>
          </p:spPr>
        </p:cxnSp>
        <p:cxnSp>
          <p:nvCxnSpPr>
            <p:cNvPr id="207" name="Straight Connector 206"/>
            <p:cNvCxnSpPr/>
            <p:nvPr/>
          </p:nvCxnSpPr>
          <p:spPr>
            <a:xfrm flipV="1">
              <a:off x="2639651" y="2063143"/>
              <a:ext cx="709" cy="399349"/>
            </a:xfrm>
            <a:prstGeom prst="line">
              <a:avLst/>
            </a:prstGeom>
            <a:noFill/>
            <a:ln w="25400" cap="flat" cmpd="sng" algn="ctr">
              <a:solidFill>
                <a:srgbClr val="0084B8"/>
              </a:solidFill>
              <a:prstDash val="solid"/>
            </a:ln>
            <a:effectLst/>
          </p:spPr>
        </p:cxnSp>
        <p:grpSp>
          <p:nvGrpSpPr>
            <p:cNvPr id="208" name="Group 207"/>
            <p:cNvGrpSpPr/>
            <p:nvPr/>
          </p:nvGrpSpPr>
          <p:grpSpPr>
            <a:xfrm>
              <a:off x="2501301" y="2119552"/>
              <a:ext cx="284137" cy="284135"/>
              <a:chOff x="4303164" y="2782978"/>
              <a:chExt cx="537672" cy="537670"/>
            </a:xfrm>
          </p:grpSpPr>
          <p:sp>
            <p:nvSpPr>
              <p:cNvPr id="261" name="Oval 260"/>
              <p:cNvSpPr/>
              <p:nvPr/>
            </p:nvSpPr>
            <p:spPr>
              <a:xfrm>
                <a:off x="4303164" y="2782978"/>
                <a:ext cx="537672" cy="537670"/>
              </a:xfrm>
              <a:prstGeom prst="ellipse">
                <a:avLst/>
              </a:prstGeom>
              <a:gradFill flip="none" rotWithShape="1">
                <a:gsLst>
                  <a:gs pos="0">
                    <a:srgbClr val="0084B8">
                      <a:lumMod val="75000"/>
                    </a:srgbClr>
                  </a:gs>
                  <a:gs pos="100000">
                    <a:srgbClr val="0084B8">
                      <a:lumMod val="5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grpSp>
            <p:nvGrpSpPr>
              <p:cNvPr id="262" name="Group 261"/>
              <p:cNvGrpSpPr/>
              <p:nvPr/>
            </p:nvGrpSpPr>
            <p:grpSpPr>
              <a:xfrm>
                <a:off x="4341569" y="2994205"/>
                <a:ext cx="460860" cy="115215"/>
                <a:chOff x="4341569" y="2978944"/>
                <a:chExt cx="460860" cy="135118"/>
              </a:xfrm>
            </p:grpSpPr>
            <p:sp>
              <p:nvSpPr>
                <p:cNvPr id="266" name="Right Arrow 265"/>
                <p:cNvSpPr/>
                <p:nvPr/>
              </p:nvSpPr>
              <p:spPr>
                <a:xfrm>
                  <a:off x="4610405" y="2978944"/>
                  <a:ext cx="192024" cy="135118"/>
                </a:xfrm>
                <a:prstGeom prst="rightArrow">
                  <a:avLst>
                    <a:gd name="adj1" fmla="val 67622"/>
                    <a:gd name="adj2" fmla="val 50000"/>
                  </a:avLst>
                </a:prstGeom>
                <a:gradFill flip="none" rotWithShape="1">
                  <a:gsLst>
                    <a:gs pos="0">
                      <a:srgbClr val="FFFFFF"/>
                    </a:gs>
                    <a:gs pos="100000">
                      <a:srgbClr val="40C8F4">
                        <a:lumMod val="60000"/>
                        <a:lumOff val="4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267" name="Right Arrow 266"/>
                <p:cNvSpPr/>
                <p:nvPr/>
              </p:nvSpPr>
              <p:spPr>
                <a:xfrm flipH="1">
                  <a:off x="4341569" y="2978944"/>
                  <a:ext cx="192026" cy="135118"/>
                </a:xfrm>
                <a:prstGeom prst="rightArrow">
                  <a:avLst>
                    <a:gd name="adj1" fmla="val 67622"/>
                    <a:gd name="adj2" fmla="val 50000"/>
                  </a:avLst>
                </a:prstGeom>
                <a:gradFill flip="none" rotWithShape="1">
                  <a:gsLst>
                    <a:gs pos="0">
                      <a:srgbClr val="FFFFFF"/>
                    </a:gs>
                    <a:gs pos="100000">
                      <a:srgbClr val="40C8F4">
                        <a:lumMod val="60000"/>
                        <a:lumOff val="4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  <p:grpSp>
            <p:nvGrpSpPr>
              <p:cNvPr id="263" name="Group 262"/>
              <p:cNvGrpSpPr/>
              <p:nvPr/>
            </p:nvGrpSpPr>
            <p:grpSpPr>
              <a:xfrm rot="16200000">
                <a:off x="4341569" y="2994205"/>
                <a:ext cx="460860" cy="115215"/>
                <a:chOff x="4341569" y="2978944"/>
                <a:chExt cx="460860" cy="135118"/>
              </a:xfrm>
            </p:grpSpPr>
            <p:sp>
              <p:nvSpPr>
                <p:cNvPr id="264" name="Right Arrow 263"/>
                <p:cNvSpPr/>
                <p:nvPr/>
              </p:nvSpPr>
              <p:spPr>
                <a:xfrm>
                  <a:off x="4610405" y="2978944"/>
                  <a:ext cx="192024" cy="135118"/>
                </a:xfrm>
                <a:prstGeom prst="rightArrow">
                  <a:avLst>
                    <a:gd name="adj1" fmla="val 67622"/>
                    <a:gd name="adj2" fmla="val 50000"/>
                  </a:avLst>
                </a:prstGeom>
                <a:gradFill flip="none" rotWithShape="1">
                  <a:gsLst>
                    <a:gs pos="0">
                      <a:srgbClr val="FFFFFF"/>
                    </a:gs>
                    <a:gs pos="100000">
                      <a:srgbClr val="40C8F4">
                        <a:lumMod val="60000"/>
                        <a:lumOff val="4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265" name="Right Arrow 264"/>
                <p:cNvSpPr/>
                <p:nvPr/>
              </p:nvSpPr>
              <p:spPr>
                <a:xfrm flipH="1">
                  <a:off x="4341569" y="2978944"/>
                  <a:ext cx="192026" cy="135118"/>
                </a:xfrm>
                <a:prstGeom prst="rightArrow">
                  <a:avLst>
                    <a:gd name="adj1" fmla="val 67622"/>
                    <a:gd name="adj2" fmla="val 50000"/>
                  </a:avLst>
                </a:prstGeom>
                <a:gradFill flip="none" rotWithShape="1">
                  <a:gsLst>
                    <a:gs pos="0">
                      <a:srgbClr val="FFFFFF"/>
                    </a:gs>
                    <a:gs pos="100000">
                      <a:srgbClr val="40C8F4">
                        <a:lumMod val="60000"/>
                        <a:lumOff val="4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</p:grpSp>
        <p:cxnSp>
          <p:nvCxnSpPr>
            <p:cNvPr id="209" name="Straight Connector 208"/>
            <p:cNvCxnSpPr/>
            <p:nvPr/>
          </p:nvCxnSpPr>
          <p:spPr>
            <a:xfrm>
              <a:off x="1451265" y="2457085"/>
              <a:ext cx="2304288" cy="0"/>
            </a:xfrm>
            <a:prstGeom prst="line">
              <a:avLst/>
            </a:prstGeom>
            <a:noFill/>
            <a:ln w="25400" cap="rnd" cmpd="sng" algn="ctr">
              <a:solidFill>
                <a:srgbClr val="0084B8"/>
              </a:solidFill>
              <a:prstDash val="solid"/>
            </a:ln>
            <a:effectLst/>
          </p:spPr>
        </p:cxnSp>
        <p:sp>
          <p:nvSpPr>
            <p:cNvPr id="210" name="Rounded Rectangle 209"/>
            <p:cNvSpPr/>
            <p:nvPr/>
          </p:nvSpPr>
          <p:spPr>
            <a:xfrm>
              <a:off x="1594080" y="2510528"/>
              <a:ext cx="541955" cy="211742"/>
            </a:xfrm>
            <a:prstGeom prst="roundRect">
              <a:avLst/>
            </a:prstGeom>
            <a:gradFill flip="none" rotWithShape="1">
              <a:gsLst>
                <a:gs pos="0">
                  <a:srgbClr val="999999"/>
                </a:gs>
                <a:gs pos="100000">
                  <a:srgbClr val="999999">
                    <a:lumMod val="7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pic>
          <p:nvPicPr>
            <p:cNvPr id="211" name="Picture 2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8898" y="2540059"/>
              <a:ext cx="136321" cy="1526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212" name="Picture 2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522" y="2540059"/>
              <a:ext cx="136321" cy="1526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213" name="Rounded Rectangle 212"/>
            <p:cNvSpPr/>
            <p:nvPr/>
          </p:nvSpPr>
          <p:spPr>
            <a:xfrm>
              <a:off x="1594080" y="2759244"/>
              <a:ext cx="541955" cy="211742"/>
            </a:xfrm>
            <a:prstGeom prst="roundRect">
              <a:avLst/>
            </a:prstGeom>
            <a:gradFill flip="none" rotWithShape="1">
              <a:gsLst>
                <a:gs pos="0">
                  <a:srgbClr val="999999"/>
                </a:gs>
                <a:gs pos="100000">
                  <a:srgbClr val="999999">
                    <a:lumMod val="7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14" name="Rounded Rectangle 213"/>
            <p:cNvSpPr/>
            <p:nvPr/>
          </p:nvSpPr>
          <p:spPr>
            <a:xfrm>
              <a:off x="1594080" y="3012309"/>
              <a:ext cx="541955" cy="211742"/>
            </a:xfrm>
            <a:prstGeom prst="roundRect">
              <a:avLst/>
            </a:prstGeom>
            <a:gradFill flip="none" rotWithShape="1">
              <a:gsLst>
                <a:gs pos="0">
                  <a:srgbClr val="999999"/>
                </a:gs>
                <a:gs pos="100000">
                  <a:srgbClr val="999999">
                    <a:lumMod val="7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15" name="Rounded Rectangle 214"/>
            <p:cNvSpPr/>
            <p:nvPr/>
          </p:nvSpPr>
          <p:spPr>
            <a:xfrm>
              <a:off x="1594080" y="3265374"/>
              <a:ext cx="541955" cy="211742"/>
            </a:xfrm>
            <a:prstGeom prst="roundRect">
              <a:avLst/>
            </a:prstGeom>
            <a:gradFill flip="none" rotWithShape="1">
              <a:gsLst>
                <a:gs pos="0">
                  <a:srgbClr val="999999"/>
                </a:gs>
                <a:gs pos="100000">
                  <a:srgbClr val="999999">
                    <a:lumMod val="7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16" name="Rounded Rectangle 215"/>
            <p:cNvSpPr/>
            <p:nvPr/>
          </p:nvSpPr>
          <p:spPr>
            <a:xfrm>
              <a:off x="1594080" y="3518439"/>
              <a:ext cx="541955" cy="211742"/>
            </a:xfrm>
            <a:prstGeom prst="roundRect">
              <a:avLst/>
            </a:prstGeom>
            <a:gradFill flip="none" rotWithShape="1">
              <a:gsLst>
                <a:gs pos="0">
                  <a:srgbClr val="999999"/>
                </a:gs>
                <a:gs pos="100000">
                  <a:srgbClr val="999999">
                    <a:lumMod val="7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17" name="Rounded Rectangle 216"/>
            <p:cNvSpPr/>
            <p:nvPr/>
          </p:nvSpPr>
          <p:spPr>
            <a:xfrm>
              <a:off x="1594080" y="3771503"/>
              <a:ext cx="541955" cy="211742"/>
            </a:xfrm>
            <a:prstGeom prst="roundRect">
              <a:avLst/>
            </a:prstGeom>
            <a:gradFill flip="none" rotWithShape="1">
              <a:gsLst>
                <a:gs pos="0">
                  <a:srgbClr val="999999"/>
                </a:gs>
                <a:gs pos="100000">
                  <a:srgbClr val="999999">
                    <a:lumMod val="7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18" name="Rounded Rectangle 217"/>
            <p:cNvSpPr/>
            <p:nvPr/>
          </p:nvSpPr>
          <p:spPr>
            <a:xfrm>
              <a:off x="2323165" y="3268095"/>
              <a:ext cx="541955" cy="211742"/>
            </a:xfrm>
            <a:prstGeom prst="roundRect">
              <a:avLst/>
            </a:prstGeom>
            <a:gradFill flip="none" rotWithShape="1">
              <a:gsLst>
                <a:gs pos="0">
                  <a:srgbClr val="999999"/>
                </a:gs>
                <a:gs pos="100000">
                  <a:srgbClr val="999999">
                    <a:lumMod val="7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19" name="Rounded Rectangle 218"/>
            <p:cNvSpPr/>
            <p:nvPr/>
          </p:nvSpPr>
          <p:spPr>
            <a:xfrm>
              <a:off x="2323165" y="3521160"/>
              <a:ext cx="541955" cy="211742"/>
            </a:xfrm>
            <a:prstGeom prst="roundRect">
              <a:avLst/>
            </a:prstGeom>
            <a:gradFill flip="none" rotWithShape="1">
              <a:gsLst>
                <a:gs pos="0">
                  <a:srgbClr val="999999"/>
                </a:gs>
                <a:gs pos="100000">
                  <a:srgbClr val="999999">
                    <a:lumMod val="7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20" name="Rounded Rectangle 219"/>
            <p:cNvSpPr/>
            <p:nvPr/>
          </p:nvSpPr>
          <p:spPr>
            <a:xfrm>
              <a:off x="2323165" y="3774224"/>
              <a:ext cx="541955" cy="211742"/>
            </a:xfrm>
            <a:prstGeom prst="roundRect">
              <a:avLst/>
            </a:prstGeom>
            <a:gradFill flip="none" rotWithShape="1">
              <a:gsLst>
                <a:gs pos="0">
                  <a:srgbClr val="999999"/>
                </a:gs>
                <a:gs pos="100000">
                  <a:srgbClr val="999999">
                    <a:lumMod val="7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21" name="Rounded Rectangle 220"/>
            <p:cNvSpPr/>
            <p:nvPr/>
          </p:nvSpPr>
          <p:spPr>
            <a:xfrm>
              <a:off x="2323165" y="2510528"/>
              <a:ext cx="541955" cy="211742"/>
            </a:xfrm>
            <a:prstGeom prst="roundRect">
              <a:avLst/>
            </a:prstGeom>
            <a:gradFill flip="none" rotWithShape="1">
              <a:gsLst>
                <a:gs pos="0">
                  <a:srgbClr val="999999"/>
                </a:gs>
                <a:gs pos="100000">
                  <a:srgbClr val="999999">
                    <a:lumMod val="7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pic>
          <p:nvPicPr>
            <p:cNvPr id="222" name="Picture 2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827" y="2538156"/>
              <a:ext cx="139720" cy="156487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223" name="Rounded Rectangle 222"/>
            <p:cNvSpPr/>
            <p:nvPr/>
          </p:nvSpPr>
          <p:spPr>
            <a:xfrm>
              <a:off x="2323165" y="2761965"/>
              <a:ext cx="541955" cy="211742"/>
            </a:xfrm>
            <a:prstGeom prst="roundRect">
              <a:avLst/>
            </a:prstGeom>
            <a:gradFill flip="none" rotWithShape="1">
              <a:gsLst>
                <a:gs pos="0">
                  <a:srgbClr val="999999"/>
                </a:gs>
                <a:gs pos="100000">
                  <a:srgbClr val="999999">
                    <a:lumMod val="7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24" name="Rounded Rectangle 223"/>
            <p:cNvSpPr/>
            <p:nvPr/>
          </p:nvSpPr>
          <p:spPr>
            <a:xfrm>
              <a:off x="2323165" y="3015030"/>
              <a:ext cx="541955" cy="211742"/>
            </a:xfrm>
            <a:prstGeom prst="roundRect">
              <a:avLst/>
            </a:prstGeom>
            <a:gradFill flip="none" rotWithShape="1">
              <a:gsLst>
                <a:gs pos="0">
                  <a:srgbClr val="999999"/>
                </a:gs>
                <a:gs pos="100000">
                  <a:srgbClr val="999999">
                    <a:lumMod val="7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25" name="Rounded Rectangle 224"/>
            <p:cNvSpPr/>
            <p:nvPr/>
          </p:nvSpPr>
          <p:spPr>
            <a:xfrm>
              <a:off x="3058072" y="2510528"/>
              <a:ext cx="541955" cy="211742"/>
            </a:xfrm>
            <a:prstGeom prst="roundRect">
              <a:avLst/>
            </a:prstGeom>
            <a:gradFill flip="none" rotWithShape="1">
              <a:gsLst>
                <a:gs pos="0">
                  <a:srgbClr val="999999"/>
                </a:gs>
                <a:gs pos="100000">
                  <a:srgbClr val="999999">
                    <a:lumMod val="7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pic>
          <p:nvPicPr>
            <p:cNvPr id="226" name="Picture 2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3618" y="2538156"/>
              <a:ext cx="139720" cy="156487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227" name="Picture 2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3075" y="2538156"/>
              <a:ext cx="139720" cy="156487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228" name="Rounded Rectangle 227"/>
            <p:cNvSpPr/>
            <p:nvPr/>
          </p:nvSpPr>
          <p:spPr>
            <a:xfrm>
              <a:off x="3058072" y="2759244"/>
              <a:ext cx="541955" cy="211742"/>
            </a:xfrm>
            <a:prstGeom prst="roundRect">
              <a:avLst/>
            </a:prstGeom>
            <a:gradFill flip="none" rotWithShape="1">
              <a:gsLst>
                <a:gs pos="0">
                  <a:srgbClr val="999999"/>
                </a:gs>
                <a:gs pos="100000">
                  <a:srgbClr val="999999">
                    <a:lumMod val="7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29" name="Rounded Rectangle 228"/>
            <p:cNvSpPr/>
            <p:nvPr/>
          </p:nvSpPr>
          <p:spPr>
            <a:xfrm>
              <a:off x="3058072" y="3012309"/>
              <a:ext cx="541955" cy="211742"/>
            </a:xfrm>
            <a:prstGeom prst="roundRect">
              <a:avLst/>
            </a:prstGeom>
            <a:gradFill flip="none" rotWithShape="1">
              <a:gsLst>
                <a:gs pos="0">
                  <a:srgbClr val="999999"/>
                </a:gs>
                <a:gs pos="100000">
                  <a:srgbClr val="999999">
                    <a:lumMod val="7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30" name="Rounded Rectangle 229"/>
            <p:cNvSpPr/>
            <p:nvPr/>
          </p:nvSpPr>
          <p:spPr>
            <a:xfrm>
              <a:off x="3058072" y="3265374"/>
              <a:ext cx="541955" cy="211742"/>
            </a:xfrm>
            <a:prstGeom prst="roundRect">
              <a:avLst/>
            </a:prstGeom>
            <a:gradFill flip="none" rotWithShape="1">
              <a:gsLst>
                <a:gs pos="0">
                  <a:srgbClr val="999999"/>
                </a:gs>
                <a:gs pos="100000">
                  <a:srgbClr val="999999">
                    <a:lumMod val="7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31" name="Rounded Rectangle 230"/>
            <p:cNvSpPr/>
            <p:nvPr/>
          </p:nvSpPr>
          <p:spPr>
            <a:xfrm>
              <a:off x="3058072" y="3518439"/>
              <a:ext cx="541955" cy="211742"/>
            </a:xfrm>
            <a:prstGeom prst="roundRect">
              <a:avLst/>
            </a:prstGeom>
            <a:gradFill flip="none" rotWithShape="1">
              <a:gsLst>
                <a:gs pos="0">
                  <a:srgbClr val="999999"/>
                </a:gs>
                <a:gs pos="100000">
                  <a:srgbClr val="999999">
                    <a:lumMod val="7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32" name="Rounded Rectangle 231"/>
            <p:cNvSpPr/>
            <p:nvPr/>
          </p:nvSpPr>
          <p:spPr>
            <a:xfrm>
              <a:off x="3058072" y="3771503"/>
              <a:ext cx="541955" cy="211742"/>
            </a:xfrm>
            <a:prstGeom prst="roundRect">
              <a:avLst/>
            </a:prstGeom>
            <a:gradFill flip="none" rotWithShape="1">
              <a:gsLst>
                <a:gs pos="0">
                  <a:srgbClr val="999999"/>
                </a:gs>
                <a:gs pos="100000">
                  <a:srgbClr val="999999">
                    <a:lumMod val="7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343400" y="1169808"/>
              <a:ext cx="848237" cy="7891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On-Demand</a:t>
              </a:r>
            </a:p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Agile</a:t>
              </a:r>
            </a:p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Efficient</a:t>
              </a:r>
            </a:p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Simple</a:t>
              </a:r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1576355" y="3965670"/>
              <a:ext cx="577402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999999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Vendor E</a:t>
              </a:r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2295824" y="3965670"/>
              <a:ext cx="596637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999999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Vendor N</a:t>
              </a:r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3038744" y="3965670"/>
              <a:ext cx="580608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999999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Vendor P</a:t>
              </a: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1637595" y="1139027"/>
              <a:ext cx="18434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582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••••••••••••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1499600" y="1664294"/>
              <a:ext cx="2150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582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•••••••••••••••</a:t>
              </a:r>
            </a:p>
          </p:txBody>
        </p:sp>
        <p:sp>
          <p:nvSpPr>
            <p:cNvPr id="239" name="Oval 238"/>
            <p:cNvSpPr/>
            <p:nvPr/>
          </p:nvSpPr>
          <p:spPr>
            <a:xfrm>
              <a:off x="281829" y="1240359"/>
              <a:ext cx="115215" cy="115215"/>
            </a:xfrm>
            <a:prstGeom prst="ellipse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9144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+</a:t>
              </a:r>
            </a:p>
          </p:txBody>
        </p:sp>
        <p:sp>
          <p:nvSpPr>
            <p:cNvPr id="240" name="Oval 239"/>
            <p:cNvSpPr/>
            <p:nvPr/>
          </p:nvSpPr>
          <p:spPr>
            <a:xfrm>
              <a:off x="281829" y="1412750"/>
              <a:ext cx="115215" cy="115215"/>
            </a:xfrm>
            <a:prstGeom prst="ellipse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9144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+</a:t>
              </a:r>
            </a:p>
          </p:txBody>
        </p:sp>
        <p:sp>
          <p:nvSpPr>
            <p:cNvPr id="241" name="Oval 240"/>
            <p:cNvSpPr/>
            <p:nvPr/>
          </p:nvSpPr>
          <p:spPr>
            <a:xfrm>
              <a:off x="281829" y="1585141"/>
              <a:ext cx="115215" cy="115215"/>
            </a:xfrm>
            <a:prstGeom prst="ellipse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9144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+</a:t>
              </a:r>
            </a:p>
          </p:txBody>
        </p:sp>
        <p:sp>
          <p:nvSpPr>
            <p:cNvPr id="242" name="Oval 241"/>
            <p:cNvSpPr/>
            <p:nvPr/>
          </p:nvSpPr>
          <p:spPr>
            <a:xfrm>
              <a:off x="281829" y="1757532"/>
              <a:ext cx="115215" cy="115215"/>
            </a:xfrm>
            <a:prstGeom prst="ellipse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9144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+</a:t>
              </a:r>
            </a:p>
          </p:txBody>
        </p:sp>
        <p:sp>
          <p:nvSpPr>
            <p:cNvPr id="243" name="Oval 242"/>
            <p:cNvSpPr/>
            <p:nvPr/>
          </p:nvSpPr>
          <p:spPr>
            <a:xfrm>
              <a:off x="281829" y="2579548"/>
              <a:ext cx="115215" cy="115215"/>
            </a:xfrm>
            <a:prstGeom prst="ellipse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9144" tIns="0" rIns="0" bIns="1828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–</a:t>
              </a:r>
            </a:p>
          </p:txBody>
        </p:sp>
        <p:sp>
          <p:nvSpPr>
            <p:cNvPr id="244" name="Oval 243"/>
            <p:cNvSpPr/>
            <p:nvPr/>
          </p:nvSpPr>
          <p:spPr>
            <a:xfrm>
              <a:off x="281829" y="2751939"/>
              <a:ext cx="115215" cy="115215"/>
            </a:xfrm>
            <a:prstGeom prst="ellipse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9144" tIns="0" rIns="0" bIns="1828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–</a:t>
              </a:r>
            </a:p>
          </p:txBody>
        </p:sp>
        <p:sp>
          <p:nvSpPr>
            <p:cNvPr id="245" name="Oval 244"/>
            <p:cNvSpPr/>
            <p:nvPr/>
          </p:nvSpPr>
          <p:spPr>
            <a:xfrm>
              <a:off x="281829" y="2924330"/>
              <a:ext cx="115215" cy="115215"/>
            </a:xfrm>
            <a:prstGeom prst="ellipse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9144" tIns="0" rIns="0" bIns="1828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–</a:t>
              </a:r>
            </a:p>
          </p:txBody>
        </p:sp>
        <p:sp>
          <p:nvSpPr>
            <p:cNvPr id="246" name="Oval 245"/>
            <p:cNvSpPr/>
            <p:nvPr/>
          </p:nvSpPr>
          <p:spPr>
            <a:xfrm>
              <a:off x="281829" y="3096721"/>
              <a:ext cx="115215" cy="115215"/>
            </a:xfrm>
            <a:prstGeom prst="ellipse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9144" tIns="0" rIns="0" bIns="1828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–</a:t>
              </a:r>
            </a:p>
          </p:txBody>
        </p:sp>
        <p:sp>
          <p:nvSpPr>
            <p:cNvPr id="247" name="Rectangle 246"/>
            <p:cNvSpPr/>
            <p:nvPr/>
          </p:nvSpPr>
          <p:spPr>
            <a:xfrm rot="16200000">
              <a:off x="1320989" y="3254030"/>
              <a:ext cx="1088136" cy="2308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non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Traditional NAS</a:t>
              </a:r>
            </a:p>
          </p:txBody>
        </p:sp>
        <p:pic>
          <p:nvPicPr>
            <p:cNvPr id="248" name="Picture 2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1320" y="2540059"/>
              <a:ext cx="136321" cy="1526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249" name="Rounded Rectangle 248"/>
            <p:cNvSpPr/>
            <p:nvPr/>
          </p:nvSpPr>
          <p:spPr>
            <a:xfrm>
              <a:off x="1422790" y="1726840"/>
              <a:ext cx="541955" cy="268835"/>
            </a:xfrm>
            <a:prstGeom prst="roundRect">
              <a:avLst/>
            </a:prstGeom>
            <a:gradFill flip="none" rotWithShape="1">
              <a:gsLst>
                <a:gs pos="0">
                  <a:srgbClr val="999999"/>
                </a:gs>
                <a:gs pos="100000">
                  <a:srgbClr val="999999">
                    <a:lumMod val="7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250" name="Group 249"/>
            <p:cNvGrpSpPr/>
            <p:nvPr/>
          </p:nvGrpSpPr>
          <p:grpSpPr>
            <a:xfrm>
              <a:off x="1400950" y="1726005"/>
              <a:ext cx="428322" cy="299834"/>
              <a:chOff x="1400950" y="1726005"/>
              <a:chExt cx="428322" cy="299834"/>
            </a:xfrm>
          </p:grpSpPr>
          <p:sp>
            <p:nvSpPr>
              <p:cNvPr id="258" name="Rounded Rectangle 257"/>
              <p:cNvSpPr/>
              <p:nvPr/>
            </p:nvSpPr>
            <p:spPr>
              <a:xfrm>
                <a:off x="1477760" y="1726005"/>
                <a:ext cx="268834" cy="268835"/>
              </a:xfrm>
              <a:prstGeom prst="roundRect">
                <a:avLst/>
              </a:prstGeom>
              <a:solidFill>
                <a:srgbClr val="40C8F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CPU</a:t>
                </a:r>
              </a:p>
            </p:txBody>
          </p:sp>
          <p:sp>
            <p:nvSpPr>
              <p:cNvPr id="259" name="Round Same Side Corner Rectangle 258"/>
              <p:cNvSpPr/>
              <p:nvPr/>
            </p:nvSpPr>
            <p:spPr>
              <a:xfrm rot="10800000">
                <a:off x="1477759" y="1859410"/>
                <a:ext cx="268835" cy="135430"/>
              </a:xfrm>
              <a:prstGeom prst="round2SameRect">
                <a:avLst/>
              </a:prstGeom>
              <a:solidFill>
                <a:srgbClr val="B1284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1400950" y="1820655"/>
                <a:ext cx="428322" cy="2051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MEM</a:t>
                </a:r>
              </a:p>
            </p:txBody>
          </p:sp>
        </p:grpSp>
        <p:sp>
          <p:nvSpPr>
            <p:cNvPr id="251" name="Rectangle 250"/>
            <p:cNvSpPr/>
            <p:nvPr/>
          </p:nvSpPr>
          <p:spPr>
            <a:xfrm rot="16200000">
              <a:off x="2050074" y="3254030"/>
              <a:ext cx="1088136" cy="2308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non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A5D2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Hybrid Storage</a:t>
              </a:r>
            </a:p>
          </p:txBody>
        </p:sp>
        <p:sp>
          <p:nvSpPr>
            <p:cNvPr id="252" name="Rectangle 251"/>
            <p:cNvSpPr/>
            <p:nvPr/>
          </p:nvSpPr>
          <p:spPr>
            <a:xfrm rot="16200000">
              <a:off x="2783223" y="3252271"/>
              <a:ext cx="1091653" cy="2308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non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A5D2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All Flash Storage</a:t>
              </a:r>
            </a:p>
          </p:txBody>
        </p:sp>
        <p:sp>
          <p:nvSpPr>
            <p:cNvPr id="253" name="Rounded Rectangle 252"/>
            <p:cNvSpPr/>
            <p:nvPr/>
          </p:nvSpPr>
          <p:spPr>
            <a:xfrm>
              <a:off x="3211260" y="1727675"/>
              <a:ext cx="541955" cy="268835"/>
            </a:xfrm>
            <a:prstGeom prst="roundRect">
              <a:avLst/>
            </a:prstGeom>
            <a:gradFill flip="none" rotWithShape="1">
              <a:gsLst>
                <a:gs pos="0">
                  <a:srgbClr val="999999"/>
                </a:gs>
                <a:gs pos="100000">
                  <a:srgbClr val="999999">
                    <a:lumMod val="7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254" name="Group 253"/>
            <p:cNvGrpSpPr/>
            <p:nvPr/>
          </p:nvGrpSpPr>
          <p:grpSpPr>
            <a:xfrm>
              <a:off x="3189420" y="1726840"/>
              <a:ext cx="428322" cy="299834"/>
              <a:chOff x="3189420" y="1726840"/>
              <a:chExt cx="428322" cy="299834"/>
            </a:xfrm>
          </p:grpSpPr>
          <p:sp>
            <p:nvSpPr>
              <p:cNvPr id="255" name="Rounded Rectangle 254"/>
              <p:cNvSpPr/>
              <p:nvPr/>
            </p:nvSpPr>
            <p:spPr>
              <a:xfrm>
                <a:off x="3266230" y="1726840"/>
                <a:ext cx="268834" cy="268835"/>
              </a:xfrm>
              <a:prstGeom prst="roundRect">
                <a:avLst/>
              </a:prstGeom>
              <a:solidFill>
                <a:srgbClr val="40C8F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CPU</a:t>
                </a:r>
              </a:p>
            </p:txBody>
          </p:sp>
          <p:sp>
            <p:nvSpPr>
              <p:cNvPr id="256" name="Round Same Side Corner Rectangle 255"/>
              <p:cNvSpPr/>
              <p:nvPr/>
            </p:nvSpPr>
            <p:spPr>
              <a:xfrm rot="10800000">
                <a:off x="3266229" y="1860245"/>
                <a:ext cx="268835" cy="135430"/>
              </a:xfrm>
              <a:prstGeom prst="round2SameRect">
                <a:avLst/>
              </a:prstGeom>
              <a:solidFill>
                <a:srgbClr val="B1284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3189420" y="1821490"/>
                <a:ext cx="428322" cy="2051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MEM</a:t>
                </a:r>
              </a:p>
            </p:txBody>
          </p:sp>
        </p:grpSp>
      </p:grpSp>
      <p:pic>
        <p:nvPicPr>
          <p:cNvPr id="268" name="Picture 2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955" y="3170922"/>
            <a:ext cx="197804" cy="22154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269" name="Picture 2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019" y="3168160"/>
            <a:ext cx="202735" cy="22706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70" name="Picture 2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22" y="2878729"/>
            <a:ext cx="136321" cy="15267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271" name="Picture 2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27" y="2876826"/>
            <a:ext cx="139720" cy="15648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72" name="Picture 2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27" y="2876826"/>
            <a:ext cx="139720" cy="15648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73" name="Picture 2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22" y="2878729"/>
            <a:ext cx="136321" cy="15267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74" name="Frame 273"/>
          <p:cNvSpPr/>
          <p:nvPr/>
        </p:nvSpPr>
        <p:spPr>
          <a:xfrm>
            <a:off x="1847626" y="2840733"/>
            <a:ext cx="307240" cy="228672"/>
          </a:xfrm>
          <a:prstGeom prst="frame">
            <a:avLst/>
          </a:prstGeom>
          <a:solidFill>
            <a:srgbClr val="FF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5" name="Frame 274"/>
          <p:cNvSpPr/>
          <p:nvPr/>
        </p:nvSpPr>
        <p:spPr>
          <a:xfrm>
            <a:off x="2579398" y="2840733"/>
            <a:ext cx="307240" cy="228672"/>
          </a:xfrm>
          <a:prstGeom prst="frame">
            <a:avLst/>
          </a:prstGeom>
          <a:solidFill>
            <a:srgbClr val="FF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276" name="Group 275"/>
          <p:cNvGrpSpPr/>
          <p:nvPr/>
        </p:nvGrpSpPr>
        <p:grpSpPr>
          <a:xfrm>
            <a:off x="1400950" y="2064675"/>
            <a:ext cx="428322" cy="299834"/>
            <a:chOff x="1400950" y="1726005"/>
            <a:chExt cx="428322" cy="299834"/>
          </a:xfrm>
        </p:grpSpPr>
        <p:sp>
          <p:nvSpPr>
            <p:cNvPr id="277" name="Rounded Rectangle 276"/>
            <p:cNvSpPr/>
            <p:nvPr/>
          </p:nvSpPr>
          <p:spPr>
            <a:xfrm>
              <a:off x="1477760" y="1726005"/>
              <a:ext cx="268834" cy="268835"/>
            </a:xfrm>
            <a:prstGeom prst="roundRect">
              <a:avLst/>
            </a:prstGeom>
            <a:solidFill>
              <a:srgbClr val="40C8F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CPU</a:t>
              </a:r>
            </a:p>
          </p:txBody>
        </p:sp>
        <p:sp>
          <p:nvSpPr>
            <p:cNvPr id="278" name="Round Same Side Corner Rectangle 277"/>
            <p:cNvSpPr/>
            <p:nvPr/>
          </p:nvSpPr>
          <p:spPr>
            <a:xfrm rot="10800000">
              <a:off x="1477759" y="1859410"/>
              <a:ext cx="268835" cy="135430"/>
            </a:xfrm>
            <a:prstGeom prst="round2SameRect">
              <a:avLst/>
            </a:prstGeom>
            <a:solidFill>
              <a:srgbClr val="B1284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1400950" y="1820655"/>
              <a:ext cx="428322" cy="2051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MEM</a:t>
              </a:r>
            </a:p>
          </p:txBody>
        </p:sp>
      </p:grpSp>
      <p:grpSp>
        <p:nvGrpSpPr>
          <p:cNvPr id="280" name="Group 279"/>
          <p:cNvGrpSpPr/>
          <p:nvPr/>
        </p:nvGrpSpPr>
        <p:grpSpPr>
          <a:xfrm>
            <a:off x="1400950" y="2064675"/>
            <a:ext cx="428322" cy="299834"/>
            <a:chOff x="1400950" y="1726005"/>
            <a:chExt cx="428322" cy="299834"/>
          </a:xfrm>
        </p:grpSpPr>
        <p:sp>
          <p:nvSpPr>
            <p:cNvPr id="281" name="Rounded Rectangle 280"/>
            <p:cNvSpPr/>
            <p:nvPr/>
          </p:nvSpPr>
          <p:spPr>
            <a:xfrm>
              <a:off x="1477760" y="1726005"/>
              <a:ext cx="268834" cy="268835"/>
            </a:xfrm>
            <a:prstGeom prst="roundRect">
              <a:avLst/>
            </a:prstGeom>
            <a:solidFill>
              <a:srgbClr val="40C8F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CPU</a:t>
              </a:r>
            </a:p>
          </p:txBody>
        </p:sp>
        <p:sp>
          <p:nvSpPr>
            <p:cNvPr id="282" name="Round Same Side Corner Rectangle 281"/>
            <p:cNvSpPr/>
            <p:nvPr/>
          </p:nvSpPr>
          <p:spPr>
            <a:xfrm rot="10800000">
              <a:off x="1477759" y="1859410"/>
              <a:ext cx="268835" cy="135430"/>
            </a:xfrm>
            <a:prstGeom prst="round2SameRect">
              <a:avLst/>
            </a:prstGeom>
            <a:solidFill>
              <a:srgbClr val="B1284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1400950" y="1820655"/>
              <a:ext cx="428322" cy="2051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MEM</a:t>
              </a:r>
            </a:p>
          </p:txBody>
        </p:sp>
      </p:grpSp>
      <p:sp>
        <p:nvSpPr>
          <p:cNvPr id="284" name="Frame 283"/>
          <p:cNvSpPr/>
          <p:nvPr/>
        </p:nvSpPr>
        <p:spPr>
          <a:xfrm>
            <a:off x="1419802" y="2018750"/>
            <a:ext cx="384051" cy="345646"/>
          </a:xfrm>
          <a:prstGeom prst="frame">
            <a:avLst/>
          </a:prstGeom>
          <a:solidFill>
            <a:srgbClr val="FF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5" name="Rounded Rectangle 284"/>
          <p:cNvSpPr/>
          <p:nvPr/>
        </p:nvSpPr>
        <p:spPr>
          <a:xfrm>
            <a:off x="7320046" y="2584569"/>
            <a:ext cx="256032" cy="268835"/>
          </a:xfrm>
          <a:prstGeom prst="roundRect">
            <a:avLst/>
          </a:prstGeom>
          <a:gradFill flip="none" rotWithShape="1">
            <a:gsLst>
              <a:gs pos="0">
                <a:srgbClr val="999999">
                  <a:lumMod val="75000"/>
                </a:srgbClr>
              </a:gs>
              <a:gs pos="100000">
                <a:srgbClr val="999999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</a:t>
            </a:r>
          </a:p>
        </p:txBody>
      </p:sp>
      <p:grpSp>
        <p:nvGrpSpPr>
          <p:cNvPr id="286" name="Group 285"/>
          <p:cNvGrpSpPr/>
          <p:nvPr/>
        </p:nvGrpSpPr>
        <p:grpSpPr>
          <a:xfrm>
            <a:off x="4148093" y="1499873"/>
            <a:ext cx="609881" cy="2842257"/>
            <a:chOff x="3822635" y="1161203"/>
            <a:chExt cx="609881" cy="2842257"/>
          </a:xfrm>
        </p:grpSpPr>
        <p:sp>
          <p:nvSpPr>
            <p:cNvPr id="287" name="Trapezoid 16"/>
            <p:cNvSpPr/>
            <p:nvPr/>
          </p:nvSpPr>
          <p:spPr>
            <a:xfrm rot="5400000">
              <a:off x="2752289" y="2323232"/>
              <a:ext cx="2841974" cy="518481"/>
            </a:xfrm>
            <a:custGeom>
              <a:avLst/>
              <a:gdLst>
                <a:gd name="connsiteX0" fmla="*/ 0 w 3206858"/>
                <a:gd name="connsiteY0" fmla="*/ 806505 h 806505"/>
                <a:gd name="connsiteX1" fmla="*/ 818715 w 3206858"/>
                <a:gd name="connsiteY1" fmla="*/ 0 h 806505"/>
                <a:gd name="connsiteX2" fmla="*/ 2388143 w 3206858"/>
                <a:gd name="connsiteY2" fmla="*/ 0 h 806505"/>
                <a:gd name="connsiteX3" fmla="*/ 3206858 w 3206858"/>
                <a:gd name="connsiteY3" fmla="*/ 806505 h 806505"/>
                <a:gd name="connsiteX4" fmla="*/ 0 w 3206858"/>
                <a:gd name="connsiteY4" fmla="*/ 806505 h 806505"/>
                <a:gd name="connsiteX0" fmla="*/ 0 w 3206858"/>
                <a:gd name="connsiteY0" fmla="*/ 917532 h 917532"/>
                <a:gd name="connsiteX1" fmla="*/ 818715 w 3206858"/>
                <a:gd name="connsiteY1" fmla="*/ 111027 h 917532"/>
                <a:gd name="connsiteX2" fmla="*/ 1630514 w 3206858"/>
                <a:gd name="connsiteY2" fmla="*/ 6 h 917532"/>
                <a:gd name="connsiteX3" fmla="*/ 2388143 w 3206858"/>
                <a:gd name="connsiteY3" fmla="*/ 111027 h 917532"/>
                <a:gd name="connsiteX4" fmla="*/ 3206858 w 3206858"/>
                <a:gd name="connsiteY4" fmla="*/ 917532 h 917532"/>
                <a:gd name="connsiteX5" fmla="*/ 0 w 3206858"/>
                <a:gd name="connsiteY5" fmla="*/ 917532 h 917532"/>
                <a:gd name="connsiteX0" fmla="*/ 0 w 3206858"/>
                <a:gd name="connsiteY0" fmla="*/ 939199 h 939199"/>
                <a:gd name="connsiteX1" fmla="*/ 818715 w 3206858"/>
                <a:gd name="connsiteY1" fmla="*/ 132694 h 939199"/>
                <a:gd name="connsiteX2" fmla="*/ 1630514 w 3206858"/>
                <a:gd name="connsiteY2" fmla="*/ 21673 h 939199"/>
                <a:gd name="connsiteX3" fmla="*/ 2388143 w 3206858"/>
                <a:gd name="connsiteY3" fmla="*/ 132694 h 939199"/>
                <a:gd name="connsiteX4" fmla="*/ 3206858 w 3206858"/>
                <a:gd name="connsiteY4" fmla="*/ 939199 h 939199"/>
                <a:gd name="connsiteX5" fmla="*/ 0 w 3206858"/>
                <a:gd name="connsiteY5" fmla="*/ 939199 h 939199"/>
                <a:gd name="connsiteX0" fmla="*/ 0 w 3206858"/>
                <a:gd name="connsiteY0" fmla="*/ 921511 h 921511"/>
                <a:gd name="connsiteX1" fmla="*/ 818715 w 3206858"/>
                <a:gd name="connsiteY1" fmla="*/ 115006 h 921511"/>
                <a:gd name="connsiteX2" fmla="*/ 1630514 w 3206858"/>
                <a:gd name="connsiteY2" fmla="*/ 3985 h 921511"/>
                <a:gd name="connsiteX3" fmla="*/ 2388143 w 3206858"/>
                <a:gd name="connsiteY3" fmla="*/ 115006 h 921511"/>
                <a:gd name="connsiteX4" fmla="*/ 3206858 w 3206858"/>
                <a:gd name="connsiteY4" fmla="*/ 921511 h 921511"/>
                <a:gd name="connsiteX5" fmla="*/ 0 w 3206858"/>
                <a:gd name="connsiteY5" fmla="*/ 921511 h 921511"/>
                <a:gd name="connsiteX0" fmla="*/ 0 w 3206858"/>
                <a:gd name="connsiteY0" fmla="*/ 917604 h 917604"/>
                <a:gd name="connsiteX1" fmla="*/ 818715 w 3206858"/>
                <a:gd name="connsiteY1" fmla="*/ 111099 h 917604"/>
                <a:gd name="connsiteX2" fmla="*/ 1630514 w 3206858"/>
                <a:gd name="connsiteY2" fmla="*/ 78 h 917604"/>
                <a:gd name="connsiteX3" fmla="*/ 2388143 w 3206858"/>
                <a:gd name="connsiteY3" fmla="*/ 111099 h 917604"/>
                <a:gd name="connsiteX4" fmla="*/ 3206858 w 3206858"/>
                <a:gd name="connsiteY4" fmla="*/ 917604 h 917604"/>
                <a:gd name="connsiteX5" fmla="*/ 0 w 3206858"/>
                <a:gd name="connsiteY5" fmla="*/ 917604 h 917604"/>
                <a:gd name="connsiteX0" fmla="*/ 0 w 3206858"/>
                <a:gd name="connsiteY0" fmla="*/ 917604 h 917604"/>
                <a:gd name="connsiteX1" fmla="*/ 818715 w 3206858"/>
                <a:gd name="connsiteY1" fmla="*/ 111099 h 917604"/>
                <a:gd name="connsiteX2" fmla="*/ 1630514 w 3206858"/>
                <a:gd name="connsiteY2" fmla="*/ 78 h 917604"/>
                <a:gd name="connsiteX3" fmla="*/ 2388143 w 3206858"/>
                <a:gd name="connsiteY3" fmla="*/ 111099 h 917604"/>
                <a:gd name="connsiteX4" fmla="*/ 3206858 w 3206858"/>
                <a:gd name="connsiteY4" fmla="*/ 917604 h 917604"/>
                <a:gd name="connsiteX5" fmla="*/ 0 w 3206858"/>
                <a:gd name="connsiteY5" fmla="*/ 917604 h 917604"/>
                <a:gd name="connsiteX0" fmla="*/ 0 w 3206858"/>
                <a:gd name="connsiteY0" fmla="*/ 917526 h 917526"/>
                <a:gd name="connsiteX1" fmla="*/ 818715 w 3206858"/>
                <a:gd name="connsiteY1" fmla="*/ 111021 h 917526"/>
                <a:gd name="connsiteX2" fmla="*/ 1630514 w 3206858"/>
                <a:gd name="connsiteY2" fmla="*/ 0 h 917526"/>
                <a:gd name="connsiteX3" fmla="*/ 2388143 w 3206858"/>
                <a:gd name="connsiteY3" fmla="*/ 111021 h 917526"/>
                <a:gd name="connsiteX4" fmla="*/ 3206858 w 3206858"/>
                <a:gd name="connsiteY4" fmla="*/ 917526 h 917526"/>
                <a:gd name="connsiteX5" fmla="*/ 0 w 3206858"/>
                <a:gd name="connsiteY5" fmla="*/ 917526 h 917526"/>
                <a:gd name="connsiteX0" fmla="*/ 0 w 3206858"/>
                <a:gd name="connsiteY0" fmla="*/ 917526 h 917526"/>
                <a:gd name="connsiteX1" fmla="*/ 818715 w 3206858"/>
                <a:gd name="connsiteY1" fmla="*/ 111021 h 917526"/>
                <a:gd name="connsiteX2" fmla="*/ 1630514 w 3206858"/>
                <a:gd name="connsiteY2" fmla="*/ 0 h 917526"/>
                <a:gd name="connsiteX3" fmla="*/ 2388143 w 3206858"/>
                <a:gd name="connsiteY3" fmla="*/ 111021 h 917526"/>
                <a:gd name="connsiteX4" fmla="*/ 3206858 w 3206858"/>
                <a:gd name="connsiteY4" fmla="*/ 917526 h 917526"/>
                <a:gd name="connsiteX5" fmla="*/ 0 w 3206858"/>
                <a:gd name="connsiteY5" fmla="*/ 917526 h 917526"/>
                <a:gd name="connsiteX0" fmla="*/ 0 w 3206858"/>
                <a:gd name="connsiteY0" fmla="*/ 921510 h 921510"/>
                <a:gd name="connsiteX1" fmla="*/ 818715 w 3206858"/>
                <a:gd name="connsiteY1" fmla="*/ 115005 h 921510"/>
                <a:gd name="connsiteX2" fmla="*/ 1630514 w 3206858"/>
                <a:gd name="connsiteY2" fmla="*/ 3984 h 921510"/>
                <a:gd name="connsiteX3" fmla="*/ 2388143 w 3206858"/>
                <a:gd name="connsiteY3" fmla="*/ 115005 h 921510"/>
                <a:gd name="connsiteX4" fmla="*/ 3206858 w 3206858"/>
                <a:gd name="connsiteY4" fmla="*/ 921510 h 921510"/>
                <a:gd name="connsiteX5" fmla="*/ 0 w 3206858"/>
                <a:gd name="connsiteY5" fmla="*/ 921510 h 921510"/>
                <a:gd name="connsiteX0" fmla="*/ 0 w 3206858"/>
                <a:gd name="connsiteY0" fmla="*/ 921510 h 921510"/>
                <a:gd name="connsiteX1" fmla="*/ 818715 w 3206858"/>
                <a:gd name="connsiteY1" fmla="*/ 115005 h 921510"/>
                <a:gd name="connsiteX2" fmla="*/ 1630514 w 3206858"/>
                <a:gd name="connsiteY2" fmla="*/ 3984 h 921510"/>
                <a:gd name="connsiteX3" fmla="*/ 2388143 w 3206858"/>
                <a:gd name="connsiteY3" fmla="*/ 115005 h 921510"/>
                <a:gd name="connsiteX4" fmla="*/ 3206858 w 3206858"/>
                <a:gd name="connsiteY4" fmla="*/ 921510 h 921510"/>
                <a:gd name="connsiteX5" fmla="*/ 0 w 3206858"/>
                <a:gd name="connsiteY5" fmla="*/ 921510 h 921510"/>
                <a:gd name="connsiteX0" fmla="*/ 0 w 3206858"/>
                <a:gd name="connsiteY0" fmla="*/ 917526 h 917526"/>
                <a:gd name="connsiteX1" fmla="*/ 818715 w 3206858"/>
                <a:gd name="connsiteY1" fmla="*/ 111021 h 917526"/>
                <a:gd name="connsiteX2" fmla="*/ 1630514 w 3206858"/>
                <a:gd name="connsiteY2" fmla="*/ 0 h 917526"/>
                <a:gd name="connsiteX3" fmla="*/ 2388143 w 3206858"/>
                <a:gd name="connsiteY3" fmla="*/ 111021 h 917526"/>
                <a:gd name="connsiteX4" fmla="*/ 3206858 w 3206858"/>
                <a:gd name="connsiteY4" fmla="*/ 917526 h 917526"/>
                <a:gd name="connsiteX5" fmla="*/ 0 w 3206858"/>
                <a:gd name="connsiteY5" fmla="*/ 917526 h 91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6858" h="917526">
                  <a:moveTo>
                    <a:pt x="0" y="917526"/>
                  </a:moveTo>
                  <a:lnTo>
                    <a:pt x="818715" y="111021"/>
                  </a:lnTo>
                  <a:cubicBezTo>
                    <a:pt x="1113248" y="15050"/>
                    <a:pt x="1292539" y="2858"/>
                    <a:pt x="1630514" y="0"/>
                  </a:cubicBezTo>
                  <a:cubicBezTo>
                    <a:pt x="1968489" y="-2858"/>
                    <a:pt x="2181162" y="34149"/>
                    <a:pt x="2388143" y="111021"/>
                  </a:cubicBezTo>
                  <a:lnTo>
                    <a:pt x="3206858" y="917526"/>
                  </a:lnTo>
                  <a:lnTo>
                    <a:pt x="0" y="917526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FFFFFF">
                    <a:lumMod val="85000"/>
                    <a:alpha val="80000"/>
                  </a:srgbClr>
                </a:gs>
                <a:gs pos="100000">
                  <a:srgbClr val="FFFFFF">
                    <a:lumMod val="95000"/>
                    <a:alpha val="80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88" name="Chord 287"/>
            <p:cNvSpPr/>
            <p:nvPr/>
          </p:nvSpPr>
          <p:spPr>
            <a:xfrm flipV="1">
              <a:off x="3822635" y="1161203"/>
              <a:ext cx="170481" cy="2836190"/>
            </a:xfrm>
            <a:prstGeom prst="chord">
              <a:avLst>
                <a:gd name="adj1" fmla="val 16208396"/>
                <a:gd name="adj2" fmla="val 5399083"/>
              </a:avLst>
            </a:prstGeom>
            <a:solidFill>
              <a:srgbClr val="FFFFFF">
                <a:lumMod val="7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289" name="TextBox 288"/>
          <p:cNvSpPr txBox="1"/>
          <p:nvPr/>
        </p:nvSpPr>
        <p:spPr>
          <a:xfrm>
            <a:off x="129753" y="953561"/>
            <a:ext cx="2286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Traditional Approach 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90" name="Rectangle 289"/>
          <p:cNvSpPr/>
          <p:nvPr/>
        </p:nvSpPr>
        <p:spPr>
          <a:xfrm>
            <a:off x="1403837" y="2570313"/>
            <a:ext cx="8164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000" b="1" dirty="0" smtClean="0">
                <a:solidFill>
                  <a:srgbClr val="999999">
                    <a:lumMod val="50000"/>
                  </a:srgbClr>
                </a:solidFill>
                <a:latin typeface="Arial"/>
                <a:ea typeface="+mn-ea"/>
                <a:cs typeface="Arial"/>
              </a:rPr>
              <a:t>STORAGE</a:t>
            </a:r>
            <a:endParaRPr lang="en-US" sz="1000" b="1" dirty="0">
              <a:solidFill>
                <a:srgbClr val="999999">
                  <a:lumMod val="50000"/>
                </a:srgbClr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427099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97531E-6 L 0.35174 0.06111 " pathEditMode="relative" rAng="0" ptsTypes="AA">
                                      <p:cBhvr>
                                        <p:cTn id="40" dur="4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305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97531E-6 L 0.40399 0.06204 " pathEditMode="relative" rAng="0" ptsTypes="AA">
                                      <p:cBhvr>
                                        <p:cTn id="42" dur="4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91" y="308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97531E-6 L 0.51389 0.06235 " pathEditMode="relative" rAng="0" ptsTypes="AA">
                                      <p:cBhvr>
                                        <p:cTn id="44" dur="4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4" y="311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97531E-6 L 0.56545 0.06019 " pathEditMode="relative" rAng="0" ptsTypes="AA">
                                      <p:cBhvr>
                                        <p:cTn id="46" dur="4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4" y="299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82716E-6 L 0.4125 0.20864 " pathEditMode="relative" rAng="0" ptsTypes="AA">
                                      <p:cBhvr>
                                        <p:cTn id="48" dur="4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1043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82716E-6 L 0.57413 0.20771 " pathEditMode="relative" rAng="0" ptsTypes="AA">
                                      <p:cBhvr>
                                        <p:cTn id="50" dur="4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98" y="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7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7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9" dur="1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" grpId="0" animBg="1"/>
      <p:bldP spid="158" grpId="0" animBg="1"/>
      <p:bldP spid="182" grpId="0" animBg="1"/>
      <p:bldP spid="191" grpId="0"/>
      <p:bldP spid="192" grpId="0" animBg="1"/>
      <p:bldP spid="274" grpId="0" animBg="1"/>
      <p:bldP spid="275" grpId="0" animBg="1"/>
      <p:bldP spid="284" grpId="0" animBg="1"/>
      <p:bldP spid="2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ounded Rectangle 90"/>
          <p:cNvSpPr/>
          <p:nvPr/>
        </p:nvSpPr>
        <p:spPr>
          <a:xfrm rot="10800000">
            <a:off x="118631" y="2571750"/>
            <a:ext cx="8906740" cy="1151733"/>
          </a:xfrm>
          <a:prstGeom prst="roundRect">
            <a:avLst>
              <a:gd name="adj" fmla="val 27968"/>
            </a:avLst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tx2">
                  <a:alpha val="10000"/>
                </a:scheme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342774"/>
            <a:endParaRPr lang="en-US" sz="7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16" y="-24390"/>
            <a:ext cx="8212209" cy="652884"/>
          </a:xfrm>
        </p:spPr>
        <p:txBody>
          <a:bodyPr/>
          <a:lstStyle/>
          <a:p>
            <a:r>
              <a:rPr lang="en-US" sz="2800" dirty="0">
                <a:solidFill>
                  <a:srgbClr val="676767"/>
                </a:solidFill>
                <a:latin typeface="+mj-lt"/>
                <a:ea typeface="ＭＳ Ｐゴシック" charset="0"/>
                <a:cs typeface="CiscoSans"/>
              </a:rPr>
              <a:t>Software Modules inside a Server</a:t>
            </a:r>
          </a:p>
        </p:txBody>
      </p:sp>
      <p:sp>
        <p:nvSpPr>
          <p:cNvPr id="189" name="Rectangle 188"/>
          <p:cNvSpPr/>
          <p:nvPr/>
        </p:nvSpPr>
        <p:spPr>
          <a:xfrm>
            <a:off x="5206388" y="4228794"/>
            <a:ext cx="1847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050" dirty="0"/>
          </a:p>
        </p:txBody>
      </p:sp>
      <p:sp>
        <p:nvSpPr>
          <p:cNvPr id="218" name="Content Placeholder 52"/>
          <p:cNvSpPr txBox="1">
            <a:spLocks/>
          </p:cNvSpPr>
          <p:nvPr/>
        </p:nvSpPr>
        <p:spPr bwMode="auto">
          <a:xfrm>
            <a:off x="3381876" y="3939469"/>
            <a:ext cx="2380249" cy="73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12713" indent="-112713" algn="l" rtl="0" eaLnBrk="1" fontAlgn="base" hangingPunct="1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25000"/>
              <a:buFont typeface="Arial" charset="0"/>
              <a:buChar char=" "/>
              <a:defRPr lang="en-US" sz="2000" kern="1200" dirty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00050" indent="-230188" algn="l" rtl="0" eaLnBrk="1" fontAlgn="base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4D4D4F"/>
              </a:buClr>
              <a:buSzPct val="90000"/>
              <a:buFont typeface="Arial" panose="020B0604020202020204" pitchFamily="34" charset="0"/>
              <a:buChar char="•"/>
              <a:defRPr lang="en-US" sz="1800" kern="1200" dirty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801688" indent="-231775" algn="l" rtl="0" eaLnBrk="1" fontAlgn="base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4D4D4F"/>
              </a:buClr>
              <a:buSzPct val="96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146175" indent="-231775" algn="l" rtl="0" eaLnBrk="1" fontAlgn="base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4D4D4F"/>
              </a:buClr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484313" indent="-225425" algn="l" rtl="0" eaLnBrk="1" fontAlgn="base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4D4D4F"/>
              </a:buClr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</a:pPr>
            <a:r>
              <a:rPr lang="en-US" sz="1399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VAAI Plugin offloads snapshots and clone operations</a:t>
            </a:r>
          </a:p>
        </p:txBody>
      </p:sp>
      <p:sp>
        <p:nvSpPr>
          <p:cNvPr id="220" name="Content Placeholder 52"/>
          <p:cNvSpPr txBox="1">
            <a:spLocks/>
          </p:cNvSpPr>
          <p:nvPr/>
        </p:nvSpPr>
        <p:spPr bwMode="auto">
          <a:xfrm>
            <a:off x="293397" y="3939469"/>
            <a:ext cx="2435829" cy="73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12713" indent="-112713" algn="l" rtl="0" eaLnBrk="1" fontAlgn="base" hangingPunct="1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25000"/>
              <a:buFont typeface="Arial" charset="0"/>
              <a:buChar char=" "/>
              <a:defRPr lang="en-US" sz="2000" kern="1200" dirty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00050" indent="-230188" algn="l" rtl="0" eaLnBrk="1" fontAlgn="base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4D4D4F"/>
              </a:buClr>
              <a:buSzPct val="90000"/>
              <a:buFont typeface="Arial" panose="020B0604020202020204" pitchFamily="34" charset="0"/>
              <a:buChar char="•"/>
              <a:defRPr lang="en-US" sz="1800" kern="1200" dirty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801688" indent="-231775" algn="l" rtl="0" eaLnBrk="1" fontAlgn="base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4D4D4F"/>
              </a:buClr>
              <a:buSzPct val="96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146175" indent="-231775" algn="l" rtl="0" eaLnBrk="1" fontAlgn="base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4D4D4F"/>
              </a:buClr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484313" indent="-225425" algn="l" rtl="0" eaLnBrk="1" fontAlgn="base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4D4D4F"/>
              </a:buClr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</a:pPr>
            <a:r>
              <a:rPr lang="en-US" sz="1399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Controller VM has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</a:pPr>
            <a:r>
              <a:rPr lang="en-US" sz="1399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Direct access to drives</a:t>
            </a:r>
          </a:p>
        </p:txBody>
      </p:sp>
      <p:sp>
        <p:nvSpPr>
          <p:cNvPr id="221" name="Content Placeholder 52"/>
          <p:cNvSpPr txBox="1">
            <a:spLocks/>
          </p:cNvSpPr>
          <p:nvPr/>
        </p:nvSpPr>
        <p:spPr bwMode="auto">
          <a:xfrm>
            <a:off x="6337992" y="3939469"/>
            <a:ext cx="2533814" cy="73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12713" indent="-112713" algn="l" rtl="0" eaLnBrk="1" fontAlgn="base" hangingPunct="1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25000"/>
              <a:buFont typeface="Arial" charset="0"/>
              <a:buChar char=" "/>
              <a:defRPr lang="en-US" sz="2000" kern="1200" dirty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00050" indent="-230188" algn="l" rtl="0" eaLnBrk="1" fontAlgn="base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4D4D4F"/>
              </a:buClr>
              <a:buSzPct val="90000"/>
              <a:buFont typeface="Arial" panose="020B0604020202020204" pitchFamily="34" charset="0"/>
              <a:buChar char="•"/>
              <a:defRPr lang="en-US" sz="1800" kern="1200" dirty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801688" indent="-231775" algn="l" rtl="0" eaLnBrk="1" fontAlgn="base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4D4D4F"/>
              </a:buClr>
              <a:buSzPct val="96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146175" indent="-231775" algn="l" rtl="0" eaLnBrk="1" fontAlgn="base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4D4D4F"/>
              </a:buClr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484313" indent="-225425" algn="l" rtl="0" eaLnBrk="1" fontAlgn="base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4D4D4F"/>
              </a:buClr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</a:pPr>
            <a:r>
              <a:rPr lang="en-US" sz="1399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IOVisor</a:t>
            </a:r>
            <a:r>
              <a:rPr lang="en-US" sz="1399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Module Presents NFS to ESX and Stripes IO</a:t>
            </a:r>
          </a:p>
        </p:txBody>
      </p:sp>
      <p:cxnSp>
        <p:nvCxnSpPr>
          <p:cNvPr id="92" name="Straight Connector 91"/>
          <p:cNvCxnSpPr/>
          <p:nvPr/>
        </p:nvCxnSpPr>
        <p:spPr>
          <a:xfrm>
            <a:off x="3036355" y="3800267"/>
            <a:ext cx="0" cy="806213"/>
          </a:xfrm>
          <a:prstGeom prst="line">
            <a:avLst/>
          </a:prstGeom>
          <a:ln w="1587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6000">
                  <a:schemeClr val="accent2"/>
                </a:gs>
                <a:gs pos="100000">
                  <a:schemeClr val="accent1">
                    <a:lumMod val="45000"/>
                    <a:lumOff val="55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6069253" y="3800267"/>
            <a:ext cx="0" cy="806213"/>
          </a:xfrm>
          <a:prstGeom prst="line">
            <a:avLst/>
          </a:prstGeom>
          <a:ln w="1587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6000">
                  <a:schemeClr val="accent2"/>
                </a:gs>
                <a:gs pos="100000">
                  <a:schemeClr val="accent1">
                    <a:lumMod val="45000"/>
                    <a:lumOff val="55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>
            <a:off x="147651" y="766714"/>
            <a:ext cx="8842238" cy="2725769"/>
            <a:chOff x="296759" y="1342790"/>
            <a:chExt cx="8576602" cy="1977858"/>
          </a:xfrm>
        </p:grpSpPr>
        <p:grpSp>
          <p:nvGrpSpPr>
            <p:cNvPr id="193" name="Group 192"/>
            <p:cNvGrpSpPr/>
            <p:nvPr/>
          </p:nvGrpSpPr>
          <p:grpSpPr>
            <a:xfrm>
              <a:off x="7221945" y="1342790"/>
              <a:ext cx="1651416" cy="472997"/>
              <a:chOff x="309044" y="1342790"/>
              <a:chExt cx="1651416" cy="472997"/>
            </a:xfrm>
          </p:grpSpPr>
          <p:sp>
            <p:nvSpPr>
              <p:cNvPr id="200" name="Freeform 6"/>
              <p:cNvSpPr>
                <a:spLocks/>
              </p:cNvSpPr>
              <p:nvPr/>
            </p:nvSpPr>
            <p:spPr bwMode="auto">
              <a:xfrm>
                <a:off x="1499599" y="1534815"/>
                <a:ext cx="460861" cy="280972"/>
              </a:xfrm>
              <a:custGeom>
                <a:avLst/>
                <a:gdLst/>
                <a:ahLst/>
                <a:cxnLst>
                  <a:cxn ang="0">
                    <a:pos x="360" y="148"/>
                  </a:cxn>
                  <a:cxn ang="0">
                    <a:pos x="344" y="163"/>
                  </a:cxn>
                  <a:cxn ang="0">
                    <a:pos x="17" y="163"/>
                  </a:cxn>
                  <a:cxn ang="0">
                    <a:pos x="0" y="148"/>
                  </a:cxn>
                  <a:cxn ang="0">
                    <a:pos x="0" y="14"/>
                  </a:cxn>
                  <a:cxn ang="0">
                    <a:pos x="17" y="0"/>
                  </a:cxn>
                  <a:cxn ang="0">
                    <a:pos x="344" y="0"/>
                  </a:cxn>
                  <a:cxn ang="0">
                    <a:pos x="360" y="14"/>
                  </a:cxn>
                  <a:cxn ang="0">
                    <a:pos x="360" y="148"/>
                  </a:cxn>
                </a:cxnLst>
                <a:rect l="0" t="0" r="r" b="b"/>
                <a:pathLst>
                  <a:path w="360" h="163">
                    <a:moveTo>
                      <a:pt x="360" y="148"/>
                    </a:moveTo>
                    <a:cubicBezTo>
                      <a:pt x="360" y="156"/>
                      <a:pt x="353" y="163"/>
                      <a:pt x="344" y="163"/>
                    </a:cubicBezTo>
                    <a:cubicBezTo>
                      <a:pt x="17" y="163"/>
                      <a:pt x="17" y="163"/>
                      <a:pt x="17" y="163"/>
                    </a:cubicBezTo>
                    <a:cubicBezTo>
                      <a:pt x="7" y="163"/>
                      <a:pt x="0" y="156"/>
                      <a:pt x="0" y="14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7" y="0"/>
                      <a:pt x="17" y="0"/>
                    </a:cubicBezTo>
                    <a:cubicBezTo>
                      <a:pt x="344" y="0"/>
                      <a:pt x="344" y="0"/>
                      <a:pt x="344" y="0"/>
                    </a:cubicBezTo>
                    <a:cubicBezTo>
                      <a:pt x="353" y="0"/>
                      <a:pt x="360" y="6"/>
                      <a:pt x="360" y="14"/>
                    </a:cubicBezTo>
                    <a:lnTo>
                      <a:pt x="360" y="14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chemeClr val="accent2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lvl="0" algn="ctr">
                  <a:lnSpc>
                    <a:spcPct val="90000"/>
                  </a:lnSpc>
                </a:pPr>
                <a:r>
                  <a:rPr lang="en-US" sz="500" b="1" dirty="0">
                    <a:solidFill>
                      <a:srgbClr val="FFFFFF"/>
                    </a:solidFill>
                    <a:latin typeface="Century Gothic" pitchFamily="34" charset="0"/>
                  </a:rPr>
                  <a:t>CONTROLLER</a:t>
                </a:r>
              </a:p>
              <a:p>
                <a:pPr lvl="0" algn="ctr">
                  <a:lnSpc>
                    <a:spcPct val="90000"/>
                  </a:lnSpc>
                </a:pPr>
                <a:r>
                  <a:rPr lang="en-US" sz="500" b="1" dirty="0">
                    <a:solidFill>
                      <a:srgbClr val="FFFFFF"/>
                    </a:solidFill>
                    <a:latin typeface="Century Gothic" pitchFamily="34" charset="0"/>
                  </a:rPr>
                  <a:t>VM</a:t>
                </a:r>
              </a:p>
            </p:txBody>
          </p:sp>
          <p:sp>
            <p:nvSpPr>
              <p:cNvPr id="201" name="Freeform 10"/>
              <p:cNvSpPr>
                <a:spLocks/>
              </p:cNvSpPr>
              <p:nvPr/>
            </p:nvSpPr>
            <p:spPr bwMode="auto">
              <a:xfrm>
                <a:off x="309045" y="1536115"/>
                <a:ext cx="1152150" cy="279672"/>
              </a:xfrm>
              <a:custGeom>
                <a:avLst/>
                <a:gdLst/>
                <a:ahLst/>
                <a:cxnLst>
                  <a:cxn ang="0">
                    <a:pos x="600" y="148"/>
                  </a:cxn>
                  <a:cxn ang="0">
                    <a:pos x="584" y="163"/>
                  </a:cxn>
                  <a:cxn ang="0">
                    <a:pos x="17" y="163"/>
                  </a:cxn>
                  <a:cxn ang="0">
                    <a:pos x="0" y="148"/>
                  </a:cxn>
                  <a:cxn ang="0">
                    <a:pos x="0" y="14"/>
                  </a:cxn>
                  <a:cxn ang="0">
                    <a:pos x="17" y="0"/>
                  </a:cxn>
                  <a:cxn ang="0">
                    <a:pos x="584" y="0"/>
                  </a:cxn>
                  <a:cxn ang="0">
                    <a:pos x="600" y="14"/>
                  </a:cxn>
                  <a:cxn ang="0">
                    <a:pos x="600" y="148"/>
                  </a:cxn>
                </a:cxnLst>
                <a:rect l="0" t="0" r="r" b="b"/>
                <a:pathLst>
                  <a:path w="600" h="163">
                    <a:moveTo>
                      <a:pt x="600" y="148"/>
                    </a:moveTo>
                    <a:cubicBezTo>
                      <a:pt x="600" y="156"/>
                      <a:pt x="593" y="163"/>
                      <a:pt x="584" y="163"/>
                    </a:cubicBezTo>
                    <a:cubicBezTo>
                      <a:pt x="17" y="163"/>
                      <a:pt x="17" y="163"/>
                      <a:pt x="17" y="163"/>
                    </a:cubicBezTo>
                    <a:cubicBezTo>
                      <a:pt x="8" y="163"/>
                      <a:pt x="0" y="156"/>
                      <a:pt x="0" y="14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8" y="0"/>
                      <a:pt x="17" y="0"/>
                    </a:cubicBezTo>
                    <a:cubicBezTo>
                      <a:pt x="584" y="0"/>
                      <a:pt x="584" y="0"/>
                      <a:pt x="584" y="0"/>
                    </a:cubicBezTo>
                    <a:cubicBezTo>
                      <a:pt x="593" y="0"/>
                      <a:pt x="600" y="6"/>
                      <a:pt x="600" y="14"/>
                    </a:cubicBezTo>
                    <a:lnTo>
                      <a:pt x="600" y="14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800" dirty="0">
                    <a:solidFill>
                      <a:srgbClr val="FFFFFF"/>
                    </a:solidFill>
                    <a:latin typeface="Century Gothic" pitchFamily="34" charset="0"/>
                  </a:rPr>
                  <a:t>HYPERVISOR</a:t>
                </a:r>
                <a:br>
                  <a:rPr lang="en-US" sz="800" dirty="0">
                    <a:solidFill>
                      <a:srgbClr val="FFFFFF"/>
                    </a:solidFill>
                    <a:latin typeface="Century Gothic" pitchFamily="34" charset="0"/>
                  </a:rPr>
                </a:br>
                <a:endParaRPr lang="en-US" sz="800" dirty="0">
                  <a:solidFill>
                    <a:srgbClr val="FFFFFF"/>
                  </a:solidFill>
                  <a:latin typeface="Century Gothic" pitchFamily="34" charset="0"/>
                </a:endParaRPr>
              </a:p>
            </p:txBody>
          </p:sp>
          <p:grpSp>
            <p:nvGrpSpPr>
              <p:cNvPr id="202" name="Group 201"/>
              <p:cNvGrpSpPr/>
              <p:nvPr/>
            </p:nvGrpSpPr>
            <p:grpSpPr>
              <a:xfrm>
                <a:off x="309044" y="1342790"/>
                <a:ext cx="672088" cy="153620"/>
                <a:chOff x="309044" y="1342790"/>
                <a:chExt cx="672088" cy="153620"/>
              </a:xfrm>
            </p:grpSpPr>
            <p:sp>
              <p:nvSpPr>
                <p:cNvPr id="203" name="Shape 545"/>
                <p:cNvSpPr/>
                <p:nvPr/>
              </p:nvSpPr>
              <p:spPr>
                <a:xfrm>
                  <a:off x="309044" y="1342790"/>
                  <a:ext cx="192025" cy="153620"/>
                </a:xfrm>
                <a:prstGeom prst="roundRect">
                  <a:avLst>
                    <a:gd name="adj" fmla="val 21699"/>
                  </a:avLst>
                </a:prstGeom>
                <a:gradFill>
                  <a:gsLst>
                    <a:gs pos="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lnSpc>
                      <a:spcPct val="90000"/>
                    </a:lnSpc>
                    <a:defRPr sz="1800" b="0">
                      <a:solidFill>
                        <a:srgbClr val="000000"/>
                      </a:solidFill>
                    </a:defRPr>
                  </a:pPr>
                  <a:r>
                    <a:rPr lang="en-US" sz="600" dirty="0">
                      <a:solidFill>
                        <a:srgbClr val="FFFFFF"/>
                      </a:solidFill>
                      <a:latin typeface="Century Gothic" pitchFamily="34" charset="0"/>
                    </a:rPr>
                    <a:t>VM</a:t>
                  </a:r>
                </a:p>
              </p:txBody>
            </p:sp>
            <p:sp>
              <p:nvSpPr>
                <p:cNvPr id="204" name="Shape 545"/>
                <p:cNvSpPr/>
                <p:nvPr/>
              </p:nvSpPr>
              <p:spPr>
                <a:xfrm>
                  <a:off x="549075" y="1342790"/>
                  <a:ext cx="192025" cy="153620"/>
                </a:xfrm>
                <a:prstGeom prst="roundRect">
                  <a:avLst>
                    <a:gd name="adj" fmla="val 21699"/>
                  </a:avLst>
                </a:prstGeom>
                <a:gradFill>
                  <a:gsLst>
                    <a:gs pos="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lnSpc>
                      <a:spcPct val="90000"/>
                    </a:lnSpc>
                    <a:defRPr sz="1800" b="0">
                      <a:solidFill>
                        <a:srgbClr val="000000"/>
                      </a:solidFill>
                    </a:defRPr>
                  </a:pPr>
                  <a:r>
                    <a:rPr lang="en-US" sz="600" dirty="0">
                      <a:solidFill>
                        <a:srgbClr val="FFFFFF"/>
                      </a:solidFill>
                      <a:latin typeface="Century Gothic" pitchFamily="34" charset="0"/>
                    </a:rPr>
                    <a:t>VM</a:t>
                  </a:r>
                </a:p>
              </p:txBody>
            </p:sp>
            <p:sp>
              <p:nvSpPr>
                <p:cNvPr id="205" name="Shape 545"/>
                <p:cNvSpPr/>
                <p:nvPr/>
              </p:nvSpPr>
              <p:spPr>
                <a:xfrm>
                  <a:off x="789107" y="1342790"/>
                  <a:ext cx="192025" cy="153620"/>
                </a:xfrm>
                <a:prstGeom prst="roundRect">
                  <a:avLst>
                    <a:gd name="adj" fmla="val 21699"/>
                  </a:avLst>
                </a:prstGeom>
                <a:gradFill>
                  <a:gsLst>
                    <a:gs pos="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lnSpc>
                      <a:spcPct val="90000"/>
                    </a:lnSpc>
                    <a:defRPr sz="1800" b="0">
                      <a:solidFill>
                        <a:srgbClr val="000000"/>
                      </a:solidFill>
                    </a:defRPr>
                  </a:pPr>
                  <a:r>
                    <a:rPr lang="en-US" sz="600" dirty="0">
                      <a:solidFill>
                        <a:srgbClr val="FFFFFF"/>
                      </a:solidFill>
                      <a:latin typeface="Century Gothic" pitchFamily="34" charset="0"/>
                    </a:rPr>
                    <a:t>VM</a:t>
                  </a:r>
                </a:p>
              </p:txBody>
            </p:sp>
          </p:grpSp>
        </p:grpSp>
        <p:sp>
          <p:nvSpPr>
            <p:cNvPr id="90" name="Freeform 89"/>
            <p:cNvSpPr/>
            <p:nvPr/>
          </p:nvSpPr>
          <p:spPr>
            <a:xfrm flipH="1">
              <a:off x="4457121" y="2194422"/>
              <a:ext cx="3657600" cy="832853"/>
            </a:xfrm>
            <a:custGeom>
              <a:avLst/>
              <a:gdLst>
                <a:gd name="connsiteX0" fmla="*/ 0 w 3657600"/>
                <a:gd name="connsiteY0" fmla="*/ 0 h 561975"/>
                <a:gd name="connsiteX1" fmla="*/ 0 w 3657600"/>
                <a:gd name="connsiteY1" fmla="*/ 561975 h 561975"/>
                <a:gd name="connsiteX2" fmla="*/ 3657600 w 3657600"/>
                <a:gd name="connsiteY2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7600" h="561975">
                  <a:moveTo>
                    <a:pt x="0" y="0"/>
                  </a:moveTo>
                  <a:lnTo>
                    <a:pt x="0" y="561975"/>
                  </a:lnTo>
                  <a:lnTo>
                    <a:pt x="3657600" y="561975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94" name="Shape 537"/>
            <p:cNvSpPr/>
            <p:nvPr/>
          </p:nvSpPr>
          <p:spPr>
            <a:xfrm>
              <a:off x="2024985" y="1842056"/>
              <a:ext cx="6848375" cy="192024"/>
            </a:xfrm>
            <a:prstGeom prst="roundRect">
              <a:avLst>
                <a:gd name="adj" fmla="val 21242"/>
              </a:avLst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90000"/>
                </a:lnSpc>
              </a:pPr>
              <a:r>
                <a:rPr lang="en-US" sz="600" b="1" dirty="0">
                  <a:solidFill>
                    <a:srgbClr val="FFFFFF"/>
                  </a:solidFill>
                  <a:latin typeface="Century Gothic" pitchFamily="34" charset="0"/>
                </a:rPr>
                <a:t>HYPERCONVERGED DATA PLATFORM</a:t>
              </a:r>
            </a:p>
          </p:txBody>
        </p:sp>
        <p:sp>
          <p:nvSpPr>
            <p:cNvPr id="96" name="Shape 537"/>
            <p:cNvSpPr/>
            <p:nvPr/>
          </p:nvSpPr>
          <p:spPr>
            <a:xfrm>
              <a:off x="296760" y="1842056"/>
              <a:ext cx="8576600" cy="192024"/>
            </a:xfrm>
            <a:prstGeom prst="roundRect">
              <a:avLst>
                <a:gd name="adj" fmla="val 21242"/>
              </a:avLst>
            </a:prstGeom>
            <a:gradFill flip="none" rotWithShape="1">
              <a:gsLst>
                <a:gs pos="0">
                  <a:srgbClr val="00B0F0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90000"/>
                </a:lnSpc>
              </a:pPr>
              <a:r>
                <a:rPr lang="en-US" sz="600" b="1" dirty="0">
                  <a:solidFill>
                    <a:srgbClr val="FFFFFF"/>
                  </a:solidFill>
                  <a:latin typeface="Century Gothic" pitchFamily="34" charset="0"/>
                </a:rPr>
                <a:t>HYPERCONVERGED DATA PLATFORM</a:t>
              </a:r>
            </a:p>
          </p:txBody>
        </p:sp>
        <p:sp>
          <p:nvSpPr>
            <p:cNvPr id="97" name="Shape 537"/>
            <p:cNvSpPr/>
            <p:nvPr/>
          </p:nvSpPr>
          <p:spPr>
            <a:xfrm>
              <a:off x="296759" y="1842056"/>
              <a:ext cx="6848376" cy="192024"/>
            </a:xfrm>
            <a:prstGeom prst="roundRect">
              <a:avLst>
                <a:gd name="adj" fmla="val 21242"/>
              </a:avLst>
            </a:prstGeom>
            <a:gradFill flip="none" rotWithShape="1">
              <a:gsLst>
                <a:gs pos="0">
                  <a:srgbClr val="00B0F0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90000"/>
                </a:lnSpc>
              </a:pPr>
              <a:r>
                <a:rPr lang="en-US" sz="600" b="1" dirty="0">
                  <a:solidFill>
                    <a:srgbClr val="FFFFFF"/>
                  </a:solidFill>
                  <a:latin typeface="Century Gothic" pitchFamily="34" charset="0"/>
                </a:rPr>
                <a:t>HYPERCONVERGED DATA PLATFORM</a:t>
              </a:r>
            </a:p>
          </p:txBody>
        </p:sp>
        <p:sp>
          <p:nvSpPr>
            <p:cNvPr id="98" name="Freeform 97"/>
            <p:cNvSpPr/>
            <p:nvPr/>
          </p:nvSpPr>
          <p:spPr>
            <a:xfrm flipH="1">
              <a:off x="4578594" y="2194422"/>
              <a:ext cx="1753948" cy="832853"/>
            </a:xfrm>
            <a:custGeom>
              <a:avLst/>
              <a:gdLst>
                <a:gd name="connsiteX0" fmla="*/ 0 w 3657600"/>
                <a:gd name="connsiteY0" fmla="*/ 0 h 561975"/>
                <a:gd name="connsiteX1" fmla="*/ 0 w 3657600"/>
                <a:gd name="connsiteY1" fmla="*/ 561975 h 561975"/>
                <a:gd name="connsiteX2" fmla="*/ 3657600 w 3657600"/>
                <a:gd name="connsiteY2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7600" h="561975">
                  <a:moveTo>
                    <a:pt x="0" y="0"/>
                  </a:moveTo>
                  <a:lnTo>
                    <a:pt x="0" y="561975"/>
                  </a:lnTo>
                  <a:lnTo>
                    <a:pt x="3657600" y="561975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2760093" y="2194422"/>
              <a:ext cx="1753948" cy="832853"/>
            </a:xfrm>
            <a:custGeom>
              <a:avLst/>
              <a:gdLst>
                <a:gd name="connsiteX0" fmla="*/ 0 w 3657600"/>
                <a:gd name="connsiteY0" fmla="*/ 0 h 561975"/>
                <a:gd name="connsiteX1" fmla="*/ 0 w 3657600"/>
                <a:gd name="connsiteY1" fmla="*/ 561975 h 561975"/>
                <a:gd name="connsiteX2" fmla="*/ 3657600 w 3657600"/>
                <a:gd name="connsiteY2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7600" h="561975">
                  <a:moveTo>
                    <a:pt x="0" y="0"/>
                  </a:moveTo>
                  <a:lnTo>
                    <a:pt x="0" y="561975"/>
                  </a:lnTo>
                  <a:lnTo>
                    <a:pt x="3657600" y="561975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4569542" y="2149295"/>
              <a:ext cx="0" cy="923105"/>
            </a:xfrm>
            <a:prstGeom prst="lin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2" name="Freeform 101"/>
            <p:cNvSpPr/>
            <p:nvPr/>
          </p:nvSpPr>
          <p:spPr>
            <a:xfrm>
              <a:off x="962025" y="2194422"/>
              <a:ext cx="3657600" cy="832853"/>
            </a:xfrm>
            <a:custGeom>
              <a:avLst/>
              <a:gdLst>
                <a:gd name="connsiteX0" fmla="*/ 0 w 3657600"/>
                <a:gd name="connsiteY0" fmla="*/ 0 h 561975"/>
                <a:gd name="connsiteX1" fmla="*/ 0 w 3657600"/>
                <a:gd name="connsiteY1" fmla="*/ 561975 h 561975"/>
                <a:gd name="connsiteX2" fmla="*/ 3657600 w 3657600"/>
                <a:gd name="connsiteY2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7600" h="561975">
                  <a:moveTo>
                    <a:pt x="0" y="0"/>
                  </a:moveTo>
                  <a:lnTo>
                    <a:pt x="0" y="561975"/>
                  </a:lnTo>
                  <a:lnTo>
                    <a:pt x="3657600" y="561975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06" name="Shape 537"/>
            <p:cNvSpPr/>
            <p:nvPr/>
          </p:nvSpPr>
          <p:spPr>
            <a:xfrm>
              <a:off x="309045" y="1842056"/>
              <a:ext cx="5107865" cy="192024"/>
            </a:xfrm>
            <a:prstGeom prst="roundRect">
              <a:avLst>
                <a:gd name="adj" fmla="val 21242"/>
              </a:avLst>
            </a:prstGeom>
            <a:gradFill flip="none" rotWithShape="1">
              <a:gsLst>
                <a:gs pos="0">
                  <a:srgbClr val="00B0F0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90000"/>
                </a:lnSpc>
              </a:pPr>
              <a:r>
                <a:rPr lang="en-US" sz="600" b="1" dirty="0">
                  <a:solidFill>
                    <a:srgbClr val="FFFFFF"/>
                  </a:solidFill>
                  <a:latin typeface="Century Gothic" pitchFamily="34" charset="0"/>
                </a:rPr>
                <a:t>HYPERCONVERGED DATA PLATFORM</a:t>
              </a:r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4303164" y="2782978"/>
              <a:ext cx="537672" cy="537670"/>
              <a:chOff x="4303164" y="2782978"/>
              <a:chExt cx="537672" cy="537670"/>
            </a:xfrm>
          </p:grpSpPr>
          <p:sp>
            <p:nvSpPr>
              <p:cNvPr id="185" name="Oval 184"/>
              <p:cNvSpPr/>
              <p:nvPr/>
            </p:nvSpPr>
            <p:spPr>
              <a:xfrm>
                <a:off x="4303164" y="2782978"/>
                <a:ext cx="537672" cy="5376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600" b="1" dirty="0">
                  <a:solidFill>
                    <a:srgbClr val="FFFFFF"/>
                  </a:solidFill>
                  <a:latin typeface="Arial"/>
                  <a:cs typeface="Arial" charset="0"/>
                </a:endParaRPr>
              </a:p>
            </p:txBody>
          </p:sp>
          <p:grpSp>
            <p:nvGrpSpPr>
              <p:cNvPr id="186" name="Group 185"/>
              <p:cNvGrpSpPr/>
              <p:nvPr/>
            </p:nvGrpSpPr>
            <p:grpSpPr>
              <a:xfrm>
                <a:off x="4341569" y="2994205"/>
                <a:ext cx="460860" cy="115215"/>
                <a:chOff x="4341569" y="2978944"/>
                <a:chExt cx="460860" cy="135118"/>
              </a:xfrm>
            </p:grpSpPr>
            <p:sp>
              <p:nvSpPr>
                <p:cNvPr id="191" name="Right Arrow 190"/>
                <p:cNvSpPr/>
                <p:nvPr/>
              </p:nvSpPr>
              <p:spPr>
                <a:xfrm>
                  <a:off x="4610405" y="2978944"/>
                  <a:ext cx="192024" cy="135118"/>
                </a:xfrm>
                <a:prstGeom prst="rightArrow">
                  <a:avLst>
                    <a:gd name="adj1" fmla="val 67622"/>
                    <a:gd name="adj2" fmla="val 50000"/>
                  </a:avLst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sz="2399" dirty="0"/>
                </a:p>
              </p:txBody>
            </p:sp>
            <p:sp>
              <p:nvSpPr>
                <p:cNvPr id="192" name="Right Arrow 191"/>
                <p:cNvSpPr/>
                <p:nvPr/>
              </p:nvSpPr>
              <p:spPr>
                <a:xfrm flipH="1">
                  <a:off x="4341569" y="2978944"/>
                  <a:ext cx="192026" cy="135118"/>
                </a:xfrm>
                <a:prstGeom prst="rightArrow">
                  <a:avLst>
                    <a:gd name="adj1" fmla="val 67622"/>
                    <a:gd name="adj2" fmla="val 50000"/>
                  </a:avLst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sz="2399" dirty="0"/>
                </a:p>
              </p:txBody>
            </p:sp>
          </p:grpSp>
          <p:grpSp>
            <p:nvGrpSpPr>
              <p:cNvPr id="187" name="Group 186"/>
              <p:cNvGrpSpPr/>
              <p:nvPr/>
            </p:nvGrpSpPr>
            <p:grpSpPr>
              <a:xfrm rot="16200000">
                <a:off x="4341569" y="2994205"/>
                <a:ext cx="460860" cy="115215"/>
                <a:chOff x="4341569" y="2978944"/>
                <a:chExt cx="460860" cy="135118"/>
              </a:xfrm>
            </p:grpSpPr>
            <p:sp>
              <p:nvSpPr>
                <p:cNvPr id="188" name="Right Arrow 187"/>
                <p:cNvSpPr/>
                <p:nvPr/>
              </p:nvSpPr>
              <p:spPr>
                <a:xfrm>
                  <a:off x="4610405" y="2978944"/>
                  <a:ext cx="192024" cy="135118"/>
                </a:xfrm>
                <a:prstGeom prst="rightArrow">
                  <a:avLst>
                    <a:gd name="adj1" fmla="val 67622"/>
                    <a:gd name="adj2" fmla="val 50000"/>
                  </a:avLst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sz="2399" dirty="0"/>
                </a:p>
              </p:txBody>
            </p:sp>
            <p:sp>
              <p:nvSpPr>
                <p:cNvPr id="190" name="Right Arrow 189"/>
                <p:cNvSpPr/>
                <p:nvPr/>
              </p:nvSpPr>
              <p:spPr>
                <a:xfrm flipH="1">
                  <a:off x="4341569" y="2978944"/>
                  <a:ext cx="192026" cy="135118"/>
                </a:xfrm>
                <a:prstGeom prst="rightArrow">
                  <a:avLst>
                    <a:gd name="adj1" fmla="val 67622"/>
                    <a:gd name="adj2" fmla="val 50000"/>
                  </a:avLst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sz="2399" dirty="0"/>
                </a:p>
              </p:txBody>
            </p:sp>
          </p:grpSp>
        </p:grpSp>
        <p:grpSp>
          <p:nvGrpSpPr>
            <p:cNvPr id="172" name="Group 171"/>
            <p:cNvGrpSpPr/>
            <p:nvPr/>
          </p:nvGrpSpPr>
          <p:grpSpPr>
            <a:xfrm>
              <a:off x="309044" y="1342790"/>
              <a:ext cx="1651416" cy="472997"/>
              <a:chOff x="309044" y="1342790"/>
              <a:chExt cx="1651416" cy="472997"/>
            </a:xfrm>
          </p:grpSpPr>
          <p:sp>
            <p:nvSpPr>
              <p:cNvPr id="177" name="Freeform 6"/>
              <p:cNvSpPr>
                <a:spLocks/>
              </p:cNvSpPr>
              <p:nvPr/>
            </p:nvSpPr>
            <p:spPr bwMode="auto">
              <a:xfrm>
                <a:off x="1499599" y="1534815"/>
                <a:ext cx="460861" cy="280972"/>
              </a:xfrm>
              <a:custGeom>
                <a:avLst/>
                <a:gdLst/>
                <a:ahLst/>
                <a:cxnLst>
                  <a:cxn ang="0">
                    <a:pos x="360" y="148"/>
                  </a:cxn>
                  <a:cxn ang="0">
                    <a:pos x="344" y="163"/>
                  </a:cxn>
                  <a:cxn ang="0">
                    <a:pos x="17" y="163"/>
                  </a:cxn>
                  <a:cxn ang="0">
                    <a:pos x="0" y="148"/>
                  </a:cxn>
                  <a:cxn ang="0">
                    <a:pos x="0" y="14"/>
                  </a:cxn>
                  <a:cxn ang="0">
                    <a:pos x="17" y="0"/>
                  </a:cxn>
                  <a:cxn ang="0">
                    <a:pos x="344" y="0"/>
                  </a:cxn>
                  <a:cxn ang="0">
                    <a:pos x="360" y="14"/>
                  </a:cxn>
                  <a:cxn ang="0">
                    <a:pos x="360" y="148"/>
                  </a:cxn>
                </a:cxnLst>
                <a:rect l="0" t="0" r="r" b="b"/>
                <a:pathLst>
                  <a:path w="360" h="163">
                    <a:moveTo>
                      <a:pt x="360" y="148"/>
                    </a:moveTo>
                    <a:cubicBezTo>
                      <a:pt x="360" y="156"/>
                      <a:pt x="353" y="163"/>
                      <a:pt x="344" y="163"/>
                    </a:cubicBezTo>
                    <a:cubicBezTo>
                      <a:pt x="17" y="163"/>
                      <a:pt x="17" y="163"/>
                      <a:pt x="17" y="163"/>
                    </a:cubicBezTo>
                    <a:cubicBezTo>
                      <a:pt x="7" y="163"/>
                      <a:pt x="0" y="156"/>
                      <a:pt x="0" y="14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7" y="0"/>
                      <a:pt x="17" y="0"/>
                    </a:cubicBezTo>
                    <a:cubicBezTo>
                      <a:pt x="344" y="0"/>
                      <a:pt x="344" y="0"/>
                      <a:pt x="344" y="0"/>
                    </a:cubicBezTo>
                    <a:cubicBezTo>
                      <a:pt x="353" y="0"/>
                      <a:pt x="360" y="6"/>
                      <a:pt x="360" y="14"/>
                    </a:cubicBezTo>
                    <a:lnTo>
                      <a:pt x="360" y="14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chemeClr val="accent2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lvl="0" algn="ctr">
                  <a:lnSpc>
                    <a:spcPct val="90000"/>
                  </a:lnSpc>
                </a:pPr>
                <a:r>
                  <a:rPr lang="en-US" sz="500" b="1" dirty="0">
                    <a:solidFill>
                      <a:srgbClr val="FFFFFF"/>
                    </a:solidFill>
                    <a:latin typeface="Century Gothic" pitchFamily="34" charset="0"/>
                  </a:rPr>
                  <a:t>CONTROLLER</a:t>
                </a:r>
              </a:p>
              <a:p>
                <a:pPr lvl="0" algn="ctr">
                  <a:lnSpc>
                    <a:spcPct val="90000"/>
                  </a:lnSpc>
                </a:pPr>
                <a:r>
                  <a:rPr lang="en-US" sz="500" b="1" dirty="0">
                    <a:solidFill>
                      <a:srgbClr val="FFFFFF"/>
                    </a:solidFill>
                    <a:latin typeface="Century Gothic" pitchFamily="34" charset="0"/>
                  </a:rPr>
                  <a:t>VM</a:t>
                </a:r>
              </a:p>
            </p:txBody>
          </p:sp>
          <p:sp>
            <p:nvSpPr>
              <p:cNvPr id="178" name="Freeform 10"/>
              <p:cNvSpPr>
                <a:spLocks/>
              </p:cNvSpPr>
              <p:nvPr/>
            </p:nvSpPr>
            <p:spPr bwMode="auto">
              <a:xfrm>
                <a:off x="309045" y="1536115"/>
                <a:ext cx="1152150" cy="279672"/>
              </a:xfrm>
              <a:custGeom>
                <a:avLst/>
                <a:gdLst/>
                <a:ahLst/>
                <a:cxnLst>
                  <a:cxn ang="0">
                    <a:pos x="600" y="148"/>
                  </a:cxn>
                  <a:cxn ang="0">
                    <a:pos x="584" y="163"/>
                  </a:cxn>
                  <a:cxn ang="0">
                    <a:pos x="17" y="163"/>
                  </a:cxn>
                  <a:cxn ang="0">
                    <a:pos x="0" y="148"/>
                  </a:cxn>
                  <a:cxn ang="0">
                    <a:pos x="0" y="14"/>
                  </a:cxn>
                  <a:cxn ang="0">
                    <a:pos x="17" y="0"/>
                  </a:cxn>
                  <a:cxn ang="0">
                    <a:pos x="584" y="0"/>
                  </a:cxn>
                  <a:cxn ang="0">
                    <a:pos x="600" y="14"/>
                  </a:cxn>
                  <a:cxn ang="0">
                    <a:pos x="600" y="148"/>
                  </a:cxn>
                </a:cxnLst>
                <a:rect l="0" t="0" r="r" b="b"/>
                <a:pathLst>
                  <a:path w="600" h="163">
                    <a:moveTo>
                      <a:pt x="600" y="148"/>
                    </a:moveTo>
                    <a:cubicBezTo>
                      <a:pt x="600" y="156"/>
                      <a:pt x="593" y="163"/>
                      <a:pt x="584" y="163"/>
                    </a:cubicBezTo>
                    <a:cubicBezTo>
                      <a:pt x="17" y="163"/>
                      <a:pt x="17" y="163"/>
                      <a:pt x="17" y="163"/>
                    </a:cubicBezTo>
                    <a:cubicBezTo>
                      <a:pt x="8" y="163"/>
                      <a:pt x="0" y="156"/>
                      <a:pt x="0" y="14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8" y="0"/>
                      <a:pt x="17" y="0"/>
                    </a:cubicBezTo>
                    <a:cubicBezTo>
                      <a:pt x="584" y="0"/>
                      <a:pt x="584" y="0"/>
                      <a:pt x="584" y="0"/>
                    </a:cubicBezTo>
                    <a:cubicBezTo>
                      <a:pt x="593" y="0"/>
                      <a:pt x="600" y="6"/>
                      <a:pt x="600" y="14"/>
                    </a:cubicBezTo>
                    <a:lnTo>
                      <a:pt x="600" y="14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800" dirty="0">
                    <a:solidFill>
                      <a:srgbClr val="FFFFFF"/>
                    </a:solidFill>
                    <a:latin typeface="Century Gothic" pitchFamily="34" charset="0"/>
                  </a:rPr>
                  <a:t>HYPERVISOR/</a:t>
                </a:r>
                <a:br>
                  <a:rPr lang="en-US" sz="800" dirty="0">
                    <a:solidFill>
                      <a:srgbClr val="FFFFFF"/>
                    </a:solidFill>
                    <a:latin typeface="Century Gothic" pitchFamily="34" charset="0"/>
                  </a:rPr>
                </a:br>
                <a:endParaRPr lang="en-US" sz="800" dirty="0">
                  <a:solidFill>
                    <a:srgbClr val="FFFFFF"/>
                  </a:solidFill>
                  <a:latin typeface="Century Gothic" pitchFamily="34" charset="0"/>
                </a:endParaRPr>
              </a:p>
            </p:txBody>
          </p:sp>
          <p:grpSp>
            <p:nvGrpSpPr>
              <p:cNvPr id="179" name="Group 178"/>
              <p:cNvGrpSpPr/>
              <p:nvPr/>
            </p:nvGrpSpPr>
            <p:grpSpPr>
              <a:xfrm>
                <a:off x="309044" y="1342790"/>
                <a:ext cx="672088" cy="153620"/>
                <a:chOff x="309044" y="1342790"/>
                <a:chExt cx="672088" cy="153620"/>
              </a:xfrm>
            </p:grpSpPr>
            <p:sp>
              <p:nvSpPr>
                <p:cNvPr id="180" name="Shape 545"/>
                <p:cNvSpPr/>
                <p:nvPr/>
              </p:nvSpPr>
              <p:spPr>
                <a:xfrm>
                  <a:off x="309044" y="1342790"/>
                  <a:ext cx="192025" cy="153620"/>
                </a:xfrm>
                <a:prstGeom prst="roundRect">
                  <a:avLst>
                    <a:gd name="adj" fmla="val 21699"/>
                  </a:avLst>
                </a:prstGeom>
                <a:gradFill>
                  <a:gsLst>
                    <a:gs pos="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lnSpc>
                      <a:spcPct val="90000"/>
                    </a:lnSpc>
                    <a:defRPr sz="1800" b="0">
                      <a:solidFill>
                        <a:srgbClr val="000000"/>
                      </a:solidFill>
                    </a:defRPr>
                  </a:pPr>
                  <a:r>
                    <a:rPr lang="en-US" sz="600" dirty="0">
                      <a:solidFill>
                        <a:srgbClr val="FFFFFF"/>
                      </a:solidFill>
                      <a:latin typeface="Century Gothic" pitchFamily="34" charset="0"/>
                    </a:rPr>
                    <a:t>VM</a:t>
                  </a:r>
                </a:p>
              </p:txBody>
            </p:sp>
            <p:sp>
              <p:nvSpPr>
                <p:cNvPr id="181" name="Shape 545"/>
                <p:cNvSpPr/>
                <p:nvPr/>
              </p:nvSpPr>
              <p:spPr>
                <a:xfrm>
                  <a:off x="549075" y="1342790"/>
                  <a:ext cx="192025" cy="153620"/>
                </a:xfrm>
                <a:prstGeom prst="roundRect">
                  <a:avLst>
                    <a:gd name="adj" fmla="val 21699"/>
                  </a:avLst>
                </a:prstGeom>
                <a:gradFill>
                  <a:gsLst>
                    <a:gs pos="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lnSpc>
                      <a:spcPct val="90000"/>
                    </a:lnSpc>
                    <a:defRPr sz="1800" b="0">
                      <a:solidFill>
                        <a:srgbClr val="000000"/>
                      </a:solidFill>
                    </a:defRPr>
                  </a:pPr>
                  <a:r>
                    <a:rPr lang="en-US" sz="600" dirty="0">
                      <a:solidFill>
                        <a:srgbClr val="FFFFFF"/>
                      </a:solidFill>
                      <a:latin typeface="Century Gothic" pitchFamily="34" charset="0"/>
                    </a:rPr>
                    <a:t>VM</a:t>
                  </a:r>
                </a:p>
              </p:txBody>
            </p:sp>
            <p:sp>
              <p:nvSpPr>
                <p:cNvPr id="182" name="Shape 545"/>
                <p:cNvSpPr/>
                <p:nvPr/>
              </p:nvSpPr>
              <p:spPr>
                <a:xfrm>
                  <a:off x="789107" y="1342790"/>
                  <a:ext cx="192025" cy="153620"/>
                </a:xfrm>
                <a:prstGeom prst="roundRect">
                  <a:avLst>
                    <a:gd name="adj" fmla="val 21699"/>
                  </a:avLst>
                </a:prstGeom>
                <a:gradFill>
                  <a:gsLst>
                    <a:gs pos="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lnSpc>
                      <a:spcPct val="90000"/>
                    </a:lnSpc>
                    <a:defRPr sz="1800" b="0">
                      <a:solidFill>
                        <a:srgbClr val="000000"/>
                      </a:solidFill>
                    </a:defRPr>
                  </a:pPr>
                  <a:r>
                    <a:rPr lang="en-US" sz="600" dirty="0">
                      <a:solidFill>
                        <a:srgbClr val="FFFFFF"/>
                      </a:solidFill>
                      <a:latin typeface="Century Gothic" pitchFamily="34" charset="0"/>
                    </a:rPr>
                    <a:t>VM</a:t>
                  </a:r>
                </a:p>
              </p:txBody>
            </p:sp>
          </p:grpSp>
        </p:grpSp>
        <p:grpSp>
          <p:nvGrpSpPr>
            <p:cNvPr id="161" name="Group 160"/>
            <p:cNvGrpSpPr/>
            <p:nvPr/>
          </p:nvGrpSpPr>
          <p:grpSpPr>
            <a:xfrm>
              <a:off x="2037270" y="1342790"/>
              <a:ext cx="1651416" cy="472997"/>
              <a:chOff x="309044" y="1342790"/>
              <a:chExt cx="1651416" cy="472997"/>
            </a:xfrm>
          </p:grpSpPr>
          <p:sp>
            <p:nvSpPr>
              <p:cNvPr id="164" name="Freeform 6"/>
              <p:cNvSpPr>
                <a:spLocks/>
              </p:cNvSpPr>
              <p:nvPr/>
            </p:nvSpPr>
            <p:spPr bwMode="auto">
              <a:xfrm>
                <a:off x="1499599" y="1534815"/>
                <a:ext cx="460861" cy="280972"/>
              </a:xfrm>
              <a:custGeom>
                <a:avLst/>
                <a:gdLst/>
                <a:ahLst/>
                <a:cxnLst>
                  <a:cxn ang="0">
                    <a:pos x="360" y="148"/>
                  </a:cxn>
                  <a:cxn ang="0">
                    <a:pos x="344" y="163"/>
                  </a:cxn>
                  <a:cxn ang="0">
                    <a:pos x="17" y="163"/>
                  </a:cxn>
                  <a:cxn ang="0">
                    <a:pos x="0" y="148"/>
                  </a:cxn>
                  <a:cxn ang="0">
                    <a:pos x="0" y="14"/>
                  </a:cxn>
                  <a:cxn ang="0">
                    <a:pos x="17" y="0"/>
                  </a:cxn>
                  <a:cxn ang="0">
                    <a:pos x="344" y="0"/>
                  </a:cxn>
                  <a:cxn ang="0">
                    <a:pos x="360" y="14"/>
                  </a:cxn>
                  <a:cxn ang="0">
                    <a:pos x="360" y="148"/>
                  </a:cxn>
                </a:cxnLst>
                <a:rect l="0" t="0" r="r" b="b"/>
                <a:pathLst>
                  <a:path w="360" h="163">
                    <a:moveTo>
                      <a:pt x="360" y="148"/>
                    </a:moveTo>
                    <a:cubicBezTo>
                      <a:pt x="360" y="156"/>
                      <a:pt x="353" y="163"/>
                      <a:pt x="344" y="163"/>
                    </a:cubicBezTo>
                    <a:cubicBezTo>
                      <a:pt x="17" y="163"/>
                      <a:pt x="17" y="163"/>
                      <a:pt x="17" y="163"/>
                    </a:cubicBezTo>
                    <a:cubicBezTo>
                      <a:pt x="7" y="163"/>
                      <a:pt x="0" y="156"/>
                      <a:pt x="0" y="14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7" y="0"/>
                      <a:pt x="17" y="0"/>
                    </a:cubicBezTo>
                    <a:cubicBezTo>
                      <a:pt x="344" y="0"/>
                      <a:pt x="344" y="0"/>
                      <a:pt x="344" y="0"/>
                    </a:cubicBezTo>
                    <a:cubicBezTo>
                      <a:pt x="353" y="0"/>
                      <a:pt x="360" y="6"/>
                      <a:pt x="360" y="14"/>
                    </a:cubicBezTo>
                    <a:lnTo>
                      <a:pt x="360" y="14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chemeClr val="accent2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lvl="0" algn="ctr">
                  <a:lnSpc>
                    <a:spcPct val="90000"/>
                  </a:lnSpc>
                </a:pPr>
                <a:r>
                  <a:rPr lang="en-US" sz="500" b="1" dirty="0">
                    <a:solidFill>
                      <a:srgbClr val="FFFFFF"/>
                    </a:solidFill>
                    <a:latin typeface="Century Gothic" pitchFamily="34" charset="0"/>
                  </a:rPr>
                  <a:t>CONTROLLER</a:t>
                </a:r>
              </a:p>
              <a:p>
                <a:pPr lvl="0" algn="ctr">
                  <a:lnSpc>
                    <a:spcPct val="90000"/>
                  </a:lnSpc>
                </a:pPr>
                <a:r>
                  <a:rPr lang="en-US" sz="500" b="1" dirty="0">
                    <a:solidFill>
                      <a:srgbClr val="FFFFFF"/>
                    </a:solidFill>
                    <a:latin typeface="Century Gothic" pitchFamily="34" charset="0"/>
                  </a:rPr>
                  <a:t>VM</a:t>
                </a:r>
              </a:p>
            </p:txBody>
          </p:sp>
          <p:sp>
            <p:nvSpPr>
              <p:cNvPr id="165" name="Freeform 10"/>
              <p:cNvSpPr>
                <a:spLocks/>
              </p:cNvSpPr>
              <p:nvPr/>
            </p:nvSpPr>
            <p:spPr bwMode="auto">
              <a:xfrm>
                <a:off x="309045" y="1536115"/>
                <a:ext cx="1152150" cy="279672"/>
              </a:xfrm>
              <a:custGeom>
                <a:avLst/>
                <a:gdLst/>
                <a:ahLst/>
                <a:cxnLst>
                  <a:cxn ang="0">
                    <a:pos x="600" y="148"/>
                  </a:cxn>
                  <a:cxn ang="0">
                    <a:pos x="584" y="163"/>
                  </a:cxn>
                  <a:cxn ang="0">
                    <a:pos x="17" y="163"/>
                  </a:cxn>
                  <a:cxn ang="0">
                    <a:pos x="0" y="148"/>
                  </a:cxn>
                  <a:cxn ang="0">
                    <a:pos x="0" y="14"/>
                  </a:cxn>
                  <a:cxn ang="0">
                    <a:pos x="17" y="0"/>
                  </a:cxn>
                  <a:cxn ang="0">
                    <a:pos x="584" y="0"/>
                  </a:cxn>
                  <a:cxn ang="0">
                    <a:pos x="600" y="14"/>
                  </a:cxn>
                  <a:cxn ang="0">
                    <a:pos x="600" y="148"/>
                  </a:cxn>
                </a:cxnLst>
                <a:rect l="0" t="0" r="r" b="b"/>
                <a:pathLst>
                  <a:path w="600" h="163">
                    <a:moveTo>
                      <a:pt x="600" y="148"/>
                    </a:moveTo>
                    <a:cubicBezTo>
                      <a:pt x="600" y="156"/>
                      <a:pt x="593" y="163"/>
                      <a:pt x="584" y="163"/>
                    </a:cubicBezTo>
                    <a:cubicBezTo>
                      <a:pt x="17" y="163"/>
                      <a:pt x="17" y="163"/>
                      <a:pt x="17" y="163"/>
                    </a:cubicBezTo>
                    <a:cubicBezTo>
                      <a:pt x="8" y="163"/>
                      <a:pt x="0" y="156"/>
                      <a:pt x="0" y="14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8" y="0"/>
                      <a:pt x="17" y="0"/>
                    </a:cubicBezTo>
                    <a:cubicBezTo>
                      <a:pt x="584" y="0"/>
                      <a:pt x="584" y="0"/>
                      <a:pt x="584" y="0"/>
                    </a:cubicBezTo>
                    <a:cubicBezTo>
                      <a:pt x="593" y="0"/>
                      <a:pt x="600" y="6"/>
                      <a:pt x="600" y="14"/>
                    </a:cubicBezTo>
                    <a:lnTo>
                      <a:pt x="600" y="14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800" dirty="0">
                    <a:solidFill>
                      <a:srgbClr val="FFFFFF"/>
                    </a:solidFill>
                    <a:latin typeface="Century Gothic" pitchFamily="34" charset="0"/>
                  </a:rPr>
                  <a:t>HYPERVISOR/</a:t>
                </a:r>
                <a:br>
                  <a:rPr lang="en-US" sz="800" dirty="0">
                    <a:solidFill>
                      <a:srgbClr val="FFFFFF"/>
                    </a:solidFill>
                    <a:latin typeface="Century Gothic" pitchFamily="34" charset="0"/>
                  </a:rPr>
                </a:br>
                <a:endParaRPr lang="en-US" sz="800" dirty="0">
                  <a:solidFill>
                    <a:srgbClr val="FFFFFF"/>
                  </a:solidFill>
                  <a:latin typeface="Century Gothic" pitchFamily="34" charset="0"/>
                </a:endParaRPr>
              </a:p>
            </p:txBody>
          </p:sp>
          <p:grpSp>
            <p:nvGrpSpPr>
              <p:cNvPr id="166" name="Group 165"/>
              <p:cNvGrpSpPr/>
              <p:nvPr/>
            </p:nvGrpSpPr>
            <p:grpSpPr>
              <a:xfrm>
                <a:off x="309044" y="1342790"/>
                <a:ext cx="672088" cy="153620"/>
                <a:chOff x="309044" y="1342790"/>
                <a:chExt cx="672088" cy="153620"/>
              </a:xfrm>
            </p:grpSpPr>
            <p:sp>
              <p:nvSpPr>
                <p:cNvPr id="167" name="Shape 545"/>
                <p:cNvSpPr/>
                <p:nvPr/>
              </p:nvSpPr>
              <p:spPr>
                <a:xfrm>
                  <a:off x="309044" y="1342790"/>
                  <a:ext cx="192025" cy="153620"/>
                </a:xfrm>
                <a:prstGeom prst="roundRect">
                  <a:avLst>
                    <a:gd name="adj" fmla="val 21699"/>
                  </a:avLst>
                </a:prstGeom>
                <a:gradFill>
                  <a:gsLst>
                    <a:gs pos="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lnSpc>
                      <a:spcPct val="90000"/>
                    </a:lnSpc>
                    <a:defRPr sz="1800" b="0">
                      <a:solidFill>
                        <a:srgbClr val="000000"/>
                      </a:solidFill>
                    </a:defRPr>
                  </a:pPr>
                  <a:r>
                    <a:rPr lang="en-US" sz="600" dirty="0">
                      <a:solidFill>
                        <a:srgbClr val="FFFFFF"/>
                      </a:solidFill>
                      <a:latin typeface="Century Gothic" pitchFamily="34" charset="0"/>
                    </a:rPr>
                    <a:t>VM</a:t>
                  </a:r>
                </a:p>
              </p:txBody>
            </p:sp>
            <p:sp>
              <p:nvSpPr>
                <p:cNvPr id="168" name="Shape 545"/>
                <p:cNvSpPr/>
                <p:nvPr/>
              </p:nvSpPr>
              <p:spPr>
                <a:xfrm>
                  <a:off x="549075" y="1342790"/>
                  <a:ext cx="192025" cy="153620"/>
                </a:xfrm>
                <a:prstGeom prst="roundRect">
                  <a:avLst>
                    <a:gd name="adj" fmla="val 21699"/>
                  </a:avLst>
                </a:prstGeom>
                <a:gradFill>
                  <a:gsLst>
                    <a:gs pos="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lnSpc>
                      <a:spcPct val="90000"/>
                    </a:lnSpc>
                    <a:defRPr sz="1800" b="0">
                      <a:solidFill>
                        <a:srgbClr val="000000"/>
                      </a:solidFill>
                    </a:defRPr>
                  </a:pPr>
                  <a:r>
                    <a:rPr lang="en-US" sz="600" dirty="0">
                      <a:solidFill>
                        <a:srgbClr val="FFFFFF"/>
                      </a:solidFill>
                      <a:latin typeface="Century Gothic" pitchFamily="34" charset="0"/>
                    </a:rPr>
                    <a:t>VM</a:t>
                  </a:r>
                </a:p>
              </p:txBody>
            </p:sp>
            <p:sp>
              <p:nvSpPr>
                <p:cNvPr id="169" name="Shape 545"/>
                <p:cNvSpPr/>
                <p:nvPr/>
              </p:nvSpPr>
              <p:spPr>
                <a:xfrm>
                  <a:off x="789107" y="1342790"/>
                  <a:ext cx="192025" cy="153620"/>
                </a:xfrm>
                <a:prstGeom prst="roundRect">
                  <a:avLst>
                    <a:gd name="adj" fmla="val 21699"/>
                  </a:avLst>
                </a:prstGeom>
                <a:gradFill>
                  <a:gsLst>
                    <a:gs pos="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lnSpc>
                      <a:spcPct val="90000"/>
                    </a:lnSpc>
                    <a:defRPr sz="1800" b="0">
                      <a:solidFill>
                        <a:srgbClr val="000000"/>
                      </a:solidFill>
                    </a:defRPr>
                  </a:pPr>
                  <a:r>
                    <a:rPr lang="en-US" sz="600" dirty="0">
                      <a:solidFill>
                        <a:srgbClr val="FFFFFF"/>
                      </a:solidFill>
                      <a:latin typeface="Century Gothic" pitchFamily="34" charset="0"/>
                    </a:rPr>
                    <a:t>VM</a:t>
                  </a:r>
                </a:p>
              </p:txBody>
            </p:sp>
          </p:grpSp>
        </p:grpSp>
        <p:grpSp>
          <p:nvGrpSpPr>
            <p:cNvPr id="140" name="Group 139"/>
            <p:cNvGrpSpPr/>
            <p:nvPr/>
          </p:nvGrpSpPr>
          <p:grpSpPr>
            <a:xfrm>
              <a:off x="3765495" y="1342790"/>
              <a:ext cx="1651416" cy="472997"/>
              <a:chOff x="309044" y="1342790"/>
              <a:chExt cx="1651416" cy="472997"/>
            </a:xfrm>
          </p:grpSpPr>
          <p:sp>
            <p:nvSpPr>
              <p:cNvPr id="148" name="Freeform 6"/>
              <p:cNvSpPr>
                <a:spLocks/>
              </p:cNvSpPr>
              <p:nvPr/>
            </p:nvSpPr>
            <p:spPr bwMode="auto">
              <a:xfrm>
                <a:off x="1499599" y="1534815"/>
                <a:ext cx="460861" cy="280972"/>
              </a:xfrm>
              <a:custGeom>
                <a:avLst/>
                <a:gdLst/>
                <a:ahLst/>
                <a:cxnLst>
                  <a:cxn ang="0">
                    <a:pos x="360" y="148"/>
                  </a:cxn>
                  <a:cxn ang="0">
                    <a:pos x="344" y="163"/>
                  </a:cxn>
                  <a:cxn ang="0">
                    <a:pos x="17" y="163"/>
                  </a:cxn>
                  <a:cxn ang="0">
                    <a:pos x="0" y="148"/>
                  </a:cxn>
                  <a:cxn ang="0">
                    <a:pos x="0" y="14"/>
                  </a:cxn>
                  <a:cxn ang="0">
                    <a:pos x="17" y="0"/>
                  </a:cxn>
                  <a:cxn ang="0">
                    <a:pos x="344" y="0"/>
                  </a:cxn>
                  <a:cxn ang="0">
                    <a:pos x="360" y="14"/>
                  </a:cxn>
                  <a:cxn ang="0">
                    <a:pos x="360" y="148"/>
                  </a:cxn>
                </a:cxnLst>
                <a:rect l="0" t="0" r="r" b="b"/>
                <a:pathLst>
                  <a:path w="360" h="163">
                    <a:moveTo>
                      <a:pt x="360" y="148"/>
                    </a:moveTo>
                    <a:cubicBezTo>
                      <a:pt x="360" y="156"/>
                      <a:pt x="353" y="163"/>
                      <a:pt x="344" y="163"/>
                    </a:cubicBezTo>
                    <a:cubicBezTo>
                      <a:pt x="17" y="163"/>
                      <a:pt x="17" y="163"/>
                      <a:pt x="17" y="163"/>
                    </a:cubicBezTo>
                    <a:cubicBezTo>
                      <a:pt x="7" y="163"/>
                      <a:pt x="0" y="156"/>
                      <a:pt x="0" y="14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7" y="0"/>
                      <a:pt x="17" y="0"/>
                    </a:cubicBezTo>
                    <a:cubicBezTo>
                      <a:pt x="344" y="0"/>
                      <a:pt x="344" y="0"/>
                      <a:pt x="344" y="0"/>
                    </a:cubicBezTo>
                    <a:cubicBezTo>
                      <a:pt x="353" y="0"/>
                      <a:pt x="360" y="6"/>
                      <a:pt x="360" y="14"/>
                    </a:cubicBezTo>
                    <a:lnTo>
                      <a:pt x="360" y="14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chemeClr val="accent2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lvl="0" algn="ctr">
                  <a:lnSpc>
                    <a:spcPct val="90000"/>
                  </a:lnSpc>
                </a:pPr>
                <a:endParaRPr lang="en-US" sz="500" b="1" dirty="0">
                  <a:solidFill>
                    <a:srgbClr val="FFFFFF"/>
                  </a:solidFill>
                  <a:latin typeface="Century Gothic" pitchFamily="34" charset="0"/>
                </a:endParaRPr>
              </a:p>
              <a:p>
                <a:pPr lvl="0" algn="ctr">
                  <a:lnSpc>
                    <a:spcPct val="90000"/>
                  </a:lnSpc>
                </a:pPr>
                <a:r>
                  <a:rPr lang="en-US" sz="500" b="1" dirty="0">
                    <a:solidFill>
                      <a:srgbClr val="FFFFFF"/>
                    </a:solidFill>
                    <a:latin typeface="Century Gothic" pitchFamily="34" charset="0"/>
                  </a:rPr>
                  <a:t>CONTROLLER</a:t>
                </a:r>
              </a:p>
              <a:p>
                <a:pPr lvl="0" algn="ctr">
                  <a:lnSpc>
                    <a:spcPct val="90000"/>
                  </a:lnSpc>
                </a:pPr>
                <a:r>
                  <a:rPr lang="en-US" sz="500" b="1" dirty="0">
                    <a:solidFill>
                      <a:srgbClr val="FFFFFF"/>
                    </a:solidFill>
                    <a:latin typeface="Century Gothic" pitchFamily="34" charset="0"/>
                  </a:rPr>
                  <a:t>VM</a:t>
                </a:r>
              </a:p>
              <a:p>
                <a:pPr lvl="0" algn="ctr">
                  <a:lnSpc>
                    <a:spcPct val="90000"/>
                  </a:lnSpc>
                </a:pPr>
                <a:endParaRPr lang="en-US" sz="500" b="1" dirty="0">
                  <a:solidFill>
                    <a:srgbClr val="FFFFFF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54" name="Freeform 10"/>
              <p:cNvSpPr>
                <a:spLocks/>
              </p:cNvSpPr>
              <p:nvPr/>
            </p:nvSpPr>
            <p:spPr bwMode="auto">
              <a:xfrm>
                <a:off x="309045" y="1536115"/>
                <a:ext cx="1152150" cy="279672"/>
              </a:xfrm>
              <a:custGeom>
                <a:avLst/>
                <a:gdLst/>
                <a:ahLst/>
                <a:cxnLst>
                  <a:cxn ang="0">
                    <a:pos x="600" y="148"/>
                  </a:cxn>
                  <a:cxn ang="0">
                    <a:pos x="584" y="163"/>
                  </a:cxn>
                  <a:cxn ang="0">
                    <a:pos x="17" y="163"/>
                  </a:cxn>
                  <a:cxn ang="0">
                    <a:pos x="0" y="148"/>
                  </a:cxn>
                  <a:cxn ang="0">
                    <a:pos x="0" y="14"/>
                  </a:cxn>
                  <a:cxn ang="0">
                    <a:pos x="17" y="0"/>
                  </a:cxn>
                  <a:cxn ang="0">
                    <a:pos x="584" y="0"/>
                  </a:cxn>
                  <a:cxn ang="0">
                    <a:pos x="600" y="14"/>
                  </a:cxn>
                  <a:cxn ang="0">
                    <a:pos x="600" y="148"/>
                  </a:cxn>
                </a:cxnLst>
                <a:rect l="0" t="0" r="r" b="b"/>
                <a:pathLst>
                  <a:path w="600" h="163">
                    <a:moveTo>
                      <a:pt x="600" y="148"/>
                    </a:moveTo>
                    <a:cubicBezTo>
                      <a:pt x="600" y="156"/>
                      <a:pt x="593" y="163"/>
                      <a:pt x="584" y="163"/>
                    </a:cubicBezTo>
                    <a:cubicBezTo>
                      <a:pt x="17" y="163"/>
                      <a:pt x="17" y="163"/>
                      <a:pt x="17" y="163"/>
                    </a:cubicBezTo>
                    <a:cubicBezTo>
                      <a:pt x="8" y="163"/>
                      <a:pt x="0" y="156"/>
                      <a:pt x="0" y="14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8" y="0"/>
                      <a:pt x="17" y="0"/>
                    </a:cubicBezTo>
                    <a:cubicBezTo>
                      <a:pt x="584" y="0"/>
                      <a:pt x="584" y="0"/>
                      <a:pt x="584" y="0"/>
                    </a:cubicBezTo>
                    <a:cubicBezTo>
                      <a:pt x="593" y="0"/>
                      <a:pt x="600" y="6"/>
                      <a:pt x="600" y="14"/>
                    </a:cubicBezTo>
                    <a:lnTo>
                      <a:pt x="600" y="14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800" dirty="0">
                    <a:solidFill>
                      <a:srgbClr val="FFFFFF"/>
                    </a:solidFill>
                    <a:latin typeface="Century Gothic" pitchFamily="34" charset="0"/>
                  </a:rPr>
                  <a:t>HYPERVISOR</a:t>
                </a:r>
              </a:p>
            </p:txBody>
          </p:sp>
          <p:grpSp>
            <p:nvGrpSpPr>
              <p:cNvPr id="155" name="Group 154"/>
              <p:cNvGrpSpPr/>
              <p:nvPr/>
            </p:nvGrpSpPr>
            <p:grpSpPr>
              <a:xfrm>
                <a:off x="309044" y="1342790"/>
                <a:ext cx="672088" cy="153620"/>
                <a:chOff x="309044" y="1342790"/>
                <a:chExt cx="672088" cy="153620"/>
              </a:xfrm>
            </p:grpSpPr>
            <p:sp>
              <p:nvSpPr>
                <p:cNvPr id="156" name="Shape 545"/>
                <p:cNvSpPr/>
                <p:nvPr/>
              </p:nvSpPr>
              <p:spPr>
                <a:xfrm>
                  <a:off x="309044" y="1342790"/>
                  <a:ext cx="192025" cy="153620"/>
                </a:xfrm>
                <a:prstGeom prst="roundRect">
                  <a:avLst>
                    <a:gd name="adj" fmla="val 21699"/>
                  </a:avLst>
                </a:prstGeom>
                <a:gradFill>
                  <a:gsLst>
                    <a:gs pos="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lnSpc>
                      <a:spcPct val="90000"/>
                    </a:lnSpc>
                    <a:defRPr sz="1800" b="0">
                      <a:solidFill>
                        <a:srgbClr val="000000"/>
                      </a:solidFill>
                    </a:defRPr>
                  </a:pPr>
                  <a:r>
                    <a:rPr lang="en-US" sz="600" dirty="0">
                      <a:solidFill>
                        <a:srgbClr val="FFFFFF"/>
                      </a:solidFill>
                      <a:latin typeface="Century Gothic" pitchFamily="34" charset="0"/>
                    </a:rPr>
                    <a:t>VM</a:t>
                  </a:r>
                </a:p>
              </p:txBody>
            </p:sp>
            <p:sp>
              <p:nvSpPr>
                <p:cNvPr id="157" name="Shape 545"/>
                <p:cNvSpPr/>
                <p:nvPr/>
              </p:nvSpPr>
              <p:spPr>
                <a:xfrm>
                  <a:off x="549075" y="1342790"/>
                  <a:ext cx="192025" cy="153620"/>
                </a:xfrm>
                <a:prstGeom prst="roundRect">
                  <a:avLst>
                    <a:gd name="adj" fmla="val 21699"/>
                  </a:avLst>
                </a:prstGeom>
                <a:gradFill>
                  <a:gsLst>
                    <a:gs pos="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lnSpc>
                      <a:spcPct val="90000"/>
                    </a:lnSpc>
                    <a:defRPr sz="1800" b="0">
                      <a:solidFill>
                        <a:srgbClr val="000000"/>
                      </a:solidFill>
                    </a:defRPr>
                  </a:pPr>
                  <a:r>
                    <a:rPr lang="en-US" sz="600" dirty="0">
                      <a:solidFill>
                        <a:srgbClr val="FFFFFF"/>
                      </a:solidFill>
                      <a:latin typeface="Century Gothic" pitchFamily="34" charset="0"/>
                    </a:rPr>
                    <a:t>VM</a:t>
                  </a:r>
                </a:p>
              </p:txBody>
            </p:sp>
            <p:sp>
              <p:nvSpPr>
                <p:cNvPr id="158" name="Shape 545"/>
                <p:cNvSpPr/>
                <p:nvPr/>
              </p:nvSpPr>
              <p:spPr>
                <a:xfrm>
                  <a:off x="789107" y="1342790"/>
                  <a:ext cx="192025" cy="153620"/>
                </a:xfrm>
                <a:prstGeom prst="roundRect">
                  <a:avLst>
                    <a:gd name="adj" fmla="val 21699"/>
                  </a:avLst>
                </a:prstGeom>
                <a:gradFill>
                  <a:gsLst>
                    <a:gs pos="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lnSpc>
                      <a:spcPct val="90000"/>
                    </a:lnSpc>
                    <a:defRPr sz="1800" b="0">
                      <a:solidFill>
                        <a:srgbClr val="000000"/>
                      </a:solidFill>
                    </a:defRPr>
                  </a:pPr>
                  <a:r>
                    <a:rPr lang="en-US" sz="600" dirty="0">
                      <a:solidFill>
                        <a:srgbClr val="FFFFFF"/>
                      </a:solidFill>
                      <a:latin typeface="Century Gothic" pitchFamily="34" charset="0"/>
                    </a:rPr>
                    <a:t>VM</a:t>
                  </a:r>
                </a:p>
              </p:txBody>
            </p:sp>
          </p:grpSp>
        </p:grpSp>
        <p:grpSp>
          <p:nvGrpSpPr>
            <p:cNvPr id="117" name="Group 116"/>
            <p:cNvGrpSpPr/>
            <p:nvPr/>
          </p:nvGrpSpPr>
          <p:grpSpPr>
            <a:xfrm>
              <a:off x="5493720" y="1342790"/>
              <a:ext cx="1651416" cy="472997"/>
              <a:chOff x="309044" y="1342790"/>
              <a:chExt cx="1651416" cy="472997"/>
            </a:xfrm>
          </p:grpSpPr>
          <p:sp>
            <p:nvSpPr>
              <p:cNvPr id="120" name="Freeform 6"/>
              <p:cNvSpPr>
                <a:spLocks/>
              </p:cNvSpPr>
              <p:nvPr/>
            </p:nvSpPr>
            <p:spPr bwMode="auto">
              <a:xfrm>
                <a:off x="1499599" y="1534815"/>
                <a:ext cx="460861" cy="280972"/>
              </a:xfrm>
              <a:custGeom>
                <a:avLst/>
                <a:gdLst/>
                <a:ahLst/>
                <a:cxnLst>
                  <a:cxn ang="0">
                    <a:pos x="360" y="148"/>
                  </a:cxn>
                  <a:cxn ang="0">
                    <a:pos x="344" y="163"/>
                  </a:cxn>
                  <a:cxn ang="0">
                    <a:pos x="17" y="163"/>
                  </a:cxn>
                  <a:cxn ang="0">
                    <a:pos x="0" y="148"/>
                  </a:cxn>
                  <a:cxn ang="0">
                    <a:pos x="0" y="14"/>
                  </a:cxn>
                  <a:cxn ang="0">
                    <a:pos x="17" y="0"/>
                  </a:cxn>
                  <a:cxn ang="0">
                    <a:pos x="344" y="0"/>
                  </a:cxn>
                  <a:cxn ang="0">
                    <a:pos x="360" y="14"/>
                  </a:cxn>
                  <a:cxn ang="0">
                    <a:pos x="360" y="148"/>
                  </a:cxn>
                </a:cxnLst>
                <a:rect l="0" t="0" r="r" b="b"/>
                <a:pathLst>
                  <a:path w="360" h="163">
                    <a:moveTo>
                      <a:pt x="360" y="148"/>
                    </a:moveTo>
                    <a:cubicBezTo>
                      <a:pt x="360" y="156"/>
                      <a:pt x="353" y="163"/>
                      <a:pt x="344" y="163"/>
                    </a:cubicBezTo>
                    <a:cubicBezTo>
                      <a:pt x="17" y="163"/>
                      <a:pt x="17" y="163"/>
                      <a:pt x="17" y="163"/>
                    </a:cubicBezTo>
                    <a:cubicBezTo>
                      <a:pt x="7" y="163"/>
                      <a:pt x="0" y="156"/>
                      <a:pt x="0" y="14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7" y="0"/>
                      <a:pt x="17" y="0"/>
                    </a:cubicBezTo>
                    <a:cubicBezTo>
                      <a:pt x="344" y="0"/>
                      <a:pt x="344" y="0"/>
                      <a:pt x="344" y="0"/>
                    </a:cubicBezTo>
                    <a:cubicBezTo>
                      <a:pt x="353" y="0"/>
                      <a:pt x="360" y="6"/>
                      <a:pt x="360" y="14"/>
                    </a:cubicBezTo>
                    <a:lnTo>
                      <a:pt x="360" y="14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chemeClr val="accent2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lvl="0" algn="ctr">
                  <a:lnSpc>
                    <a:spcPct val="90000"/>
                  </a:lnSpc>
                </a:pPr>
                <a:r>
                  <a:rPr lang="en-US" sz="500" b="1" dirty="0">
                    <a:solidFill>
                      <a:srgbClr val="FFFFFF"/>
                    </a:solidFill>
                    <a:latin typeface="Century Gothic" pitchFamily="34" charset="0"/>
                  </a:rPr>
                  <a:t>CONTROLLER</a:t>
                </a:r>
              </a:p>
              <a:p>
                <a:pPr lvl="0" algn="ctr">
                  <a:lnSpc>
                    <a:spcPct val="90000"/>
                  </a:lnSpc>
                </a:pPr>
                <a:r>
                  <a:rPr lang="en-US" sz="500" b="1" dirty="0">
                    <a:solidFill>
                      <a:srgbClr val="FFFFFF"/>
                    </a:solidFill>
                    <a:latin typeface="Century Gothic" pitchFamily="34" charset="0"/>
                  </a:rPr>
                  <a:t>VM</a:t>
                </a:r>
              </a:p>
            </p:txBody>
          </p:sp>
          <p:sp>
            <p:nvSpPr>
              <p:cNvPr id="121" name="Freeform 10"/>
              <p:cNvSpPr>
                <a:spLocks/>
              </p:cNvSpPr>
              <p:nvPr/>
            </p:nvSpPr>
            <p:spPr bwMode="auto">
              <a:xfrm>
                <a:off x="309045" y="1536115"/>
                <a:ext cx="1152150" cy="279672"/>
              </a:xfrm>
              <a:custGeom>
                <a:avLst/>
                <a:gdLst/>
                <a:ahLst/>
                <a:cxnLst>
                  <a:cxn ang="0">
                    <a:pos x="600" y="148"/>
                  </a:cxn>
                  <a:cxn ang="0">
                    <a:pos x="584" y="163"/>
                  </a:cxn>
                  <a:cxn ang="0">
                    <a:pos x="17" y="163"/>
                  </a:cxn>
                  <a:cxn ang="0">
                    <a:pos x="0" y="148"/>
                  </a:cxn>
                  <a:cxn ang="0">
                    <a:pos x="0" y="14"/>
                  </a:cxn>
                  <a:cxn ang="0">
                    <a:pos x="17" y="0"/>
                  </a:cxn>
                  <a:cxn ang="0">
                    <a:pos x="584" y="0"/>
                  </a:cxn>
                  <a:cxn ang="0">
                    <a:pos x="600" y="14"/>
                  </a:cxn>
                  <a:cxn ang="0">
                    <a:pos x="600" y="148"/>
                  </a:cxn>
                </a:cxnLst>
                <a:rect l="0" t="0" r="r" b="b"/>
                <a:pathLst>
                  <a:path w="600" h="163">
                    <a:moveTo>
                      <a:pt x="600" y="148"/>
                    </a:moveTo>
                    <a:cubicBezTo>
                      <a:pt x="600" y="156"/>
                      <a:pt x="593" y="163"/>
                      <a:pt x="584" y="163"/>
                    </a:cubicBezTo>
                    <a:cubicBezTo>
                      <a:pt x="17" y="163"/>
                      <a:pt x="17" y="163"/>
                      <a:pt x="17" y="163"/>
                    </a:cubicBezTo>
                    <a:cubicBezTo>
                      <a:pt x="8" y="163"/>
                      <a:pt x="0" y="156"/>
                      <a:pt x="0" y="14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8" y="0"/>
                      <a:pt x="17" y="0"/>
                    </a:cubicBezTo>
                    <a:cubicBezTo>
                      <a:pt x="584" y="0"/>
                      <a:pt x="584" y="0"/>
                      <a:pt x="584" y="0"/>
                    </a:cubicBezTo>
                    <a:cubicBezTo>
                      <a:pt x="593" y="0"/>
                      <a:pt x="600" y="6"/>
                      <a:pt x="600" y="14"/>
                    </a:cubicBezTo>
                    <a:lnTo>
                      <a:pt x="600" y="14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800" dirty="0">
                    <a:solidFill>
                      <a:srgbClr val="FFFFFF"/>
                    </a:solidFill>
                    <a:latin typeface="Century Gothic" pitchFamily="34" charset="0"/>
                  </a:rPr>
                  <a:t>HYPERVISOR</a:t>
                </a:r>
              </a:p>
            </p:txBody>
          </p:sp>
          <p:grpSp>
            <p:nvGrpSpPr>
              <p:cNvPr id="123" name="Group 122"/>
              <p:cNvGrpSpPr/>
              <p:nvPr/>
            </p:nvGrpSpPr>
            <p:grpSpPr>
              <a:xfrm>
                <a:off x="309044" y="1342790"/>
                <a:ext cx="672088" cy="153620"/>
                <a:chOff x="309044" y="1342790"/>
                <a:chExt cx="672088" cy="153620"/>
              </a:xfrm>
            </p:grpSpPr>
            <p:sp>
              <p:nvSpPr>
                <p:cNvPr id="125" name="Shape 545"/>
                <p:cNvSpPr/>
                <p:nvPr/>
              </p:nvSpPr>
              <p:spPr>
                <a:xfrm>
                  <a:off x="309044" y="1342790"/>
                  <a:ext cx="192025" cy="153620"/>
                </a:xfrm>
                <a:prstGeom prst="roundRect">
                  <a:avLst>
                    <a:gd name="adj" fmla="val 21699"/>
                  </a:avLst>
                </a:prstGeom>
                <a:gradFill>
                  <a:gsLst>
                    <a:gs pos="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lnSpc>
                      <a:spcPct val="90000"/>
                    </a:lnSpc>
                    <a:defRPr sz="1800" b="0">
                      <a:solidFill>
                        <a:srgbClr val="000000"/>
                      </a:solidFill>
                    </a:defRPr>
                  </a:pPr>
                  <a:r>
                    <a:rPr lang="en-US" sz="600" dirty="0">
                      <a:solidFill>
                        <a:srgbClr val="FFFFFF"/>
                      </a:solidFill>
                      <a:latin typeface="Century Gothic" pitchFamily="34" charset="0"/>
                    </a:rPr>
                    <a:t>VM</a:t>
                  </a:r>
                </a:p>
              </p:txBody>
            </p:sp>
            <p:sp>
              <p:nvSpPr>
                <p:cNvPr id="126" name="Shape 545"/>
                <p:cNvSpPr/>
                <p:nvPr/>
              </p:nvSpPr>
              <p:spPr>
                <a:xfrm>
                  <a:off x="549075" y="1342790"/>
                  <a:ext cx="192025" cy="153620"/>
                </a:xfrm>
                <a:prstGeom prst="roundRect">
                  <a:avLst>
                    <a:gd name="adj" fmla="val 21699"/>
                  </a:avLst>
                </a:prstGeom>
                <a:gradFill>
                  <a:gsLst>
                    <a:gs pos="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lnSpc>
                      <a:spcPct val="90000"/>
                    </a:lnSpc>
                    <a:defRPr sz="1800" b="0">
                      <a:solidFill>
                        <a:srgbClr val="000000"/>
                      </a:solidFill>
                    </a:defRPr>
                  </a:pPr>
                  <a:r>
                    <a:rPr lang="en-US" sz="600" dirty="0">
                      <a:solidFill>
                        <a:srgbClr val="FFFFFF"/>
                      </a:solidFill>
                      <a:latin typeface="Century Gothic" pitchFamily="34" charset="0"/>
                    </a:rPr>
                    <a:t>VM</a:t>
                  </a:r>
                </a:p>
              </p:txBody>
            </p:sp>
            <p:sp>
              <p:nvSpPr>
                <p:cNvPr id="127" name="Shape 545"/>
                <p:cNvSpPr/>
                <p:nvPr/>
              </p:nvSpPr>
              <p:spPr>
                <a:xfrm>
                  <a:off x="789107" y="1342790"/>
                  <a:ext cx="192025" cy="153620"/>
                </a:xfrm>
                <a:prstGeom prst="roundRect">
                  <a:avLst>
                    <a:gd name="adj" fmla="val 21699"/>
                  </a:avLst>
                </a:prstGeom>
                <a:gradFill>
                  <a:gsLst>
                    <a:gs pos="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lnSpc>
                      <a:spcPct val="90000"/>
                    </a:lnSpc>
                    <a:defRPr sz="1800" b="0">
                      <a:solidFill>
                        <a:srgbClr val="000000"/>
                      </a:solidFill>
                    </a:defRPr>
                  </a:pPr>
                  <a:r>
                    <a:rPr lang="en-US" sz="600" dirty="0">
                      <a:solidFill>
                        <a:srgbClr val="FFFFFF"/>
                      </a:solidFill>
                      <a:latin typeface="Century Gothic" pitchFamily="34" charset="0"/>
                    </a:rPr>
                    <a:t>VM</a:t>
                  </a:r>
                </a:p>
              </p:txBody>
            </p:sp>
          </p:grpSp>
        </p:grpSp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64" y="2072485"/>
              <a:ext cx="1598976" cy="29980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489" y="2072485"/>
              <a:ext cx="1598976" cy="29980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1715" y="2072485"/>
              <a:ext cx="1598976" cy="29980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9939" y="2072485"/>
              <a:ext cx="1598976" cy="29980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8164" y="2072485"/>
              <a:ext cx="1598976" cy="299807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21" name="Group 20"/>
          <p:cNvGrpSpPr/>
          <p:nvPr/>
        </p:nvGrpSpPr>
        <p:grpSpPr>
          <a:xfrm>
            <a:off x="2234721" y="1430979"/>
            <a:ext cx="4419094" cy="2149899"/>
            <a:chOff x="2344510" y="1534815"/>
            <a:chExt cx="4420692" cy="2150677"/>
          </a:xfrm>
        </p:grpSpPr>
        <p:sp>
          <p:nvSpPr>
            <p:cNvPr id="15" name="Trapezoid 14"/>
            <p:cNvSpPr/>
            <p:nvPr/>
          </p:nvSpPr>
          <p:spPr>
            <a:xfrm>
              <a:off x="2345990" y="2618530"/>
              <a:ext cx="4321881" cy="223335"/>
            </a:xfrm>
            <a:prstGeom prst="trapezoid">
              <a:avLst>
                <a:gd name="adj" fmla="val 19900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grpSp>
          <p:nvGrpSpPr>
            <p:cNvPr id="3" name="Group 24"/>
            <p:cNvGrpSpPr/>
            <p:nvPr/>
          </p:nvGrpSpPr>
          <p:grpSpPr>
            <a:xfrm>
              <a:off x="2345990" y="2395195"/>
              <a:ext cx="4419212" cy="446477"/>
              <a:chOff x="2400799" y="2079580"/>
              <a:chExt cx="4419212" cy="446477"/>
            </a:xfrm>
          </p:grpSpPr>
          <p:grpSp>
            <p:nvGrpSpPr>
              <p:cNvPr id="4" name="Group 21"/>
              <p:cNvGrpSpPr/>
              <p:nvPr/>
            </p:nvGrpSpPr>
            <p:grpSpPr>
              <a:xfrm>
                <a:off x="2400799" y="2079580"/>
                <a:ext cx="4321881" cy="446477"/>
                <a:chOff x="2400799" y="2079580"/>
                <a:chExt cx="4321881" cy="446477"/>
              </a:xfrm>
            </p:grpSpPr>
            <p:sp>
              <p:nvSpPr>
                <p:cNvPr id="50" name="Trapezoid 49"/>
                <p:cNvSpPr/>
                <p:nvPr/>
              </p:nvSpPr>
              <p:spPr>
                <a:xfrm>
                  <a:off x="2400799" y="2079580"/>
                  <a:ext cx="4321881" cy="223335"/>
                </a:xfrm>
                <a:prstGeom prst="trapezoid">
                  <a:avLst>
                    <a:gd name="adj" fmla="val 199008"/>
                  </a:avLst>
                </a:prstGeom>
                <a:solidFill>
                  <a:schemeClr val="accent2"/>
                </a:solidFill>
                <a:ln w="12700"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2400799" y="2302722"/>
                  <a:ext cx="4321881" cy="223335"/>
                </a:xfrm>
                <a:prstGeom prst="rect">
                  <a:avLst/>
                </a:prstGeom>
                <a:gradFill flip="none" rotWithShape="1">
                  <a:gsLst>
                    <a:gs pos="36000">
                      <a:schemeClr val="accent2"/>
                    </a:gs>
                    <a:gs pos="83000">
                      <a:srgbClr val="00B0F0"/>
                    </a:gs>
                  </a:gsLst>
                  <a:lin ang="16200000" scaled="0"/>
                  <a:tileRect/>
                </a:gradFill>
                <a:ln w="12700"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latin typeface="Century Gothic" charset="0"/>
                      <a:ea typeface="Century Gothic" charset="0"/>
                      <a:cs typeface="Century Gothic" charset="0"/>
                    </a:rPr>
                    <a:t>DATASTORE/VOLUME</a:t>
                  </a:r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00799" y="2302915"/>
                  <a:ext cx="4321881" cy="0"/>
                </a:xfrm>
                <a:prstGeom prst="line">
                  <a:avLst/>
                </a:prstGeom>
                <a:gradFill flip="none" rotWithShape="1">
                  <a:gsLst>
                    <a:gs pos="37000">
                      <a:schemeClr val="accent2">
                        <a:lumMod val="50000"/>
                      </a:schemeClr>
                    </a:gs>
                    <a:gs pos="83000">
                      <a:schemeClr val="accent2"/>
                    </a:gs>
                  </a:gsLst>
                  <a:lin ang="16200000" scaled="0"/>
                  <a:tileRect/>
                </a:gradFill>
                <a:ln w="12700"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</p:cxnSp>
          </p:grpSp>
          <p:cxnSp>
            <p:nvCxnSpPr>
              <p:cNvPr id="124" name="Straight Connector 123"/>
              <p:cNvCxnSpPr/>
              <p:nvPr/>
            </p:nvCxnSpPr>
            <p:spPr>
              <a:xfrm>
                <a:off x="2498130" y="2302915"/>
                <a:ext cx="4321881" cy="0"/>
              </a:xfrm>
              <a:prstGeom prst="line">
                <a:avLst/>
              </a:prstGeom>
              <a:ln>
                <a:gradFill flip="none" rotWithShape="1">
                  <a:gsLst>
                    <a:gs pos="57000">
                      <a:srgbClr val="FEFEFE"/>
                    </a:gs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Storevisor"/>
            <p:cNvGrpSpPr/>
            <p:nvPr/>
          </p:nvGrpSpPr>
          <p:grpSpPr>
            <a:xfrm>
              <a:off x="5148075" y="1681248"/>
              <a:ext cx="1519796" cy="860472"/>
              <a:chOff x="5148075" y="1957269"/>
              <a:chExt cx="1519796" cy="860472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5592531" y="2183304"/>
                <a:ext cx="1075340" cy="634437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/>
                  </a:gs>
                  <a:gs pos="100000">
                    <a:schemeClr val="accent2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CONTROLLER</a:t>
                </a:r>
              </a:p>
              <a:p>
                <a:pPr algn="ctr"/>
                <a:r>
                  <a:rPr lang="en-US" sz="800" b="1" dirty="0">
                    <a:solidFill>
                      <a:schemeClr val="bg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VM</a:t>
                </a:r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5148075" y="1957270"/>
                <a:ext cx="1519796" cy="223335"/>
              </a:xfrm>
              <a:custGeom>
                <a:avLst/>
                <a:gdLst>
                  <a:gd name="connsiteX0" fmla="*/ 0 w 1519796"/>
                  <a:gd name="connsiteY0" fmla="*/ 0 h 223335"/>
                  <a:gd name="connsiteX1" fmla="*/ 1075341 w 1519796"/>
                  <a:gd name="connsiteY1" fmla="*/ 0 h 223335"/>
                  <a:gd name="connsiteX2" fmla="*/ 1519796 w 1519796"/>
                  <a:gd name="connsiteY2" fmla="*/ 223335 h 223335"/>
                  <a:gd name="connsiteX3" fmla="*/ 444455 w 1519796"/>
                  <a:gd name="connsiteY3" fmla="*/ 223335 h 223335"/>
                  <a:gd name="connsiteX4" fmla="*/ 0 w 1519796"/>
                  <a:gd name="connsiteY4" fmla="*/ 0 h 223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9796" h="223335">
                    <a:moveTo>
                      <a:pt x="0" y="0"/>
                    </a:moveTo>
                    <a:lnTo>
                      <a:pt x="1075341" y="0"/>
                    </a:lnTo>
                    <a:lnTo>
                      <a:pt x="1519796" y="223335"/>
                    </a:lnTo>
                    <a:lnTo>
                      <a:pt x="444455" y="223335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83000">
                    <a:srgbClr val="00B0F0"/>
                  </a:gs>
                </a:gsLst>
                <a:lin ang="16200000" scaled="1"/>
                <a:tileRect/>
              </a:gradFill>
              <a:ln w="12700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5149042" y="1957269"/>
                <a:ext cx="442913" cy="852606"/>
              </a:xfrm>
              <a:custGeom>
                <a:avLst/>
                <a:gdLst>
                  <a:gd name="connsiteX0" fmla="*/ 442913 w 442913"/>
                  <a:gd name="connsiteY0" fmla="*/ 223838 h 854869"/>
                  <a:gd name="connsiteX1" fmla="*/ 442913 w 442913"/>
                  <a:gd name="connsiteY1" fmla="*/ 854869 h 854869"/>
                  <a:gd name="connsiteX2" fmla="*/ 0 w 442913"/>
                  <a:gd name="connsiteY2" fmla="*/ 635794 h 854869"/>
                  <a:gd name="connsiteX3" fmla="*/ 0 w 442913"/>
                  <a:gd name="connsiteY3" fmla="*/ 0 h 854869"/>
                  <a:gd name="connsiteX4" fmla="*/ 442913 w 442913"/>
                  <a:gd name="connsiteY4" fmla="*/ 223838 h 854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2913" h="854869">
                    <a:moveTo>
                      <a:pt x="442913" y="223838"/>
                    </a:moveTo>
                    <a:lnTo>
                      <a:pt x="442913" y="854869"/>
                    </a:lnTo>
                    <a:lnTo>
                      <a:pt x="0" y="635794"/>
                    </a:lnTo>
                    <a:lnTo>
                      <a:pt x="0" y="0"/>
                    </a:lnTo>
                    <a:lnTo>
                      <a:pt x="442913" y="22383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>
                      <a:lumMod val="75000"/>
                    </a:schemeClr>
                  </a:gs>
                  <a:gs pos="83000">
                    <a:schemeClr val="accent5"/>
                  </a:gs>
                </a:gsLst>
                <a:lin ang="16200000" scaled="1"/>
                <a:tileRect/>
              </a:gradFill>
              <a:ln w="12700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Group 53"/>
            <p:cNvGrpSpPr/>
            <p:nvPr/>
          </p:nvGrpSpPr>
          <p:grpSpPr>
            <a:xfrm>
              <a:off x="2345990" y="1681249"/>
              <a:ext cx="4321881" cy="860471"/>
              <a:chOff x="2400799" y="1665779"/>
              <a:chExt cx="4321881" cy="860471"/>
            </a:xfrm>
          </p:grpSpPr>
          <p:sp>
            <p:nvSpPr>
              <p:cNvPr id="57" name="Trapezoid 56"/>
              <p:cNvSpPr/>
              <p:nvPr/>
            </p:nvSpPr>
            <p:spPr>
              <a:xfrm>
                <a:off x="2400799" y="1665779"/>
                <a:ext cx="3246541" cy="223335"/>
              </a:xfrm>
              <a:prstGeom prst="trapezoid">
                <a:avLst>
                  <a:gd name="adj" fmla="val 199008"/>
                </a:avLst>
              </a:prstGeom>
              <a:gradFill flip="none" rotWithShape="1">
                <a:gsLst>
                  <a:gs pos="37000">
                    <a:schemeClr val="bg1">
                      <a:lumMod val="75000"/>
                    </a:schemeClr>
                  </a:gs>
                  <a:gs pos="83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  <a:ln w="12700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599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400800" y="1891813"/>
                <a:ext cx="3246540" cy="634437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HYPERVISOR</a:t>
                </a:r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>
                <a:off x="2400799" y="1889114"/>
                <a:ext cx="4321881" cy="0"/>
              </a:xfrm>
              <a:prstGeom prst="line">
                <a:avLst/>
              </a:prstGeom>
              <a:ln>
                <a:gradFill flip="none" rotWithShape="1">
                  <a:gsLst>
                    <a:gs pos="57000">
                      <a:srgbClr val="FEFEFE"/>
                    </a:gs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26"/>
            <p:cNvGrpSpPr/>
            <p:nvPr/>
          </p:nvGrpSpPr>
          <p:grpSpPr>
            <a:xfrm>
              <a:off x="4829330" y="1534815"/>
              <a:ext cx="418373" cy="308013"/>
              <a:chOff x="4884139" y="1219200"/>
              <a:chExt cx="418373" cy="308013"/>
            </a:xfrm>
          </p:grpSpPr>
          <p:grpSp>
            <p:nvGrpSpPr>
              <p:cNvPr id="8" name="Group 101"/>
              <p:cNvGrpSpPr/>
              <p:nvPr/>
            </p:nvGrpSpPr>
            <p:grpSpPr>
              <a:xfrm>
                <a:off x="4884139" y="1219200"/>
                <a:ext cx="401468" cy="278678"/>
                <a:chOff x="2400799" y="2198095"/>
                <a:chExt cx="4321881" cy="479858"/>
              </a:xfrm>
            </p:grpSpPr>
            <p:sp>
              <p:nvSpPr>
                <p:cNvPr id="103" name="Trapezoid 102"/>
                <p:cNvSpPr/>
                <p:nvPr/>
              </p:nvSpPr>
              <p:spPr>
                <a:xfrm>
                  <a:off x="2400799" y="2198095"/>
                  <a:ext cx="4321881" cy="104820"/>
                </a:xfrm>
                <a:prstGeom prst="trapezoid">
                  <a:avLst>
                    <a:gd name="adj" fmla="val 91567"/>
                  </a:avLst>
                </a:prstGeom>
                <a:gradFill flip="none" rotWithShape="1">
                  <a:gsLst>
                    <a:gs pos="37000">
                      <a:srgbClr val="A9AAB7"/>
                    </a:gs>
                    <a:gs pos="83000">
                      <a:srgbClr val="9192A4"/>
                    </a:gs>
                  </a:gsLst>
                  <a:lin ang="13500000" scaled="1"/>
                  <a:tileRect/>
                </a:gradFill>
                <a:ln w="12700"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 sz="1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2400799" y="2302915"/>
                  <a:ext cx="4321881" cy="375038"/>
                </a:xfrm>
                <a:prstGeom prst="rect">
                  <a:avLst/>
                </a:prstGeom>
                <a:gradFill flip="none" rotWithShape="1">
                  <a:gsLst>
                    <a:gs pos="37000">
                      <a:schemeClr val="accent4"/>
                    </a:gs>
                    <a:gs pos="83000">
                      <a:schemeClr val="accent3"/>
                    </a:gs>
                  </a:gsLst>
                  <a:lin ang="13500000" scaled="1"/>
                  <a:tileRect/>
                </a:gradFill>
                <a:ln w="12700"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 sz="11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2" name="Trapezoid 121"/>
                <p:cNvSpPr/>
                <p:nvPr/>
              </p:nvSpPr>
              <p:spPr>
                <a:xfrm>
                  <a:off x="2400799" y="2571222"/>
                  <a:ext cx="4321881" cy="104819"/>
                </a:xfrm>
                <a:prstGeom prst="trapezoid">
                  <a:avLst>
                    <a:gd name="adj" fmla="val 91567"/>
                  </a:avLst>
                </a:prstGeom>
                <a:gradFill flip="none" rotWithShape="1">
                  <a:gsLst>
                    <a:gs pos="37000">
                      <a:schemeClr val="accent4"/>
                    </a:gs>
                    <a:gs pos="83000">
                      <a:schemeClr val="accent3"/>
                    </a:gs>
                  </a:gsLst>
                  <a:lin ang="13500000" scaled="1"/>
                  <a:tileRect/>
                </a:gradFill>
                <a:ln w="12700"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 sz="110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2400799" y="2302915"/>
                  <a:ext cx="4321881" cy="0"/>
                </a:xfrm>
                <a:prstGeom prst="line">
                  <a:avLst/>
                </a:prstGeom>
                <a:ln w="3175">
                  <a:gradFill flip="none" rotWithShape="1">
                    <a:gsLst>
                      <a:gs pos="0">
                        <a:srgbClr val="E0E0F0"/>
                      </a:gs>
                      <a:gs pos="100000">
                        <a:srgbClr val="9192A4"/>
                      </a:gs>
                    </a:gsLst>
                    <a:lin ang="1080000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Rectangle 23"/>
              <p:cNvSpPr/>
              <p:nvPr/>
            </p:nvSpPr>
            <p:spPr>
              <a:xfrm>
                <a:off x="4899693" y="1273205"/>
                <a:ext cx="402819" cy="254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50" dirty="0">
                    <a:solidFill>
                      <a:schemeClr val="bg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VM</a:t>
                </a:r>
                <a:endParaRPr lang="en-US" sz="1050" dirty="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</p:grpSp>
        <p:grpSp>
          <p:nvGrpSpPr>
            <p:cNvPr id="9" name="Group 125"/>
            <p:cNvGrpSpPr/>
            <p:nvPr/>
          </p:nvGrpSpPr>
          <p:grpSpPr>
            <a:xfrm>
              <a:off x="4324381" y="1534815"/>
              <a:ext cx="418373" cy="308013"/>
              <a:chOff x="4884139" y="1219200"/>
              <a:chExt cx="418373" cy="308013"/>
            </a:xfrm>
          </p:grpSpPr>
          <p:grpSp>
            <p:nvGrpSpPr>
              <p:cNvPr id="10" name="Group 126"/>
              <p:cNvGrpSpPr/>
              <p:nvPr/>
            </p:nvGrpSpPr>
            <p:grpSpPr>
              <a:xfrm>
                <a:off x="4884139" y="1219200"/>
                <a:ext cx="401468" cy="278678"/>
                <a:chOff x="2400799" y="2198095"/>
                <a:chExt cx="4321881" cy="479858"/>
              </a:xfrm>
            </p:grpSpPr>
            <p:sp>
              <p:nvSpPr>
                <p:cNvPr id="129" name="Trapezoid 128"/>
                <p:cNvSpPr/>
                <p:nvPr/>
              </p:nvSpPr>
              <p:spPr>
                <a:xfrm>
                  <a:off x="2400799" y="2198095"/>
                  <a:ext cx="4321881" cy="104820"/>
                </a:xfrm>
                <a:prstGeom prst="trapezoid">
                  <a:avLst>
                    <a:gd name="adj" fmla="val 91567"/>
                  </a:avLst>
                </a:prstGeom>
                <a:gradFill flip="none" rotWithShape="1">
                  <a:gsLst>
                    <a:gs pos="37000">
                      <a:srgbClr val="A9AAB7"/>
                    </a:gs>
                    <a:gs pos="83000">
                      <a:srgbClr val="9192A4"/>
                    </a:gs>
                  </a:gsLst>
                  <a:lin ang="13500000" scaled="1"/>
                  <a:tileRect/>
                </a:gradFill>
                <a:ln w="12700"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 sz="1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0" name="Rectangle 129"/>
                <p:cNvSpPr/>
                <p:nvPr/>
              </p:nvSpPr>
              <p:spPr>
                <a:xfrm>
                  <a:off x="2400799" y="2302915"/>
                  <a:ext cx="4321881" cy="375038"/>
                </a:xfrm>
                <a:prstGeom prst="rect">
                  <a:avLst/>
                </a:prstGeom>
                <a:gradFill flip="none" rotWithShape="1">
                  <a:gsLst>
                    <a:gs pos="37000">
                      <a:schemeClr val="accent4"/>
                    </a:gs>
                    <a:gs pos="83000">
                      <a:schemeClr val="accent3"/>
                    </a:gs>
                  </a:gsLst>
                  <a:lin ang="13500000" scaled="1"/>
                  <a:tileRect/>
                </a:gradFill>
                <a:ln w="12700"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 sz="11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1" name="Trapezoid 130"/>
                <p:cNvSpPr/>
                <p:nvPr/>
              </p:nvSpPr>
              <p:spPr>
                <a:xfrm>
                  <a:off x="2400799" y="2571222"/>
                  <a:ext cx="4321881" cy="104819"/>
                </a:xfrm>
                <a:prstGeom prst="trapezoid">
                  <a:avLst>
                    <a:gd name="adj" fmla="val 91567"/>
                  </a:avLst>
                </a:prstGeom>
                <a:gradFill flip="none" rotWithShape="1">
                  <a:gsLst>
                    <a:gs pos="37000">
                      <a:schemeClr val="accent4"/>
                    </a:gs>
                    <a:gs pos="83000">
                      <a:schemeClr val="accent3"/>
                    </a:gs>
                  </a:gsLst>
                  <a:lin ang="13500000" scaled="1"/>
                  <a:tileRect/>
                </a:gradFill>
                <a:ln w="12700"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 sz="110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2400799" y="2302915"/>
                  <a:ext cx="4321881" cy="0"/>
                </a:xfrm>
                <a:prstGeom prst="line">
                  <a:avLst/>
                </a:prstGeom>
                <a:ln w="3175">
                  <a:gradFill flip="none" rotWithShape="1">
                    <a:gsLst>
                      <a:gs pos="0">
                        <a:srgbClr val="E0E0F0"/>
                      </a:gs>
                      <a:gs pos="100000">
                        <a:srgbClr val="9192A4"/>
                      </a:gs>
                    </a:gsLst>
                    <a:lin ang="1080000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8" name="Rectangle 127"/>
              <p:cNvSpPr/>
              <p:nvPr/>
            </p:nvSpPr>
            <p:spPr>
              <a:xfrm>
                <a:off x="4899693" y="1273205"/>
                <a:ext cx="402819" cy="254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50" dirty="0">
                    <a:solidFill>
                      <a:schemeClr val="bg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VM</a:t>
                </a:r>
                <a:endParaRPr lang="en-US" sz="1050" dirty="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</p:grpSp>
        <p:grpSp>
          <p:nvGrpSpPr>
            <p:cNvPr id="11" name="Group 132"/>
            <p:cNvGrpSpPr/>
            <p:nvPr/>
          </p:nvGrpSpPr>
          <p:grpSpPr>
            <a:xfrm>
              <a:off x="3819433" y="1534815"/>
              <a:ext cx="418373" cy="308013"/>
              <a:chOff x="4884139" y="1219200"/>
              <a:chExt cx="418373" cy="308013"/>
            </a:xfrm>
          </p:grpSpPr>
          <p:grpSp>
            <p:nvGrpSpPr>
              <p:cNvPr id="12" name="Group 133"/>
              <p:cNvGrpSpPr/>
              <p:nvPr/>
            </p:nvGrpSpPr>
            <p:grpSpPr>
              <a:xfrm>
                <a:off x="4884139" y="1219200"/>
                <a:ext cx="401468" cy="278678"/>
                <a:chOff x="2400799" y="2198095"/>
                <a:chExt cx="4321881" cy="479858"/>
              </a:xfrm>
            </p:grpSpPr>
            <p:sp>
              <p:nvSpPr>
                <p:cNvPr id="136" name="Trapezoid 135"/>
                <p:cNvSpPr/>
                <p:nvPr/>
              </p:nvSpPr>
              <p:spPr>
                <a:xfrm>
                  <a:off x="2400799" y="2198095"/>
                  <a:ext cx="4321881" cy="104820"/>
                </a:xfrm>
                <a:prstGeom prst="trapezoid">
                  <a:avLst>
                    <a:gd name="adj" fmla="val 91567"/>
                  </a:avLst>
                </a:prstGeom>
                <a:gradFill flip="none" rotWithShape="1">
                  <a:gsLst>
                    <a:gs pos="37000">
                      <a:srgbClr val="A9AAB7"/>
                    </a:gs>
                    <a:gs pos="83000">
                      <a:srgbClr val="9192A4"/>
                    </a:gs>
                  </a:gsLst>
                  <a:lin ang="13500000" scaled="1"/>
                  <a:tileRect/>
                </a:gradFill>
                <a:ln w="12700"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 sz="1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7" name="Rectangle 136"/>
                <p:cNvSpPr/>
                <p:nvPr/>
              </p:nvSpPr>
              <p:spPr>
                <a:xfrm>
                  <a:off x="2400799" y="2302915"/>
                  <a:ext cx="4321881" cy="375038"/>
                </a:xfrm>
                <a:prstGeom prst="rect">
                  <a:avLst/>
                </a:prstGeom>
                <a:gradFill flip="none" rotWithShape="1">
                  <a:gsLst>
                    <a:gs pos="37000">
                      <a:schemeClr val="accent4"/>
                    </a:gs>
                    <a:gs pos="83000">
                      <a:schemeClr val="accent3"/>
                    </a:gs>
                  </a:gsLst>
                  <a:lin ang="13500000" scaled="1"/>
                  <a:tileRect/>
                </a:gradFill>
                <a:ln w="12700"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 sz="11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8" name="Trapezoid 137"/>
                <p:cNvSpPr/>
                <p:nvPr/>
              </p:nvSpPr>
              <p:spPr>
                <a:xfrm>
                  <a:off x="2400799" y="2571222"/>
                  <a:ext cx="4321881" cy="104819"/>
                </a:xfrm>
                <a:prstGeom prst="trapezoid">
                  <a:avLst>
                    <a:gd name="adj" fmla="val 91567"/>
                  </a:avLst>
                </a:prstGeom>
                <a:gradFill flip="none" rotWithShape="1">
                  <a:gsLst>
                    <a:gs pos="37000">
                      <a:schemeClr val="accent4"/>
                    </a:gs>
                    <a:gs pos="83000">
                      <a:schemeClr val="accent3"/>
                    </a:gs>
                  </a:gsLst>
                  <a:lin ang="13500000" scaled="1"/>
                  <a:tileRect/>
                </a:gradFill>
                <a:ln w="12700"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 sz="110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2400799" y="2302915"/>
                  <a:ext cx="4321881" cy="0"/>
                </a:xfrm>
                <a:prstGeom prst="line">
                  <a:avLst/>
                </a:prstGeom>
                <a:ln w="3175">
                  <a:gradFill flip="none" rotWithShape="1">
                    <a:gsLst>
                      <a:gs pos="0">
                        <a:srgbClr val="E0E0F0"/>
                      </a:gs>
                      <a:gs pos="100000">
                        <a:srgbClr val="9192A4"/>
                      </a:gs>
                    </a:gsLst>
                    <a:lin ang="1080000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5" name="Rectangle 134"/>
              <p:cNvSpPr/>
              <p:nvPr/>
            </p:nvSpPr>
            <p:spPr>
              <a:xfrm>
                <a:off x="4899693" y="1273205"/>
                <a:ext cx="402819" cy="254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50" dirty="0">
                    <a:solidFill>
                      <a:schemeClr val="bg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VM</a:t>
                </a:r>
                <a:endParaRPr lang="en-US" sz="1050" dirty="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</p:grpSp>
        <p:grpSp>
          <p:nvGrpSpPr>
            <p:cNvPr id="13" name="Group 139"/>
            <p:cNvGrpSpPr/>
            <p:nvPr/>
          </p:nvGrpSpPr>
          <p:grpSpPr>
            <a:xfrm>
              <a:off x="3314485" y="1534815"/>
              <a:ext cx="418373" cy="308013"/>
              <a:chOff x="4884139" y="1219200"/>
              <a:chExt cx="418373" cy="308013"/>
            </a:xfrm>
          </p:grpSpPr>
          <p:grpSp>
            <p:nvGrpSpPr>
              <p:cNvPr id="14" name="Group 140"/>
              <p:cNvGrpSpPr/>
              <p:nvPr/>
            </p:nvGrpSpPr>
            <p:grpSpPr>
              <a:xfrm>
                <a:off x="4884139" y="1219200"/>
                <a:ext cx="401468" cy="278678"/>
                <a:chOff x="2400799" y="2198095"/>
                <a:chExt cx="4321881" cy="479858"/>
              </a:xfrm>
            </p:grpSpPr>
            <p:sp>
              <p:nvSpPr>
                <p:cNvPr id="143" name="Trapezoid 142"/>
                <p:cNvSpPr/>
                <p:nvPr/>
              </p:nvSpPr>
              <p:spPr>
                <a:xfrm>
                  <a:off x="2400799" y="2198095"/>
                  <a:ext cx="4321881" cy="104820"/>
                </a:xfrm>
                <a:prstGeom prst="trapezoid">
                  <a:avLst>
                    <a:gd name="adj" fmla="val 91567"/>
                  </a:avLst>
                </a:prstGeom>
                <a:gradFill flip="none" rotWithShape="1">
                  <a:gsLst>
                    <a:gs pos="37000">
                      <a:srgbClr val="A9AAB7"/>
                    </a:gs>
                    <a:gs pos="83000">
                      <a:srgbClr val="9192A4"/>
                    </a:gs>
                  </a:gsLst>
                  <a:lin ang="13500000" scaled="1"/>
                  <a:tileRect/>
                </a:gradFill>
                <a:ln w="12700"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 sz="1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>
                  <a:off x="2400799" y="2302915"/>
                  <a:ext cx="4321881" cy="375038"/>
                </a:xfrm>
                <a:prstGeom prst="rect">
                  <a:avLst/>
                </a:prstGeom>
                <a:gradFill flip="none" rotWithShape="1">
                  <a:gsLst>
                    <a:gs pos="37000">
                      <a:schemeClr val="accent4"/>
                    </a:gs>
                    <a:gs pos="83000">
                      <a:schemeClr val="accent3"/>
                    </a:gs>
                  </a:gsLst>
                  <a:lin ang="13500000" scaled="1"/>
                  <a:tileRect/>
                </a:gradFill>
                <a:ln w="12700"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 sz="11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5" name="Trapezoid 144"/>
                <p:cNvSpPr/>
                <p:nvPr/>
              </p:nvSpPr>
              <p:spPr>
                <a:xfrm>
                  <a:off x="2400799" y="2571222"/>
                  <a:ext cx="4321881" cy="104819"/>
                </a:xfrm>
                <a:prstGeom prst="trapezoid">
                  <a:avLst>
                    <a:gd name="adj" fmla="val 91567"/>
                  </a:avLst>
                </a:prstGeom>
                <a:gradFill flip="none" rotWithShape="1">
                  <a:gsLst>
                    <a:gs pos="37000">
                      <a:schemeClr val="accent4"/>
                    </a:gs>
                    <a:gs pos="83000">
                      <a:schemeClr val="accent3"/>
                    </a:gs>
                  </a:gsLst>
                  <a:lin ang="13500000" scaled="1"/>
                  <a:tileRect/>
                </a:gradFill>
                <a:ln w="12700"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 sz="110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2400799" y="2302915"/>
                  <a:ext cx="4321881" cy="0"/>
                </a:xfrm>
                <a:prstGeom prst="line">
                  <a:avLst/>
                </a:prstGeom>
                <a:ln w="3175">
                  <a:gradFill flip="none" rotWithShape="1">
                    <a:gsLst>
                      <a:gs pos="0">
                        <a:srgbClr val="E0E0F0"/>
                      </a:gs>
                      <a:gs pos="100000">
                        <a:srgbClr val="9192A4"/>
                      </a:gs>
                    </a:gsLst>
                    <a:lin ang="1080000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2" name="Rectangle 141"/>
              <p:cNvSpPr/>
              <p:nvPr/>
            </p:nvSpPr>
            <p:spPr>
              <a:xfrm>
                <a:off x="4899693" y="1273205"/>
                <a:ext cx="402819" cy="254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50" dirty="0">
                    <a:solidFill>
                      <a:schemeClr val="bg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VM</a:t>
                </a:r>
                <a:endParaRPr lang="en-US" sz="1050" dirty="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</p:grpSp>
        <p:grpSp>
          <p:nvGrpSpPr>
            <p:cNvPr id="17" name="Group 146"/>
            <p:cNvGrpSpPr/>
            <p:nvPr/>
          </p:nvGrpSpPr>
          <p:grpSpPr>
            <a:xfrm>
              <a:off x="2809537" y="1534815"/>
              <a:ext cx="418373" cy="308013"/>
              <a:chOff x="4884139" y="1219200"/>
              <a:chExt cx="418373" cy="308013"/>
            </a:xfrm>
          </p:grpSpPr>
          <p:grpSp>
            <p:nvGrpSpPr>
              <p:cNvPr id="18" name="Group 147"/>
              <p:cNvGrpSpPr/>
              <p:nvPr/>
            </p:nvGrpSpPr>
            <p:grpSpPr>
              <a:xfrm>
                <a:off x="4884139" y="1219200"/>
                <a:ext cx="401468" cy="278678"/>
                <a:chOff x="2400799" y="2198095"/>
                <a:chExt cx="4321881" cy="479858"/>
              </a:xfrm>
            </p:grpSpPr>
            <p:sp>
              <p:nvSpPr>
                <p:cNvPr id="150" name="Trapezoid 149"/>
                <p:cNvSpPr/>
                <p:nvPr/>
              </p:nvSpPr>
              <p:spPr>
                <a:xfrm>
                  <a:off x="2400799" y="2198095"/>
                  <a:ext cx="4321881" cy="104820"/>
                </a:xfrm>
                <a:prstGeom prst="trapezoid">
                  <a:avLst>
                    <a:gd name="adj" fmla="val 91567"/>
                  </a:avLst>
                </a:prstGeom>
                <a:gradFill flip="none" rotWithShape="1">
                  <a:gsLst>
                    <a:gs pos="37000">
                      <a:srgbClr val="A9AAB7"/>
                    </a:gs>
                    <a:gs pos="83000">
                      <a:srgbClr val="9192A4"/>
                    </a:gs>
                  </a:gsLst>
                  <a:lin ang="13500000" scaled="1"/>
                  <a:tileRect/>
                </a:gradFill>
                <a:ln w="12700"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 sz="1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2400799" y="2302915"/>
                  <a:ext cx="4321881" cy="375038"/>
                </a:xfrm>
                <a:prstGeom prst="rect">
                  <a:avLst/>
                </a:prstGeom>
                <a:gradFill flip="none" rotWithShape="1">
                  <a:gsLst>
                    <a:gs pos="37000">
                      <a:schemeClr val="accent4"/>
                    </a:gs>
                    <a:gs pos="83000">
                      <a:schemeClr val="accent3"/>
                    </a:gs>
                  </a:gsLst>
                  <a:lin ang="13500000" scaled="1"/>
                  <a:tileRect/>
                </a:gradFill>
                <a:ln w="12700"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 sz="11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2" name="Trapezoid 151"/>
                <p:cNvSpPr/>
                <p:nvPr/>
              </p:nvSpPr>
              <p:spPr>
                <a:xfrm>
                  <a:off x="2400799" y="2571222"/>
                  <a:ext cx="4321881" cy="104819"/>
                </a:xfrm>
                <a:prstGeom prst="trapezoid">
                  <a:avLst>
                    <a:gd name="adj" fmla="val 91567"/>
                  </a:avLst>
                </a:prstGeom>
                <a:gradFill flip="none" rotWithShape="1">
                  <a:gsLst>
                    <a:gs pos="37000">
                      <a:schemeClr val="accent4"/>
                    </a:gs>
                    <a:gs pos="83000">
                      <a:schemeClr val="accent3"/>
                    </a:gs>
                  </a:gsLst>
                  <a:lin ang="13500000" scaled="1"/>
                  <a:tileRect/>
                </a:gradFill>
                <a:ln w="12700"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 sz="110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53" name="Straight Connector 152"/>
                <p:cNvCxnSpPr/>
                <p:nvPr/>
              </p:nvCxnSpPr>
              <p:spPr>
                <a:xfrm>
                  <a:off x="2400799" y="2286511"/>
                  <a:ext cx="4321881" cy="0"/>
                </a:xfrm>
                <a:prstGeom prst="line">
                  <a:avLst/>
                </a:prstGeom>
                <a:ln w="3175">
                  <a:gradFill flip="none" rotWithShape="1">
                    <a:gsLst>
                      <a:gs pos="0">
                        <a:srgbClr val="E0E0F0"/>
                      </a:gs>
                      <a:gs pos="100000">
                        <a:srgbClr val="9192A4"/>
                      </a:gs>
                    </a:gsLst>
                    <a:lin ang="1080000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9" name="Rectangle 148"/>
              <p:cNvSpPr/>
              <p:nvPr/>
            </p:nvSpPr>
            <p:spPr>
              <a:xfrm>
                <a:off x="4899693" y="1273205"/>
                <a:ext cx="402819" cy="254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50" dirty="0">
                    <a:solidFill>
                      <a:schemeClr val="bg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VM</a:t>
                </a:r>
                <a:endParaRPr lang="en-US" sz="1050" dirty="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3087052" y="3023050"/>
              <a:ext cx="537333" cy="113977"/>
            </a:xfrm>
            <a:prstGeom prst="rect">
              <a:avLst/>
            </a:prstGeom>
          </p:spPr>
          <p:txBody>
            <a:bodyPr wrap="none" anchor="ctr" anchorCtr="0">
              <a:noAutofit/>
            </a:bodyPr>
            <a:lstStyle/>
            <a:p>
              <a:pPr algn="r"/>
              <a:r>
                <a:rPr lang="en-US" sz="700" dirty="0">
                  <a:solidFill>
                    <a:schemeClr val="bg1"/>
                  </a:solidFill>
                </a:rPr>
                <a:t>HDD</a:t>
              </a:r>
              <a:endParaRPr lang="en-US" sz="700" dirty="0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3087052" y="3198676"/>
              <a:ext cx="537333" cy="113977"/>
            </a:xfrm>
            <a:prstGeom prst="rect">
              <a:avLst/>
            </a:prstGeom>
          </p:spPr>
          <p:txBody>
            <a:bodyPr wrap="none" anchor="ctr" anchorCtr="0">
              <a:noAutofit/>
            </a:bodyPr>
            <a:lstStyle/>
            <a:p>
              <a:pPr algn="r"/>
              <a:r>
                <a:rPr lang="en-US" sz="700" dirty="0">
                  <a:solidFill>
                    <a:schemeClr val="bg1"/>
                  </a:solidFill>
                </a:rPr>
                <a:t>HDD</a:t>
              </a:r>
              <a:endParaRPr lang="en-US" sz="700" dirty="0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4829330" y="3023050"/>
              <a:ext cx="537333" cy="113977"/>
            </a:xfrm>
            <a:prstGeom prst="rect">
              <a:avLst/>
            </a:prstGeom>
          </p:spPr>
          <p:txBody>
            <a:bodyPr wrap="none" anchor="ctr" anchorCtr="0">
              <a:noAutofit/>
            </a:bodyPr>
            <a:lstStyle/>
            <a:p>
              <a:pPr algn="r"/>
              <a:r>
                <a:rPr lang="en-US" sz="700" dirty="0">
                  <a:solidFill>
                    <a:schemeClr val="bg1"/>
                  </a:solidFill>
                </a:rPr>
                <a:t>SDD</a:t>
              </a:r>
              <a:endParaRPr lang="en-US" sz="700" dirty="0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829330" y="3202023"/>
              <a:ext cx="537333" cy="113977"/>
            </a:xfrm>
            <a:prstGeom prst="rect">
              <a:avLst/>
            </a:prstGeom>
          </p:spPr>
          <p:txBody>
            <a:bodyPr wrap="none" anchor="ctr" anchorCtr="0">
              <a:noAutofit/>
            </a:bodyPr>
            <a:lstStyle/>
            <a:p>
              <a:pPr algn="r"/>
              <a:r>
                <a:rPr lang="en-US" sz="700" dirty="0">
                  <a:solidFill>
                    <a:schemeClr val="bg1"/>
                  </a:solidFill>
                </a:rPr>
                <a:t>SDD</a:t>
              </a:r>
              <a:endParaRPr lang="en-US" sz="700" dirty="0"/>
            </a:p>
          </p:txBody>
        </p:sp>
        <p:pic>
          <p:nvPicPr>
            <p:cNvPr id="208" name="Picture 20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4510" y="2878990"/>
              <a:ext cx="4301360" cy="806502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95" name="Storevisor"/>
          <p:cNvGrpSpPr/>
          <p:nvPr/>
        </p:nvGrpSpPr>
        <p:grpSpPr>
          <a:xfrm>
            <a:off x="4965434" y="1814350"/>
            <a:ext cx="614258" cy="230347"/>
            <a:chOff x="5148075" y="1957269"/>
            <a:chExt cx="1519796" cy="860472"/>
          </a:xfrm>
        </p:grpSpPr>
        <p:sp>
          <p:nvSpPr>
            <p:cNvPr id="196" name="Rectangle 195"/>
            <p:cNvSpPr/>
            <p:nvPr/>
          </p:nvSpPr>
          <p:spPr>
            <a:xfrm>
              <a:off x="5592531" y="2183304"/>
              <a:ext cx="1075340" cy="634437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83000">
                  <a:srgbClr val="00B0F0"/>
                </a:gs>
              </a:gsLst>
              <a:lin ang="16200000" scaled="0"/>
              <a:tileRect/>
            </a:gradFill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500" b="1" dirty="0" err="1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IOVisor</a:t>
              </a:r>
              <a:endParaRPr lang="en-US" sz="5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5148075" y="1957270"/>
              <a:ext cx="1519796" cy="223335"/>
            </a:xfrm>
            <a:custGeom>
              <a:avLst/>
              <a:gdLst>
                <a:gd name="connsiteX0" fmla="*/ 0 w 1519796"/>
                <a:gd name="connsiteY0" fmla="*/ 0 h 223335"/>
                <a:gd name="connsiteX1" fmla="*/ 1075341 w 1519796"/>
                <a:gd name="connsiteY1" fmla="*/ 0 h 223335"/>
                <a:gd name="connsiteX2" fmla="*/ 1519796 w 1519796"/>
                <a:gd name="connsiteY2" fmla="*/ 223335 h 223335"/>
                <a:gd name="connsiteX3" fmla="*/ 444455 w 1519796"/>
                <a:gd name="connsiteY3" fmla="*/ 223335 h 223335"/>
                <a:gd name="connsiteX4" fmla="*/ 0 w 1519796"/>
                <a:gd name="connsiteY4" fmla="*/ 0 h 22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9796" h="223335">
                  <a:moveTo>
                    <a:pt x="0" y="0"/>
                  </a:moveTo>
                  <a:lnTo>
                    <a:pt x="1075341" y="0"/>
                  </a:lnTo>
                  <a:lnTo>
                    <a:pt x="1519796" y="223335"/>
                  </a:lnTo>
                  <a:lnTo>
                    <a:pt x="444455" y="22333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83000">
                  <a:srgbClr val="00B0F0"/>
                </a:gs>
              </a:gsLst>
              <a:lin ang="16200000" scaled="1"/>
              <a:tileRect/>
            </a:gradFill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999">
                <a:solidFill>
                  <a:schemeClr val="bg1"/>
                </a:solidFill>
              </a:endParaRPr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5149042" y="1957269"/>
              <a:ext cx="442913" cy="852606"/>
            </a:xfrm>
            <a:custGeom>
              <a:avLst/>
              <a:gdLst>
                <a:gd name="connsiteX0" fmla="*/ 442913 w 442913"/>
                <a:gd name="connsiteY0" fmla="*/ 223838 h 854869"/>
                <a:gd name="connsiteX1" fmla="*/ 442913 w 442913"/>
                <a:gd name="connsiteY1" fmla="*/ 854869 h 854869"/>
                <a:gd name="connsiteX2" fmla="*/ 0 w 442913"/>
                <a:gd name="connsiteY2" fmla="*/ 635794 h 854869"/>
                <a:gd name="connsiteX3" fmla="*/ 0 w 442913"/>
                <a:gd name="connsiteY3" fmla="*/ 0 h 854869"/>
                <a:gd name="connsiteX4" fmla="*/ 442913 w 442913"/>
                <a:gd name="connsiteY4" fmla="*/ 223838 h 854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913" h="854869">
                  <a:moveTo>
                    <a:pt x="442913" y="223838"/>
                  </a:moveTo>
                  <a:lnTo>
                    <a:pt x="442913" y="854869"/>
                  </a:lnTo>
                  <a:lnTo>
                    <a:pt x="0" y="635794"/>
                  </a:lnTo>
                  <a:lnTo>
                    <a:pt x="0" y="0"/>
                  </a:lnTo>
                  <a:lnTo>
                    <a:pt x="442913" y="22383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83000">
                  <a:srgbClr val="00B0F0"/>
                </a:gs>
              </a:gsLst>
              <a:lin ang="16200000" scaled="1"/>
              <a:tileRect/>
            </a:gradFill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999">
                <a:solidFill>
                  <a:schemeClr val="bg1"/>
                </a:solidFill>
              </a:endParaRPr>
            </a:p>
          </p:txBody>
        </p:sp>
      </p:grpSp>
      <p:grpSp>
        <p:nvGrpSpPr>
          <p:cNvPr id="210" name="Storevisor"/>
          <p:cNvGrpSpPr/>
          <p:nvPr/>
        </p:nvGrpSpPr>
        <p:grpSpPr>
          <a:xfrm>
            <a:off x="4965434" y="2188139"/>
            <a:ext cx="615477" cy="230347"/>
            <a:chOff x="5148075" y="1957269"/>
            <a:chExt cx="1519796" cy="860472"/>
          </a:xfrm>
        </p:grpSpPr>
        <p:sp>
          <p:nvSpPr>
            <p:cNvPr id="211" name="Rectangle 210"/>
            <p:cNvSpPr/>
            <p:nvPr/>
          </p:nvSpPr>
          <p:spPr>
            <a:xfrm>
              <a:off x="5592531" y="2183304"/>
              <a:ext cx="1075340" cy="634437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83000">
                  <a:srgbClr val="00B0F0"/>
                </a:gs>
              </a:gsLst>
              <a:lin ang="16200000" scaled="0"/>
              <a:tileRect/>
            </a:gradFill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500" b="1" dirty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VAAI</a:t>
              </a:r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5148075" y="1957270"/>
              <a:ext cx="1519796" cy="223335"/>
            </a:xfrm>
            <a:custGeom>
              <a:avLst/>
              <a:gdLst>
                <a:gd name="connsiteX0" fmla="*/ 0 w 1519796"/>
                <a:gd name="connsiteY0" fmla="*/ 0 h 223335"/>
                <a:gd name="connsiteX1" fmla="*/ 1075341 w 1519796"/>
                <a:gd name="connsiteY1" fmla="*/ 0 h 223335"/>
                <a:gd name="connsiteX2" fmla="*/ 1519796 w 1519796"/>
                <a:gd name="connsiteY2" fmla="*/ 223335 h 223335"/>
                <a:gd name="connsiteX3" fmla="*/ 444455 w 1519796"/>
                <a:gd name="connsiteY3" fmla="*/ 223335 h 223335"/>
                <a:gd name="connsiteX4" fmla="*/ 0 w 1519796"/>
                <a:gd name="connsiteY4" fmla="*/ 0 h 22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9796" h="223335">
                  <a:moveTo>
                    <a:pt x="0" y="0"/>
                  </a:moveTo>
                  <a:lnTo>
                    <a:pt x="1075341" y="0"/>
                  </a:lnTo>
                  <a:lnTo>
                    <a:pt x="1519796" y="223335"/>
                  </a:lnTo>
                  <a:lnTo>
                    <a:pt x="444455" y="22333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83000">
                  <a:srgbClr val="00B0F0"/>
                </a:gs>
              </a:gsLst>
              <a:lin ang="16200000" scaled="1"/>
              <a:tileRect/>
            </a:gradFill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999">
                <a:solidFill>
                  <a:schemeClr val="bg1"/>
                </a:solidFill>
              </a:endParaRPr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5149042" y="1957269"/>
              <a:ext cx="442913" cy="852606"/>
            </a:xfrm>
            <a:custGeom>
              <a:avLst/>
              <a:gdLst>
                <a:gd name="connsiteX0" fmla="*/ 442913 w 442913"/>
                <a:gd name="connsiteY0" fmla="*/ 223838 h 854869"/>
                <a:gd name="connsiteX1" fmla="*/ 442913 w 442913"/>
                <a:gd name="connsiteY1" fmla="*/ 854869 h 854869"/>
                <a:gd name="connsiteX2" fmla="*/ 0 w 442913"/>
                <a:gd name="connsiteY2" fmla="*/ 635794 h 854869"/>
                <a:gd name="connsiteX3" fmla="*/ 0 w 442913"/>
                <a:gd name="connsiteY3" fmla="*/ 0 h 854869"/>
                <a:gd name="connsiteX4" fmla="*/ 442913 w 442913"/>
                <a:gd name="connsiteY4" fmla="*/ 223838 h 854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913" h="854869">
                  <a:moveTo>
                    <a:pt x="442913" y="223838"/>
                  </a:moveTo>
                  <a:lnTo>
                    <a:pt x="442913" y="854869"/>
                  </a:lnTo>
                  <a:lnTo>
                    <a:pt x="0" y="635794"/>
                  </a:lnTo>
                  <a:lnTo>
                    <a:pt x="0" y="0"/>
                  </a:lnTo>
                  <a:lnTo>
                    <a:pt x="442913" y="22383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83000">
                  <a:srgbClr val="00B0F0"/>
                </a:gs>
              </a:gsLst>
              <a:lin ang="16200000" scaled="1"/>
              <a:tileRect/>
            </a:gradFill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999">
                <a:solidFill>
                  <a:schemeClr val="bg1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3645369" y="2889541"/>
            <a:ext cx="2687378" cy="614258"/>
          </a:xfrm>
          <a:prstGeom prst="rect">
            <a:avLst/>
          </a:prstGeom>
          <a:solidFill>
            <a:schemeClr val="accent2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</p:spTree>
    <p:extLst>
      <p:ext uri="{BB962C8B-B14F-4D97-AF65-F5344CB8AC3E}">
        <p14:creationId xmlns:p14="http://schemas.microsoft.com/office/powerpoint/2010/main" val="27273678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 flipV="1">
            <a:off x="1654" y="1458408"/>
            <a:ext cx="9140693" cy="187830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95" y="129557"/>
            <a:ext cx="8530388" cy="731837"/>
          </a:xfrm>
        </p:spPr>
        <p:txBody>
          <a:bodyPr/>
          <a:lstStyle/>
          <a:p>
            <a:r>
              <a:rPr lang="en-US" sz="2800" dirty="0"/>
              <a:t>2-5X Data </a:t>
            </a:r>
            <a:r>
              <a:rPr lang="en-US" sz="2800" dirty="0" smtClean="0"/>
              <a:t>Reduction without impacting performance</a:t>
            </a:r>
            <a:endParaRPr lang="en-US" sz="2800" dirty="0"/>
          </a:p>
        </p:txBody>
      </p:sp>
      <p:sp>
        <p:nvSpPr>
          <p:cNvPr id="37" name="Content Placeholder 31"/>
          <p:cNvSpPr txBox="1">
            <a:spLocks/>
          </p:cNvSpPr>
          <p:nvPr/>
        </p:nvSpPr>
        <p:spPr>
          <a:xfrm>
            <a:off x="272195" y="3493137"/>
            <a:ext cx="2937823" cy="1270960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marL="257106" indent="-257106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charset="0"/>
              <a:buChar char="•"/>
              <a:defRPr/>
            </a:pPr>
            <a:r>
              <a:rPr lang="en-US" sz="1599" b="1" dirty="0">
                <a:solidFill>
                  <a:srgbClr val="58585A"/>
                </a:solidFill>
                <a:latin typeface="+mn-lt"/>
              </a:rPr>
              <a:t>Inline Deduplication</a:t>
            </a:r>
            <a:r>
              <a:rPr lang="en-US" sz="1599" dirty="0">
                <a:solidFill>
                  <a:srgbClr val="58585A"/>
                </a:solidFill>
                <a:latin typeface="+mn-lt"/>
              </a:rPr>
              <a:t/>
            </a:r>
            <a:br>
              <a:rPr lang="en-US" sz="1599" dirty="0">
                <a:solidFill>
                  <a:srgbClr val="58585A"/>
                </a:solidFill>
                <a:latin typeface="+mn-lt"/>
              </a:rPr>
            </a:br>
            <a:r>
              <a:rPr lang="en-US" sz="1399" dirty="0">
                <a:solidFill>
                  <a:srgbClr val="58585A"/>
                </a:solidFill>
                <a:latin typeface="+mn-lt"/>
              </a:rPr>
              <a:t>20-30% space savings</a:t>
            </a:r>
            <a:endParaRPr lang="en-US" sz="1599" dirty="0">
              <a:solidFill>
                <a:srgbClr val="58585A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51" y="1997760"/>
            <a:ext cx="1996338" cy="1231810"/>
          </a:xfrm>
          <a:prstGeom prst="rect">
            <a:avLst/>
          </a:prstGeom>
        </p:spPr>
      </p:pic>
      <p:sp>
        <p:nvSpPr>
          <p:cNvPr id="13" name="Content Placeholder 31"/>
          <p:cNvSpPr txBox="1">
            <a:spLocks/>
          </p:cNvSpPr>
          <p:nvPr/>
        </p:nvSpPr>
        <p:spPr>
          <a:xfrm>
            <a:off x="3627466" y="3493137"/>
            <a:ext cx="2341858" cy="1270960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marL="257106" indent="-257106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charset="0"/>
              <a:buChar char="•"/>
              <a:defRPr/>
            </a:pPr>
            <a:r>
              <a:rPr lang="en-US" sz="1599" b="1" dirty="0">
                <a:solidFill>
                  <a:srgbClr val="58585A"/>
                </a:solidFill>
                <a:latin typeface="+mn-lt"/>
              </a:rPr>
              <a:t>Inline Compression</a:t>
            </a:r>
            <a:r>
              <a:rPr lang="en-US" sz="1599" dirty="0">
                <a:solidFill>
                  <a:srgbClr val="58585A"/>
                </a:solidFill>
                <a:latin typeface="+mn-lt"/>
              </a:rPr>
              <a:t/>
            </a:r>
            <a:br>
              <a:rPr lang="en-US" sz="1599" dirty="0">
                <a:solidFill>
                  <a:srgbClr val="58585A"/>
                </a:solidFill>
                <a:latin typeface="+mn-lt"/>
              </a:rPr>
            </a:br>
            <a:r>
              <a:rPr lang="en-US" sz="1399" dirty="0">
                <a:solidFill>
                  <a:srgbClr val="58585A"/>
                </a:solidFill>
                <a:latin typeface="+mn-lt"/>
              </a:rPr>
              <a:t>30–50% Space Savings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484" y="1458408"/>
            <a:ext cx="1382080" cy="188116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614054" y="2072666"/>
            <a:ext cx="499084" cy="1190125"/>
          </a:xfrm>
          <a:prstGeom prst="rightArrow">
            <a:avLst>
              <a:gd name="adj1" fmla="val 50000"/>
              <a:gd name="adj2" fmla="val 100000"/>
            </a:avLst>
          </a:prstGeom>
          <a:gradFill flip="none" rotWithShape="1">
            <a:gsLst>
              <a:gs pos="0">
                <a:srgbClr val="A3BBC9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grpSp>
        <p:nvGrpSpPr>
          <p:cNvPr id="10" name="Group 9"/>
          <p:cNvGrpSpPr/>
          <p:nvPr/>
        </p:nvGrpSpPr>
        <p:grpSpPr>
          <a:xfrm>
            <a:off x="5086329" y="2226231"/>
            <a:ext cx="153564" cy="729431"/>
            <a:chOff x="4879241" y="2226105"/>
            <a:chExt cx="153620" cy="729695"/>
          </a:xfrm>
        </p:grpSpPr>
        <p:sp>
          <p:nvSpPr>
            <p:cNvPr id="6" name="Rectangle 5"/>
            <p:cNvSpPr/>
            <p:nvPr/>
          </p:nvSpPr>
          <p:spPr>
            <a:xfrm>
              <a:off x="4879241" y="2226105"/>
              <a:ext cx="153620" cy="729695"/>
            </a:xfrm>
            <a:prstGeom prst="rect">
              <a:avLst/>
            </a:prstGeom>
            <a:noFill/>
            <a:ln w="34925"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917646" y="2341321"/>
              <a:ext cx="76810" cy="7681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917645" y="2494940"/>
              <a:ext cx="76810" cy="7681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17645" y="2648560"/>
              <a:ext cx="76810" cy="7681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917645" y="2802180"/>
              <a:ext cx="76810" cy="76810"/>
            </a:xfrm>
            <a:prstGeom prst="rect">
              <a:avLst/>
            </a:prstGeom>
            <a:solidFill>
              <a:srgbClr val="6054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  <p:sp>
        <p:nvSpPr>
          <p:cNvPr id="21" name="Right Arrow 20"/>
          <p:cNvSpPr/>
          <p:nvPr/>
        </p:nvSpPr>
        <p:spPr>
          <a:xfrm>
            <a:off x="4548852" y="2072666"/>
            <a:ext cx="499084" cy="1190125"/>
          </a:xfrm>
          <a:prstGeom prst="rightArrow">
            <a:avLst>
              <a:gd name="adj1" fmla="val 50000"/>
              <a:gd name="adj2" fmla="val 100000"/>
            </a:avLst>
          </a:prstGeom>
          <a:gradFill flip="none" rotWithShape="1">
            <a:gsLst>
              <a:gs pos="0">
                <a:srgbClr val="A3BBC9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899" y="2303013"/>
            <a:ext cx="575867" cy="575867"/>
          </a:xfrm>
          <a:prstGeom prst="rect">
            <a:avLst/>
          </a:prstGeom>
        </p:spPr>
      </p:pic>
      <p:sp>
        <p:nvSpPr>
          <p:cNvPr id="32" name="Content Placeholder 31"/>
          <p:cNvSpPr txBox="1">
            <a:spLocks/>
          </p:cNvSpPr>
          <p:nvPr/>
        </p:nvSpPr>
        <p:spPr>
          <a:xfrm>
            <a:off x="6337991" y="3493137"/>
            <a:ext cx="2804355" cy="1270960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marL="257106" indent="-257106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charset="0"/>
              <a:buChar char="•"/>
              <a:defRPr/>
            </a:pPr>
            <a:r>
              <a:rPr lang="en-US" sz="1599" b="1" dirty="0">
                <a:solidFill>
                  <a:srgbClr val="58585A"/>
                </a:solidFill>
                <a:latin typeface="+mn-lt"/>
              </a:rPr>
              <a:t>No Special Hardware</a:t>
            </a:r>
          </a:p>
          <a:p>
            <a:pPr marL="257106" indent="-257106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charset="0"/>
              <a:buChar char="•"/>
              <a:defRPr/>
            </a:pPr>
            <a:r>
              <a:rPr lang="en-US" sz="1599" b="1" dirty="0">
                <a:solidFill>
                  <a:srgbClr val="58585A"/>
                </a:solidFill>
                <a:latin typeface="+mn-lt"/>
              </a:rPr>
              <a:t>No Performance Impact</a:t>
            </a:r>
            <a:endParaRPr lang="en-US" sz="1399" b="1" dirty="0">
              <a:solidFill>
                <a:srgbClr val="58585A"/>
              </a:solidFill>
              <a:latin typeface="+mn-lt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038187" y="1995884"/>
            <a:ext cx="422302" cy="1266907"/>
            <a:chOff x="4879241" y="2226105"/>
            <a:chExt cx="153620" cy="729695"/>
          </a:xfrm>
        </p:grpSpPr>
        <p:sp>
          <p:nvSpPr>
            <p:cNvPr id="34" name="Rectangle 33"/>
            <p:cNvSpPr/>
            <p:nvPr/>
          </p:nvSpPr>
          <p:spPr>
            <a:xfrm>
              <a:off x="4879241" y="2226105"/>
              <a:ext cx="153620" cy="729695"/>
            </a:xfrm>
            <a:prstGeom prst="rect">
              <a:avLst/>
            </a:prstGeom>
            <a:solidFill>
              <a:schemeClr val="bg1"/>
            </a:solidFill>
            <a:ln w="34925"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917646" y="2341321"/>
              <a:ext cx="76810" cy="7681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917645" y="2494940"/>
              <a:ext cx="76810" cy="7681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917645" y="2648560"/>
              <a:ext cx="76810" cy="7681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917645" y="2802180"/>
              <a:ext cx="76810" cy="76810"/>
            </a:xfrm>
            <a:prstGeom prst="rect">
              <a:avLst/>
            </a:prstGeom>
            <a:solidFill>
              <a:srgbClr val="6054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550683" y="2226231"/>
            <a:ext cx="691040" cy="959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grpSp>
        <p:nvGrpSpPr>
          <p:cNvPr id="42" name="Group 41"/>
          <p:cNvGrpSpPr/>
          <p:nvPr/>
        </p:nvGrpSpPr>
        <p:grpSpPr>
          <a:xfrm>
            <a:off x="3742640" y="1995883"/>
            <a:ext cx="445450" cy="1228516"/>
            <a:chOff x="4879241" y="2226105"/>
            <a:chExt cx="153620" cy="729695"/>
          </a:xfrm>
        </p:grpSpPr>
        <p:sp>
          <p:nvSpPr>
            <p:cNvPr id="43" name="Rectangle 42"/>
            <p:cNvSpPr/>
            <p:nvPr/>
          </p:nvSpPr>
          <p:spPr>
            <a:xfrm>
              <a:off x="4879241" y="2226105"/>
              <a:ext cx="153620" cy="729695"/>
            </a:xfrm>
            <a:prstGeom prst="rect">
              <a:avLst/>
            </a:prstGeom>
            <a:solidFill>
              <a:schemeClr val="bg1"/>
            </a:solidFill>
            <a:ln w="34925"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917646" y="2341321"/>
              <a:ext cx="76810" cy="7681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917645" y="2494940"/>
              <a:ext cx="76810" cy="7681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917645" y="2648560"/>
              <a:ext cx="76810" cy="7681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917645" y="2802180"/>
              <a:ext cx="76810" cy="76810"/>
            </a:xfrm>
            <a:prstGeom prst="rect">
              <a:avLst/>
            </a:prstGeom>
            <a:solidFill>
              <a:srgbClr val="6054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9947" y="2303012"/>
            <a:ext cx="787115" cy="6982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8685" y="2456577"/>
            <a:ext cx="383911" cy="38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428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676767"/>
                </a:solidFill>
                <a:latin typeface="+mj-lt"/>
                <a:ea typeface="ＭＳ Ｐゴシック" charset="0"/>
                <a:cs typeface="CiscoSans"/>
              </a:rPr>
              <a:t>Common Use Cases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047925" y="1303503"/>
            <a:ext cx="2077172" cy="3027080"/>
          </a:xfrm>
          <a:prstGeom prst="roundRect">
            <a:avLst>
              <a:gd name="adj" fmla="val 4105"/>
            </a:avLst>
          </a:prstGeom>
          <a:gradFill flip="none" rotWithShape="1">
            <a:gsLst>
              <a:gs pos="30000">
                <a:schemeClr val="bg1">
                  <a:alpha val="42000"/>
                </a:schemeClr>
              </a:gs>
              <a:gs pos="100000">
                <a:schemeClr val="tx2">
                  <a:alpha val="4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Shape 535"/>
          <p:cNvSpPr/>
          <p:nvPr/>
        </p:nvSpPr>
        <p:spPr>
          <a:xfrm>
            <a:off x="6117437" y="2542617"/>
            <a:ext cx="1906574" cy="1713324"/>
          </a:xfrm>
          <a:prstGeom prst="roundRect">
            <a:avLst>
              <a:gd name="adj" fmla="val 3071"/>
            </a:avLst>
          </a:prstGeom>
          <a:gradFill flip="none" rotWithShape="1">
            <a:gsLst>
              <a:gs pos="0">
                <a:schemeClr val="accent1">
                  <a:alpha val="61000"/>
                </a:schemeClr>
              </a:gs>
              <a:gs pos="0">
                <a:schemeClr val="accent1">
                  <a:alpha val="61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>
            <a:noFill/>
            <a:miter lim="400000"/>
          </a:ln>
          <a:effectLst/>
        </p:spPr>
        <p:txBody>
          <a:bodyPr wrap="square" lIns="91440" tIns="91440" rIns="91440" bIns="91440" numCol="1" anchor="t" anchorCtr="0">
            <a:noAutofit/>
          </a:bodyPr>
          <a:lstStyle/>
          <a:p>
            <a:pPr marL="117475" lvl="1" indent="-112713" defTabSz="914400">
              <a:lnSpc>
                <a:spcPct val="95000"/>
              </a:lnSpc>
              <a:spcAft>
                <a:spcPts val="1200"/>
              </a:spcAft>
              <a:buFont typeface="Arial"/>
              <a:buChar char="•"/>
            </a:pPr>
            <a:r>
              <a:rPr lang="en-US" sz="1300" dirty="0" smtClean="0">
                <a:solidFill>
                  <a:srgbClr val="FFFFFF">
                    <a:lumMod val="95000"/>
                  </a:srgbClr>
                </a:solidFill>
                <a:ea typeface="+mn-ea"/>
                <a:cs typeface="Arial" charset="0"/>
              </a:rPr>
              <a:t>Agile provisioning </a:t>
            </a:r>
          </a:p>
          <a:p>
            <a:pPr marL="117475" lvl="1" indent="-112713" defTabSz="914400">
              <a:lnSpc>
                <a:spcPct val="95000"/>
              </a:lnSpc>
              <a:spcAft>
                <a:spcPts val="1200"/>
              </a:spcAft>
              <a:buFont typeface="Arial"/>
              <a:buChar char="•"/>
            </a:pPr>
            <a:r>
              <a:rPr lang="en-US" sz="1300" dirty="0" smtClean="0">
                <a:solidFill>
                  <a:srgbClr val="FFFFFF">
                    <a:lumMod val="95000"/>
                  </a:srgbClr>
                </a:solidFill>
                <a:ea typeface="+mn-ea"/>
                <a:cs typeface="Arial" charset="0"/>
              </a:rPr>
              <a:t>Frequent iterations</a:t>
            </a:r>
          </a:p>
          <a:p>
            <a:pPr marL="117475" lvl="1" indent="-112713" defTabSz="914400">
              <a:lnSpc>
                <a:spcPct val="95000"/>
              </a:lnSpc>
              <a:spcAft>
                <a:spcPts val="1200"/>
              </a:spcAft>
              <a:buFont typeface="Arial"/>
              <a:buChar char="•"/>
            </a:pPr>
            <a:r>
              <a:rPr lang="en-US" sz="1300" dirty="0">
                <a:solidFill>
                  <a:srgbClr val="FFFFFF">
                    <a:lumMod val="95000"/>
                  </a:srgbClr>
                </a:solidFill>
                <a:ea typeface="+mn-ea"/>
                <a:cs typeface="Arial" charset="0"/>
              </a:rPr>
              <a:t>Instant cloning and </a:t>
            </a:r>
            <a:r>
              <a:rPr lang="en-US" sz="1300" dirty="0" smtClean="0">
                <a:solidFill>
                  <a:srgbClr val="FFFFFF">
                    <a:lumMod val="95000"/>
                  </a:srgbClr>
                </a:solidFill>
                <a:ea typeface="+mn-ea"/>
                <a:cs typeface="Arial" charset="0"/>
              </a:rPr>
              <a:t>snapshots</a:t>
            </a:r>
            <a:endParaRPr lang="en-US" sz="1300" dirty="0">
              <a:solidFill>
                <a:srgbClr val="FFFFFF">
                  <a:lumMod val="95000"/>
                </a:srgbClr>
              </a:solidFill>
              <a:ea typeface="+mn-ea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72229" y="1984745"/>
            <a:ext cx="2018206" cy="484177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defTabSz="914400">
              <a:lnSpc>
                <a:spcPct val="90000"/>
              </a:lnSpc>
              <a:defRPr sz="1800" b="0">
                <a:solidFill>
                  <a:srgbClr val="000000"/>
                </a:solidFill>
              </a:defRPr>
            </a:pPr>
            <a:r>
              <a:rPr lang="en-US" sz="1400" b="1" dirty="0">
                <a:solidFill>
                  <a:srgbClr val="14A2B0"/>
                </a:solidFill>
                <a:latin typeface="Century Gothic" pitchFamily="34" charset="0"/>
                <a:ea typeface="+mn-ea"/>
                <a:cs typeface="Arial" charset="0"/>
              </a:rPr>
              <a:t>TEST &amp; </a:t>
            </a:r>
            <a:br>
              <a:rPr lang="en-US" sz="1400" b="1" dirty="0">
                <a:solidFill>
                  <a:srgbClr val="14A2B0"/>
                </a:solidFill>
                <a:latin typeface="Century Gothic" pitchFamily="34" charset="0"/>
                <a:ea typeface="+mn-ea"/>
                <a:cs typeface="Arial" charset="0"/>
              </a:rPr>
            </a:br>
            <a:r>
              <a:rPr lang="en-US" sz="1400" b="1" dirty="0">
                <a:solidFill>
                  <a:srgbClr val="14A2B0"/>
                </a:solidFill>
                <a:latin typeface="Century Gothic" pitchFamily="34" charset="0"/>
                <a:ea typeface="+mn-ea"/>
                <a:cs typeface="Arial" charset="0"/>
              </a:rPr>
              <a:t>DEVELOPMENT 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69600" y="1292012"/>
            <a:ext cx="2077806" cy="3019793"/>
          </a:xfrm>
          <a:prstGeom prst="roundRect">
            <a:avLst>
              <a:gd name="adj" fmla="val 4105"/>
            </a:avLst>
          </a:prstGeom>
          <a:gradFill flip="none" rotWithShape="1">
            <a:gsLst>
              <a:gs pos="30000">
                <a:schemeClr val="bg1">
                  <a:alpha val="42000"/>
                </a:schemeClr>
              </a:gs>
              <a:gs pos="100000">
                <a:schemeClr val="tx2">
                  <a:alpha val="4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Shape 535"/>
          <p:cNvSpPr/>
          <p:nvPr/>
        </p:nvSpPr>
        <p:spPr>
          <a:xfrm>
            <a:off x="639112" y="2531126"/>
            <a:ext cx="1907156" cy="1711714"/>
          </a:xfrm>
          <a:prstGeom prst="roundRect">
            <a:avLst>
              <a:gd name="adj" fmla="val 3071"/>
            </a:avLst>
          </a:prstGeom>
          <a:gradFill flip="none" rotWithShape="1">
            <a:gsLst>
              <a:gs pos="0">
                <a:schemeClr val="accent1">
                  <a:alpha val="61000"/>
                </a:schemeClr>
              </a:gs>
              <a:gs pos="0">
                <a:schemeClr val="accent1">
                  <a:alpha val="61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>
            <a:noFill/>
            <a:miter lim="400000"/>
          </a:ln>
          <a:effectLst/>
        </p:spPr>
        <p:txBody>
          <a:bodyPr wrap="square" lIns="91440" tIns="91440" rIns="91440" bIns="91440" numCol="1" anchor="t" anchorCtr="0">
            <a:noAutofit/>
          </a:bodyPr>
          <a:lstStyle/>
          <a:p>
            <a:pPr marL="117475" lvl="1" indent="-112713" defTabSz="914400">
              <a:lnSpc>
                <a:spcPct val="95000"/>
              </a:lnSpc>
              <a:spcAft>
                <a:spcPts val="1200"/>
              </a:spcAft>
              <a:buFont typeface="Arial"/>
              <a:buChar char="•"/>
            </a:pPr>
            <a:r>
              <a:rPr lang="en-US" sz="1300" dirty="0">
                <a:solidFill>
                  <a:srgbClr val="FFFFFF">
                    <a:lumMod val="95000"/>
                  </a:srgbClr>
                </a:solidFill>
                <a:ea typeface="+mn-ea"/>
                <a:cs typeface="Arial" charset="0"/>
              </a:rPr>
              <a:t>Low upfront costs</a:t>
            </a:r>
          </a:p>
          <a:p>
            <a:pPr marL="117475" lvl="1" indent="-112713" defTabSz="914400">
              <a:lnSpc>
                <a:spcPct val="95000"/>
              </a:lnSpc>
              <a:spcAft>
                <a:spcPts val="1200"/>
              </a:spcAft>
              <a:buFont typeface="Arial"/>
              <a:buChar char="•"/>
            </a:pPr>
            <a:r>
              <a:rPr lang="en-US" sz="1300" dirty="0" smtClean="0">
                <a:solidFill>
                  <a:srgbClr val="FFFFFF">
                    <a:lumMod val="95000"/>
                  </a:srgbClr>
                </a:solidFill>
                <a:ea typeface="+mn-ea"/>
                <a:cs typeface="Arial" charset="0"/>
              </a:rPr>
              <a:t>Consistent performance</a:t>
            </a:r>
          </a:p>
          <a:p>
            <a:pPr marL="117475" lvl="1" indent="-112713" defTabSz="914400">
              <a:lnSpc>
                <a:spcPct val="95000"/>
              </a:lnSpc>
              <a:spcAft>
                <a:spcPts val="1200"/>
              </a:spcAft>
              <a:buFont typeface="Arial"/>
              <a:buChar char="•"/>
            </a:pPr>
            <a:r>
              <a:rPr lang="en-US" sz="1300" dirty="0" smtClean="0">
                <a:solidFill>
                  <a:srgbClr val="FFFFFF">
                    <a:lumMod val="95000"/>
                  </a:srgbClr>
                </a:solidFill>
                <a:ea typeface="+mn-ea"/>
                <a:cs typeface="Arial" charset="0"/>
              </a:rPr>
              <a:t>Predictable scaling</a:t>
            </a:r>
            <a:endParaRPr lang="en-US" sz="1300" dirty="0">
              <a:solidFill>
                <a:srgbClr val="FFFFFF">
                  <a:lumMod val="95000"/>
                </a:srgbClr>
              </a:solidFill>
              <a:ea typeface="+mn-ea"/>
              <a:cs typeface="Arial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1194" y="1973255"/>
            <a:ext cx="2143017" cy="483722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defTabSz="914400">
              <a:lnSpc>
                <a:spcPct val="90000"/>
              </a:lnSpc>
              <a:defRPr sz="1800" b="0">
                <a:solidFill>
                  <a:srgbClr val="000000"/>
                </a:solidFill>
              </a:defRPr>
            </a:pPr>
            <a:r>
              <a:rPr lang="en-US" sz="1400" b="1" dirty="0" smtClean="0">
                <a:solidFill>
                  <a:srgbClr val="F58220">
                    <a:lumMod val="75000"/>
                  </a:srgbClr>
                </a:solidFill>
                <a:latin typeface="Century Gothic" pitchFamily="34" charset="0"/>
                <a:ea typeface="+mn-ea"/>
                <a:cs typeface="Arial" charset="0"/>
              </a:rPr>
              <a:t>VIRTUAL DESKTOP </a:t>
            </a:r>
            <a:r>
              <a:rPr lang="en-US" sz="1400" b="1" dirty="0">
                <a:solidFill>
                  <a:srgbClr val="F58220">
                    <a:lumMod val="75000"/>
                  </a:srgbClr>
                </a:solidFill>
                <a:latin typeface="Century Gothic" pitchFamily="34" charset="0"/>
                <a:ea typeface="+mn-ea"/>
                <a:cs typeface="Arial" charset="0"/>
              </a:rPr>
              <a:t>INFRASTRUCTURE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260850" y="1303492"/>
            <a:ext cx="2110937" cy="3027091"/>
          </a:xfrm>
          <a:prstGeom prst="roundRect">
            <a:avLst>
              <a:gd name="adj" fmla="val 4105"/>
            </a:avLst>
          </a:prstGeom>
          <a:gradFill flip="none" rotWithShape="1">
            <a:gsLst>
              <a:gs pos="30000">
                <a:schemeClr val="bg1">
                  <a:alpha val="42000"/>
                </a:schemeClr>
              </a:gs>
              <a:gs pos="100000">
                <a:schemeClr val="tx2">
                  <a:alpha val="4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Shape 535"/>
          <p:cNvSpPr/>
          <p:nvPr/>
        </p:nvSpPr>
        <p:spPr>
          <a:xfrm>
            <a:off x="3330363" y="2542606"/>
            <a:ext cx="1937566" cy="1711714"/>
          </a:xfrm>
          <a:prstGeom prst="roundRect">
            <a:avLst>
              <a:gd name="adj" fmla="val 3071"/>
            </a:avLst>
          </a:prstGeom>
          <a:gradFill flip="none" rotWithShape="1">
            <a:gsLst>
              <a:gs pos="0">
                <a:schemeClr val="accent1">
                  <a:alpha val="61000"/>
                </a:schemeClr>
              </a:gs>
              <a:gs pos="0">
                <a:schemeClr val="accent1">
                  <a:alpha val="61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>
            <a:noFill/>
            <a:miter lim="400000"/>
          </a:ln>
          <a:effectLst/>
        </p:spPr>
        <p:txBody>
          <a:bodyPr wrap="square" lIns="91440" tIns="91440" rIns="91440" bIns="91440" numCol="1" anchor="t" anchorCtr="0">
            <a:noAutofit/>
          </a:bodyPr>
          <a:lstStyle/>
          <a:p>
            <a:pPr marL="117475" lvl="1" indent="-112713" defTabSz="914400">
              <a:lnSpc>
                <a:spcPct val="95000"/>
              </a:lnSpc>
              <a:spcAft>
                <a:spcPts val="1200"/>
              </a:spcAft>
              <a:buFont typeface="Arial"/>
              <a:buChar char="•"/>
            </a:pPr>
            <a:r>
              <a:rPr lang="en-US" sz="1300" dirty="0">
                <a:solidFill>
                  <a:srgbClr val="FFFFFF">
                    <a:lumMod val="95000"/>
                  </a:srgbClr>
                </a:solidFill>
                <a:ea typeface="+mn-ea"/>
                <a:cs typeface="Arial" charset="0"/>
              </a:rPr>
              <a:t>Reduce operational complexity</a:t>
            </a:r>
          </a:p>
          <a:p>
            <a:pPr marL="117475" lvl="1" indent="-112713" defTabSz="914400">
              <a:lnSpc>
                <a:spcPct val="95000"/>
              </a:lnSpc>
              <a:spcAft>
                <a:spcPts val="1200"/>
              </a:spcAft>
              <a:buFont typeface="Arial"/>
              <a:buChar char="•"/>
            </a:pPr>
            <a:r>
              <a:rPr lang="en-US" sz="1300" dirty="0" smtClean="0">
                <a:solidFill>
                  <a:srgbClr val="FFFFFF">
                    <a:lumMod val="95000"/>
                  </a:srgbClr>
                </a:solidFill>
                <a:ea typeface="+mn-ea"/>
                <a:cs typeface="Arial" charset="0"/>
              </a:rPr>
              <a:t>Adaptive Scaling </a:t>
            </a:r>
          </a:p>
          <a:p>
            <a:pPr marL="117475" lvl="1" indent="-112713" defTabSz="914400">
              <a:lnSpc>
                <a:spcPct val="95000"/>
              </a:lnSpc>
              <a:spcAft>
                <a:spcPts val="1200"/>
              </a:spcAft>
              <a:buFont typeface="Arial"/>
              <a:buChar char="•"/>
            </a:pPr>
            <a:r>
              <a:rPr lang="en-US" sz="1300" dirty="0" smtClean="0">
                <a:solidFill>
                  <a:srgbClr val="FFFFFF">
                    <a:lumMod val="95000"/>
                  </a:srgbClr>
                </a:solidFill>
                <a:ea typeface="+mn-ea"/>
                <a:cs typeface="Arial" charset="0"/>
              </a:rPr>
              <a:t>Always-on resiliency</a:t>
            </a:r>
            <a:endParaRPr lang="en-US" sz="1300" dirty="0">
              <a:solidFill>
                <a:srgbClr val="FFFFFF">
                  <a:lumMod val="95000"/>
                </a:srgbClr>
              </a:solidFill>
              <a:ea typeface="+mn-ea"/>
              <a:cs typeface="Arial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285155" y="1984735"/>
            <a:ext cx="2051012" cy="483722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defTabSz="914400">
              <a:lnSpc>
                <a:spcPct val="90000"/>
              </a:lnSpc>
              <a:defRPr sz="1800" b="0">
                <a:solidFill>
                  <a:srgbClr val="000000"/>
                </a:solidFill>
              </a:defRPr>
            </a:pPr>
            <a:r>
              <a:rPr lang="en-US" sz="1400" b="1" dirty="0" smtClean="0">
                <a:solidFill>
                  <a:srgbClr val="B1246E">
                    <a:lumMod val="75000"/>
                  </a:srgbClr>
                </a:solidFill>
                <a:latin typeface="Century Gothic" pitchFamily="34" charset="0"/>
                <a:ea typeface="+mn-ea"/>
                <a:cs typeface="Arial" charset="0"/>
              </a:rPr>
              <a:t>SERVER VIRTUALIZATION</a:t>
            </a:r>
            <a:endParaRPr lang="en-US" sz="1400" b="1" dirty="0">
              <a:solidFill>
                <a:srgbClr val="B1246E">
                  <a:lumMod val="75000"/>
                </a:srgbClr>
              </a:solidFill>
              <a:latin typeface="Century Gothic" pitchFamily="34" charset="0"/>
              <a:ea typeface="+mn-ea"/>
              <a:cs typeface="Arial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6690544" y="1451212"/>
            <a:ext cx="489968" cy="400573"/>
            <a:chOff x="803434" y="1101510"/>
            <a:chExt cx="399028" cy="400197"/>
          </a:xfrm>
        </p:grpSpPr>
        <p:sp>
          <p:nvSpPr>
            <p:cNvPr id="59" name="Rounded Rectangle 58"/>
            <p:cNvSpPr/>
            <p:nvPr/>
          </p:nvSpPr>
          <p:spPr>
            <a:xfrm rot="18900000">
              <a:off x="803434" y="1101510"/>
              <a:ext cx="399028" cy="400197"/>
            </a:xfrm>
            <a:prstGeom prst="roundRect">
              <a:avLst>
                <a:gd name="adj" fmla="val 12920"/>
              </a:avLst>
            </a:prstGeom>
            <a:gradFill flip="none" rotWithShape="1">
              <a:gsLst>
                <a:gs pos="0">
                  <a:schemeClr val="tx2">
                    <a:alpha val="50000"/>
                  </a:schemeClr>
                </a:gs>
                <a:gs pos="100000">
                  <a:schemeClr val="tx2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</a:pPr>
              <a:endParaRPr lang="en-US" sz="700" kern="0" dirty="0">
                <a:solidFill>
                  <a:srgbClr val="FFFFFF"/>
                </a:solidFill>
                <a:latin typeface="Arial"/>
                <a:ea typeface="+mn-ea"/>
                <a:cs typeface="Arial" charset="0"/>
              </a:endParaRPr>
            </a:p>
          </p:txBody>
        </p:sp>
        <p:pic>
          <p:nvPicPr>
            <p:cNvPr id="69" name="Picture 68" descr="guag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117" y="1103147"/>
              <a:ext cx="345645" cy="345645"/>
            </a:xfrm>
            <a:prstGeom prst="rect">
              <a:avLst/>
            </a:prstGeom>
          </p:spPr>
        </p:pic>
      </p:grpSp>
      <p:grpSp>
        <p:nvGrpSpPr>
          <p:cNvPr id="80" name="Group 79"/>
          <p:cNvGrpSpPr/>
          <p:nvPr/>
        </p:nvGrpSpPr>
        <p:grpSpPr>
          <a:xfrm>
            <a:off x="1220582" y="1438651"/>
            <a:ext cx="492738" cy="402336"/>
            <a:chOff x="4370773" y="1109249"/>
            <a:chExt cx="401161" cy="402336"/>
          </a:xfrm>
        </p:grpSpPr>
        <p:sp>
          <p:nvSpPr>
            <p:cNvPr id="63" name="Rounded Rectangle 62"/>
            <p:cNvSpPr>
              <a:spLocks noChangeAspect="1"/>
            </p:cNvSpPr>
            <p:nvPr/>
          </p:nvSpPr>
          <p:spPr>
            <a:xfrm rot="18900000">
              <a:off x="4370773" y="1109249"/>
              <a:ext cx="401161" cy="402336"/>
            </a:xfrm>
            <a:prstGeom prst="roundRect">
              <a:avLst>
                <a:gd name="adj" fmla="val 12920"/>
              </a:avLst>
            </a:prstGeom>
            <a:gradFill flip="none" rotWithShape="1">
              <a:gsLst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</a:pPr>
              <a:endParaRPr lang="en-US" sz="700" kern="0" dirty="0">
                <a:solidFill>
                  <a:srgbClr val="FFFFFF"/>
                </a:solidFill>
                <a:latin typeface="Arial"/>
                <a:ea typeface="+mn-ea"/>
                <a:cs typeface="Arial" charset="0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005" y="1189736"/>
              <a:ext cx="272789" cy="272789"/>
            </a:xfrm>
            <a:prstGeom prst="rect">
              <a:avLst/>
            </a:prstGeom>
          </p:spPr>
        </p:pic>
      </p:grpSp>
      <p:grpSp>
        <p:nvGrpSpPr>
          <p:cNvPr id="81" name="Group 80"/>
          <p:cNvGrpSpPr/>
          <p:nvPr/>
        </p:nvGrpSpPr>
        <p:grpSpPr>
          <a:xfrm>
            <a:off x="3913736" y="1450131"/>
            <a:ext cx="500593" cy="402336"/>
            <a:chOff x="6155814" y="1103147"/>
            <a:chExt cx="401160" cy="402336"/>
          </a:xfrm>
        </p:grpSpPr>
        <p:grpSp>
          <p:nvGrpSpPr>
            <p:cNvPr id="49" name="Group 68"/>
            <p:cNvGrpSpPr>
              <a:grpSpLocks noChangeAspect="1"/>
            </p:cNvGrpSpPr>
            <p:nvPr/>
          </p:nvGrpSpPr>
          <p:grpSpPr>
            <a:xfrm>
              <a:off x="6155814" y="1103147"/>
              <a:ext cx="401160" cy="402336"/>
              <a:chOff x="7475396" y="1122440"/>
              <a:chExt cx="434386" cy="435659"/>
            </a:xfrm>
          </p:grpSpPr>
          <p:sp>
            <p:nvSpPr>
              <p:cNvPr id="56" name="Rounded Rectangle 55"/>
              <p:cNvSpPr/>
              <p:nvPr/>
            </p:nvSpPr>
            <p:spPr>
              <a:xfrm rot="18900000">
                <a:off x="7475396" y="1122441"/>
                <a:ext cx="434386" cy="435658"/>
              </a:xfrm>
              <a:prstGeom prst="roundRect">
                <a:avLst>
                  <a:gd name="adj" fmla="val 12920"/>
                </a:avLst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3429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700" kern="0" dirty="0">
                  <a:solidFill>
                    <a:srgbClr val="FFFFFF"/>
                  </a:solidFill>
                  <a:latin typeface="Arial"/>
                  <a:ea typeface="+mn-ea"/>
                  <a:cs typeface="Arial" charset="0"/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 rot="18900000">
                <a:off x="7475396" y="1122440"/>
                <a:ext cx="434386" cy="435658"/>
              </a:xfrm>
              <a:prstGeom prst="roundRect">
                <a:avLst>
                  <a:gd name="adj" fmla="val 12920"/>
                </a:avLst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3429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700" kern="0" dirty="0">
                  <a:solidFill>
                    <a:srgbClr val="FFFFFF"/>
                  </a:solidFill>
                  <a:latin typeface="Arial"/>
                  <a:ea typeface="+mn-ea"/>
                  <a:cs typeface="Arial" charset="0"/>
                </a:endParaRPr>
              </a:p>
            </p:txBody>
          </p:sp>
        </p:grp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016" y="1171059"/>
              <a:ext cx="255263" cy="2552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846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9507" y="575772"/>
            <a:ext cx="3270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Thank You.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93165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ue theme 2014 16x9">
  <a:themeElements>
    <a:clrScheme name="Cisco Blue">
      <a:dk1>
        <a:srgbClr val="676767"/>
      </a:dk1>
      <a:lt1>
        <a:srgbClr val="FFFFFF"/>
      </a:lt1>
      <a:dk2>
        <a:srgbClr val="2968AF"/>
      </a:dk2>
      <a:lt2>
        <a:srgbClr val="FFFFFF"/>
      </a:lt2>
      <a:accent1>
        <a:srgbClr val="214794"/>
      </a:accent1>
      <a:accent2>
        <a:srgbClr val="8EBCDC"/>
      </a:accent2>
      <a:accent3>
        <a:srgbClr val="676767"/>
      </a:accent3>
      <a:accent4>
        <a:srgbClr val="57B74E"/>
      </a:accent4>
      <a:accent5>
        <a:srgbClr val="32B2DF"/>
      </a:accent5>
      <a:accent6>
        <a:srgbClr val="0D868E"/>
      </a:accent6>
      <a:hlink>
        <a:srgbClr val="2BA2D7"/>
      </a:hlink>
      <a:folHlink>
        <a:srgbClr val="2968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theme 2014 16x9</Template>
  <TotalTime>35</TotalTime>
  <Words>557</Words>
  <Application>Microsoft Macintosh PowerPoint</Application>
  <PresentationFormat>On-screen Show (16:9)</PresentationFormat>
  <Paragraphs>220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Blue theme 2014 16x9</vt:lpstr>
      <vt:lpstr>Hyperconvergence</vt:lpstr>
      <vt:lpstr>Applications Drive Architecture Diversity</vt:lpstr>
      <vt:lpstr>Market Shifting Towards Server-Based Ecosystem</vt:lpstr>
      <vt:lpstr>What Is Hyperconvergence? </vt:lpstr>
      <vt:lpstr>Software Modules inside a Server</vt:lpstr>
      <vt:lpstr>2-5X Data Reduction without impacting performance</vt:lpstr>
      <vt:lpstr>Common Use Cases</vt:lpstr>
      <vt:lpstr>PowerPoint Presentation</vt:lpstr>
    </vt:vector>
  </TitlesOfParts>
  <Company>NDS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Cisco Storage Solutions</dc:title>
  <dc:creator>Melissa Chen</dc:creator>
  <cp:lastModifiedBy>Janos Strausz</cp:lastModifiedBy>
  <cp:revision>716</cp:revision>
  <dcterms:created xsi:type="dcterms:W3CDTF">2015-09-14T18:03:27Z</dcterms:created>
  <dcterms:modified xsi:type="dcterms:W3CDTF">2016-06-28T12:03:27Z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LatestUserAccountName">
    <vt:lpwstr>cbroderi</vt:lpwstr>
  </property>
  <property fmtid="{D5CDD505-2E9C-101B-9397-08002B2CF9AE}" pid="3" name="Offisync_ServerID">
    <vt:lpwstr>07841bbc-cd3c-4a76-827f-75a2226890f4</vt:lpwstr>
  </property>
  <property fmtid="{D5CDD505-2E9C-101B-9397-08002B2CF9AE}" pid="4" name="Jive_VersionGuid">
    <vt:lpwstr>85e6d373-2179-4eaf-bf0e-5b74e3c3dbad</vt:lpwstr>
  </property>
  <property fmtid="{D5CDD505-2E9C-101B-9397-08002B2CF9AE}" pid="5" name="Offisync_UniqueId">
    <vt:lpwstr>683616</vt:lpwstr>
  </property>
  <property fmtid="{D5CDD505-2E9C-101B-9397-08002B2CF9AE}" pid="6" name="Offisync_ProviderInitializationData">
    <vt:lpwstr>https://cisco.jiveon.com</vt:lpwstr>
  </property>
  <property fmtid="{D5CDD505-2E9C-101B-9397-08002B2CF9AE}" pid="7" name="Offisync_UpdateToken">
    <vt:lpwstr>1</vt:lpwstr>
  </property>
</Properties>
</file>