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6.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7.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8.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9.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0.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1.xml" ContentType="application/vnd.openxmlformats-officedocument.them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12.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13.xml" ContentType="application/vnd.openxmlformats-officedocument.them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14.xml" ContentType="application/vnd.openxmlformats-officedocument.them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15.xml" ContentType="application/vnd.openxmlformats-officedocument.them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27.xml" ContentType="application/vnd.openxmlformats-officedocument.presentationml.tags+xml"/>
  <Override PartName="/ppt/notesSlides/notesSlide7.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8.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9.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10.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11.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12.xml" ContentType="application/vnd.openxmlformats-officedocument.presentationml.notesSlide+xml"/>
  <Override PartName="/ppt/tags/tag515.xml" ContentType="application/vnd.openxmlformats-officedocument.presentationml.tags+xml"/>
  <Override PartName="/ppt/notesSlides/notesSlide13.xml" ContentType="application/vnd.openxmlformats-officedocument.presentationml.notesSlide+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notesSlides/notesSlide14.xml" ContentType="application/vnd.openxmlformats-officedocument.presentationml.notesSlide+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88" r:id="rId5"/>
    <p:sldMasterId id="2147483720" r:id="rId6"/>
    <p:sldMasterId id="2147483752" r:id="rId7"/>
    <p:sldMasterId id="2147483775" r:id="rId8"/>
    <p:sldMasterId id="2147483798" r:id="rId9"/>
    <p:sldMasterId id="2147483830" r:id="rId10"/>
    <p:sldMasterId id="2147483862" r:id="rId11"/>
    <p:sldMasterId id="2147483894" r:id="rId12"/>
    <p:sldMasterId id="2147483926" r:id="rId13"/>
    <p:sldMasterId id="2147483958" r:id="rId14"/>
    <p:sldMasterId id="2147483990" r:id="rId15"/>
    <p:sldMasterId id="2147484022" r:id="rId16"/>
    <p:sldMasterId id="2147484054" r:id="rId17"/>
    <p:sldMasterId id="2147484086" r:id="rId18"/>
  </p:sldMasterIdLst>
  <p:notesMasterIdLst>
    <p:notesMasterId r:id="rId43"/>
  </p:notesMasterIdLst>
  <p:handoutMasterIdLst>
    <p:handoutMasterId r:id="rId44"/>
  </p:handoutMasterIdLst>
  <p:sldIdLst>
    <p:sldId id="256" r:id="rId19"/>
    <p:sldId id="258" r:id="rId20"/>
    <p:sldId id="263" r:id="rId21"/>
    <p:sldId id="261" r:id="rId22"/>
    <p:sldId id="264" r:id="rId23"/>
    <p:sldId id="265" r:id="rId24"/>
    <p:sldId id="266" r:id="rId25"/>
    <p:sldId id="260" r:id="rId26"/>
    <p:sldId id="272" r:id="rId27"/>
    <p:sldId id="268" r:id="rId28"/>
    <p:sldId id="269" r:id="rId29"/>
    <p:sldId id="281" r:id="rId30"/>
    <p:sldId id="270" r:id="rId31"/>
    <p:sldId id="271" r:id="rId32"/>
    <p:sldId id="282" r:id="rId33"/>
    <p:sldId id="273" r:id="rId34"/>
    <p:sldId id="274" r:id="rId35"/>
    <p:sldId id="276" r:id="rId36"/>
    <p:sldId id="275" r:id="rId37"/>
    <p:sldId id="259" r:id="rId38"/>
    <p:sldId id="277" r:id="rId39"/>
    <p:sldId id="278" r:id="rId40"/>
    <p:sldId id="279" r:id="rId41"/>
    <p:sldId id="280" r:id="rId42"/>
  </p:sldIdLst>
  <p:sldSz cx="9144000" cy="5143500" type="screen16x9"/>
  <p:notesSz cx="6858000" cy="9144000"/>
  <p:custDataLst>
    <p:tags r:id="rId4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p15:clr>
            <a:srgbClr val="A4A3A4"/>
          </p15:clr>
        </p15:guide>
        <p15:guide id="2" orient="horz">
          <p15:clr>
            <a:srgbClr val="A4A3A4"/>
          </p15:clr>
        </p15:guide>
        <p15:guide id="3" orient="horz" pos="667">
          <p15:clr>
            <a:srgbClr val="A4A3A4"/>
          </p15:clr>
        </p15:guide>
        <p15:guide id="4" pos="158">
          <p15:clr>
            <a:srgbClr val="A4A3A4"/>
          </p15:clr>
        </p15:guide>
        <p15:guide id="5" pos="5602">
          <p15:clr>
            <a:srgbClr val="A4A3A4"/>
          </p15:clr>
        </p15:guide>
      </p15:sldGuideLst>
    </p:ext>
    <p:ext uri="{2D200454-40CA-4A62-9FC3-DE9A4176ACB9}">
      <p15:notesGuideLst xmlns:p15="http://schemas.microsoft.com/office/powerpoint/2012/main">
        <p15:guide id="1" orient="horz" pos="2880">
          <p15:clr>
            <a:srgbClr val="A4A3A4"/>
          </p15:clr>
        </p15:guide>
        <p15:guide id="2" pos="3974">
          <p15:clr>
            <a:srgbClr val="A4A3A4"/>
          </p15:clr>
        </p15:guide>
        <p15:guide id="3" pos="3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440"/>
    <a:srgbClr val="C07000"/>
    <a:srgbClr val="8B8807"/>
    <a:srgbClr val="1BA12B"/>
    <a:srgbClr val="7E7D76"/>
    <a:srgbClr val="1782DB"/>
    <a:srgbClr val="706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70791" autoAdjust="0"/>
  </p:normalViewPr>
  <p:slideViewPr>
    <p:cSldViewPr showGuides="1">
      <p:cViewPr varScale="1">
        <p:scale>
          <a:sx n="46" d="100"/>
          <a:sy n="46" d="100"/>
        </p:scale>
        <p:origin x="1128" y="48"/>
      </p:cViewPr>
      <p:guideLst>
        <p:guide orient="horz" pos="3026"/>
        <p:guide orient="horz"/>
        <p:guide orient="horz" pos="667"/>
        <p:guide pos="158"/>
        <p:guide pos="560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3288" y="-222"/>
      </p:cViewPr>
      <p:guideLst>
        <p:guide orient="horz" pos="2880"/>
        <p:guide pos="3974"/>
        <p:guide pos="3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52000" cy="500400"/>
          </a:xfrm>
          <a:prstGeom prst="rect">
            <a:avLst/>
          </a:prstGeom>
        </p:spPr>
        <p:txBody>
          <a:bodyPr vert="horz" lIns="91440" tIns="45720" rIns="91440" bIns="45720" rtlCol="0"/>
          <a:lstStyle>
            <a:lvl1pPr algn="l">
              <a:defRPr sz="1200"/>
            </a:lvl1pPr>
          </a:lstStyle>
          <a:p>
            <a:pPr algn="r"/>
            <a:endParaRPr lang="en-GB" sz="800" dirty="0"/>
          </a:p>
        </p:txBody>
      </p:sp>
      <p:sp>
        <p:nvSpPr>
          <p:cNvPr id="3" name="Date Placeholder 2"/>
          <p:cNvSpPr>
            <a:spLocks noGrp="1"/>
          </p:cNvSpPr>
          <p:nvPr>
            <p:ph type="dt" sz="quarter" idx="1"/>
          </p:nvPr>
        </p:nvSpPr>
        <p:spPr>
          <a:xfrm>
            <a:off x="0" y="0"/>
            <a:ext cx="2952000" cy="500400"/>
          </a:xfrm>
          <a:prstGeom prst="rect">
            <a:avLst/>
          </a:prstGeom>
        </p:spPr>
        <p:txBody>
          <a:bodyPr vert="horz" lIns="91440" tIns="45720" rIns="91440" bIns="45720" rtlCol="0"/>
          <a:lstStyle>
            <a:lvl1pPr algn="r">
              <a:defRPr sz="1200"/>
            </a:lvl1pPr>
          </a:lstStyle>
          <a:p>
            <a:pPr algn="l"/>
            <a:fld id="{999580FB-A1A7-4BFA-8980-0CB90ED5CC13}" type="datetimeFigureOut">
              <a:rPr lang="en-GB" sz="800" smtClean="0"/>
              <a:pPr algn="l"/>
              <a:t>24/05/2016</a:t>
            </a:fld>
            <a:endParaRPr lang="en-GB" sz="800" dirty="0"/>
          </a:p>
        </p:txBody>
      </p:sp>
      <p:sp>
        <p:nvSpPr>
          <p:cNvPr id="12" name="Slide Number Placeholder 11"/>
          <p:cNvSpPr>
            <a:spLocks noGrp="1"/>
          </p:cNvSpPr>
          <p:nvPr>
            <p:ph type="sldNum" sz="quarter" idx="3"/>
          </p:nvPr>
        </p:nvSpPr>
        <p:spPr>
          <a:xfrm>
            <a:off x="3884613" y="8643600"/>
            <a:ext cx="2952000" cy="500400"/>
          </a:xfrm>
          <a:prstGeom prst="rect">
            <a:avLst/>
          </a:prstGeom>
        </p:spPr>
        <p:txBody>
          <a:bodyPr vert="horz" lIns="91440" tIns="45720" rIns="91440" bIns="45720" rtlCol="0" anchor="b"/>
          <a:lstStyle>
            <a:lvl1pPr algn="r">
              <a:defRPr sz="1200"/>
            </a:lvl1pPr>
          </a:lstStyle>
          <a:p>
            <a:fld id="{3A0D310C-11CC-44CF-B61D-C36BD5A4E9FA}" type="slidenum">
              <a:rPr lang="en-GB" sz="800" smtClean="0"/>
              <a:pPr/>
              <a:t>‹#›</a:t>
            </a:fld>
            <a:endParaRPr lang="en-GB" sz="800" dirty="0"/>
          </a:p>
        </p:txBody>
      </p:sp>
      <p:sp>
        <p:nvSpPr>
          <p:cNvPr id="13" name="Footer Placeholder 12"/>
          <p:cNvSpPr>
            <a:spLocks noGrp="1"/>
          </p:cNvSpPr>
          <p:nvPr>
            <p:ph type="ftr" sz="quarter" idx="2"/>
          </p:nvPr>
        </p:nvSpPr>
        <p:spPr>
          <a:xfrm>
            <a:off x="0" y="8643600"/>
            <a:ext cx="2952000" cy="500400"/>
          </a:xfrm>
          <a:prstGeom prst="rect">
            <a:avLst/>
          </a:prstGeom>
        </p:spPr>
        <p:txBody>
          <a:bodyPr vert="horz" lIns="91440" tIns="45720" rIns="91440" bIns="45720" rtlCol="0" anchor="b"/>
          <a:lstStyle>
            <a:lvl1pPr algn="l">
              <a:defRPr sz="1200"/>
            </a:lvl1pPr>
          </a:lstStyle>
          <a:p>
            <a:r>
              <a:rPr lang="en-GB" sz="800" dirty="0" smtClean="0"/>
              <a:t>Copyright 2011 FUJITSU</a:t>
            </a:r>
            <a:endParaRPr lang="en-GB" sz="800" dirty="0"/>
          </a:p>
        </p:txBody>
      </p:sp>
    </p:spTree>
    <p:extLst>
      <p:ext uri="{BB962C8B-B14F-4D97-AF65-F5344CB8AC3E}">
        <p14:creationId xmlns:p14="http://schemas.microsoft.com/office/powerpoint/2010/main" val="4993831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idx="1"/>
          </p:nvPr>
        </p:nvSpPr>
        <p:spPr>
          <a:xfrm>
            <a:off x="0" y="0"/>
            <a:ext cx="2952000" cy="500400"/>
          </a:xfrm>
          <a:prstGeom prst="rect">
            <a:avLst/>
          </a:prstGeom>
        </p:spPr>
        <p:txBody>
          <a:bodyPr vert="horz" lIns="91440" tIns="45720" rIns="91440" bIns="45720" rtlCol="0"/>
          <a:lstStyle>
            <a:lvl1pPr algn="l">
              <a:defRPr sz="800"/>
            </a:lvl1pPr>
          </a:lstStyle>
          <a:p>
            <a:fld id="{9AF53C10-58A7-45D0-B2D2-D1576F087AB5}" type="datetimeFigureOut">
              <a:rPr lang="en-GB" smtClean="0"/>
              <a:pPr/>
              <a:t>24/05/2016</a:t>
            </a:fld>
            <a:endParaRPr lang="en-GB" dirty="0"/>
          </a:p>
        </p:txBody>
      </p:sp>
      <p:sp>
        <p:nvSpPr>
          <p:cNvPr id="15" name="Header Placeholder 14"/>
          <p:cNvSpPr>
            <a:spLocks noGrp="1"/>
          </p:cNvSpPr>
          <p:nvPr>
            <p:ph type="hdr" sz="quarter"/>
          </p:nvPr>
        </p:nvSpPr>
        <p:spPr>
          <a:xfrm>
            <a:off x="3886200" y="0"/>
            <a:ext cx="2952000" cy="500400"/>
          </a:xfrm>
          <a:prstGeom prst="rect">
            <a:avLst/>
          </a:prstGeom>
        </p:spPr>
        <p:txBody>
          <a:bodyPr vert="horz" lIns="91440" tIns="45720" rIns="91440" bIns="45720" rtlCol="0"/>
          <a:lstStyle>
            <a:lvl1pPr algn="r">
              <a:defRPr sz="800"/>
            </a:lvl1pPr>
          </a:lstStyle>
          <a:p>
            <a:endParaRPr lang="en-GB" dirty="0"/>
          </a:p>
        </p:txBody>
      </p:sp>
      <p:sp>
        <p:nvSpPr>
          <p:cNvPr id="16" name="Slide Image Placeholder 15"/>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23" name="Slide Number Placeholder 22"/>
          <p:cNvSpPr>
            <a:spLocks noGrp="1"/>
          </p:cNvSpPr>
          <p:nvPr>
            <p:ph type="sldNum" sz="quarter" idx="5"/>
          </p:nvPr>
        </p:nvSpPr>
        <p:spPr>
          <a:xfrm>
            <a:off x="3884613" y="8643600"/>
            <a:ext cx="2952000" cy="500400"/>
          </a:xfrm>
          <a:prstGeom prst="rect">
            <a:avLst/>
          </a:prstGeom>
        </p:spPr>
        <p:txBody>
          <a:bodyPr vert="horz" lIns="91440" tIns="45720" rIns="91440" bIns="45720" rtlCol="0" anchor="b"/>
          <a:lstStyle>
            <a:lvl1pPr algn="r">
              <a:defRPr sz="800"/>
            </a:lvl1pPr>
          </a:lstStyle>
          <a:p>
            <a:fld id="{12BC81D3-C59B-4C63-B840-07ACB8BAB3C6}" type="slidenum">
              <a:rPr lang="en-GB" smtClean="0"/>
              <a:pPr/>
              <a:t>‹#›</a:t>
            </a:fld>
            <a:endParaRPr lang="en-GB" dirty="0"/>
          </a:p>
        </p:txBody>
      </p:sp>
      <p:sp>
        <p:nvSpPr>
          <p:cNvPr id="24" name="Footer Placeholder 23"/>
          <p:cNvSpPr>
            <a:spLocks noGrp="1"/>
          </p:cNvSpPr>
          <p:nvPr>
            <p:ph type="ftr" sz="quarter" idx="4"/>
          </p:nvPr>
        </p:nvSpPr>
        <p:spPr>
          <a:xfrm>
            <a:off x="0" y="8643600"/>
            <a:ext cx="2952000" cy="500400"/>
          </a:xfrm>
          <a:prstGeom prst="rect">
            <a:avLst/>
          </a:prstGeom>
        </p:spPr>
        <p:txBody>
          <a:bodyPr vert="horz" lIns="91440" tIns="45720" rIns="91440" bIns="45720" rtlCol="0" anchor="b"/>
          <a:lstStyle>
            <a:lvl1pPr algn="l">
              <a:defRPr sz="800"/>
            </a:lvl1pPr>
          </a:lstStyle>
          <a:p>
            <a:r>
              <a:rPr lang="en-GB" dirty="0" smtClean="0"/>
              <a:t>Copyright 2011 FUJITSU</a:t>
            </a:r>
            <a:endParaRPr lang="en-GB" dirty="0"/>
          </a:p>
        </p:txBody>
      </p:sp>
      <p:sp>
        <p:nvSpPr>
          <p:cNvPr id="30" name="Notes Placeholder 29"/>
          <p:cNvSpPr>
            <a:spLocks noGrp="1"/>
          </p:cNvSpPr>
          <p:nvPr>
            <p:ph type="body" sz="quarter" idx="3"/>
          </p:nvPr>
        </p:nvSpPr>
        <p:spPr>
          <a:xfrm>
            <a:off x="549275" y="4572000"/>
            <a:ext cx="5759450" cy="3886200"/>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858937134"/>
      </p:ext>
    </p:extLst>
  </p:cSld>
  <p:clrMap bg1="lt1" tx1="dk1" bg2="lt2" tx2="dk2" accent1="accent1" accent2="accent2" accent3="accent3" accent4="accent4" accent5="accent5" accent6="accent6" hlink="hlink" folHlink="folHlink"/>
  <p:hf hdr="0" dt="0"/>
  <p:notesStyle>
    <a:lvl1pPr marL="182563" indent="-182563" algn="l" defTabSz="914400" rtl="0" eaLnBrk="1" latinLnBrk="0" hangingPunct="1">
      <a:spcBef>
        <a:spcPts val="516"/>
      </a:spcBef>
      <a:spcAft>
        <a:spcPts val="288"/>
      </a:spcAft>
      <a:buClr>
        <a:schemeClr val="accent2"/>
      </a:buClr>
      <a:buFont typeface="Wingdings" pitchFamily="2" charset="2"/>
      <a:buChar char="n"/>
      <a:defRPr sz="1600" kern="1200">
        <a:solidFill>
          <a:schemeClr val="tx1"/>
        </a:solidFill>
        <a:latin typeface="Arial" pitchFamily="34" charset="0"/>
        <a:ea typeface="+mn-ea"/>
        <a:cs typeface="Arial" pitchFamily="34" charset="0"/>
      </a:defRPr>
    </a:lvl1pPr>
    <a:lvl2pPr marL="358775" indent="-176213" algn="l" defTabSz="914400" rtl="0" eaLnBrk="1" latinLnBrk="0" hangingPunct="1">
      <a:spcAft>
        <a:spcPts val="288"/>
      </a:spcAft>
      <a:buClr>
        <a:schemeClr val="tx2"/>
      </a:buClr>
      <a:buFont typeface="Wingdings" pitchFamily="2" charset="2"/>
      <a:buChar char="n"/>
      <a:defRPr sz="1400" kern="1200">
        <a:solidFill>
          <a:schemeClr val="tx1"/>
        </a:solidFill>
        <a:latin typeface="Arial" pitchFamily="34" charset="0"/>
        <a:ea typeface="+mn-ea"/>
        <a:cs typeface="Arial" pitchFamily="34" charset="0"/>
      </a:defRPr>
    </a:lvl2pPr>
    <a:lvl3pPr marL="449263" indent="-90488" algn="l" defTabSz="914400" rtl="0" eaLnBrk="1" latinLnBrk="0" hangingPunct="1">
      <a:spcBef>
        <a:spcPts val="432"/>
      </a:spcBef>
      <a:spcAft>
        <a:spcPts val="240"/>
      </a:spcAft>
      <a:buClr>
        <a:schemeClr val="tx2"/>
      </a:buClr>
      <a:buFont typeface="Arial" pitchFamily="34" charset="0"/>
      <a:buChar char="•"/>
      <a:defRPr sz="1200" kern="1200">
        <a:solidFill>
          <a:schemeClr val="tx1"/>
        </a:solidFill>
        <a:latin typeface="Arial" pitchFamily="34" charset="0"/>
        <a:ea typeface="+mn-ea"/>
        <a:cs typeface="Arial" pitchFamily="34" charset="0"/>
      </a:defRPr>
    </a:lvl3pPr>
    <a:lvl4pPr marL="541338" indent="-92075" algn="l" defTabSz="914400" rtl="0" eaLnBrk="1" latinLnBrk="0" hangingPunct="1">
      <a:spcBef>
        <a:spcPts val="384"/>
      </a:spcBef>
      <a:spcAft>
        <a:spcPts val="216"/>
      </a:spcAft>
      <a:buClr>
        <a:schemeClr val="tx2"/>
      </a:buClr>
      <a:buFont typeface="Arial" pitchFamily="34" charset="0"/>
      <a:buChar char="•"/>
      <a:defRPr sz="1200" kern="1200">
        <a:solidFill>
          <a:schemeClr val="tx1"/>
        </a:solidFill>
        <a:latin typeface="Arial" pitchFamily="34" charset="0"/>
        <a:ea typeface="+mn-ea"/>
        <a:cs typeface="Arial" pitchFamily="34" charset="0"/>
      </a:defRPr>
    </a:lvl4pPr>
    <a:lvl5pPr marL="625475" indent="-84138" algn="l" defTabSz="914400" rtl="0" eaLnBrk="1" latinLnBrk="0" hangingPunct="1">
      <a:spcBef>
        <a:spcPts val="336"/>
      </a:spcBef>
      <a:spcAft>
        <a:spcPts val="192"/>
      </a:spcAft>
      <a:buClr>
        <a:schemeClr val="tx2"/>
      </a:buClr>
      <a:buFont typeface="Arial" pitchFamily="34" charset="0"/>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pPr/>
              <a:t>0</a:t>
            </a:fld>
            <a:endParaRPr lang="en-US" dirty="0"/>
          </a:p>
        </p:txBody>
      </p:sp>
      <p:sp>
        <p:nvSpPr>
          <p:cNvPr id="5" name="Footer Placeholder 4"/>
          <p:cNvSpPr>
            <a:spLocks noGrp="1"/>
          </p:cNvSpPr>
          <p:nvPr>
            <p:ph type="ftr" sz="quarter" idx="11"/>
          </p:nvPr>
        </p:nvSpPr>
        <p:spPr/>
        <p:txBody>
          <a:bodyPr/>
          <a:lstStyle/>
          <a:p>
            <a:r>
              <a:rPr lang="en-GB" dirty="0" smtClean="0"/>
              <a:t>Copyright 2011 FUJITSU</a:t>
            </a:r>
            <a:endParaRPr lang="en-GB"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1771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smtClean="0"/>
              <a:t>The question at this point is really:</a:t>
            </a:r>
            <a:r>
              <a:rPr lang="en-US" baseline="0" dirty="0" smtClean="0"/>
              <a:t> How does the system handle and manage this new distributed file system?</a:t>
            </a:r>
          </a:p>
          <a:p>
            <a:pPr marL="0" indent="0">
              <a:buNone/>
            </a:pPr>
            <a:r>
              <a:rPr lang="en-US" baseline="0" dirty="0" smtClean="0"/>
              <a:t>The key for this performant and high failure tolerance comes with the OpenSource based software Ceph which is part of the OpenStack project.</a:t>
            </a:r>
          </a:p>
          <a:p>
            <a:pPr marL="0" indent="0">
              <a:buNone/>
            </a:pPr>
            <a:r>
              <a:rPr lang="en-US" baseline="0" dirty="0" smtClean="0"/>
              <a:t>The explanation what Ceph is and how it works in general is described in the slides.</a:t>
            </a:r>
          </a:p>
          <a:p>
            <a:pPr marL="0" indent="0">
              <a:buNone/>
            </a:pPr>
            <a:r>
              <a:rPr lang="en-US" baseline="0" dirty="0" smtClean="0"/>
              <a:t>Important is that the new scale-out storage from Fujitsu has implemented and refined the Ceph software and OpenStack developments.</a:t>
            </a:r>
          </a:p>
        </p:txBody>
      </p:sp>
      <p:sp>
        <p:nvSpPr>
          <p:cNvPr id="4" name="Foliennummernplatzhalter 3"/>
          <p:cNvSpPr>
            <a:spLocks noGrp="1"/>
          </p:cNvSpPr>
          <p:nvPr>
            <p:ph type="sldNum" sz="quarter" idx="10"/>
          </p:nvPr>
        </p:nvSpPr>
        <p:spPr/>
        <p:txBody>
          <a:bodyPr/>
          <a:lstStyle/>
          <a:p>
            <a:fld id="{12BC81D3-C59B-4C63-B840-07ACB8BAB3C6}"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86777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600" kern="1200" dirty="0" smtClean="0">
                <a:solidFill>
                  <a:schemeClr val="tx1"/>
                </a:solidFill>
                <a:effectLst/>
              </a:rPr>
              <a:t>The core technology enabler for allocation of data is managed by the CRUSH data placement that controls and manages the ETERNUS CD10000 appliance. </a:t>
            </a:r>
          </a:p>
          <a:p>
            <a:pPr marL="0" indent="0">
              <a:buNone/>
            </a:pPr>
            <a:r>
              <a:rPr lang="en-US" sz="1600" kern="1200" dirty="0" smtClean="0">
                <a:solidFill>
                  <a:schemeClr val="tx1"/>
                </a:solidFill>
                <a:effectLst/>
              </a:rPr>
              <a:t>Instead of producing hot spots which is the usual way of acting in conventional scale-up storage systems, the ETERNUS CD10000 works with a pseudo-random and uniform (weighted) distribution to establish a homogeneous allocation of the data.</a:t>
            </a:r>
          </a:p>
          <a:p>
            <a:pPr marL="0" indent="0">
              <a:buNone/>
            </a:pPr>
            <a:r>
              <a:rPr lang="en-US" sz="1600" kern="1200" dirty="0" smtClean="0">
                <a:solidFill>
                  <a:schemeClr val="tx1"/>
                </a:solidFill>
                <a:effectLst/>
              </a:rPr>
              <a:t>Therefore adding new devices (HDDs or nodes) will have no negative impact on the data mapping. The new devices become part of the system without effects of bottle-necks or hot-spots.</a:t>
            </a:r>
          </a:p>
          <a:p>
            <a:pPr marL="0" indent="0">
              <a:buNone/>
            </a:pPr>
            <a:endParaRPr lang="en-US" dirty="0"/>
          </a:p>
        </p:txBody>
      </p:sp>
      <p:sp>
        <p:nvSpPr>
          <p:cNvPr id="4" name="Foliennummernplatzhalter 3"/>
          <p:cNvSpPr>
            <a:spLocks noGrp="1"/>
          </p:cNvSpPr>
          <p:nvPr>
            <p:ph type="sldNum" sz="quarter" idx="10"/>
          </p:nvPr>
        </p:nvSpPr>
        <p:spPr/>
        <p:txBody>
          <a:bodyPr/>
          <a:lstStyle/>
          <a:p>
            <a:fld id="{12BC81D3-C59B-4C63-B840-07ACB8BAB3C6}"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399894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2BC81D3-C59B-4C63-B840-07ACB8BAB3C6}" type="slidenum">
              <a:rPr lang="en-GB" smtClean="0">
                <a:solidFill>
                  <a:prstClr val="black"/>
                </a:solidFill>
                <a:latin typeface="Calibri"/>
              </a:rPr>
              <a:pPr/>
              <a:t>13</a:t>
            </a:fld>
            <a:endParaRPr lang="en-GB" dirty="0">
              <a:solidFill>
                <a:prstClr val="black"/>
              </a:solidFill>
              <a:latin typeface="Calibri"/>
            </a:endParaRPr>
          </a:p>
        </p:txBody>
      </p:sp>
      <p:sp>
        <p:nvSpPr>
          <p:cNvPr id="5" name="Fußzeilenplatzhalter 4"/>
          <p:cNvSpPr>
            <a:spLocks noGrp="1"/>
          </p:cNvSpPr>
          <p:nvPr>
            <p:ph type="ftr" sz="quarter" idx="11"/>
          </p:nvPr>
        </p:nvSpPr>
        <p:spPr/>
        <p:txBody>
          <a:bodyPr/>
          <a:lstStyle/>
          <a:p>
            <a:r>
              <a:rPr lang="en-GB" dirty="0" smtClean="0">
                <a:solidFill>
                  <a:prstClr val="black"/>
                </a:solidFill>
                <a:latin typeface="Calibri"/>
              </a:rPr>
              <a:t>Copyright 2013 FUJITSU</a:t>
            </a:r>
            <a:endParaRPr lang="en-GB" dirty="0">
              <a:solidFill>
                <a:prstClr val="black"/>
              </a:solidFill>
              <a:latin typeface="Calibri"/>
            </a:endParaRPr>
          </a:p>
        </p:txBody>
      </p:sp>
    </p:spTree>
    <p:extLst>
      <p:ext uri="{BB962C8B-B14F-4D97-AF65-F5344CB8AC3E}">
        <p14:creationId xmlns:p14="http://schemas.microsoft.com/office/powerpoint/2010/main" val="203021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2BC81D3-C59B-4C63-B840-07ACB8BAB3C6}" type="slidenum">
              <a:rPr lang="en-GB" smtClean="0">
                <a:solidFill>
                  <a:prstClr val="black"/>
                </a:solidFill>
                <a:latin typeface="Calibri"/>
              </a:rPr>
              <a:pPr/>
              <a:t>14</a:t>
            </a:fld>
            <a:endParaRPr lang="en-GB" dirty="0">
              <a:solidFill>
                <a:prstClr val="black"/>
              </a:solidFill>
              <a:latin typeface="Calibri"/>
            </a:endParaRPr>
          </a:p>
        </p:txBody>
      </p:sp>
      <p:sp>
        <p:nvSpPr>
          <p:cNvPr id="5" name="Fußzeilenplatzhalter 4"/>
          <p:cNvSpPr>
            <a:spLocks noGrp="1"/>
          </p:cNvSpPr>
          <p:nvPr>
            <p:ph type="ftr" sz="quarter" idx="11"/>
          </p:nvPr>
        </p:nvSpPr>
        <p:spPr/>
        <p:txBody>
          <a:bodyPr/>
          <a:lstStyle/>
          <a:p>
            <a:r>
              <a:rPr lang="en-GB" dirty="0" smtClean="0">
                <a:solidFill>
                  <a:prstClr val="black"/>
                </a:solidFill>
                <a:latin typeface="Calibri"/>
              </a:rPr>
              <a:t>Copyright 2013 FUJITSU</a:t>
            </a:r>
            <a:endParaRPr lang="en-GB" dirty="0">
              <a:solidFill>
                <a:prstClr val="black"/>
              </a:solidFill>
              <a:latin typeface="Calibri"/>
            </a:endParaRPr>
          </a:p>
        </p:txBody>
      </p:sp>
    </p:spTree>
    <p:extLst>
      <p:ext uri="{BB962C8B-B14F-4D97-AF65-F5344CB8AC3E}">
        <p14:creationId xmlns:p14="http://schemas.microsoft.com/office/powerpoint/2010/main" val="203021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10"/>
          </p:nvPr>
        </p:nvSpPr>
        <p:spPr/>
        <p:txBody>
          <a:bodyPr/>
          <a:lstStyle/>
          <a:p>
            <a:fld id="{12BC81D3-C59B-4C63-B840-07ACB8BAB3C6}"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13052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Slide Number Placeholder 3"/>
          <p:cNvSpPr>
            <a:spLocks noGrp="1"/>
          </p:cNvSpPr>
          <p:nvPr>
            <p:ph type="sldNum" sz="quarter" idx="10"/>
          </p:nvPr>
        </p:nvSpPr>
        <p:spPr/>
        <p:txBody>
          <a:bodyPr/>
          <a:lstStyle/>
          <a:p>
            <a:fld id="{12BC81D3-C59B-4C63-B840-07ACB8BAB3C6}" type="slidenum">
              <a:rPr lang="en-GB" smtClean="0">
                <a:solidFill>
                  <a:prstClr val="black"/>
                </a:solidFill>
                <a:latin typeface="Calibri"/>
              </a:rPr>
              <a:pPr/>
              <a:t>16</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dirty="0" smtClean="0">
                <a:solidFill>
                  <a:prstClr val="black"/>
                </a:solidFill>
                <a:latin typeface="Calibri"/>
              </a:rPr>
              <a:t>Copyright 2011 FUJITSU</a:t>
            </a:r>
            <a:endParaRPr lang="en-GB" dirty="0">
              <a:solidFill>
                <a:prstClr val="black"/>
              </a:solidFill>
              <a:latin typeface="Calibri"/>
            </a:endParaRPr>
          </a:p>
        </p:txBody>
      </p:sp>
    </p:spTree>
    <p:extLst>
      <p:ext uri="{BB962C8B-B14F-4D97-AF65-F5344CB8AC3E}">
        <p14:creationId xmlns:p14="http://schemas.microsoft.com/office/powerpoint/2010/main" val="342455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en-US" altLang="ja-JP" smtClean="0">
                <a:solidFill>
                  <a:prstClr val="black"/>
                </a:solidFill>
                <a:latin typeface="Calibri"/>
                <a:ea typeface="ＭＳ Ｐゴシック"/>
              </a:rPr>
              <a:t>Copyright 2015 FUJITSU LIMITED</a:t>
            </a:r>
            <a:endParaRPr lang="en-US" altLang="ja-JP">
              <a:solidFill>
                <a:prstClr val="black"/>
              </a:solidFill>
              <a:latin typeface="Calibri"/>
              <a:ea typeface="ＭＳ Ｐゴシック"/>
            </a:endParaRPr>
          </a:p>
        </p:txBody>
      </p:sp>
      <p:sp>
        <p:nvSpPr>
          <p:cNvPr id="5" name="スライド番号プレースホルダー 4"/>
          <p:cNvSpPr>
            <a:spLocks noGrp="1"/>
          </p:cNvSpPr>
          <p:nvPr>
            <p:ph type="sldNum" sz="quarter" idx="11"/>
          </p:nvPr>
        </p:nvSpPr>
        <p:spPr/>
        <p:txBody>
          <a:bodyPr/>
          <a:lstStyle/>
          <a:p>
            <a:fld id="{9F92722A-13CA-49BB-B125-2A56C31837E2}" type="slidenum">
              <a:rPr lang="en-US" altLang="ja-JP" smtClean="0">
                <a:solidFill>
                  <a:prstClr val="black"/>
                </a:solidFill>
                <a:latin typeface="Calibri"/>
                <a:ea typeface="ＭＳ Ｐゴシック"/>
              </a:rPr>
              <a:pPr/>
              <a:t>17</a:t>
            </a:fld>
            <a:endParaRPr lang="en-US" altLang="ja-JP">
              <a:solidFill>
                <a:prstClr val="black"/>
              </a:solidFill>
              <a:latin typeface="Calibri"/>
              <a:ea typeface="ＭＳ Ｐゴシック"/>
            </a:endParaRPr>
          </a:p>
        </p:txBody>
      </p:sp>
    </p:spTree>
    <p:extLst>
      <p:ext uri="{BB962C8B-B14F-4D97-AF65-F5344CB8AC3E}">
        <p14:creationId xmlns:p14="http://schemas.microsoft.com/office/powerpoint/2010/main" val="337956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en-US" altLang="ja-JP" smtClean="0">
                <a:solidFill>
                  <a:prstClr val="black"/>
                </a:solidFill>
                <a:latin typeface="Calibri"/>
                <a:ea typeface="ＭＳ Ｐゴシック"/>
              </a:rPr>
              <a:t>Copyright 2015 FUJITSU LIMITED</a:t>
            </a:r>
            <a:endParaRPr lang="en-US" altLang="ja-JP">
              <a:solidFill>
                <a:prstClr val="black"/>
              </a:solidFill>
              <a:latin typeface="Calibri"/>
              <a:ea typeface="ＭＳ Ｐゴシック"/>
            </a:endParaRPr>
          </a:p>
        </p:txBody>
      </p:sp>
      <p:sp>
        <p:nvSpPr>
          <p:cNvPr id="5" name="スライド番号プレースホルダー 4"/>
          <p:cNvSpPr>
            <a:spLocks noGrp="1"/>
          </p:cNvSpPr>
          <p:nvPr>
            <p:ph type="sldNum" sz="quarter" idx="11"/>
          </p:nvPr>
        </p:nvSpPr>
        <p:spPr/>
        <p:txBody>
          <a:bodyPr/>
          <a:lstStyle/>
          <a:p>
            <a:fld id="{9F92722A-13CA-49BB-B125-2A56C31837E2}" type="slidenum">
              <a:rPr lang="en-US" altLang="ja-JP" smtClean="0">
                <a:solidFill>
                  <a:prstClr val="black"/>
                </a:solidFill>
                <a:latin typeface="Calibri"/>
                <a:ea typeface="ＭＳ Ｐゴシック"/>
              </a:rPr>
              <a:pPr/>
              <a:t>18</a:t>
            </a:fld>
            <a:endParaRPr lang="en-US" altLang="ja-JP">
              <a:solidFill>
                <a:prstClr val="black"/>
              </a:solidFill>
              <a:latin typeface="Calibri"/>
              <a:ea typeface="ＭＳ Ｐゴシック"/>
            </a:endParaRPr>
          </a:p>
        </p:txBody>
      </p:sp>
    </p:spTree>
    <p:extLst>
      <p:ext uri="{BB962C8B-B14F-4D97-AF65-F5344CB8AC3E}">
        <p14:creationId xmlns:p14="http://schemas.microsoft.com/office/powerpoint/2010/main" val="337956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GB" dirty="0"/>
          </a:p>
        </p:txBody>
      </p:sp>
      <p:sp>
        <p:nvSpPr>
          <p:cNvPr id="6" name="Footer Placeholder 5"/>
          <p:cNvSpPr>
            <a:spLocks noGrp="1"/>
          </p:cNvSpPr>
          <p:nvPr>
            <p:ph type="ftr" sz="quarter" idx="10"/>
          </p:nvPr>
        </p:nvSpPr>
        <p:spPr/>
        <p:txBody>
          <a:bodyPr/>
          <a:lstStyle/>
          <a:p>
            <a:r>
              <a:rPr lang="en-GB" dirty="0" smtClean="0"/>
              <a:t>Copyright 2011 FUJITSU</a:t>
            </a:r>
            <a:endParaRPr lang="en-GB" dirty="0"/>
          </a:p>
        </p:txBody>
      </p:sp>
      <p:sp>
        <p:nvSpPr>
          <p:cNvPr id="7" name="Slide Number Placeholder 6"/>
          <p:cNvSpPr>
            <a:spLocks noGrp="1"/>
          </p:cNvSpPr>
          <p:nvPr>
            <p:ph type="sldNum" sz="quarter" idx="11"/>
          </p:nvPr>
        </p:nvSpPr>
        <p:spPr/>
        <p:txBody>
          <a:bodyPr/>
          <a:lstStyle/>
          <a:p>
            <a:fld id="{12BC81D3-C59B-4C63-B840-07ACB8BAB3C6}" type="slidenum">
              <a:rPr lang="en-GB" smtClean="0"/>
              <a:pPr/>
              <a:t>19</a:t>
            </a:fld>
            <a:endParaRPr lang="en-GB" dirty="0"/>
          </a:p>
        </p:txBody>
      </p:sp>
    </p:spTree>
    <p:extLst>
      <p:ext uri="{BB962C8B-B14F-4D97-AF65-F5344CB8AC3E}">
        <p14:creationId xmlns:p14="http://schemas.microsoft.com/office/powerpoint/2010/main" val="3899379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2BC81D3-C59B-4C63-B840-07ACB8BAB3C6}" type="slidenum">
              <a:rPr lang="en-GB" smtClean="0">
                <a:solidFill>
                  <a:prstClr val="black"/>
                </a:solidFill>
                <a:latin typeface="Calibri"/>
              </a:rPr>
              <a:pPr/>
              <a:t>20</a:t>
            </a:fld>
            <a:endParaRPr lang="en-GB" dirty="0">
              <a:solidFill>
                <a:prstClr val="black"/>
              </a:solidFill>
              <a:latin typeface="Calibri"/>
            </a:endParaRPr>
          </a:p>
        </p:txBody>
      </p:sp>
      <p:sp>
        <p:nvSpPr>
          <p:cNvPr id="5" name="Élőláb helye 4"/>
          <p:cNvSpPr>
            <a:spLocks noGrp="1"/>
          </p:cNvSpPr>
          <p:nvPr>
            <p:ph type="ftr" sz="quarter" idx="11"/>
          </p:nvPr>
        </p:nvSpPr>
        <p:spPr/>
        <p:txBody>
          <a:bodyPr/>
          <a:lstStyle/>
          <a:p>
            <a:r>
              <a:rPr lang="en-GB" smtClean="0">
                <a:solidFill>
                  <a:prstClr val="black"/>
                </a:solidFill>
                <a:latin typeface="Calibri"/>
              </a:rPr>
              <a:t>Copyright 2011 FUJITSU</a:t>
            </a:r>
            <a:endParaRPr lang="en-GB" dirty="0">
              <a:solidFill>
                <a:prstClr val="black"/>
              </a:solidFill>
              <a:latin typeface="Calibri"/>
            </a:endParaRPr>
          </a:p>
        </p:txBody>
      </p:sp>
    </p:spTree>
    <p:extLst>
      <p:ext uri="{BB962C8B-B14F-4D97-AF65-F5344CB8AC3E}">
        <p14:creationId xmlns:p14="http://schemas.microsoft.com/office/powerpoint/2010/main" val="54273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pPr/>
              <a:t>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GB" dirty="0" smtClean="0"/>
              <a:t>Copyright 2011 FUJITSU</a:t>
            </a:r>
            <a:endParaRPr lang="en-GB" dirty="0"/>
          </a:p>
        </p:txBody>
      </p:sp>
    </p:spTree>
    <p:extLst>
      <p:ext uri="{BB962C8B-B14F-4D97-AF65-F5344CB8AC3E}">
        <p14:creationId xmlns:p14="http://schemas.microsoft.com/office/powerpoint/2010/main" val="497856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Havana Status</a:t>
            </a:r>
          </a:p>
          <a:p>
            <a:r>
              <a:rPr lang="en-US" dirty="0" smtClean="0"/>
              <a:t>Trove</a:t>
            </a:r>
            <a:r>
              <a:rPr lang="en-US" baseline="0" dirty="0" smtClean="0"/>
              <a:t> starting with Icehouse missing</a:t>
            </a:r>
          </a:p>
          <a:p>
            <a:r>
              <a:rPr lang="en-US" baseline="0" dirty="0" smtClean="0"/>
              <a:t>Sahara starting with Juno missing</a:t>
            </a:r>
          </a:p>
          <a:p>
            <a:r>
              <a:rPr lang="en-US" baseline="0" dirty="0" smtClean="0"/>
              <a:t>Ironic starting with Juno missing (FJJ Focus)</a:t>
            </a:r>
            <a:endParaRPr lang="en-US" dirty="0" smtClean="0"/>
          </a:p>
        </p:txBody>
      </p:sp>
      <p:sp>
        <p:nvSpPr>
          <p:cNvPr id="4" name="Slide Number Placeholder 3"/>
          <p:cNvSpPr>
            <a:spLocks noGrp="1"/>
          </p:cNvSpPr>
          <p:nvPr>
            <p:ph type="sldNum" sz="quarter" idx="10"/>
          </p:nvPr>
        </p:nvSpPr>
        <p:spPr/>
        <p:txBody>
          <a:bodyPr/>
          <a:lstStyle/>
          <a:p>
            <a:fld id="{12BC81D3-C59B-4C63-B840-07ACB8BAB3C6}" type="slidenum">
              <a:rPr lang="en-GB" smtClean="0">
                <a:solidFill>
                  <a:prstClr val="black"/>
                </a:solidFill>
                <a:latin typeface="Calibri"/>
              </a:rPr>
              <a:pPr/>
              <a:t>22</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smtClean="0">
                <a:solidFill>
                  <a:prstClr val="black"/>
                </a:solidFill>
                <a:latin typeface="Calibri"/>
              </a:rPr>
              <a:t>Copyright 2011 FUJITSU</a:t>
            </a:r>
            <a:endParaRPr lang="en-GB" dirty="0">
              <a:solidFill>
                <a:prstClr val="black"/>
              </a:solidFill>
              <a:latin typeface="Calibri"/>
            </a:endParaRPr>
          </a:p>
        </p:txBody>
      </p:sp>
    </p:spTree>
    <p:extLst>
      <p:ext uri="{BB962C8B-B14F-4D97-AF65-F5344CB8AC3E}">
        <p14:creationId xmlns:p14="http://schemas.microsoft.com/office/powerpoint/2010/main" val="3559635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p>
        </p:txBody>
      </p:sp>
    </p:spTree>
    <p:extLst>
      <p:ext uri="{BB962C8B-B14F-4D97-AF65-F5344CB8AC3E}">
        <p14:creationId xmlns:p14="http://schemas.microsoft.com/office/powerpoint/2010/main" val="204412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pPr/>
              <a:t>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GB" dirty="0" smtClean="0"/>
              <a:t>Copyright 2011 FUJITSU</a:t>
            </a:r>
            <a:endParaRPr lang="en-GB" dirty="0"/>
          </a:p>
        </p:txBody>
      </p:sp>
    </p:spTree>
    <p:extLst>
      <p:ext uri="{BB962C8B-B14F-4D97-AF65-F5344CB8AC3E}">
        <p14:creationId xmlns:p14="http://schemas.microsoft.com/office/powerpoint/2010/main" val="142904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Trend</a:t>
            </a:r>
          </a:p>
          <a:p>
            <a:r>
              <a:rPr lang="de-DE" dirty="0" smtClean="0"/>
              <a:t>New</a:t>
            </a:r>
            <a:r>
              <a:rPr lang="de-DE" baseline="0" dirty="0" smtClean="0"/>
              <a:t> </a:t>
            </a:r>
            <a:r>
              <a:rPr lang="de-DE" baseline="0" dirty="0" err="1" smtClean="0"/>
              <a:t>Offerings</a:t>
            </a:r>
            <a:endParaRPr lang="de-DE" baseline="0" dirty="0" smtClean="0"/>
          </a:p>
          <a:p>
            <a:r>
              <a:rPr lang="de-DE" baseline="0" dirty="0" err="1" smtClean="0"/>
              <a:t>Why</a:t>
            </a:r>
            <a:r>
              <a:rPr lang="de-DE" baseline="0" dirty="0" smtClean="0"/>
              <a:t> Impact on </a:t>
            </a:r>
            <a:r>
              <a:rPr lang="de-DE" baseline="0" dirty="0" err="1" smtClean="0"/>
              <a:t>workloads</a:t>
            </a:r>
            <a:r>
              <a:rPr lang="de-DE" baseline="0" dirty="0" smtClean="0"/>
              <a:t> </a:t>
            </a:r>
            <a:r>
              <a:rPr lang="de-DE" baseline="0" dirty="0" err="1" smtClean="0"/>
              <a:t>and</a:t>
            </a:r>
            <a:r>
              <a:rPr lang="de-DE" baseline="0" dirty="0" smtClean="0"/>
              <a:t> </a:t>
            </a:r>
            <a:r>
              <a:rPr lang="de-DE" baseline="0" dirty="0" err="1" smtClean="0"/>
              <a:t>applications</a:t>
            </a:r>
            <a:endParaRPr lang="en-US" dirty="0"/>
          </a:p>
        </p:txBody>
      </p:sp>
      <p:sp>
        <p:nvSpPr>
          <p:cNvPr id="4" name="Slide Number Placeholder 3"/>
          <p:cNvSpPr>
            <a:spLocks noGrp="1"/>
          </p:cNvSpPr>
          <p:nvPr>
            <p:ph type="sldNum" sz="quarter" idx="10"/>
          </p:nvPr>
        </p:nvSpPr>
        <p:spPr/>
        <p:txBody>
          <a:bodyPr/>
          <a:lstStyle/>
          <a:p>
            <a:fld id="{12BC81D3-C59B-4C63-B840-07ACB8BAB3C6}" type="slidenum">
              <a:rPr lang="en-GB" smtClean="0">
                <a:solidFill>
                  <a:prstClr val="black"/>
                </a:solidFill>
                <a:latin typeface="Calibri"/>
              </a:rPr>
              <a:pPr/>
              <a:t>3</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smtClean="0">
                <a:solidFill>
                  <a:prstClr val="black"/>
                </a:solidFill>
                <a:latin typeface="Calibri"/>
              </a:rPr>
              <a:t>Copyright 2011 FUJITSU</a:t>
            </a:r>
            <a:endParaRPr lang="en-GB" dirty="0">
              <a:solidFill>
                <a:prstClr val="black"/>
              </a:solidFill>
              <a:latin typeface="Calibri"/>
            </a:endParaRPr>
          </a:p>
        </p:txBody>
      </p:sp>
    </p:spTree>
    <p:extLst>
      <p:ext uri="{BB962C8B-B14F-4D97-AF65-F5344CB8AC3E}">
        <p14:creationId xmlns:p14="http://schemas.microsoft.com/office/powerpoint/2010/main" val="420532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pPr/>
              <a:t>4</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GB" dirty="0" smtClean="0"/>
              <a:t>Copyright 2011 FUJITSU</a:t>
            </a:r>
            <a:endParaRPr lang="en-GB" dirty="0"/>
          </a:p>
        </p:txBody>
      </p:sp>
    </p:spTree>
    <p:extLst>
      <p:ext uri="{BB962C8B-B14F-4D97-AF65-F5344CB8AC3E}">
        <p14:creationId xmlns:p14="http://schemas.microsoft.com/office/powerpoint/2010/main" val="168587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pPr/>
              <a:t>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GB" dirty="0" smtClean="0"/>
              <a:t>Copyright 2011 FUJITSU</a:t>
            </a:r>
            <a:endParaRPr lang="en-GB" dirty="0"/>
          </a:p>
        </p:txBody>
      </p:sp>
    </p:spTree>
    <p:extLst>
      <p:ext uri="{BB962C8B-B14F-4D97-AF65-F5344CB8AC3E}">
        <p14:creationId xmlns:p14="http://schemas.microsoft.com/office/powerpoint/2010/main" val="360735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ltLang="ja-JP" dirty="0" smtClean="0">
                <a:solidFill>
                  <a:prstClr val="black"/>
                </a:solidFill>
                <a:latin typeface="Calibri"/>
                <a:ea typeface="MS UI Gothic" pitchFamily="50" charset="-128"/>
              </a:rPr>
              <a:t>Copyright 2009 FUJITSU TECHNOLOGY SOLUTIONS</a:t>
            </a:r>
          </a:p>
        </p:txBody>
      </p:sp>
      <p:sp>
        <p:nvSpPr>
          <p:cNvPr id="112643" name="Rectangle 7"/>
          <p:cNvSpPr>
            <a:spLocks noGrp="1" noChangeArrowheads="1"/>
          </p:cNvSpPr>
          <p:nvPr>
            <p:ph type="sldNum" sz="quarter" idx="5"/>
          </p:nvPr>
        </p:nvSpPr>
        <p:spPr>
          <a:noFill/>
        </p:spPr>
        <p:txBody>
          <a:bodyPr/>
          <a:lstStyle/>
          <a:p>
            <a:fld id="{2009548E-89DB-44A6-8FD4-790FAC9FDBC5}" type="slidenum">
              <a:rPr lang="en-US" altLang="ja-JP" smtClean="0">
                <a:solidFill>
                  <a:prstClr val="black"/>
                </a:solidFill>
                <a:latin typeface="Calibri"/>
                <a:ea typeface="MS UI Gothic" pitchFamily="50" charset="-128"/>
              </a:rPr>
              <a:pPr/>
              <a:t>6</a:t>
            </a:fld>
            <a:endParaRPr lang="en-US" altLang="ja-JP" dirty="0" smtClean="0">
              <a:solidFill>
                <a:prstClr val="black"/>
              </a:solidFill>
              <a:latin typeface="Calibri"/>
              <a:ea typeface="MS UI Gothic" pitchFamily="50" charset="-128"/>
            </a:endParaRPr>
          </a:p>
        </p:txBody>
      </p:sp>
      <p:sp>
        <p:nvSpPr>
          <p:cNvPr id="112645" name="Rectangle 2"/>
          <p:cNvSpPr>
            <a:spLocks noGrp="1" noRot="1" noChangeAspect="1" noChangeArrowheads="1" noTextEdit="1"/>
          </p:cNvSpPr>
          <p:nvPr>
            <p:ph type="sldImg"/>
          </p:nvPr>
        </p:nvSpPr>
        <p:spPr>
          <a:xfrm>
            <a:off x="428625" y="355600"/>
            <a:ext cx="6100763" cy="3432175"/>
          </a:xfrm>
          <a:ln/>
        </p:spPr>
      </p:sp>
      <p:sp>
        <p:nvSpPr>
          <p:cNvPr id="112646" name="Rectangle 3"/>
          <p:cNvSpPr>
            <a:spLocks noGrp="1" noChangeArrowheads="1"/>
          </p:cNvSpPr>
          <p:nvPr>
            <p:ph type="body" idx="1"/>
          </p:nvPr>
        </p:nvSpPr>
        <p:spPr>
          <a:xfrm>
            <a:off x="455799" y="3978339"/>
            <a:ext cx="5999739" cy="4690438"/>
          </a:xfrm>
          <a:noFill/>
          <a:ln/>
        </p:spPr>
        <p:txBody>
          <a:bodyPr lIns="93744" tIns="46872" rIns="93744" bIns="46872"/>
          <a:lstStyle/>
          <a:p>
            <a:pPr rtl="0"/>
            <a:r>
              <a:rPr lang="en-US" sz="1200" kern="1200" dirty="0" smtClean="0">
                <a:solidFill>
                  <a:schemeClr val="tx1"/>
                </a:solidFill>
                <a:latin typeface="Arial" pitchFamily="34" charset="0"/>
                <a:ea typeface="+mn-ea"/>
                <a:cs typeface="Arial" pitchFamily="34" charset="0"/>
              </a:rPr>
              <a:t>PRIMERGY systems and the built-in components provide a variety of functions to increase reliability</a:t>
            </a:r>
          </a:p>
          <a:p>
            <a:pPr eaLnBrk="1" hangingPunct="1">
              <a:spcBef>
                <a:spcPct val="0"/>
              </a:spcBef>
              <a:spcAft>
                <a:spcPct val="30000"/>
              </a:spcAft>
              <a:tabLst>
                <a:tab pos="101600" algn="l"/>
              </a:tabLst>
            </a:pPr>
            <a:endParaRPr lang="en-US" sz="1400" b="1" dirty="0" smtClean="0">
              <a:ea typeface="MS UI Gothic" pitchFamily="50" charset="-128"/>
            </a:endParaRPr>
          </a:p>
          <a:p>
            <a:pPr eaLnBrk="1" hangingPunct="1">
              <a:spcBef>
                <a:spcPct val="0"/>
              </a:spcBef>
              <a:spcAft>
                <a:spcPct val="30000"/>
              </a:spcAft>
              <a:tabLst>
                <a:tab pos="101600" algn="l"/>
              </a:tabLst>
            </a:pPr>
            <a:endParaRPr lang="en-US" sz="1400" b="1" dirty="0" smtClean="0">
              <a:ea typeface="MS UI Gothic" pitchFamily="50" charset="-128"/>
            </a:endParaRPr>
          </a:p>
        </p:txBody>
      </p:sp>
    </p:spTree>
    <p:extLst>
      <p:ext uri="{BB962C8B-B14F-4D97-AF65-F5344CB8AC3E}">
        <p14:creationId xmlns:p14="http://schemas.microsoft.com/office/powerpoint/2010/main" val="427513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BC81D3-C59B-4C63-B840-07ACB8BAB3C6}" type="slidenum">
              <a:rPr lang="en-US" smtClean="0">
                <a:solidFill>
                  <a:prstClr val="black"/>
                </a:solidFill>
                <a:latin typeface="Calibri"/>
              </a:rPr>
              <a:pPr/>
              <a:t>7</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dirty="0" smtClean="0">
                <a:solidFill>
                  <a:prstClr val="black"/>
                </a:solidFill>
                <a:latin typeface="Calibri"/>
              </a:rPr>
              <a:t>Copyright 2011 FUJITSU</a:t>
            </a:r>
            <a:endParaRPr lang="en-GB" dirty="0">
              <a:solidFill>
                <a:prstClr val="black"/>
              </a:solidFill>
              <a:latin typeface="Calibri"/>
            </a:endParaRPr>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291420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516"/>
              </a:spcBef>
              <a:spcAft>
                <a:spcPts val="288"/>
              </a:spcAft>
              <a:buClr>
                <a:schemeClr val="accent2"/>
              </a:buClr>
              <a:buSzTx/>
              <a:buFont typeface="Wingdings" pitchFamily="2" charset="2"/>
              <a:buNone/>
              <a:tabLst/>
              <a:defRPr/>
            </a:pPr>
            <a:r>
              <a:rPr lang="en-US" sz="1600" kern="1200" dirty="0" smtClean="0">
                <a:solidFill>
                  <a:schemeClr val="tx1"/>
                </a:solidFill>
                <a:effectLst/>
              </a:rPr>
              <a:t>The figure shows the architectural differentiation between conventional scale-up vs. distributed scale-out storage systems and how the controller and nodes resilience is achieved. The scalability of the distributed model is very high based on its node characteristics.</a:t>
            </a:r>
          </a:p>
          <a:p>
            <a:pPr marL="0" indent="0">
              <a:buNone/>
            </a:pPr>
            <a:r>
              <a:rPr lang="en-US" sz="1600" kern="1200" dirty="0" smtClean="0">
                <a:solidFill>
                  <a:schemeClr val="tx1"/>
                </a:solidFill>
                <a:effectLst/>
              </a:rPr>
              <a:t>In the distributed scale-out model which is part of the ETERNUS CD10000, multiple server nodes and drives can fail because of the node-way resilience of the architecture. Due data placement and management algorithm all nodes of the scale-out model can automatically coordinate the replication and the recovery in a short timeframe. This provides the ETERNUS CD10000 system with full redundancy for the data and the coordination for the recovery will be done automatically by the nodes. One of a big benefit of this technology is certainly the fact that no “planned downtime” of the system is necessary anymore and we are talking about “zero downtime” scenarios. This also emphasizes the high availability model of the data structure.</a:t>
            </a:r>
          </a:p>
          <a:p>
            <a:pPr marL="0" indent="0">
              <a:buNone/>
            </a:pPr>
            <a:endParaRPr lang="en-US" dirty="0"/>
          </a:p>
        </p:txBody>
      </p:sp>
      <p:sp>
        <p:nvSpPr>
          <p:cNvPr id="4" name="Foliennummernplatzhalter 3"/>
          <p:cNvSpPr>
            <a:spLocks noGrp="1"/>
          </p:cNvSpPr>
          <p:nvPr>
            <p:ph type="sldNum" sz="quarter" idx="10"/>
          </p:nvPr>
        </p:nvSpPr>
        <p:spPr/>
        <p:txBody>
          <a:bodyPr/>
          <a:lstStyle/>
          <a:p>
            <a:fld id="{12BC81D3-C59B-4C63-B840-07ACB8BAB3C6}"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022709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7.jpeg"/><Relationship Id="rId4"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0.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2.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tags" Target="../tags/tag103.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5.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6.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7.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9.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1.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tags" Target="../tags/tag112.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4.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6.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5.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7.xml"/><Relationship Id="rId1" Type="http://schemas.openxmlformats.org/officeDocument/2006/relationships/tags" Target="../tags/tag126.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8.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9.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1.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2.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4.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6.xml"/><Relationship Id="rId1" Type="http://schemas.openxmlformats.org/officeDocument/2006/relationships/tags" Target="../tags/tag13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8.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9.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jpeg"/><Relationship Id="rId4"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8.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0.xml"/><Relationship Id="rId1" Type="http://schemas.openxmlformats.org/officeDocument/2006/relationships/tags" Target="../tags/tag149.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1.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3.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4.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5.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7.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9.xml"/><Relationship Id="rId1" Type="http://schemas.openxmlformats.org/officeDocument/2006/relationships/tags" Target="../tags/tag15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0.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1.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2.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2.jpeg"/><Relationship Id="rId4"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1.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3.xml"/><Relationship Id="rId1" Type="http://schemas.openxmlformats.org/officeDocument/2006/relationships/tags" Target="../tags/tag172.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5.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6.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7.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8.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2.xml"/><Relationship Id="rId1" Type="http://schemas.openxmlformats.org/officeDocument/2006/relationships/tags" Target="../tags/tag181.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3.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4.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5.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2.jpeg"/><Relationship Id="rId4"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96.xml"/><Relationship Id="rId1" Type="http://schemas.openxmlformats.org/officeDocument/2006/relationships/tags" Target="../tags/tag19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7.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8.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9.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0.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1.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3.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5.xml"/><Relationship Id="rId1" Type="http://schemas.openxmlformats.org/officeDocument/2006/relationships/tags" Target="../tags/tag204.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6.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7.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8.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jpeg"/><Relationship Id="rId4"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19.xml"/><Relationship Id="rId1" Type="http://schemas.openxmlformats.org/officeDocument/2006/relationships/tags" Target="../tags/tag218.xml"/></Relationships>
</file>

<file path=ppt/slideLayouts/_rels/slideLayout30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0.xml"/></Relationships>
</file>

<file path=ppt/slideLayouts/_rels/slideLayout30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1.xml"/></Relationships>
</file>

<file path=ppt/slideLayouts/_rels/slideLayout30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2.xml"/></Relationships>
</file>

<file path=ppt/slideLayouts/_rels/slideLayout30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3.xml"/></Relationships>
</file>

<file path=ppt/slideLayouts/_rels/slideLayout30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4.xml"/></Relationships>
</file>

<file path=ppt/slideLayouts/_rels/slideLayout30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6.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28.xml"/><Relationship Id="rId1" Type="http://schemas.openxmlformats.org/officeDocument/2006/relationships/tags" Target="../tags/tag227.xml"/></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9.xml"/></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0.xml"/></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1.xml"/></Relationships>
</file>

<file path=ppt/slideLayouts/_rels/slideLayout3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2.jpeg"/><Relationship Id="rId4"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0.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42.xml"/><Relationship Id="rId1" Type="http://schemas.openxmlformats.org/officeDocument/2006/relationships/tags" Target="../tags/tag241.xml"/></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3.xml"/></Relationships>
</file>

<file path=ppt/slideLayouts/_rels/slideLayout3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4.xml"/></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5.xml"/></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6.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7.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49.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51.xml"/><Relationship Id="rId1" Type="http://schemas.openxmlformats.org/officeDocument/2006/relationships/tags" Target="../tags/tag250.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2.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3.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4.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5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355.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image" Target="../media/image2.jpeg"/><Relationship Id="rId4"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63.xml"/></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65.xml"/><Relationship Id="rId1" Type="http://schemas.openxmlformats.org/officeDocument/2006/relationships/tags" Target="../tags/tag264.xml"/></Relationships>
</file>

<file path=ppt/slideLayouts/_rels/slideLayout36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66.xml"/></Relationships>
</file>

<file path=ppt/slideLayouts/_rels/slideLayout36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67.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68.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69.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0.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2.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74.xml"/><Relationship Id="rId1" Type="http://schemas.openxmlformats.org/officeDocument/2006/relationships/tags" Target="../tags/tag273.xml"/></Relationships>
</file>

<file path=ppt/slideLayouts/_rels/slideLayout37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5.xml"/></Relationships>
</file>

<file path=ppt/slideLayouts/_rels/slideLayout37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6.xml"/></Relationships>
</file>

<file path=ppt/slideLayouts/_rels/slideLayout37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7.xml"/></Relationships>
</file>

<file path=ppt/slideLayouts/_rels/slideLayout37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7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8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image" Target="../media/image2.jpeg"/><Relationship Id="rId4"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86.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88.xml"/><Relationship Id="rId1" Type="http://schemas.openxmlformats.org/officeDocument/2006/relationships/tags" Target="../tags/tag287.xml"/></Relationships>
</file>

<file path=ppt/slideLayouts/_rels/slideLayout39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89.xml"/></Relationships>
</file>

<file path=ppt/slideLayouts/_rels/slideLayout39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0.xml"/></Relationships>
</file>

<file path=ppt/slideLayouts/_rels/slideLayout39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1.xml"/></Relationships>
</file>

<file path=ppt/slideLayouts/_rels/slideLayout39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2.xml"/></Relationships>
</file>

<file path=ppt/slideLayouts/_rels/slideLayout39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3.xml"/></Relationships>
</file>

<file path=ppt/slideLayouts/_rels/slideLayout39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5.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97.xml"/><Relationship Id="rId1" Type="http://schemas.openxmlformats.org/officeDocument/2006/relationships/tags" Target="../tags/tag296.xml"/></Relationships>
</file>

<file path=ppt/slideLayouts/_rels/slideLayout40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8.xml"/></Relationships>
</file>

<file path=ppt/slideLayouts/_rels/slideLayout40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9.xml"/></Relationships>
</file>

<file path=ppt/slideLayouts/_rels/slideLayout40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00.xml"/></Relationships>
</file>

<file path=ppt/slideLayouts/_rels/slideLayout40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0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0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0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image" Target="../media/image2.jpeg"/><Relationship Id="rId4"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09.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11.xml"/><Relationship Id="rId1" Type="http://schemas.openxmlformats.org/officeDocument/2006/relationships/tags" Target="../tags/tag310.xml"/></Relationships>
</file>

<file path=ppt/slideLayouts/_rels/slideLayout42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2.xml"/></Relationships>
</file>

<file path=ppt/slideLayouts/_rels/slideLayout42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3.xml"/></Relationships>
</file>

<file path=ppt/slideLayouts/_rels/slideLayout42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4.xml"/></Relationships>
</file>

<file path=ppt/slideLayouts/_rels/slideLayout42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5.xml"/></Relationships>
</file>

<file path=ppt/slideLayouts/_rels/slideLayout42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8.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0.xml"/><Relationship Id="rId1" Type="http://schemas.openxmlformats.org/officeDocument/2006/relationships/tags" Target="../tags/tag319.xml"/></Relationships>
</file>

<file path=ppt/slideLayouts/_rels/slideLayout43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1.xml"/></Relationships>
</file>

<file path=ppt/slideLayouts/_rels/slideLayout43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2.xml"/></Relationships>
</file>

<file path=ppt/slideLayouts/_rels/slideLayout43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2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jpeg"/><Relationship Id="rId4"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noProof="0" dirty="0"/>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noProof="0" dirty="0"/>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noProof="0" dirty="0"/>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noProof="0" dirty="0"/>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noProof="0" dirty="0"/>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noProof="0" dirty="0"/>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noProof="0" dirty="0"/>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noProof="0" dirty="0"/>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noProof="0" dirty="0"/>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dirty="0"/>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dirty="0"/>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dirty="0"/>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dirty="0"/>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dirty="0"/>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dirty="0"/>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noProof="0" dirty="0"/>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noProof="0" dirty="0"/>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noProof="0" dirty="0"/>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noProof="0" dirty="0"/>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noProof="0" dirty="0"/>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noProof="0" dirty="0"/>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dirty="0"/>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noProof="0" dirty="0"/>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noProof="0" dirty="0"/>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noProof="0" dirty="0"/>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noProof="0" dirty="0"/>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noProof="0" dirty="0"/>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noProof="0" dirty="0"/>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noProof="0" dirty="0"/>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noProof="0" dirty="0"/>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noProof="0" dirty="0"/>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tab pos="3676650" algn="l"/>
              </a:tabLst>
              <a:defRPr/>
            </a:pPr>
            <a:r>
              <a:rPr lang="en-GB" sz="4400" b="0" i="0" u="none" baseline="0" dirty="0" smtClean="0">
                <a:solidFill>
                  <a:srgbClr val="FFFFFF"/>
                </a:solidFill>
                <a:latin typeface="Arial"/>
              </a:rPr>
              <a:t>Titelmasterformat </a:t>
            </a:r>
            <a:r>
              <a:rPr lang="en-GB" sz="4400" b="0" i="0" u="none" baseline="0" dirty="0" err="1" smtClean="0">
                <a:solidFill>
                  <a:srgbClr val="FFFFFF"/>
                </a:solidFill>
                <a:latin typeface="Arial"/>
              </a:rPr>
              <a:t>durch</a:t>
            </a:r>
            <a:r>
              <a:rPr lang="en-GB" sz="4400" b="0" i="0" u="none" baseline="0" dirty="0" smtClean="0">
                <a:solidFill>
                  <a:srgbClr val="FFFFFF"/>
                </a:solidFill>
                <a:latin typeface="Arial"/>
              </a:rPr>
              <a:t> </a:t>
            </a:r>
            <a:r>
              <a:rPr lang="en-GB" sz="4400" b="0" i="0" u="none" baseline="0" dirty="0" err="1" smtClean="0">
                <a:solidFill>
                  <a:srgbClr val="FFFFFF"/>
                </a:solidFill>
                <a:latin typeface="Arial"/>
              </a:rPr>
              <a:t>Klicken</a:t>
            </a:r>
            <a:r>
              <a:rPr lang="en-GB" sz="4400" b="0" i="0" u="none" baseline="0" dirty="0" smtClean="0">
                <a:solidFill>
                  <a:srgbClr val="FFFFFF"/>
                </a:solidFill>
                <a:latin typeface="Arial"/>
              </a:rPr>
              <a:t> </a:t>
            </a:r>
            <a:r>
              <a:rPr lang="en-GB" sz="4400" b="0" i="0" u="none" baseline="0" dirty="0" err="1" smtClean="0">
                <a:solidFill>
                  <a:srgbClr val="FFFFFF"/>
                </a:solidFill>
                <a:latin typeface="Arial"/>
              </a:rPr>
              <a:t>bearbeiten</a:t>
            </a:r>
            <a:endParaRPr lang="en-GB" sz="4400" b="0" i="0" u="none" baseline="0" dirty="0">
              <a:solidFill>
                <a:srgbClr val="FFFFFF"/>
              </a:solidFill>
              <a:latin typeface="Aria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marL="0" lvl="0" indent="0" algn="l" defTabSz="457200" rtl="0" eaLnBrk="1" latinLnBrk="0" hangingPunct="1">
              <a:lnSpc>
                <a:spcPct val="100000"/>
              </a:lnSpc>
              <a:spcBef>
                <a:spcPct val="0"/>
              </a:spcBef>
              <a:spcAft>
                <a:spcPct val="0"/>
              </a:spcAft>
              <a:buNone/>
            </a:pPr>
            <a:r>
              <a:rPr lang="de-DE" sz="2400" b="0" i="0" u="none" baseline="0" smtClean="0">
                <a:solidFill>
                  <a:srgbClr val="000000"/>
                </a:solidFill>
                <a:latin typeface="Arial"/>
              </a:rPr>
              <a:t>Formatvorlage des Untertitelmasters durch Klicken bearbeiten</a:t>
            </a:r>
            <a:endParaRPr lang="en-GB" sz="2400" b="0" i="0" u="none" baseline="0">
              <a:solidFill>
                <a:srgbClr val="000000"/>
              </a:solidFill>
              <a:latin typeface="Aria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noProof="0" smtClean="0">
              <a:solidFill>
                <a:schemeClr val="tx1"/>
              </a:solidFill>
            </a:endParaRPr>
          </a:p>
        </p:txBody>
      </p:sp>
      <p:sp>
        <p:nvSpPr>
          <p:cNvPr id="48" name="Title 47"/>
          <p:cNvSpPr>
            <a:spLocks noGrp="1"/>
          </p:cNvSpPr>
          <p:nvPr>
            <p:ph type="title"/>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smtClean="0">
                <a:solidFill>
                  <a:schemeClr val="bg1"/>
                </a:solidFill>
                <a:latin typeface="+mj-lt"/>
                <a:ea typeface="+mj-ea"/>
                <a:cs typeface="+mj-cs"/>
              </a:defRPr>
            </a:lvl1pPr>
          </a:lstStyle>
          <a:p>
            <a:r>
              <a:rPr lang="hu-HU" noProof="0" smtClean="0"/>
              <a:t>Mintacím szerkesztése</a:t>
            </a:r>
            <a:endParaRPr lang="en-GB" noProof="0" dirty="0"/>
          </a:p>
        </p:txBody>
      </p:sp>
      <p:sp>
        <p:nvSpPr>
          <p:cNvPr id="59" name="Subtitle 2"/>
          <p:cNvSpPr>
            <a:spLocks noGrp="1"/>
          </p:cNvSpPr>
          <p:nvPr>
            <p:ph type="subTitle" idx="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noProof="0" smtClean="0"/>
              <a:t>Alcím mintájának szerkesztése</a:t>
            </a:r>
            <a:endParaRPr lang="en-GB" noProof="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3953613848"/>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de-DE" noProof="0" smtClean="0"/>
              <a:t>Bild durch Klicken auf Symbol hinzufügen</a:t>
            </a:r>
            <a:endParaRPr lang="en-US"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1760332473"/>
      </p:ext>
    </p:extLst>
  </p:cSld>
  <p:clrMapOvr>
    <a:masterClrMapping/>
  </p:clrMapOvr>
  <p:transition spd="med">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2462408392"/>
      </p:ext>
    </p:extLst>
  </p:cSld>
  <p:clrMapOvr>
    <a:masterClrMapping/>
  </p:clrMapOvr>
  <p:transition spd="med">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top – Picture bottom">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8"/>
          </p:nvPr>
        </p:nvSpPr>
        <p:spPr bwMode="gray">
          <a:xfrm>
            <a:off x="250825" y="3003809"/>
            <a:ext cx="8642349" cy="1799965"/>
          </a:xfrm>
          <a:prstGeom prst="rect">
            <a:avLst/>
          </a:prstGeom>
        </p:spPr>
        <p:txBody>
          <a:bodyPr/>
          <a:lstStyle/>
          <a:p>
            <a:r>
              <a:rPr lang="de-DE" noProof="0" smtClean="0"/>
              <a:t>Bild durch Klicken auf Symbol hinzufügen</a:t>
            </a:r>
            <a:endParaRPr lang="en-US" noProof="0"/>
          </a:p>
        </p:txBody>
      </p:sp>
      <p:sp>
        <p:nvSpPr>
          <p:cNvPr id="11" name="Text Placeholder 9"/>
          <p:cNvSpPr>
            <a:spLocks noGrp="1"/>
          </p:cNvSpPr>
          <p:nvPr>
            <p:ph type="body" sz="quarter" idx="19"/>
          </p:nvPr>
        </p:nvSpPr>
        <p:spPr bwMode="gray">
          <a:xfrm>
            <a:off x="250825" y="987426"/>
            <a:ext cx="8642350" cy="1872364"/>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3179048107"/>
      </p:ext>
    </p:extLst>
  </p:cSld>
  <p:clrMapOvr>
    <a:masterClrMapping/>
  </p:clrMapOvr>
  <p:transition spd="med">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84802433"/>
      </p:ext>
    </p:extLst>
  </p:cSld>
  <p:clrMapOvr>
    <a:masterClrMapping/>
  </p:clrMapOvr>
  <p:transition spd="med">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509914744"/>
      </p:ext>
    </p:extLst>
  </p:cSld>
  <p:clrMapOvr>
    <a:masterClrMapping/>
  </p:clrMapOvr>
  <p:transition spd="med">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3812488194"/>
      </p:ext>
    </p:extLst>
  </p:cSld>
  <p:clrMapOvr>
    <a:masterClrMapping/>
  </p:clrMapOvr>
  <p:transition spd="med">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889939743"/>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3357043418"/>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28331163"/>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635510961"/>
      </p:ext>
    </p:extLst>
  </p:cSld>
  <p:clrMapOvr>
    <a:masterClrMapping/>
  </p:clrMapOvr>
  <p:transition spd="med">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471512008"/>
      </p:ext>
    </p:extLst>
  </p:cSld>
  <p:clrMapOvr>
    <a:masterClrMapping/>
  </p:clrMapOvr>
  <p:transition spd="med">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708700"/>
      </p:ext>
    </p:extLst>
  </p:cSld>
  <p:clrMapOvr>
    <a:masterClrMapping/>
  </p:clrMapOvr>
  <p:transition spd="med">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pic>
        <p:nvPicPr>
          <p:cNvPr id="41" name="Picture 2" descr="Fujitsu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5510" y="1357200"/>
            <a:ext cx="4202009" cy="2100264"/>
          </a:xfrm>
          <a:prstGeom prst="rect">
            <a:avLst/>
          </a:prstGeom>
          <a:noFill/>
        </p:spPr>
      </p:pic>
    </p:spTree>
    <p:extLst>
      <p:ext uri="{BB962C8B-B14F-4D97-AF65-F5344CB8AC3E}">
        <p14:creationId xmlns:p14="http://schemas.microsoft.com/office/powerpoint/2010/main" val="244655547"/>
      </p:ext>
    </p:extLst>
  </p:cSld>
  <p:clrMapOvr>
    <a:masterClrMapping/>
  </p:clrMapOvr>
  <p:transition spd="med">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14296"/>
            </a:avLst>
          </a:prstGeom>
        </p:spPr>
        <p:txBody>
          <a:bodyPr/>
          <a:lstStyle/>
          <a:p>
            <a:r>
              <a:rPr lang="de-DE" noProof="0" smtClean="0"/>
              <a:t>Bild durch Klicken auf Symbol hinzufügen</a:t>
            </a:r>
            <a:endParaRPr lang="en-GB" noProof="0"/>
          </a:p>
        </p:txBody>
      </p:sp>
      <p:sp>
        <p:nvSpPr>
          <p:cNvPr id="11" name="Text Placeholder 9"/>
          <p:cNvSpPr>
            <a:spLocks noGrp="1"/>
          </p:cNvSpPr>
          <p:nvPr>
            <p:ph type="body" sz="quarter" idx="17"/>
          </p:nvPr>
        </p:nvSpPr>
        <p:spPr bwMode="gray">
          <a:xfrm>
            <a:off x="250824" y="987425"/>
            <a:ext cx="5761335"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5" name="Footer Placeholder 110"/>
          <p:cNvSpPr>
            <a:spLocks noGrp="1"/>
          </p:cNvSpPr>
          <p:nvPr>
            <p:ph type="ftr" sz="quarter" idx="3"/>
          </p:nvPr>
        </p:nvSpPr>
        <p:spPr>
          <a:xfrm>
            <a:off x="4929575" y="4937125"/>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a:solidFill>
                  <a:srgbClr val="000000"/>
                </a:solidFill>
              </a:rPr>
              <a:t>Copyright 2013 FUJITSU</a:t>
            </a:r>
          </a:p>
        </p:txBody>
      </p:sp>
    </p:spTree>
    <p:extLst>
      <p:ext uri="{BB962C8B-B14F-4D97-AF65-F5344CB8AC3E}">
        <p14:creationId xmlns:p14="http://schemas.microsoft.com/office/powerpoint/2010/main" val="1947817553"/>
      </p:ext>
    </p:extLst>
  </p:cSld>
  <p:clrMapOvr>
    <a:masterClrMapping/>
  </p:clrMapOvr>
  <p:transition spd="med">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xfrm>
            <a:off x="4264873" y="5007020"/>
            <a:ext cx="612669" cy="136483"/>
          </a:xfrm>
          <a:prstGeom prst="rect">
            <a:avLst/>
          </a:prstGeom>
          <a:ln/>
        </p:spPr>
        <p:txBody>
          <a:bodyPr lIns="91413" tIns="45706" rIns="91413" bIns="45706"/>
          <a:lstStyle>
            <a:lvl1pPr>
              <a:defRPr/>
            </a:lvl1pPr>
          </a:lstStyle>
          <a:p>
            <a:pPr>
              <a:defRPr/>
            </a:pPr>
            <a:fld id="{C312637D-044D-4F73-9206-3BDB116B275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3400057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smtClean="0">
                <a:solidFill>
                  <a:schemeClr val="bg1"/>
                </a:solidFill>
                <a:latin typeface="+mj-lt"/>
                <a:ea typeface="+mj-ea"/>
                <a:cs typeface="+mj-cs"/>
              </a:defRPr>
            </a:lvl1pPr>
          </a:lstStyle>
          <a:p>
            <a:r>
              <a:rPr lang="de-DE" noProof="0" smtClean="0"/>
              <a:t>Titelmasterformat durch Klicken bearbeiten</a:t>
            </a:r>
            <a:endParaRPr lang="en-US" noProof="0" dirty="0"/>
          </a:p>
        </p:txBody>
      </p:sp>
      <p:sp>
        <p:nvSpPr>
          <p:cNvPr id="59" name="Subtitle 2"/>
          <p:cNvSpPr>
            <a:spLocks noGrp="1"/>
          </p:cNvSpPr>
          <p:nvPr>
            <p:ph type="subTitle" idx="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US" noProof="0" dirty="0"/>
          </a:p>
        </p:txBody>
      </p:sp>
      <p:sp>
        <p:nvSpPr>
          <p:cNvPr id="47" name="Rectangle 46"/>
          <p:cNvSpPr/>
          <p:nvPr userDrawn="1"/>
        </p:nvSpPr>
        <p:spPr>
          <a:xfrm>
            <a:off x="0" y="4813200"/>
            <a:ext cx="9144000" cy="1440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
        <p:nvSpPr>
          <p:cNvPr id="12" name="Rectangle 21"/>
          <p:cNvSpPr/>
          <p:nvPr userDrawn="1"/>
        </p:nvSpPr>
        <p:spPr bwMode="gray">
          <a:xfrm>
            <a:off x="4928400" y="4935600"/>
            <a:ext cx="3963600" cy="201600"/>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endParaRPr lang="en-US" altLang="ja-JP" sz="800" dirty="0" smtClean="0">
              <a:solidFill>
                <a:srgbClr val="000000"/>
              </a:solidFill>
              <a:ea typeface="ＭＳ Ｐゴシック" charset="-128"/>
            </a:endParaRPr>
          </a:p>
        </p:txBody>
      </p:sp>
      <p:pic>
        <p:nvPicPr>
          <p:cNvPr id="35845" name="Picture 5" descr="C:\Users\PDBTLAMP\AppData\Local\Microsoft\Windows\Temporary Internet Files\Content.IE5\02HVZXB6\28589_Lifestyle_Pictures_-_Datacenter_lpr[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p:spPr>
      </p:pic>
      <p:sp>
        <p:nvSpPr>
          <p:cNvPr id="15" name="Eine Ecke des Rechtecks abrunden 15"/>
          <p:cNvSpPr/>
          <p:nvPr userDrawn="1"/>
        </p:nvSpPr>
        <p:spPr>
          <a:xfrm>
            <a:off x="0" y="3219822"/>
            <a:ext cx="9144000" cy="1923678"/>
          </a:xfrm>
          <a:prstGeom prst="round1Rect">
            <a:avLst>
              <a:gd name="adj" fmla="val 3426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
        <p:nvSpPr>
          <p:cNvPr id="17" name="Freeform 71"/>
          <p:cNvSpPr>
            <a:spLocks/>
          </p:cNvSpPr>
          <p:nvPr userDrawn="1"/>
        </p:nvSpPr>
        <p:spPr bwMode="gray">
          <a:xfrm>
            <a:off x="8031863" y="309779"/>
            <a:ext cx="260638" cy="2014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chemeClr val="bg1"/>
          </a:solidFill>
          <a:ln w="9525">
            <a:noFill/>
            <a:round/>
            <a:headEnd/>
            <a:tailEnd/>
          </a:ln>
        </p:spPr>
        <p:txBody>
          <a:bodyPr/>
          <a:lstStyle/>
          <a:p>
            <a:endParaRPr lang="en-GB" dirty="0">
              <a:solidFill>
                <a:srgbClr val="FFFFFF"/>
              </a:solidFill>
            </a:endParaRPr>
          </a:p>
        </p:txBody>
      </p:sp>
      <p:sp>
        <p:nvSpPr>
          <p:cNvPr id="18" name="Freeform 72"/>
          <p:cNvSpPr>
            <a:spLocks/>
          </p:cNvSpPr>
          <p:nvPr userDrawn="1"/>
        </p:nvSpPr>
        <p:spPr bwMode="gray">
          <a:xfrm>
            <a:off x="7605365" y="528951"/>
            <a:ext cx="179683" cy="29223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19" name="Freeform 73"/>
          <p:cNvSpPr>
            <a:spLocks/>
          </p:cNvSpPr>
          <p:nvPr userDrawn="1"/>
        </p:nvSpPr>
        <p:spPr bwMode="gray">
          <a:xfrm>
            <a:off x="8029888" y="528951"/>
            <a:ext cx="118472" cy="40872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0" name="Freeform 74"/>
          <p:cNvSpPr>
            <a:spLocks/>
          </p:cNvSpPr>
          <p:nvPr userDrawn="1"/>
        </p:nvSpPr>
        <p:spPr bwMode="gray">
          <a:xfrm>
            <a:off x="8160207" y="528951"/>
            <a:ext cx="92803" cy="29223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1" name="Freeform 75"/>
          <p:cNvSpPr>
            <a:spLocks/>
          </p:cNvSpPr>
          <p:nvPr userDrawn="1"/>
        </p:nvSpPr>
        <p:spPr bwMode="gray">
          <a:xfrm>
            <a:off x="8253010" y="528951"/>
            <a:ext cx="219173" cy="29223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chemeClr val="bg1"/>
          </a:solidFill>
          <a:ln w="9525">
            <a:noFill/>
            <a:round/>
            <a:headEnd/>
            <a:tailEnd/>
          </a:ln>
        </p:spPr>
        <p:txBody>
          <a:bodyPr/>
          <a:lstStyle/>
          <a:p>
            <a:endParaRPr lang="en-GB" dirty="0">
              <a:solidFill>
                <a:srgbClr val="FFFFFF"/>
              </a:solidFill>
            </a:endParaRPr>
          </a:p>
        </p:txBody>
      </p:sp>
      <p:sp>
        <p:nvSpPr>
          <p:cNvPr id="22" name="Freeform 76"/>
          <p:cNvSpPr>
            <a:spLocks/>
          </p:cNvSpPr>
          <p:nvPr userDrawn="1"/>
        </p:nvSpPr>
        <p:spPr bwMode="gray">
          <a:xfrm>
            <a:off x="8651865" y="528951"/>
            <a:ext cx="244841" cy="298154"/>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3" name="Freeform 77"/>
          <p:cNvSpPr>
            <a:spLocks/>
          </p:cNvSpPr>
          <p:nvPr userDrawn="1"/>
        </p:nvSpPr>
        <p:spPr bwMode="gray">
          <a:xfrm>
            <a:off x="7792944" y="528951"/>
            <a:ext cx="246817" cy="298154"/>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4" name="Freeform 78"/>
          <p:cNvSpPr>
            <a:spLocks/>
          </p:cNvSpPr>
          <p:nvPr userDrawn="1"/>
        </p:nvSpPr>
        <p:spPr bwMode="gray">
          <a:xfrm>
            <a:off x="8462310" y="523028"/>
            <a:ext cx="187581" cy="304077"/>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chemeClr val="bg1"/>
          </a:solidFill>
          <a:ln w="9525">
            <a:noFill/>
            <a:round/>
            <a:headEnd/>
            <a:tailEnd/>
          </a:ln>
        </p:spPr>
        <p:txBody>
          <a:bodyPr/>
          <a:lstStyle/>
          <a:p>
            <a:endParaRPr lang="en-GB" dirty="0">
              <a:solidFill>
                <a:srgbClr val="FFFFFF"/>
              </a:solidFill>
            </a:endParaRPr>
          </a:p>
        </p:txBody>
      </p:sp>
    </p:spTree>
    <p:extLst>
      <p:ext uri="{BB962C8B-B14F-4D97-AF65-F5344CB8AC3E}">
        <p14:creationId xmlns:p14="http://schemas.microsoft.com/office/powerpoint/2010/main" val="411838950"/>
      </p:ext>
    </p:extLst>
  </p:cSld>
  <p:clrMapOvr>
    <a:masterClrMapping/>
  </p:clrMapOvr>
  <p:transition spd="med">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flipH="1">
            <a:off x="-3" y="0"/>
            <a:ext cx="9144003" cy="3507854"/>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de-DE" noProof="0" smtClean="0"/>
              <a:t>Titelmasterformat durch Klicken bearbeiten</a:t>
            </a:r>
            <a:endParaRPr lang="en-US"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de-DE" noProof="0" smtClean="0"/>
              <a:t>Textmasterformate durch Klicken bearbeiten</a:t>
            </a:r>
          </a:p>
        </p:txBody>
      </p:sp>
      <p:pic>
        <p:nvPicPr>
          <p:cNvPr id="21" name="Picture 3" descr="Fujitsu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4790" y="243040"/>
            <a:ext cx="1252195" cy="499082"/>
          </a:xfrm>
          <a:prstGeom prst="rect">
            <a:avLst/>
          </a:prstGeom>
          <a:noFill/>
        </p:spPr>
      </p:pic>
      <p:sp>
        <p:nvSpPr>
          <p:cNvPr id="7" name="Eine Ecke des Rechtecks abrunden 15"/>
          <p:cNvSpPr/>
          <p:nvPr userDrawn="1"/>
        </p:nvSpPr>
        <p:spPr>
          <a:xfrm>
            <a:off x="0" y="2571750"/>
            <a:ext cx="9144000" cy="2571750"/>
          </a:xfrm>
          <a:prstGeom prst="round1Rect">
            <a:avLst>
              <a:gd name="adj" fmla="val 203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Tree>
    <p:extLst>
      <p:ext uri="{BB962C8B-B14F-4D97-AF65-F5344CB8AC3E}">
        <p14:creationId xmlns:p14="http://schemas.microsoft.com/office/powerpoint/2010/main" val="3294391270"/>
      </p:ext>
    </p:extLst>
  </p:cSld>
  <p:clrMapOvr>
    <a:masterClrMapping/>
  </p:clrMapOvr>
  <p:transition spd="med">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Tree>
    <p:extLst>
      <p:ext uri="{BB962C8B-B14F-4D97-AF65-F5344CB8AC3E}">
        <p14:creationId xmlns:p14="http://schemas.microsoft.com/office/powerpoint/2010/main" val="448076045"/>
      </p:ext>
    </p:extLst>
  </p:cSld>
  <p:clrMapOvr>
    <a:masterClrMapping/>
  </p:clrMapOvr>
  <p:transition spd="med">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90421066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691843902"/>
      </p:ext>
    </p:extLst>
  </p:cSld>
  <p:clrMapOvr>
    <a:masterClrMapping/>
  </p:clrMapOvr>
  <p:transition spd="med">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Tree>
    <p:extLst>
      <p:ext uri="{BB962C8B-B14F-4D97-AF65-F5344CB8AC3E}">
        <p14:creationId xmlns:p14="http://schemas.microsoft.com/office/powerpoint/2010/main" val="3406629339"/>
      </p:ext>
    </p:extLst>
  </p:cSld>
  <p:clrMapOvr>
    <a:masterClrMapping/>
  </p:clrMapOvr>
  <p:transition spd="med">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3953613848"/>
      </p:ext>
    </p:extLst>
  </p:cSld>
  <p:clrMapOvr>
    <a:masterClrMapping/>
  </p:clrMapOvr>
  <p:transition spd="med">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de-DE" noProof="0" smtClean="0"/>
              <a:t>Bild durch Klicken auf Symbol hinzufügen</a:t>
            </a:r>
            <a:endParaRPr lang="en-US"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1760332473"/>
      </p:ext>
    </p:extLst>
  </p:cSld>
  <p:clrMapOvr>
    <a:masterClrMapping/>
  </p:clrMapOvr>
  <p:transition spd="med">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2462408392"/>
      </p:ext>
    </p:extLst>
  </p:cSld>
  <p:clrMapOvr>
    <a:masterClrMapping/>
  </p:clrMapOvr>
  <p:transition spd="med">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top – Picture bottom">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8"/>
          </p:nvPr>
        </p:nvSpPr>
        <p:spPr bwMode="gray">
          <a:xfrm>
            <a:off x="250825" y="3003809"/>
            <a:ext cx="8642349" cy="1799965"/>
          </a:xfrm>
          <a:prstGeom prst="rect">
            <a:avLst/>
          </a:prstGeom>
        </p:spPr>
        <p:txBody>
          <a:bodyPr/>
          <a:lstStyle/>
          <a:p>
            <a:r>
              <a:rPr lang="de-DE" noProof="0" smtClean="0"/>
              <a:t>Bild durch Klicken auf Symbol hinzufügen</a:t>
            </a:r>
            <a:endParaRPr lang="en-US" noProof="0"/>
          </a:p>
        </p:txBody>
      </p:sp>
      <p:sp>
        <p:nvSpPr>
          <p:cNvPr id="11" name="Text Placeholder 9"/>
          <p:cNvSpPr>
            <a:spLocks noGrp="1"/>
          </p:cNvSpPr>
          <p:nvPr>
            <p:ph type="body" sz="quarter" idx="19"/>
          </p:nvPr>
        </p:nvSpPr>
        <p:spPr bwMode="gray">
          <a:xfrm>
            <a:off x="250825" y="987426"/>
            <a:ext cx="8642350" cy="1872364"/>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3179048107"/>
      </p:ext>
    </p:extLst>
  </p:cSld>
  <p:clrMapOvr>
    <a:masterClrMapping/>
  </p:clrMapOvr>
  <p:transition spd="med">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84802433"/>
      </p:ext>
    </p:extLst>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509914744"/>
      </p:ext>
    </p:extLst>
  </p:cSld>
  <p:clrMapOvr>
    <a:masterClrMapping/>
  </p:clrMapOvr>
  <p:transition spd="med">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3812488194"/>
      </p:ext>
    </p:extLst>
  </p:cSld>
  <p:clrMapOvr>
    <a:masterClrMapping/>
  </p:clrMapOvr>
  <p:transition spd="med">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889939743"/>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3357043418"/>
      </p:ext>
    </p:extLst>
  </p:cSld>
  <p:clrMapOvr>
    <a:masterClrMapping/>
  </p:clrMapOvr>
  <p:transition spd="med">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28331163"/>
      </p:ext>
    </p:extLst>
  </p:cSld>
  <p:clrMapOvr>
    <a:masterClrMapping/>
  </p:clrMapOvr>
  <p:transition spd="med">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635510961"/>
      </p:ext>
    </p:extLst>
  </p:cSld>
  <p:clrMapOvr>
    <a:masterClrMapping/>
  </p:clrMapOvr>
  <p:transition spd="med">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de-DE" noProof="0" smtClean="0"/>
              <a:t>Bild durch Klicken auf Symbol hinzufügen</a:t>
            </a:r>
            <a:endParaRPr lang="en-US" noProof="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US" noProof="0" smtClean="0"/>
              <a:t>Subheadline</a:t>
            </a:r>
            <a:endParaRPr lang="en-US" noProof="0"/>
          </a:p>
        </p:txBody>
      </p:sp>
    </p:spTree>
    <p:extLst>
      <p:ext uri="{BB962C8B-B14F-4D97-AF65-F5344CB8AC3E}">
        <p14:creationId xmlns:p14="http://schemas.microsoft.com/office/powerpoint/2010/main" val="2471512008"/>
      </p:ext>
    </p:extLst>
  </p:cSld>
  <p:clrMapOvr>
    <a:masterClrMapping/>
  </p:clrMapOvr>
  <p:transition spd="med">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708700"/>
      </p:ext>
    </p:extLst>
  </p:cSld>
  <p:clrMapOvr>
    <a:masterClrMapping/>
  </p:clrMapOvr>
  <p:transition spd="med">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pic>
        <p:nvPicPr>
          <p:cNvPr id="41" name="Picture 2" descr="Fujitsu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5510" y="1357200"/>
            <a:ext cx="4202009" cy="2100264"/>
          </a:xfrm>
          <a:prstGeom prst="rect">
            <a:avLst/>
          </a:prstGeom>
          <a:noFill/>
        </p:spPr>
      </p:pic>
    </p:spTree>
    <p:extLst>
      <p:ext uri="{BB962C8B-B14F-4D97-AF65-F5344CB8AC3E}">
        <p14:creationId xmlns:p14="http://schemas.microsoft.com/office/powerpoint/2010/main" val="244655547"/>
      </p:ext>
    </p:extLst>
  </p:cSld>
  <p:clrMapOvr>
    <a:masterClrMapping/>
  </p:clrMapOvr>
  <p:transition spd="med">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14296"/>
            </a:avLst>
          </a:prstGeom>
        </p:spPr>
        <p:txBody>
          <a:bodyPr/>
          <a:lstStyle/>
          <a:p>
            <a:r>
              <a:rPr lang="de-DE" noProof="0" smtClean="0"/>
              <a:t>Bild durch Klicken auf Symbol hinzufügen</a:t>
            </a:r>
            <a:endParaRPr lang="en-GB" noProof="0"/>
          </a:p>
        </p:txBody>
      </p:sp>
      <p:sp>
        <p:nvSpPr>
          <p:cNvPr id="11" name="Text Placeholder 9"/>
          <p:cNvSpPr>
            <a:spLocks noGrp="1"/>
          </p:cNvSpPr>
          <p:nvPr>
            <p:ph type="body" sz="quarter" idx="17"/>
          </p:nvPr>
        </p:nvSpPr>
        <p:spPr bwMode="gray">
          <a:xfrm>
            <a:off x="250824" y="987425"/>
            <a:ext cx="5761335"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5" name="Footer Placeholder 110"/>
          <p:cNvSpPr>
            <a:spLocks noGrp="1"/>
          </p:cNvSpPr>
          <p:nvPr>
            <p:ph type="ftr" sz="quarter" idx="3"/>
          </p:nvPr>
        </p:nvSpPr>
        <p:spPr>
          <a:xfrm>
            <a:off x="4929575" y="4937125"/>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a:solidFill>
                  <a:srgbClr val="000000"/>
                </a:solidFill>
              </a:rPr>
              <a:t>Copyright 2013 FUJITSU</a:t>
            </a:r>
          </a:p>
        </p:txBody>
      </p:sp>
    </p:spTree>
    <p:extLst>
      <p:ext uri="{BB962C8B-B14F-4D97-AF65-F5344CB8AC3E}">
        <p14:creationId xmlns:p14="http://schemas.microsoft.com/office/powerpoint/2010/main" val="1947817553"/>
      </p:ext>
    </p:extLst>
  </p:cSld>
  <p:clrMapOvr>
    <a:masterClrMapping/>
  </p:clrMapOvr>
  <p:transition spd="med">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xfrm>
            <a:off x="4264873" y="5007020"/>
            <a:ext cx="612669" cy="136483"/>
          </a:xfrm>
          <a:prstGeom prst="rect">
            <a:avLst/>
          </a:prstGeom>
          <a:ln/>
        </p:spPr>
        <p:txBody>
          <a:bodyPr lIns="91413" tIns="45706" rIns="91413" bIns="45706"/>
          <a:lstStyle>
            <a:lvl1pPr>
              <a:defRPr/>
            </a:lvl1pPr>
          </a:lstStyle>
          <a:p>
            <a:pPr>
              <a:defRPr/>
            </a:pPr>
            <a:fld id="{C312637D-044D-4F73-9206-3BDB116B275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3400057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143737994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19621614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6392068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62170336"/>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65337466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74600655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39779753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354708380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820864341"/>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35923984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41172225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599014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p – Picture bottom">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5" y="3003809"/>
            <a:ext cx="8642349" cy="1799965"/>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9"/>
          </p:nvPr>
        </p:nvSpPr>
        <p:spPr bwMode="gray">
          <a:xfrm>
            <a:off x="250825" y="987426"/>
            <a:ext cx="8642350" cy="187236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66893772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9251912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36368701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65776703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5239035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9107087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26342304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08107802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7120542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5696906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0"/>
            </a:avLst>
          </a:prstGeom>
        </p:spPr>
        <p:txBody>
          <a:bodyPr/>
          <a:lstStyle/>
          <a:p>
            <a:r>
              <a:rPr lang="hu-HU" noProof="0" smtClean="0"/>
              <a:t>Kép beszúrásához kattintson az ikonra</a:t>
            </a:r>
            <a:endParaRPr lang="en-GB" noProof="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72101198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58510128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10166724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8475713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356096105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57610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7403428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35301868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314349249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8373990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251767049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65791916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2476244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9073372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331152288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1001150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9027021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15509743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29339959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024183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71504906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69995086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4851921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84593044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19615080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95191892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414201077"/>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279447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7671650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705285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7130587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172314407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76086330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2028522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4554729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218124817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43708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2883509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4803796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12988407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1585763488"/>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400254729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30437572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628609941"/>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889367900"/>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400070407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38906254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347901636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30568283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2534380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12184378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66507317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97429824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17356843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17787847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94086467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166288262"/>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227832329"/>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66278845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1714035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9986871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13394365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173314071"/>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802210114"/>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87637148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55317796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40304366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336805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7788507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6458462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406447568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370656214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274291080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36896780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88223029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4576768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10689120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93522980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409631888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8756391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line + 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635936"/>
            <a:ext cx="2664991" cy="3167840"/>
          </a:xfrm>
          <a:prstGeom prst="round1Rect">
            <a:avLst>
              <a:gd name="adj" fmla="val 168"/>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4"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10866602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40007672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10527442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13989062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09214381"/>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911151688"/>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07561598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658605341"/>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98879874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7407190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59908059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18816745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61890244"/>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98796220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67415583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32290670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49122134"/>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365523634"/>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72133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96214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69523680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719600012"/>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1502705775"/>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174309252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664467558"/>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97953487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674414476"/>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272065225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678179108"/>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0348879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line + 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635936"/>
            <a:ext cx="5761036" cy="3167840"/>
          </a:xfrm>
          <a:prstGeom prst="round1Rect">
            <a:avLst>
              <a:gd name="adj" fmla="val 141"/>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1563928"/>
            <a:ext cx="2665414"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333426514"/>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225680151"/>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935182490"/>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105015617"/>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53935784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450741883"/>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13015801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367149796"/>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85751019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7222950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
        <p:nvSpPr>
          <p:cNvPr id="7" name="Footer Placeholder 110"/>
          <p:cNvSpPr>
            <a:spLocks noGrp="1"/>
          </p:cNvSpPr>
          <p:nvPr>
            <p:ph type="ftr" sz="quarter" idx="3"/>
          </p:nvPr>
        </p:nvSpPr>
        <p:spPr>
          <a:xfrm>
            <a:off x="4929575" y="4937125"/>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de-DE" dirty="0" smtClean="0"/>
              <a:t>Copyright 2013 FUJITSU</a:t>
            </a:r>
            <a:endParaRPr lang="de-DE" dirty="0"/>
          </a:p>
        </p:txBody>
      </p:sp>
    </p:spTree>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599920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05310274"/>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93251112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431994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974663199"/>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48950005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679552090"/>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16575707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2103333190"/>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93821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
        <p:nvSpPr>
          <p:cNvPr id="17" name="Footer Placeholder 110"/>
          <p:cNvSpPr>
            <a:spLocks noGrp="1"/>
          </p:cNvSpPr>
          <p:nvPr>
            <p:ph type="ftr" sz="quarter" idx="3"/>
          </p:nvPr>
        </p:nvSpPr>
        <p:spPr>
          <a:xfrm>
            <a:off x="4929575" y="4937125"/>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de-DE" dirty="0" smtClean="0"/>
              <a:t>Copyright 2013 FUJITSU</a:t>
            </a:r>
            <a:endParaRPr lang="de-DE" dirty="0"/>
          </a:p>
        </p:txBody>
      </p:sp>
    </p:spTree>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286409968"/>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28964404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356469711"/>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123941782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303780327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56115547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36597296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067826012"/>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303396841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96174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635935"/>
            <a:ext cx="8642346" cy="1511896"/>
          </a:xfrm>
          <a:prstGeom prst="round1Rect">
            <a:avLst>
              <a:gd name="adj" fmla="val 296"/>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91758716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43745221"/>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60967513"/>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655827137"/>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11781183"/>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18837965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1036493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994076684"/>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58502618"/>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080791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noProof="0" dirty="0"/>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p>
          </p:txBody>
        </p:sp>
      </p:grpSp>
    </p:spTree>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439803842"/>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311196382"/>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675936782"/>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22974137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50154953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3995461594"/>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94980515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88440646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56779146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18162200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3941749674"/>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5177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3381679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285807976"/>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420615950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334615607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86884534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807511887"/>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5409590"/>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964992985"/>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2453113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75034235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89241231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352950532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38817383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71748291"/>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380052632"/>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27405837"/>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26755122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743360280"/>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94188864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6159277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632410290"/>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198221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749615581"/>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806336407"/>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866634885"/>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75987232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882446457"/>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343121352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211544830"/>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978391203"/>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7579504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637928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150178868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401139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01149250"/>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0483543"/>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315767687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3584724033"/>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3820065939"/>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998696585"/>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60641306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9395203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275280852"/>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3995323895"/>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668775483"/>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160369843"/>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433947314"/>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37657406"/>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133364406"/>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190459002"/>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86783433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010768299"/>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988812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3788982481"/>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981970926"/>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26769211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88811875"/>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806061643"/>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128870784"/>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192162648"/>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0951335"/>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31205645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625096816"/>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0532444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3375529652"/>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947793135"/>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259239940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72128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50395082"/>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645003995"/>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2644582723"/>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2890409090"/>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744484865"/>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582386887"/>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1469549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10799018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917336638"/>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284475802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4023595725"/>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78811991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762716378"/>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541972735"/>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904411762"/>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665588105"/>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24037723"/>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2585419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05326031"/>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711413346"/>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9460012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648189659"/>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181723113"/>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66742476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644382351"/>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70820686"/>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691203012"/>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154217121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9982430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38415010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50815789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012624203"/>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176871293"/>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320699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8801391"/>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76975131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1723694199"/>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204150581"/>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238907757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7745132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314333353"/>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050614726"/>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212773107"/>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2110802513"/>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179465709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8952597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90137839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5449067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77032012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82774834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4765269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093752782"/>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869984512"/>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085582954"/>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500789348"/>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4523514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3164604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67746530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374104874"/>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414361921"/>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32788239"/>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2985406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116077875"/>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86106276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770401397"/>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40381535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3049625153"/>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97801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475596296"/>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09747081"/>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23722827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6226066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3461640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6387270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6946167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007378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8543946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4230955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85625301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0989253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115260121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1636132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522844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2187771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13050799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13514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3311387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972754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376507104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84" name="Picture 79" descr="TitleRed_24_L150"/>
          <p:cNvPicPr>
            <a:picLocks noChangeAspect="1" noChangeArrowheads="1"/>
          </p:cNvPicPr>
          <p:nvPr userDrawn="1"/>
        </p:nvPicPr>
        <p:blipFill>
          <a:blip r:embed="rId5" cstate="print"/>
          <a:srcRect/>
          <a:stretch>
            <a:fillRect/>
          </a:stretch>
        </p:blipFill>
        <p:spPr bwMode="gray">
          <a:xfrm>
            <a:off x="0" y="0"/>
            <a:ext cx="9144000" cy="3730625"/>
          </a:xfrm>
          <a:prstGeom prst="rect">
            <a:avLst/>
          </a:prstGeom>
          <a:noFill/>
        </p:spPr>
      </p:pic>
      <p:grpSp>
        <p:nvGrpSpPr>
          <p:cNvPr id="50" name="Group 49"/>
          <p:cNvGrpSpPr>
            <a:grpSpLocks noChangeAspect="1"/>
          </p:cNvGrpSpPr>
          <p:nvPr userDrawn="1"/>
        </p:nvGrpSpPr>
        <p:grpSpPr bwMode="gray">
          <a:xfrm>
            <a:off x="7606538" y="114300"/>
            <a:ext cx="1418400" cy="792555"/>
            <a:chOff x="7324408" y="0"/>
            <a:chExt cx="1647825" cy="920750"/>
          </a:xfrm>
        </p:grpSpPr>
        <p:sp>
          <p:nvSpPr>
            <p:cNvPr id="51" name="AutoShape 48"/>
            <p:cNvSpPr>
              <a:spLocks noChangeAspect="1" noChangeArrowheads="1" noTextEdit="1"/>
            </p:cNvSpPr>
            <p:nvPr userDrawn="1"/>
          </p:nvSpPr>
          <p:spPr bwMode="gray">
            <a:xfrm>
              <a:off x="7324408" y="0"/>
              <a:ext cx="1647825" cy="920750"/>
            </a:xfrm>
            <a:prstGeom prst="rect">
              <a:avLst/>
            </a:prstGeom>
            <a:noFill/>
            <a:ln w="9525">
              <a:noFill/>
              <a:miter lim="800000"/>
              <a:headEnd/>
              <a:tailEnd/>
            </a:ln>
          </p:spPr>
          <p:txBody>
            <a:bodyPr/>
            <a:lstStyle/>
            <a:p>
              <a:endParaRPr lang="en-GB" dirty="0">
                <a:solidFill>
                  <a:srgbClr val="000000"/>
                </a:solidFill>
              </a:endParaRPr>
            </a:p>
          </p:txBody>
        </p:sp>
        <p:sp>
          <p:nvSpPr>
            <p:cNvPr id="52" name="Freeform 49"/>
            <p:cNvSpPr>
              <a:spLocks/>
            </p:cNvSpPr>
            <p:nvPr userDrawn="1"/>
          </p:nvSpPr>
          <p:spPr bwMode="gray">
            <a:xfrm>
              <a:off x="7405371" y="773113"/>
              <a:ext cx="41275" cy="6826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53" name="Freeform 50"/>
            <p:cNvSpPr>
              <a:spLocks/>
            </p:cNvSpPr>
            <p:nvPr userDrawn="1"/>
          </p:nvSpPr>
          <p:spPr bwMode="gray">
            <a:xfrm>
              <a:off x="7462521" y="742950"/>
              <a:ext cx="47625"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4" name="Freeform 51"/>
            <p:cNvSpPr>
              <a:spLocks noEditPoints="1"/>
            </p:cNvSpPr>
            <p:nvPr userDrawn="1"/>
          </p:nvSpPr>
          <p:spPr bwMode="gray">
            <a:xfrm>
              <a:off x="7524433" y="773113"/>
              <a:ext cx="50800" cy="6826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5" name="Freeform 52"/>
            <p:cNvSpPr>
              <a:spLocks noEditPoints="1"/>
            </p:cNvSpPr>
            <p:nvPr userDrawn="1"/>
          </p:nvSpPr>
          <p:spPr bwMode="gray">
            <a:xfrm>
              <a:off x="7594283" y="773113"/>
              <a:ext cx="50800" cy="96838"/>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6" name="Freeform 53"/>
            <p:cNvSpPr>
              <a:spLocks noEditPoints="1"/>
            </p:cNvSpPr>
            <p:nvPr userDrawn="1"/>
          </p:nvSpPr>
          <p:spPr bwMode="gray">
            <a:xfrm>
              <a:off x="7659371" y="752475"/>
              <a:ext cx="14288" cy="87313"/>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7" name="Freeform 54"/>
            <p:cNvSpPr>
              <a:spLocks/>
            </p:cNvSpPr>
            <p:nvPr userDrawn="1"/>
          </p:nvSpPr>
          <p:spPr bwMode="gray">
            <a:xfrm>
              <a:off x="7692708" y="773113"/>
              <a:ext cx="49213" cy="66675"/>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58" name="Freeform 55"/>
            <p:cNvSpPr>
              <a:spLocks noEditPoints="1"/>
            </p:cNvSpPr>
            <p:nvPr userDrawn="1"/>
          </p:nvSpPr>
          <p:spPr bwMode="gray">
            <a:xfrm>
              <a:off x="7756208" y="773113"/>
              <a:ext cx="50800" cy="98425"/>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0" name="Freeform 56"/>
            <p:cNvSpPr>
              <a:spLocks/>
            </p:cNvSpPr>
            <p:nvPr userDrawn="1"/>
          </p:nvSpPr>
          <p:spPr bwMode="gray">
            <a:xfrm>
              <a:off x="7856221"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1" name="Freeform 57"/>
            <p:cNvSpPr>
              <a:spLocks noEditPoints="1"/>
            </p:cNvSpPr>
            <p:nvPr userDrawn="1"/>
          </p:nvSpPr>
          <p:spPr bwMode="gray">
            <a:xfrm>
              <a:off x="7894321"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2" name="Freeform 58"/>
            <p:cNvSpPr>
              <a:spLocks/>
            </p:cNvSpPr>
            <p:nvPr userDrawn="1"/>
          </p:nvSpPr>
          <p:spPr bwMode="gray">
            <a:xfrm>
              <a:off x="7964171" y="773113"/>
              <a:ext cx="82550" cy="66675"/>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3" name="Freeform 62"/>
            <p:cNvSpPr>
              <a:spLocks noEditPoints="1"/>
            </p:cNvSpPr>
            <p:nvPr userDrawn="1"/>
          </p:nvSpPr>
          <p:spPr bwMode="gray">
            <a:xfrm>
              <a:off x="8062596"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4" name="Freeform 63"/>
            <p:cNvSpPr>
              <a:spLocks/>
            </p:cNvSpPr>
            <p:nvPr userDrawn="1"/>
          </p:nvSpPr>
          <p:spPr bwMode="gray">
            <a:xfrm>
              <a:off x="8132446"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5" name="Freeform 64"/>
            <p:cNvSpPr>
              <a:spLocks/>
            </p:cNvSpPr>
            <p:nvPr userDrawn="1"/>
          </p:nvSpPr>
          <p:spPr bwMode="gray">
            <a:xfrm>
              <a:off x="8172133" y="773113"/>
              <a:ext cx="26988" cy="66675"/>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6" name="Freeform 65"/>
            <p:cNvSpPr>
              <a:spLocks noEditPoints="1"/>
            </p:cNvSpPr>
            <p:nvPr userDrawn="1"/>
          </p:nvSpPr>
          <p:spPr bwMode="gray">
            <a:xfrm>
              <a:off x="8207058" y="773113"/>
              <a:ext cx="53975" cy="6826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67" name="Freeform 66"/>
            <p:cNvSpPr>
              <a:spLocks/>
            </p:cNvSpPr>
            <p:nvPr userDrawn="1"/>
          </p:nvSpPr>
          <p:spPr bwMode="gray">
            <a:xfrm>
              <a:off x="8267383" y="774700"/>
              <a:ext cx="82550" cy="65088"/>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8" name="Freeform 67"/>
            <p:cNvSpPr>
              <a:spLocks/>
            </p:cNvSpPr>
            <p:nvPr userDrawn="1"/>
          </p:nvSpPr>
          <p:spPr bwMode="gray">
            <a:xfrm>
              <a:off x="8381683" y="774700"/>
              <a:ext cx="82550" cy="65088"/>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dirty="0">
                <a:solidFill>
                  <a:srgbClr val="000000"/>
                </a:solidFill>
              </a:endParaRPr>
            </a:p>
          </p:txBody>
        </p:sp>
        <p:sp>
          <p:nvSpPr>
            <p:cNvPr id="69" name="Freeform 68"/>
            <p:cNvSpPr>
              <a:spLocks noEditPoints="1"/>
            </p:cNvSpPr>
            <p:nvPr userDrawn="1"/>
          </p:nvSpPr>
          <p:spPr bwMode="gray">
            <a:xfrm>
              <a:off x="8475346" y="752475"/>
              <a:ext cx="14288" cy="87313"/>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0" name="Freeform 69"/>
            <p:cNvSpPr>
              <a:spLocks/>
            </p:cNvSpPr>
            <p:nvPr userDrawn="1"/>
          </p:nvSpPr>
          <p:spPr bwMode="gray">
            <a:xfrm>
              <a:off x="8508683" y="758825"/>
              <a:ext cx="28575" cy="80963"/>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1" name="Freeform 70"/>
            <p:cNvSpPr>
              <a:spLocks/>
            </p:cNvSpPr>
            <p:nvPr userDrawn="1"/>
          </p:nvSpPr>
          <p:spPr bwMode="gray">
            <a:xfrm>
              <a:off x="8549958" y="742950"/>
              <a:ext cx="49213" cy="96838"/>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2" name="Freeform 71"/>
            <p:cNvSpPr>
              <a:spLocks/>
            </p:cNvSpPr>
            <p:nvPr userDrawn="1"/>
          </p:nvSpPr>
          <p:spPr bwMode="gray">
            <a:xfrm>
              <a:off x="8638858" y="774700"/>
              <a:ext cx="53975" cy="9525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dirty="0">
                <a:solidFill>
                  <a:srgbClr val="000000"/>
                </a:solidFill>
              </a:endParaRPr>
            </a:p>
          </p:txBody>
        </p:sp>
        <p:sp>
          <p:nvSpPr>
            <p:cNvPr id="73" name="Freeform 72"/>
            <p:cNvSpPr>
              <a:spLocks noEditPoints="1"/>
            </p:cNvSpPr>
            <p:nvPr userDrawn="1"/>
          </p:nvSpPr>
          <p:spPr bwMode="gray">
            <a:xfrm>
              <a:off x="8699183" y="773113"/>
              <a:ext cx="53975" cy="6826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4" name="Freeform 73"/>
            <p:cNvSpPr>
              <a:spLocks/>
            </p:cNvSpPr>
            <p:nvPr userDrawn="1"/>
          </p:nvSpPr>
          <p:spPr bwMode="gray">
            <a:xfrm>
              <a:off x="8769033" y="774700"/>
              <a:ext cx="46038" cy="66675"/>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dirty="0">
                <a:solidFill>
                  <a:srgbClr val="000000"/>
                </a:solidFill>
              </a:endParaRPr>
            </a:p>
          </p:txBody>
        </p:sp>
        <p:grpSp>
          <p:nvGrpSpPr>
            <p:cNvPr id="75" name="Group 129"/>
            <p:cNvGrpSpPr/>
            <p:nvPr userDrawn="1"/>
          </p:nvGrpSpPr>
          <p:grpSpPr bwMode="gray">
            <a:xfrm>
              <a:off x="7792721" y="157163"/>
              <a:ext cx="1038225" cy="504825"/>
              <a:chOff x="7792721" y="157163"/>
              <a:chExt cx="1038225" cy="504825"/>
            </a:xfrm>
          </p:grpSpPr>
          <p:sp>
            <p:nvSpPr>
              <p:cNvPr id="76" name="Freeform 71"/>
              <p:cNvSpPr>
                <a:spLocks/>
              </p:cNvSpPr>
              <p:nvPr userDrawn="1"/>
            </p:nvSpPr>
            <p:spPr bwMode="gray">
              <a:xfrm>
                <a:off x="8135621" y="157163"/>
                <a:ext cx="209550" cy="161925"/>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dirty="0">
                  <a:solidFill>
                    <a:srgbClr val="000000"/>
                  </a:solidFill>
                </a:endParaRPr>
              </a:p>
            </p:txBody>
          </p:sp>
          <p:sp>
            <p:nvSpPr>
              <p:cNvPr id="77" name="Freeform 72"/>
              <p:cNvSpPr>
                <a:spLocks/>
              </p:cNvSpPr>
              <p:nvPr userDrawn="1"/>
            </p:nvSpPr>
            <p:spPr bwMode="gray">
              <a:xfrm>
                <a:off x="7792721" y="333375"/>
                <a:ext cx="144463" cy="23495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8" name="Freeform 73"/>
              <p:cNvSpPr>
                <a:spLocks/>
              </p:cNvSpPr>
              <p:nvPr userDrawn="1"/>
            </p:nvSpPr>
            <p:spPr bwMode="gray">
              <a:xfrm>
                <a:off x="8134033" y="333375"/>
                <a:ext cx="95250" cy="328613"/>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79" name="Freeform 74"/>
              <p:cNvSpPr>
                <a:spLocks/>
              </p:cNvSpPr>
              <p:nvPr userDrawn="1"/>
            </p:nvSpPr>
            <p:spPr bwMode="gray">
              <a:xfrm>
                <a:off x="8238808" y="333375"/>
                <a:ext cx="74613" cy="23495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0" name="Freeform 75"/>
              <p:cNvSpPr>
                <a:spLocks/>
              </p:cNvSpPr>
              <p:nvPr userDrawn="1"/>
            </p:nvSpPr>
            <p:spPr bwMode="gray">
              <a:xfrm>
                <a:off x="8313421" y="333375"/>
                <a:ext cx="176213" cy="23495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dirty="0">
                  <a:solidFill>
                    <a:srgbClr val="000000"/>
                  </a:solidFill>
                </a:endParaRPr>
              </a:p>
            </p:txBody>
          </p:sp>
          <p:sp>
            <p:nvSpPr>
              <p:cNvPr id="81" name="Freeform 76"/>
              <p:cNvSpPr>
                <a:spLocks/>
              </p:cNvSpPr>
              <p:nvPr userDrawn="1"/>
            </p:nvSpPr>
            <p:spPr bwMode="gray">
              <a:xfrm>
                <a:off x="8634096" y="333375"/>
                <a:ext cx="196850" cy="239713"/>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2" name="Freeform 77"/>
              <p:cNvSpPr>
                <a:spLocks/>
              </p:cNvSpPr>
              <p:nvPr userDrawn="1"/>
            </p:nvSpPr>
            <p:spPr bwMode="gray">
              <a:xfrm>
                <a:off x="7943533" y="333375"/>
                <a:ext cx="198438" cy="239713"/>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dirty="0">
                  <a:solidFill>
                    <a:srgbClr val="000000"/>
                  </a:solidFill>
                </a:endParaRPr>
              </a:p>
            </p:txBody>
          </p:sp>
          <p:sp>
            <p:nvSpPr>
              <p:cNvPr id="83" name="Freeform 78"/>
              <p:cNvSpPr>
                <a:spLocks/>
              </p:cNvSpPr>
              <p:nvPr userDrawn="1"/>
            </p:nvSpPr>
            <p:spPr bwMode="gray">
              <a:xfrm>
                <a:off x="8481696" y="328613"/>
                <a:ext cx="150813" cy="244475"/>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dirty="0">
                  <a:solidFill>
                    <a:srgbClr val="000000"/>
                  </a:solidFill>
                </a:endParaRPr>
              </a:p>
            </p:txBody>
          </p:sp>
        </p:grpSp>
      </p:grpSp>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hasCustomPrompt="1"/>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baseline="0" noProof="0" smtClean="0">
                <a:solidFill>
                  <a:schemeClr val="bg1"/>
                </a:solidFill>
                <a:latin typeface="+mj-lt"/>
                <a:ea typeface="+mj-ea"/>
                <a:cs typeface="+mj-cs"/>
              </a:defRPr>
            </a:lvl1pPr>
          </a:lstStyle>
          <a:p>
            <a:r>
              <a:rPr lang="de-DE" noProof="0" dirty="0" smtClean="0"/>
              <a:t>Titlemaster click here to edit</a:t>
            </a:r>
            <a:endParaRPr lang="en-GB" noProof="0" dirty="0"/>
          </a:p>
        </p:txBody>
      </p:sp>
      <p:sp>
        <p:nvSpPr>
          <p:cNvPr id="59" name="Subtitle 2"/>
          <p:cNvSpPr>
            <a:spLocks noGrp="1"/>
          </p:cNvSpPr>
          <p:nvPr>
            <p:ph type="subTitle" idx="1" hasCustomPrompt="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baseline="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Subtitlemaster click here to edit</a:t>
            </a:r>
            <a:endParaRPr lang="en-GB" noProof="0" dirty="0"/>
          </a:p>
        </p:txBody>
      </p:sp>
    </p:spTree>
    <p:extLst>
      <p:ext uri="{BB962C8B-B14F-4D97-AF65-F5344CB8AC3E}">
        <p14:creationId xmlns:p14="http://schemas.microsoft.com/office/powerpoint/2010/main" val="10947077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print"/>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hu-HU" noProof="0" smtClean="0"/>
              <a:t>Mintacím szerkesztése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hu-HU" noProof="0" smtClean="0"/>
              <a:t>Mintaszöveg szerkesztése</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Tree>
    <p:extLst>
      <p:ext uri="{BB962C8B-B14F-4D97-AF65-F5344CB8AC3E}">
        <p14:creationId xmlns:p14="http://schemas.microsoft.com/office/powerpoint/2010/main" val="387803389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16573687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32694484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13169259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Tree>
    <p:extLst>
      <p:ext uri="{BB962C8B-B14F-4D97-AF65-F5344CB8AC3E}">
        <p14:creationId xmlns:p14="http://schemas.microsoft.com/office/powerpoint/2010/main" val="227193797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24449993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4" y="1058863"/>
            <a:ext cx="8642351" cy="3744912"/>
          </a:xfrm>
          <a:prstGeom prst="round1Rect">
            <a:avLst>
              <a:gd name="adj" fmla="val 0"/>
            </a:avLst>
          </a:prstGeom>
          <a:noFill/>
          <a:ln>
            <a:noFill/>
          </a:ln>
        </p:spPr>
        <p:txBody>
          <a:bodyPr/>
          <a:lstStyle/>
          <a:p>
            <a:r>
              <a:rPr lang="hu-HU" noProof="0" smtClean="0"/>
              <a:t>Kép beszúrásához kattintson az ikonra</a:t>
            </a:r>
            <a:endParaRPr lang="en-GB" noProof="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extLst>
      <p:ext uri="{BB962C8B-B14F-4D97-AF65-F5344CB8AC3E}">
        <p14:creationId xmlns:p14="http://schemas.microsoft.com/office/powerpoint/2010/main" val="51679552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52977591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058863"/>
            <a:ext cx="4177159" cy="3744912"/>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6"/>
          </p:nvPr>
        </p:nvSpPr>
        <p:spPr bwMode="gray">
          <a:xfrm>
            <a:off x="4644009" y="987425"/>
            <a:ext cx="4249166"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324749966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6228184" y="1058863"/>
            <a:ext cx="2664991" cy="3744912"/>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9"/>
          <p:cNvSpPr>
            <a:spLocks noGrp="1"/>
          </p:cNvSpPr>
          <p:nvPr>
            <p:ph type="body" sz="quarter" idx="17"/>
          </p:nvPr>
        </p:nvSpPr>
        <p:spPr bwMode="gray">
          <a:xfrm>
            <a:off x="250824" y="987425"/>
            <a:ext cx="5761335"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9375136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3"/>
            <a:ext cx="2664992" cy="3744912"/>
          </a:xfrm>
          <a:prstGeom prst="rect">
            <a:avLst/>
          </a:prstGeom>
        </p:spPr>
        <p:txBody>
          <a:bodyPr/>
          <a:lstStyle/>
          <a:p>
            <a:r>
              <a:rPr lang="hu-HU" noProof="0" smtClean="0"/>
              <a:t>Kép beszúrásához kattintson az ikonra</a:t>
            </a:r>
            <a:endParaRPr lang="en-GB" noProof="0"/>
          </a:p>
        </p:txBody>
      </p:sp>
      <p:sp>
        <p:nvSpPr>
          <p:cNvPr id="11" name="Text Placeholder 9"/>
          <p:cNvSpPr>
            <a:spLocks noGrp="1"/>
          </p:cNvSpPr>
          <p:nvPr>
            <p:ph type="body" sz="quarter" idx="17"/>
          </p:nvPr>
        </p:nvSpPr>
        <p:spPr bwMode="gray">
          <a:xfrm>
            <a:off x="3131840" y="987425"/>
            <a:ext cx="5761335"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28346500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3132139" y="1058862"/>
            <a:ext cx="5761036" cy="3744913"/>
          </a:xfrm>
          <a:prstGeom prst="round1Rect">
            <a:avLst>
              <a:gd name="adj" fmla="val 0"/>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250825" y="987425"/>
            <a:ext cx="2665414"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136900565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058862"/>
            <a:ext cx="5761038" cy="3744913"/>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8"/>
          </p:nvPr>
        </p:nvSpPr>
        <p:spPr bwMode="gray">
          <a:xfrm>
            <a:off x="6227763" y="987425"/>
            <a:ext cx="2665412" cy="3816349"/>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extLst>
      <p:ext uri="{BB962C8B-B14F-4D97-AF65-F5344CB8AC3E}">
        <p14:creationId xmlns:p14="http://schemas.microsoft.com/office/powerpoint/2010/main" val="420926023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ubheadline + Text 1 column">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7"/>
          <p:cNvSpPr>
            <a:spLocks noGrp="1"/>
          </p:cNvSpPr>
          <p:nvPr>
            <p:ph type="body" sz="quarter" idx="15"/>
          </p:nvPr>
        </p:nvSpPr>
        <p:spPr bwMode="gray">
          <a:xfrm>
            <a:off x="250826" y="1563927"/>
            <a:ext cx="8642350"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6" y="987267"/>
            <a:ext cx="8642349"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190560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bhead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5" name="Text Placeholder 10"/>
          <p:cNvSpPr>
            <a:spLocks noGrp="1"/>
          </p:cNvSpPr>
          <p:nvPr>
            <p:ph type="body" sz="quarter" idx="16"/>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6" name="Text Placeholder 10"/>
          <p:cNvSpPr>
            <a:spLocks noGrp="1"/>
          </p:cNvSpPr>
          <p:nvPr>
            <p:ph type="body" sz="quarter" idx="17"/>
          </p:nvPr>
        </p:nvSpPr>
        <p:spPr bwMode="gray">
          <a:xfrm>
            <a:off x="4644009" y="1563928"/>
            <a:ext cx="4249166"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8"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553527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ubhead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8" name="Text Placeholder 9"/>
          <p:cNvSpPr>
            <a:spLocks noGrp="1"/>
          </p:cNvSpPr>
          <p:nvPr>
            <p:ph type="body" sz="quarter" idx="19"/>
          </p:nvPr>
        </p:nvSpPr>
        <p:spPr bwMode="gray">
          <a:xfrm>
            <a:off x="250825" y="1563928"/>
            <a:ext cx="273699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19" name="Text Placeholder 9"/>
          <p:cNvSpPr>
            <a:spLocks noGrp="1"/>
          </p:cNvSpPr>
          <p:nvPr>
            <p:ph type="body" sz="quarter" idx="20"/>
          </p:nvPr>
        </p:nvSpPr>
        <p:spPr bwMode="gray">
          <a:xfrm>
            <a:off x="3203848" y="1563928"/>
            <a:ext cx="28083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20" name="Text Placeholder 9"/>
          <p:cNvSpPr>
            <a:spLocks noGrp="1"/>
          </p:cNvSpPr>
          <p:nvPr>
            <p:ph type="body" sz="quarter" idx="21"/>
          </p:nvPr>
        </p:nvSpPr>
        <p:spPr bwMode="gray">
          <a:xfrm>
            <a:off x="6228184" y="1563928"/>
            <a:ext cx="2664991" cy="3239848"/>
          </a:xfrm>
        </p:spPr>
        <p:txBody>
          <a:bodyPr/>
          <a:lstStyle>
            <a:lvl5pPr>
              <a:defRPr/>
            </a:lvl5p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7"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5224336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058863"/>
            <a:ext cx="4177159" cy="3744912"/>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4" y="1058863"/>
            <a:ext cx="4177159" cy="3744912"/>
          </a:xfrm>
          <a:prstGeom prst="rect">
            <a:avLst/>
          </a:prstGeom>
          <a:noFill/>
          <a:ln>
            <a:noFill/>
          </a:ln>
        </p:spPr>
        <p:txBody>
          <a:bodyPr/>
          <a:lstStyle/>
          <a:p>
            <a:r>
              <a:rPr lang="hu-HU" noProof="0" smtClean="0"/>
              <a:t>Kép beszúrásához kattintson az ikonra</a:t>
            </a:r>
            <a:endParaRPr lang="en-GB" noProof="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head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4" name="Textplatzhalter 14"/>
          <p:cNvSpPr>
            <a:spLocks noGrp="1"/>
          </p:cNvSpPr>
          <p:nvPr>
            <p:ph type="body" sz="quarter" idx="16" hasCustomPrompt="1"/>
          </p:nvPr>
        </p:nvSpPr>
        <p:spPr bwMode="gray">
          <a:xfrm>
            <a:off x="250825" y="987546"/>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4423680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ubhead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250825" y="1635936"/>
            <a:ext cx="8642350" cy="3167840"/>
          </a:xfrm>
          <a:prstGeom prst="round1Rect">
            <a:avLst>
              <a:gd name="adj" fmla="val 0"/>
            </a:avLst>
          </a:prstGeom>
          <a:noFill/>
          <a:ln>
            <a:noFill/>
          </a:ln>
        </p:spPr>
        <p:txBody>
          <a:bodyPr/>
          <a:lstStyle/>
          <a:p>
            <a:r>
              <a:rPr lang="hu-HU" noProof="0" smtClean="0"/>
              <a:t>Kép beszúrásához kattintson az ikonra</a:t>
            </a:r>
            <a:endParaRPr lang="en-GB" noProof="0"/>
          </a:p>
        </p:txBody>
      </p:sp>
      <p:sp>
        <p:nvSpPr>
          <p:cNvPr id="5"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6674209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ubhead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1" name="Picture Placeholder 10"/>
          <p:cNvSpPr>
            <a:spLocks noGrp="1"/>
          </p:cNvSpPr>
          <p:nvPr>
            <p:ph type="pic" sz="quarter" idx="13"/>
            <p:custDataLst>
              <p:tags r:id="rId1"/>
            </p:custDataLst>
          </p:nvPr>
        </p:nvSpPr>
        <p:spPr bwMode="gray">
          <a:xfrm>
            <a:off x="4716016" y="1635936"/>
            <a:ext cx="4177159" cy="3167840"/>
          </a:xfrm>
          <a:prstGeom prst="round1Rect">
            <a:avLst>
              <a:gd name="adj" fmla="val 0"/>
            </a:avLst>
          </a:prstGeom>
          <a:noFill/>
          <a:ln>
            <a:noFill/>
          </a:ln>
        </p:spPr>
        <p:txBody>
          <a:bodyPr/>
          <a:lstStyle/>
          <a:p>
            <a:r>
              <a:rPr lang="hu-HU" noProof="0" smtClean="0"/>
              <a:t>Kép beszúrásához kattintson az ikonra</a:t>
            </a:r>
            <a:endParaRPr lang="en-GB" noProof="0" dirty="0"/>
          </a:p>
        </p:txBody>
      </p:sp>
      <p:sp>
        <p:nvSpPr>
          <p:cNvPr id="10" name="Picture Placeholder 10"/>
          <p:cNvSpPr>
            <a:spLocks noGrp="1"/>
          </p:cNvSpPr>
          <p:nvPr>
            <p:ph type="pic" sz="quarter" idx="16"/>
            <p:custDataLst>
              <p:tags r:id="rId2"/>
            </p:custDataLst>
          </p:nvPr>
        </p:nvSpPr>
        <p:spPr bwMode="gray">
          <a:xfrm>
            <a:off x="250825" y="1635936"/>
            <a:ext cx="4177160" cy="3167840"/>
          </a:xfrm>
          <a:prstGeom prst="rect">
            <a:avLst/>
          </a:prstGeom>
          <a:noFill/>
          <a:ln>
            <a:noFill/>
          </a:ln>
        </p:spPr>
        <p:txBody>
          <a:bodyPr/>
          <a:lstStyle/>
          <a:p>
            <a:r>
              <a:rPr lang="hu-HU" noProof="0" smtClean="0"/>
              <a:t>Kép beszúrásához kattintson az ikonra</a:t>
            </a:r>
            <a:endParaRPr lang="en-GB" noProof="0" dirty="0"/>
          </a:p>
        </p:txBody>
      </p:sp>
      <p:sp>
        <p:nvSpPr>
          <p:cNvPr id="6" name="Textplatzhalter 14"/>
          <p:cNvSpPr>
            <a:spLocks noGrp="1"/>
          </p:cNvSpPr>
          <p:nvPr>
            <p:ph type="body" sz="quarter" idx="17"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2137855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ubhead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635936"/>
            <a:ext cx="4177159" cy="3167840"/>
          </a:xfrm>
          <a:prstGeom prst="round1Rect">
            <a:avLst>
              <a:gd name="adj" fmla="val 0"/>
            </a:avLst>
          </a:prstGeom>
        </p:spPr>
        <p:txBody>
          <a:bodyPr/>
          <a:lstStyle/>
          <a:p>
            <a:r>
              <a:rPr lang="hu-HU" noProof="0" smtClean="0"/>
              <a:t>Kép beszúrásához kattintson az ikonra</a:t>
            </a:r>
            <a:endParaRPr lang="en-GB" noProof="0" dirty="0"/>
          </a:p>
        </p:txBody>
      </p:sp>
      <p:sp>
        <p:nvSpPr>
          <p:cNvPr id="11" name="Text Placeholder 8"/>
          <p:cNvSpPr>
            <a:spLocks noGrp="1"/>
          </p:cNvSpPr>
          <p:nvPr>
            <p:ph type="body" sz="quarter" idx="17"/>
          </p:nvPr>
        </p:nvSpPr>
        <p:spPr bwMode="gray">
          <a:xfrm>
            <a:off x="250824" y="1563928"/>
            <a:ext cx="4177159"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392927602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ubhead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250824" y="1635936"/>
            <a:ext cx="4177159" cy="3167840"/>
          </a:xfrm>
          <a:prstGeom prst="rect">
            <a:avLst/>
          </a:prstGeom>
        </p:spPr>
        <p:txBody>
          <a:bodyPr/>
          <a:lstStyle/>
          <a:p>
            <a:r>
              <a:rPr lang="hu-HU" noProof="0" smtClean="0"/>
              <a:t>Kép beszúrásához kattintson az ikonra</a:t>
            </a:r>
            <a:endParaRPr lang="en-GB" noProof="0"/>
          </a:p>
        </p:txBody>
      </p:sp>
      <p:sp>
        <p:nvSpPr>
          <p:cNvPr id="10" name="Text Placeholder 8"/>
          <p:cNvSpPr>
            <a:spLocks noGrp="1"/>
          </p:cNvSpPr>
          <p:nvPr>
            <p:ph type="body" sz="quarter" idx="17"/>
          </p:nvPr>
        </p:nvSpPr>
        <p:spPr bwMode="gray">
          <a:xfrm>
            <a:off x="4644008" y="1563928"/>
            <a:ext cx="4249167"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7743463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head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2664991"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3131840" y="1563928"/>
            <a:ext cx="5761335"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smtClean="0"/>
              <a:t>Subheadline</a:t>
            </a:r>
            <a:endParaRPr lang="en-GB" noProof="0" dirty="0"/>
          </a:p>
        </p:txBody>
      </p:sp>
    </p:spTree>
    <p:extLst>
      <p:ext uri="{BB962C8B-B14F-4D97-AF65-F5344CB8AC3E}">
        <p14:creationId xmlns:p14="http://schemas.microsoft.com/office/powerpoint/2010/main" val="226217537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bhead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6"/>
            <p:custDataLst>
              <p:tags r:id="rId1"/>
            </p:custDataLst>
          </p:nvPr>
        </p:nvSpPr>
        <p:spPr bwMode="gray">
          <a:xfrm>
            <a:off x="250825" y="1635936"/>
            <a:ext cx="5761038" cy="3167840"/>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8"/>
          </p:nvPr>
        </p:nvSpPr>
        <p:spPr bwMode="gray">
          <a:xfrm>
            <a:off x="6227763" y="1563928"/>
            <a:ext cx="2665412" cy="3239848"/>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9" hasCustomPrompt="1"/>
          </p:nvPr>
        </p:nvSpPr>
        <p:spPr bwMode="gray">
          <a:xfrm>
            <a:off x="250825" y="987268"/>
            <a:ext cx="8642350"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70786592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head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6" name="Bildplatzhalter 14"/>
          <p:cNvSpPr>
            <a:spLocks noGrp="1"/>
          </p:cNvSpPr>
          <p:nvPr>
            <p:ph type="pic" sz="quarter" idx="18"/>
          </p:nvPr>
        </p:nvSpPr>
        <p:spPr bwMode="gray">
          <a:xfrm>
            <a:off x="250826" y="3291851"/>
            <a:ext cx="8642350" cy="1511924"/>
          </a:xfrm>
          <a:prstGeom prst="rect">
            <a:avLst/>
          </a:prstGeom>
        </p:spPr>
        <p:txBody>
          <a:bodyPr/>
          <a:lstStyle/>
          <a:p>
            <a:r>
              <a:rPr lang="hu-HU" noProof="0" smtClean="0"/>
              <a:t>Kép beszúrásához kattintson az ikonra</a:t>
            </a:r>
            <a:endParaRPr lang="en-GB" noProof="0" dirty="0"/>
          </a:p>
        </p:txBody>
      </p:sp>
      <p:sp>
        <p:nvSpPr>
          <p:cNvPr id="10" name="Text Placeholder 8"/>
          <p:cNvSpPr>
            <a:spLocks noGrp="1"/>
          </p:cNvSpPr>
          <p:nvPr>
            <p:ph type="body" sz="quarter" idx="19"/>
          </p:nvPr>
        </p:nvSpPr>
        <p:spPr bwMode="gray">
          <a:xfrm>
            <a:off x="250828" y="1563927"/>
            <a:ext cx="8642348" cy="158390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7" y="987268"/>
            <a:ext cx="8642348"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108791919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head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9" y="1563638"/>
            <a:ext cx="8642346" cy="1584193"/>
          </a:xfrm>
          <a:prstGeom prst="round1Rect">
            <a:avLst>
              <a:gd name="adj" fmla="val 0"/>
            </a:avLst>
          </a:prstGeom>
        </p:spPr>
        <p:txBody>
          <a:bodyPr/>
          <a:lstStyle/>
          <a:p>
            <a:r>
              <a:rPr lang="hu-HU" noProof="0" smtClean="0"/>
              <a:t>Kép beszúrásához kattintson az ikonra</a:t>
            </a:r>
            <a:endParaRPr lang="en-GB" noProof="0" dirty="0"/>
          </a:p>
        </p:txBody>
      </p:sp>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0" name="Text Placeholder 8"/>
          <p:cNvSpPr>
            <a:spLocks noGrp="1"/>
          </p:cNvSpPr>
          <p:nvPr>
            <p:ph type="body" sz="quarter" idx="19"/>
          </p:nvPr>
        </p:nvSpPr>
        <p:spPr bwMode="gray">
          <a:xfrm>
            <a:off x="250829" y="3291851"/>
            <a:ext cx="8642346" cy="1511924"/>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
        <p:nvSpPr>
          <p:cNvPr id="6" name="Textplatzhalter 14"/>
          <p:cNvSpPr>
            <a:spLocks noGrp="1"/>
          </p:cNvSpPr>
          <p:nvPr>
            <p:ph type="body" sz="quarter" idx="16" hasCustomPrompt="1"/>
          </p:nvPr>
        </p:nvSpPr>
        <p:spPr bwMode="gray">
          <a:xfrm>
            <a:off x="250828" y="987268"/>
            <a:ext cx="8642346" cy="576064"/>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en-GB" noProof="0" dirty="0" err="1" smtClean="0"/>
              <a:t>Subheadline</a:t>
            </a:r>
            <a:endParaRPr lang="en-GB" noProof="0" dirty="0"/>
          </a:p>
        </p:txBody>
      </p:sp>
    </p:spTree>
    <p:extLst>
      <p:ext uri="{BB962C8B-B14F-4D97-AF65-F5344CB8AC3E}">
        <p14:creationId xmlns:p14="http://schemas.microsoft.com/office/powerpoint/2010/main" val="2489857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dirty="0">
              <a:solidFill>
                <a:srgbClr val="000000"/>
              </a:solidFill>
            </a:endParaRPr>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solidFill>
                  <a:srgbClr val="000000"/>
                </a:solidFill>
              </a:endParaRPr>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solidFill>
                  <a:srgbClr val="000000"/>
                </a:solidFill>
              </a:endParaRPr>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solidFill>
                  <a:srgbClr val="000000"/>
                </a:solidFill>
              </a:endParaRPr>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solidFill>
                  <a:srgbClr val="000000"/>
                </a:solidFill>
              </a:endParaRPr>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solidFill>
                  <a:srgbClr val="000000"/>
                </a:solidFill>
              </a:endParaRPr>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solidFill>
                  <a:srgbClr val="000000"/>
                </a:solidFill>
              </a:endParaRPr>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solidFill>
                  <a:srgbClr val="000000"/>
                </a:solidFill>
              </a:endParaRPr>
            </a:p>
          </p:txBody>
        </p:sp>
      </p:grpSp>
    </p:spTree>
    <p:extLst>
      <p:ext uri="{BB962C8B-B14F-4D97-AF65-F5344CB8AC3E}">
        <p14:creationId xmlns:p14="http://schemas.microsoft.com/office/powerpoint/2010/main" val="21080308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hu-HU" noProof="0" smtClean="0"/>
              <a:t>Mintacím szerkesztése</a:t>
            </a:r>
            <a:endParaRPr lang="en-GB" noProof="0"/>
          </a:p>
        </p:txBody>
      </p:sp>
      <p:sp>
        <p:nvSpPr>
          <p:cNvPr id="14" name="Bildplatzhalter 12"/>
          <p:cNvSpPr>
            <a:spLocks noGrp="1"/>
          </p:cNvSpPr>
          <p:nvPr>
            <p:ph type="pic" sz="quarter" idx="14"/>
            <p:custDataLst>
              <p:tags r:id="rId1"/>
            </p:custDataLst>
          </p:nvPr>
        </p:nvSpPr>
        <p:spPr bwMode="gray">
          <a:xfrm>
            <a:off x="4716016" y="1058863"/>
            <a:ext cx="4177159" cy="3744912"/>
          </a:xfrm>
          <a:prstGeom prst="round1Rect">
            <a:avLst>
              <a:gd name="adj" fmla="val 0"/>
            </a:avLst>
          </a:prstGeom>
        </p:spPr>
        <p:txBody>
          <a:bodyPr/>
          <a:lstStyle/>
          <a:p>
            <a:r>
              <a:rPr lang="hu-HU" noProof="0" smtClean="0"/>
              <a:t>Kép beszúrásához kattintson az ikonra</a:t>
            </a:r>
            <a:endParaRPr lang="en-GB" noProof="0"/>
          </a:p>
        </p:txBody>
      </p:sp>
      <p:sp>
        <p:nvSpPr>
          <p:cNvPr id="11" name="Text Placeholder 8"/>
          <p:cNvSpPr>
            <a:spLocks noGrp="1"/>
          </p:cNvSpPr>
          <p:nvPr>
            <p:ph type="body" sz="quarter" idx="16"/>
          </p:nvPr>
        </p:nvSpPr>
        <p:spPr bwMode="gray">
          <a:xfrm>
            <a:off x="250824" y="987425"/>
            <a:ext cx="4177159" cy="3816350"/>
          </a:xfrm>
        </p:spPr>
        <p:txBody>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Tree>
    <p:extLst>
      <p:ext uri="{BB962C8B-B14F-4D97-AF65-F5344CB8AC3E}">
        <p14:creationId xmlns:p14="http://schemas.microsoft.com/office/powerpoint/2010/main" val="416595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250825" y="1058862"/>
            <a:ext cx="8642351" cy="1800928"/>
          </a:xfrm>
          <a:prstGeom prst="round1Rect">
            <a:avLst>
              <a:gd name="adj" fmla="val 21156"/>
            </a:avLst>
          </a:prstGeom>
        </p:spPr>
        <p:txBody>
          <a:bodyPr/>
          <a:lstStyle/>
          <a:p>
            <a:r>
              <a:rPr lang="en-US" noProof="0" smtClean="0"/>
              <a:t>Click icon to add picture</a:t>
            </a:r>
            <a:endParaRPr lang="en-US" noProof="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a:p>
        </p:txBody>
      </p:sp>
      <p:sp>
        <p:nvSpPr>
          <p:cNvPr id="11" name="Text Placeholder 9"/>
          <p:cNvSpPr>
            <a:spLocks noGrp="1"/>
          </p:cNvSpPr>
          <p:nvPr>
            <p:ph type="body" sz="quarter" idx="19"/>
          </p:nvPr>
        </p:nvSpPr>
        <p:spPr bwMode="gray">
          <a:xfrm>
            <a:off x="250825" y="3003810"/>
            <a:ext cx="8642350" cy="17999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78987502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1625740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Intermediate Cover">
    <p:spTree>
      <p:nvGrpSpPr>
        <p:cNvPr id="1" name=""/>
        <p:cNvGrpSpPr/>
        <p:nvPr/>
      </p:nvGrpSpPr>
      <p:grpSpPr>
        <a:xfrm>
          <a:off x="0" y="0"/>
          <a:ext cx="0" cy="0"/>
          <a:chOff x="0" y="0"/>
          <a:chExt cx="0" cy="0"/>
        </a:xfrm>
      </p:grpSpPr>
      <p:pic>
        <p:nvPicPr>
          <p:cNvPr id="4" name="Bild 3" descr="FujitsuFourm2014_PPT_16x9_Generic_2.jpg"/>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2" descr="Fujitsu_Logo_white"/>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itle 47"/>
          <p:cNvSpPr>
            <a:spLocks noGrp="1"/>
          </p:cNvSpPr>
          <p:nvPr>
            <p:ph type="title" hasCustomPrompt="1"/>
          </p:nvPr>
        </p:nvSpPr>
        <p:spPr bwMode="gray">
          <a:xfrm>
            <a:off x="456078" y="1131888"/>
            <a:ext cx="8211857" cy="43175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baseline="0" noProof="0" smtClean="0">
                <a:solidFill>
                  <a:schemeClr val="bg1"/>
                </a:solidFill>
                <a:latin typeface="Fujitsu Sans" panose="020B0404060202020204" pitchFamily="34" charset="0"/>
                <a:ea typeface="+mj-ea"/>
                <a:cs typeface="+mj-cs"/>
              </a:defRPr>
            </a:lvl1pPr>
          </a:lstStyle>
          <a:p>
            <a:r>
              <a:rPr lang="en-US" altLang="ja-JP" dirty="0" smtClean="0"/>
              <a:t>Intermediate Cover Title</a:t>
            </a:r>
            <a:endParaRPr lang="en-US" noProof="0" dirty="0"/>
          </a:p>
        </p:txBody>
      </p:sp>
    </p:spTree>
    <p:extLst>
      <p:ext uri="{BB962C8B-B14F-4D97-AF65-F5344CB8AC3E}">
        <p14:creationId xmlns:p14="http://schemas.microsoft.com/office/powerpoint/2010/main" val="158483955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a:t>
            </a:r>
            <a:r>
              <a:rPr lang="en-GB" sz="4400" dirty="0" err="1" smtClean="0">
                <a:solidFill>
                  <a:srgbClr val="FFFFFF"/>
                </a:solidFill>
              </a:rPr>
              <a:t>durch</a:t>
            </a:r>
            <a:r>
              <a:rPr lang="en-GB" sz="4400" dirty="0" smtClean="0">
                <a:solidFill>
                  <a:srgbClr val="FFFFFF"/>
                </a:solidFill>
              </a:rPr>
              <a:t> </a:t>
            </a:r>
            <a:r>
              <a:rPr lang="en-GB" sz="4400" dirty="0" err="1" smtClean="0">
                <a:solidFill>
                  <a:srgbClr val="FFFFFF"/>
                </a:solidFill>
              </a:rPr>
              <a:t>Klicken</a:t>
            </a:r>
            <a:r>
              <a:rPr lang="en-GB" sz="4400" dirty="0" smtClean="0">
                <a:solidFill>
                  <a:srgbClr val="FFFFFF"/>
                </a:solidFill>
              </a:rPr>
              <a:t> </a:t>
            </a:r>
            <a:r>
              <a:rPr lang="en-GB" sz="4400" dirty="0" err="1" smtClean="0">
                <a:solidFill>
                  <a:srgbClr val="FFFFFF"/>
                </a:solidFill>
              </a:rPr>
              <a:t>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1" name="Rechteck 40"/>
          <p:cNvSpPr/>
          <p:nvPr userDrawn="1"/>
        </p:nvSpPr>
        <p:spPr bwMode="gray">
          <a:xfrm>
            <a:off x="4427984" y="4991100"/>
            <a:ext cx="36004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
        <p:nvSpPr>
          <p:cNvPr id="48" name="Title 47"/>
          <p:cNvSpPr>
            <a:spLocks noGrp="1"/>
          </p:cNvSpPr>
          <p:nvPr>
            <p:ph type="title"/>
          </p:nvPr>
        </p:nvSpPr>
        <p:spPr bwMode="gray">
          <a:xfrm>
            <a:off x="250825" y="2427730"/>
            <a:ext cx="8642356" cy="6480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smtClean="0">
                <a:solidFill>
                  <a:schemeClr val="bg1"/>
                </a:solidFill>
                <a:latin typeface="+mj-lt"/>
                <a:ea typeface="+mj-ea"/>
                <a:cs typeface="+mj-cs"/>
              </a:defRPr>
            </a:lvl1pPr>
          </a:lstStyle>
          <a:p>
            <a:r>
              <a:rPr lang="de-DE" noProof="0" smtClean="0"/>
              <a:t>Titelmasterformat durch Klicken bearbeiten</a:t>
            </a:r>
            <a:endParaRPr lang="en-US" noProof="0" dirty="0"/>
          </a:p>
        </p:txBody>
      </p:sp>
      <p:sp>
        <p:nvSpPr>
          <p:cNvPr id="59" name="Subtitle 2"/>
          <p:cNvSpPr>
            <a:spLocks noGrp="1"/>
          </p:cNvSpPr>
          <p:nvPr>
            <p:ph type="subTitle" idx="1"/>
          </p:nvPr>
        </p:nvSpPr>
        <p:spPr bwMode="gray">
          <a:xfrm>
            <a:off x="250250" y="2067681"/>
            <a:ext cx="8642926" cy="4320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2000" b="0" kern="1200" noProof="0" dirty="0" smtClean="0">
                <a:solidFill>
                  <a:schemeClr val="bg1"/>
                </a:solidFill>
                <a:latin typeface="+mn-lt"/>
                <a:ea typeface="+mn-ea"/>
                <a:cs typeface="+mn-c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US" noProof="0" dirty="0"/>
          </a:p>
        </p:txBody>
      </p:sp>
      <p:sp>
        <p:nvSpPr>
          <p:cNvPr id="47" name="Rectangle 46"/>
          <p:cNvSpPr/>
          <p:nvPr userDrawn="1"/>
        </p:nvSpPr>
        <p:spPr>
          <a:xfrm>
            <a:off x="0" y="4813200"/>
            <a:ext cx="9144000" cy="1440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
        <p:nvSpPr>
          <p:cNvPr id="12" name="Rectangle 21"/>
          <p:cNvSpPr/>
          <p:nvPr userDrawn="1"/>
        </p:nvSpPr>
        <p:spPr bwMode="gray">
          <a:xfrm>
            <a:off x="4928400" y="4935600"/>
            <a:ext cx="3963600" cy="201600"/>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endParaRPr lang="en-US" altLang="ja-JP" sz="800" dirty="0" smtClean="0">
              <a:solidFill>
                <a:srgbClr val="000000"/>
              </a:solidFill>
              <a:ea typeface="ＭＳ Ｐゴシック" charset="-128"/>
            </a:endParaRPr>
          </a:p>
        </p:txBody>
      </p:sp>
      <p:pic>
        <p:nvPicPr>
          <p:cNvPr id="35845" name="Picture 5" descr="C:\Users\PDBTLAMP\AppData\Local\Microsoft\Windows\Temporary Internet Files\Content.IE5\02HVZXB6\28589_Lifestyle_Pictures_-_Datacenter_lpr[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p:spPr>
      </p:pic>
      <p:sp>
        <p:nvSpPr>
          <p:cNvPr id="15" name="Eine Ecke des Rechtecks abrunden 15"/>
          <p:cNvSpPr/>
          <p:nvPr userDrawn="1"/>
        </p:nvSpPr>
        <p:spPr>
          <a:xfrm>
            <a:off x="0" y="3219822"/>
            <a:ext cx="9144000" cy="1923678"/>
          </a:xfrm>
          <a:prstGeom prst="round1Rect">
            <a:avLst>
              <a:gd name="adj" fmla="val 3426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
        <p:nvSpPr>
          <p:cNvPr id="17" name="Freeform 71"/>
          <p:cNvSpPr>
            <a:spLocks/>
          </p:cNvSpPr>
          <p:nvPr userDrawn="1"/>
        </p:nvSpPr>
        <p:spPr bwMode="gray">
          <a:xfrm>
            <a:off x="8031863" y="309779"/>
            <a:ext cx="260638" cy="2014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chemeClr val="bg1"/>
          </a:solidFill>
          <a:ln w="9525">
            <a:noFill/>
            <a:round/>
            <a:headEnd/>
            <a:tailEnd/>
          </a:ln>
        </p:spPr>
        <p:txBody>
          <a:bodyPr/>
          <a:lstStyle/>
          <a:p>
            <a:endParaRPr lang="en-GB" dirty="0">
              <a:solidFill>
                <a:srgbClr val="FFFFFF"/>
              </a:solidFill>
            </a:endParaRPr>
          </a:p>
        </p:txBody>
      </p:sp>
      <p:sp>
        <p:nvSpPr>
          <p:cNvPr id="18" name="Freeform 72"/>
          <p:cNvSpPr>
            <a:spLocks/>
          </p:cNvSpPr>
          <p:nvPr userDrawn="1"/>
        </p:nvSpPr>
        <p:spPr bwMode="gray">
          <a:xfrm>
            <a:off x="7605365" y="528951"/>
            <a:ext cx="179683" cy="292230"/>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19" name="Freeform 73"/>
          <p:cNvSpPr>
            <a:spLocks/>
          </p:cNvSpPr>
          <p:nvPr userDrawn="1"/>
        </p:nvSpPr>
        <p:spPr bwMode="gray">
          <a:xfrm>
            <a:off x="8029888" y="528951"/>
            <a:ext cx="118472" cy="40872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0" name="Freeform 74"/>
          <p:cNvSpPr>
            <a:spLocks/>
          </p:cNvSpPr>
          <p:nvPr userDrawn="1"/>
        </p:nvSpPr>
        <p:spPr bwMode="gray">
          <a:xfrm>
            <a:off x="8160207" y="528951"/>
            <a:ext cx="92803" cy="292230"/>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1" name="Freeform 75"/>
          <p:cNvSpPr>
            <a:spLocks/>
          </p:cNvSpPr>
          <p:nvPr userDrawn="1"/>
        </p:nvSpPr>
        <p:spPr bwMode="gray">
          <a:xfrm>
            <a:off x="8253010" y="528951"/>
            <a:ext cx="219173" cy="292230"/>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chemeClr val="bg1"/>
          </a:solidFill>
          <a:ln w="9525">
            <a:noFill/>
            <a:round/>
            <a:headEnd/>
            <a:tailEnd/>
          </a:ln>
        </p:spPr>
        <p:txBody>
          <a:bodyPr/>
          <a:lstStyle/>
          <a:p>
            <a:endParaRPr lang="en-GB" dirty="0">
              <a:solidFill>
                <a:srgbClr val="FFFFFF"/>
              </a:solidFill>
            </a:endParaRPr>
          </a:p>
        </p:txBody>
      </p:sp>
      <p:sp>
        <p:nvSpPr>
          <p:cNvPr id="22" name="Freeform 76"/>
          <p:cNvSpPr>
            <a:spLocks/>
          </p:cNvSpPr>
          <p:nvPr userDrawn="1"/>
        </p:nvSpPr>
        <p:spPr bwMode="gray">
          <a:xfrm>
            <a:off x="8651865" y="528951"/>
            <a:ext cx="244841" cy="298154"/>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3" name="Freeform 77"/>
          <p:cNvSpPr>
            <a:spLocks/>
          </p:cNvSpPr>
          <p:nvPr userDrawn="1"/>
        </p:nvSpPr>
        <p:spPr bwMode="gray">
          <a:xfrm>
            <a:off x="7792944" y="528951"/>
            <a:ext cx="246817" cy="298154"/>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chemeClr val="bg1"/>
          </a:solidFill>
          <a:ln w="9525">
            <a:noFill/>
            <a:round/>
            <a:headEnd/>
            <a:tailEnd/>
          </a:ln>
        </p:spPr>
        <p:txBody>
          <a:bodyPr/>
          <a:lstStyle/>
          <a:p>
            <a:endParaRPr lang="en-GB" dirty="0">
              <a:solidFill>
                <a:srgbClr val="FFFFFF"/>
              </a:solidFill>
            </a:endParaRPr>
          </a:p>
        </p:txBody>
      </p:sp>
      <p:sp>
        <p:nvSpPr>
          <p:cNvPr id="24" name="Freeform 78"/>
          <p:cNvSpPr>
            <a:spLocks/>
          </p:cNvSpPr>
          <p:nvPr userDrawn="1"/>
        </p:nvSpPr>
        <p:spPr bwMode="gray">
          <a:xfrm>
            <a:off x="8462310" y="523028"/>
            <a:ext cx="187581" cy="304077"/>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chemeClr val="bg1"/>
          </a:solidFill>
          <a:ln w="9525">
            <a:noFill/>
            <a:round/>
            <a:headEnd/>
            <a:tailEnd/>
          </a:ln>
        </p:spPr>
        <p:txBody>
          <a:bodyPr/>
          <a:lstStyle/>
          <a:p>
            <a:endParaRPr lang="en-GB" dirty="0">
              <a:solidFill>
                <a:srgbClr val="FFFFFF"/>
              </a:solidFill>
            </a:endParaRPr>
          </a:p>
        </p:txBody>
      </p:sp>
    </p:spTree>
    <p:extLst>
      <p:ext uri="{BB962C8B-B14F-4D97-AF65-F5344CB8AC3E}">
        <p14:creationId xmlns:p14="http://schemas.microsoft.com/office/powerpoint/2010/main" val="411838950"/>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flipH="1">
            <a:off x="-3" y="0"/>
            <a:ext cx="9144003" cy="3507854"/>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de-DE" noProof="0" smtClean="0"/>
              <a:t>Titelmasterformat durch Klicken bearbeiten</a:t>
            </a:r>
            <a:endParaRPr lang="en-US"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de-DE" noProof="0" smtClean="0"/>
              <a:t>Textmasterformate durch Klicken bearbeiten</a:t>
            </a:r>
          </a:p>
        </p:txBody>
      </p:sp>
      <p:pic>
        <p:nvPicPr>
          <p:cNvPr id="21" name="Picture 3" descr="Fujitsu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4790" y="243040"/>
            <a:ext cx="1252195" cy="499082"/>
          </a:xfrm>
          <a:prstGeom prst="rect">
            <a:avLst/>
          </a:prstGeom>
          <a:noFill/>
        </p:spPr>
      </p:pic>
      <p:sp>
        <p:nvSpPr>
          <p:cNvPr id="7" name="Eine Ecke des Rechtecks abrunden 15"/>
          <p:cNvSpPr/>
          <p:nvPr userDrawn="1"/>
        </p:nvSpPr>
        <p:spPr>
          <a:xfrm>
            <a:off x="0" y="2571750"/>
            <a:ext cx="9144000" cy="2571750"/>
          </a:xfrm>
          <a:prstGeom prst="round1Rect">
            <a:avLst>
              <a:gd name="adj" fmla="val 203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smtClean="0">
              <a:solidFill>
                <a:srgbClr val="000000"/>
              </a:solidFill>
            </a:endParaRPr>
          </a:p>
        </p:txBody>
      </p:sp>
    </p:spTree>
    <p:extLst>
      <p:ext uri="{BB962C8B-B14F-4D97-AF65-F5344CB8AC3E}">
        <p14:creationId xmlns:p14="http://schemas.microsoft.com/office/powerpoint/2010/main" val="3294391270"/>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Tree>
    <p:extLst>
      <p:ext uri="{BB962C8B-B14F-4D97-AF65-F5344CB8AC3E}">
        <p14:creationId xmlns:p14="http://schemas.microsoft.com/office/powerpoint/2010/main" val="448076045"/>
      </p:ext>
    </p:extLst>
  </p:cSld>
  <p:clrMapOvr>
    <a:masterClrMapping/>
  </p:clrMapOvr>
  <p:transition spd="med">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5" name="Text Placeholder 12"/>
          <p:cNvSpPr>
            <a:spLocks noGrp="1"/>
          </p:cNvSpPr>
          <p:nvPr>
            <p:ph type="body" sz="quarter" idx="15"/>
          </p:nvPr>
        </p:nvSpPr>
        <p:spPr bwMode="gray">
          <a:xfrm>
            <a:off x="250824" y="987424"/>
            <a:ext cx="4177159" cy="3816351"/>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12"/>
          <p:cNvSpPr>
            <a:spLocks noGrp="1"/>
          </p:cNvSpPr>
          <p:nvPr>
            <p:ph type="body" sz="quarter" idx="16"/>
          </p:nvPr>
        </p:nvSpPr>
        <p:spPr bwMode="gray">
          <a:xfrm>
            <a:off x="4644009" y="987425"/>
            <a:ext cx="4249166" cy="38163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904210665"/>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
        <p:nvSpPr>
          <p:cNvPr id="14" name="Text Placeholder 9"/>
          <p:cNvSpPr>
            <a:spLocks noGrp="1"/>
          </p:cNvSpPr>
          <p:nvPr>
            <p:ph type="body" sz="quarter" idx="18"/>
          </p:nvPr>
        </p:nvSpPr>
        <p:spPr bwMode="gray">
          <a:xfrm>
            <a:off x="250824" y="987026"/>
            <a:ext cx="2736999"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6" name="Text Placeholder 9"/>
          <p:cNvSpPr>
            <a:spLocks noGrp="1"/>
          </p:cNvSpPr>
          <p:nvPr>
            <p:ph type="body" sz="quarter" idx="19"/>
          </p:nvPr>
        </p:nvSpPr>
        <p:spPr bwMode="gray">
          <a:xfrm>
            <a:off x="3203848" y="987067"/>
            <a:ext cx="2808312" cy="3816713"/>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8" name="Text Placeholder 9"/>
          <p:cNvSpPr>
            <a:spLocks noGrp="1"/>
          </p:cNvSpPr>
          <p:nvPr>
            <p:ph type="body" sz="quarter" idx="20"/>
          </p:nvPr>
        </p:nvSpPr>
        <p:spPr bwMode="gray">
          <a:xfrm>
            <a:off x="6228185" y="987425"/>
            <a:ext cx="2664990" cy="3816349"/>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Tree>
    <p:extLst>
      <p:ext uri="{BB962C8B-B14F-4D97-AF65-F5344CB8AC3E}">
        <p14:creationId xmlns:p14="http://schemas.microsoft.com/office/powerpoint/2010/main" val="691843902"/>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US" noProof="0"/>
          </a:p>
        </p:txBody>
      </p:sp>
    </p:spTree>
    <p:extLst>
      <p:ext uri="{BB962C8B-B14F-4D97-AF65-F5344CB8AC3E}">
        <p14:creationId xmlns:p14="http://schemas.microsoft.com/office/powerpoint/2010/main" val="340662933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34" Type="http://schemas.openxmlformats.org/officeDocument/2006/relationships/tags" Target="../tags/tag190.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33" Type="http://schemas.openxmlformats.org/officeDocument/2006/relationships/tags" Target="../tags/tag189.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32" Type="http://schemas.openxmlformats.org/officeDocument/2006/relationships/theme" Target="../theme/theme10.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31" Type="http://schemas.openxmlformats.org/officeDocument/2006/relationships/slideLayout" Target="../slideLayouts/slideLayout292.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slideLayout" Target="../slideLayouts/slideLayout291.xml"/><Relationship Id="rId35" Type="http://schemas.openxmlformats.org/officeDocument/2006/relationships/image" Target="../media/image1.jpeg"/><Relationship Id="rId8" Type="http://schemas.openxmlformats.org/officeDocument/2006/relationships/slideLayout" Target="../slideLayouts/slideLayout269.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05.xml"/><Relationship Id="rId18" Type="http://schemas.openxmlformats.org/officeDocument/2006/relationships/slideLayout" Target="../slideLayouts/slideLayout310.xml"/><Relationship Id="rId26" Type="http://schemas.openxmlformats.org/officeDocument/2006/relationships/slideLayout" Target="../slideLayouts/slideLayout318.xml"/><Relationship Id="rId3" Type="http://schemas.openxmlformats.org/officeDocument/2006/relationships/slideLayout" Target="../slideLayouts/slideLayout295.xml"/><Relationship Id="rId21" Type="http://schemas.openxmlformats.org/officeDocument/2006/relationships/slideLayout" Target="../slideLayouts/slideLayout313.xml"/><Relationship Id="rId34" Type="http://schemas.openxmlformats.org/officeDocument/2006/relationships/tags" Target="../tags/tag213.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5" Type="http://schemas.openxmlformats.org/officeDocument/2006/relationships/slideLayout" Target="../slideLayouts/slideLayout317.xml"/><Relationship Id="rId33" Type="http://schemas.openxmlformats.org/officeDocument/2006/relationships/tags" Target="../tags/tag212.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20" Type="http://schemas.openxmlformats.org/officeDocument/2006/relationships/slideLayout" Target="../slideLayouts/slideLayout312.xml"/><Relationship Id="rId29" Type="http://schemas.openxmlformats.org/officeDocument/2006/relationships/slideLayout" Target="../slideLayouts/slideLayout321.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24" Type="http://schemas.openxmlformats.org/officeDocument/2006/relationships/slideLayout" Target="../slideLayouts/slideLayout316.xml"/><Relationship Id="rId32" Type="http://schemas.openxmlformats.org/officeDocument/2006/relationships/theme" Target="../theme/theme11.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23" Type="http://schemas.openxmlformats.org/officeDocument/2006/relationships/slideLayout" Target="../slideLayouts/slideLayout315.xml"/><Relationship Id="rId28" Type="http://schemas.openxmlformats.org/officeDocument/2006/relationships/slideLayout" Target="../slideLayouts/slideLayout320.xml"/><Relationship Id="rId10" Type="http://schemas.openxmlformats.org/officeDocument/2006/relationships/slideLayout" Target="../slideLayouts/slideLayout302.xml"/><Relationship Id="rId19" Type="http://schemas.openxmlformats.org/officeDocument/2006/relationships/slideLayout" Target="../slideLayouts/slideLayout311.xml"/><Relationship Id="rId31" Type="http://schemas.openxmlformats.org/officeDocument/2006/relationships/slideLayout" Target="../slideLayouts/slideLayout323.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 Id="rId22" Type="http://schemas.openxmlformats.org/officeDocument/2006/relationships/slideLayout" Target="../slideLayouts/slideLayout314.xml"/><Relationship Id="rId27" Type="http://schemas.openxmlformats.org/officeDocument/2006/relationships/slideLayout" Target="../slideLayouts/slideLayout319.xml"/><Relationship Id="rId30" Type="http://schemas.openxmlformats.org/officeDocument/2006/relationships/slideLayout" Target="../slideLayouts/slideLayout322.xml"/><Relationship Id="rId35" Type="http://schemas.openxmlformats.org/officeDocument/2006/relationships/image" Target="../media/image1.jpeg"/><Relationship Id="rId8" Type="http://schemas.openxmlformats.org/officeDocument/2006/relationships/slideLayout" Target="../slideLayouts/slideLayout300.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26" Type="http://schemas.openxmlformats.org/officeDocument/2006/relationships/slideLayout" Target="../slideLayouts/slideLayout349.xml"/><Relationship Id="rId3" Type="http://schemas.openxmlformats.org/officeDocument/2006/relationships/slideLayout" Target="../slideLayouts/slideLayout326.xml"/><Relationship Id="rId21" Type="http://schemas.openxmlformats.org/officeDocument/2006/relationships/slideLayout" Target="../slideLayouts/slideLayout344.xml"/><Relationship Id="rId34" Type="http://schemas.openxmlformats.org/officeDocument/2006/relationships/tags" Target="../tags/tag23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5" Type="http://schemas.openxmlformats.org/officeDocument/2006/relationships/slideLayout" Target="../slideLayouts/slideLayout348.xml"/><Relationship Id="rId33" Type="http://schemas.openxmlformats.org/officeDocument/2006/relationships/tags" Target="../tags/tag235.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0" Type="http://schemas.openxmlformats.org/officeDocument/2006/relationships/slideLayout" Target="../slideLayouts/slideLayout343.xml"/><Relationship Id="rId29" Type="http://schemas.openxmlformats.org/officeDocument/2006/relationships/slideLayout" Target="../slideLayouts/slideLayout35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24" Type="http://schemas.openxmlformats.org/officeDocument/2006/relationships/slideLayout" Target="../slideLayouts/slideLayout347.xml"/><Relationship Id="rId32" Type="http://schemas.openxmlformats.org/officeDocument/2006/relationships/theme" Target="../theme/theme12.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23" Type="http://schemas.openxmlformats.org/officeDocument/2006/relationships/slideLayout" Target="../slideLayouts/slideLayout346.xml"/><Relationship Id="rId28" Type="http://schemas.openxmlformats.org/officeDocument/2006/relationships/slideLayout" Target="../slideLayouts/slideLayout351.xml"/><Relationship Id="rId10" Type="http://schemas.openxmlformats.org/officeDocument/2006/relationships/slideLayout" Target="../slideLayouts/slideLayout333.xml"/><Relationship Id="rId19" Type="http://schemas.openxmlformats.org/officeDocument/2006/relationships/slideLayout" Target="../slideLayouts/slideLayout342.xml"/><Relationship Id="rId31" Type="http://schemas.openxmlformats.org/officeDocument/2006/relationships/slideLayout" Target="../slideLayouts/slideLayout354.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 Id="rId22" Type="http://schemas.openxmlformats.org/officeDocument/2006/relationships/slideLayout" Target="../slideLayouts/slideLayout345.xml"/><Relationship Id="rId27" Type="http://schemas.openxmlformats.org/officeDocument/2006/relationships/slideLayout" Target="../slideLayouts/slideLayout350.xml"/><Relationship Id="rId30" Type="http://schemas.openxmlformats.org/officeDocument/2006/relationships/slideLayout" Target="../slideLayouts/slideLayout353.xml"/><Relationship Id="rId35" Type="http://schemas.openxmlformats.org/officeDocument/2006/relationships/image" Target="../media/image1.jpeg"/><Relationship Id="rId8"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slideLayout" Target="../slideLayouts/slideLayout380.xml"/><Relationship Id="rId3" Type="http://schemas.openxmlformats.org/officeDocument/2006/relationships/slideLayout" Target="../slideLayouts/slideLayout357.xml"/><Relationship Id="rId21" Type="http://schemas.openxmlformats.org/officeDocument/2006/relationships/slideLayout" Target="../slideLayouts/slideLayout375.xml"/><Relationship Id="rId34" Type="http://schemas.openxmlformats.org/officeDocument/2006/relationships/tags" Target="../tags/tag259.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tags" Target="../tags/tag258.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0" Type="http://schemas.openxmlformats.org/officeDocument/2006/relationships/slideLayout" Target="../slideLayouts/slideLayout374.xml"/><Relationship Id="rId29" Type="http://schemas.openxmlformats.org/officeDocument/2006/relationships/slideLayout" Target="../slideLayouts/slideLayout383.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theme" Target="../theme/theme13.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slideLayout" Target="../slideLayouts/slideLayout382.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slideLayout" Target="../slideLayouts/slideLayout385.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slideLayout" Target="../slideLayouts/slideLayout381.xml"/><Relationship Id="rId30" Type="http://schemas.openxmlformats.org/officeDocument/2006/relationships/slideLayout" Target="../slideLayouts/slideLayout384.xml"/><Relationship Id="rId35" Type="http://schemas.openxmlformats.org/officeDocument/2006/relationships/image" Target="../media/image1.jpeg"/><Relationship Id="rId8" Type="http://schemas.openxmlformats.org/officeDocument/2006/relationships/slideLayout" Target="../slideLayouts/slideLayout362.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slideLayout" Target="../slideLayouts/slideLayout411.xml"/><Relationship Id="rId3" Type="http://schemas.openxmlformats.org/officeDocument/2006/relationships/slideLayout" Target="../slideLayouts/slideLayout388.xml"/><Relationship Id="rId21" Type="http://schemas.openxmlformats.org/officeDocument/2006/relationships/slideLayout" Target="../slideLayouts/slideLayout406.xml"/><Relationship Id="rId34" Type="http://schemas.openxmlformats.org/officeDocument/2006/relationships/tags" Target="../tags/tag282.xml"/><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slideLayout" Target="../slideLayouts/slideLayout410.xml"/><Relationship Id="rId33" Type="http://schemas.openxmlformats.org/officeDocument/2006/relationships/tags" Target="../tags/tag281.xml"/><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29" Type="http://schemas.openxmlformats.org/officeDocument/2006/relationships/slideLayout" Target="../slideLayouts/slideLayout414.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slideLayout" Target="../slideLayouts/slideLayout409.xml"/><Relationship Id="rId32" Type="http://schemas.openxmlformats.org/officeDocument/2006/relationships/theme" Target="../theme/theme14.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slideLayout" Target="../slideLayouts/slideLayout408.xml"/><Relationship Id="rId28" Type="http://schemas.openxmlformats.org/officeDocument/2006/relationships/slideLayout" Target="../slideLayouts/slideLayout413.xml"/><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31" Type="http://schemas.openxmlformats.org/officeDocument/2006/relationships/slideLayout" Target="../slideLayouts/slideLayout416.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slideLayout" Target="../slideLayouts/slideLayout407.xml"/><Relationship Id="rId27" Type="http://schemas.openxmlformats.org/officeDocument/2006/relationships/slideLayout" Target="../slideLayouts/slideLayout412.xml"/><Relationship Id="rId30" Type="http://schemas.openxmlformats.org/officeDocument/2006/relationships/slideLayout" Target="../slideLayouts/slideLayout415.xml"/><Relationship Id="rId35" Type="http://schemas.openxmlformats.org/officeDocument/2006/relationships/image" Target="../media/image1.jpeg"/><Relationship Id="rId8" Type="http://schemas.openxmlformats.org/officeDocument/2006/relationships/slideLayout" Target="../slideLayouts/slideLayout393.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26" Type="http://schemas.openxmlformats.org/officeDocument/2006/relationships/slideLayout" Target="../slideLayouts/slideLayout442.xml"/><Relationship Id="rId3" Type="http://schemas.openxmlformats.org/officeDocument/2006/relationships/slideLayout" Target="../slideLayouts/slideLayout419.xml"/><Relationship Id="rId21" Type="http://schemas.openxmlformats.org/officeDocument/2006/relationships/slideLayout" Target="../slideLayouts/slideLayout437.xml"/><Relationship Id="rId34" Type="http://schemas.openxmlformats.org/officeDocument/2006/relationships/tags" Target="../tags/tag305.xml"/><Relationship Id="rId7" Type="http://schemas.openxmlformats.org/officeDocument/2006/relationships/slideLayout" Target="../slideLayouts/slideLayout423.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5" Type="http://schemas.openxmlformats.org/officeDocument/2006/relationships/slideLayout" Target="../slideLayouts/slideLayout441.xml"/><Relationship Id="rId33" Type="http://schemas.openxmlformats.org/officeDocument/2006/relationships/tags" Target="../tags/tag304.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slideLayout" Target="../slideLayouts/slideLayout436.xml"/><Relationship Id="rId29" Type="http://schemas.openxmlformats.org/officeDocument/2006/relationships/slideLayout" Target="../slideLayouts/slideLayout445.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24" Type="http://schemas.openxmlformats.org/officeDocument/2006/relationships/slideLayout" Target="../slideLayouts/slideLayout440.xml"/><Relationship Id="rId32" Type="http://schemas.openxmlformats.org/officeDocument/2006/relationships/theme" Target="../theme/theme15.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23" Type="http://schemas.openxmlformats.org/officeDocument/2006/relationships/slideLayout" Target="../slideLayouts/slideLayout439.xml"/><Relationship Id="rId28" Type="http://schemas.openxmlformats.org/officeDocument/2006/relationships/slideLayout" Target="../slideLayouts/slideLayout444.xml"/><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31" Type="http://schemas.openxmlformats.org/officeDocument/2006/relationships/slideLayout" Target="../slideLayouts/slideLayout447.xm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 Id="rId22" Type="http://schemas.openxmlformats.org/officeDocument/2006/relationships/slideLayout" Target="../slideLayouts/slideLayout438.xml"/><Relationship Id="rId27" Type="http://schemas.openxmlformats.org/officeDocument/2006/relationships/slideLayout" Target="../slideLayouts/slideLayout443.xml"/><Relationship Id="rId30" Type="http://schemas.openxmlformats.org/officeDocument/2006/relationships/slideLayout" Target="../slideLayouts/slideLayout446.xml"/><Relationship Id="rId35" Type="http://schemas.openxmlformats.org/officeDocument/2006/relationships/image" Target="../media/image1.jpeg"/><Relationship Id="rId8" Type="http://schemas.openxmlformats.org/officeDocument/2006/relationships/slideLayout" Target="../slideLayouts/slideLayout42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ags" Target="../tags/tag28.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ags" Target="../tags/tag27.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jpe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tags" Target="../tags/tag51.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ags" Target="../tags/tag5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image" Target="../media/image1.jpeg"/><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image" Target="../media/image1.jpeg"/><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ags" Target="../tags/tag7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ags" Target="../tags/tag73.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theme" Target="../theme/theme4.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image" Target="../media/image1.jpeg"/><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tags" Target="../tags/tag86.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tags" Target="../tags/tag85.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theme" Target="../theme/theme5.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34" Type="http://schemas.openxmlformats.org/officeDocument/2006/relationships/tags" Target="../tags/tag9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tags" Target="../tags/tag97.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theme" Target="../theme/theme6.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image" Target="../media/image1.jpeg"/><Relationship Id="rId8" Type="http://schemas.openxmlformats.org/officeDocument/2006/relationships/slideLayout" Target="../slideLayouts/slideLayout14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tags" Target="../tags/tag12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tags" Target="../tags/tag120.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theme" Target="../theme/theme7.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slideLayout" Target="../slideLayouts/slideLayout199.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image" Target="../media/image1.jpeg"/><Relationship Id="rId8" Type="http://schemas.openxmlformats.org/officeDocument/2006/relationships/slideLayout" Target="../slideLayouts/slideLayout17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34" Type="http://schemas.openxmlformats.org/officeDocument/2006/relationships/tags" Target="../tags/tag144.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tags" Target="../tags/tag143.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theme" Target="../theme/theme8.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image" Target="../media/image1.jpeg"/><Relationship Id="rId8" Type="http://schemas.openxmlformats.org/officeDocument/2006/relationships/slideLayout" Target="../slideLayouts/slideLayout20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 Type="http://schemas.openxmlformats.org/officeDocument/2006/relationships/slideLayout" Target="../slideLayouts/slideLayout233.xml"/><Relationship Id="rId21" Type="http://schemas.openxmlformats.org/officeDocument/2006/relationships/slideLayout" Target="../slideLayouts/slideLayout251.xml"/><Relationship Id="rId34" Type="http://schemas.openxmlformats.org/officeDocument/2006/relationships/tags" Target="../tags/tag167.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tags" Target="../tags/tag166.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29" Type="http://schemas.openxmlformats.org/officeDocument/2006/relationships/slideLayout" Target="../slideLayouts/slideLayout259.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theme" Target="../theme/theme9.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image" Target="../media/image1.jpeg"/><Relationship Id="rId8" Type="http://schemas.openxmlformats.org/officeDocument/2006/relationships/slideLayout" Target="../slideLayouts/slideLayout2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algn="ctr" defTabSz="914400" rtl="0" eaLnBrk="1" fontAlgn="base" latinLnBrk="0" hangingPunct="1">
              <a:spcBef>
                <a:spcPct val="0"/>
              </a:spcBef>
              <a:spcAft>
                <a:spcPct val="0"/>
              </a:spcAft>
            </a:pPr>
            <a:fld id="{AC746033-9F45-4508-8446-72AA2BBAAD2A}" type="slidenum">
              <a:rPr kumimoji="0" lang="en-US" altLang="ja-JP" sz="800" kern="1200" noProof="0" smtClean="0">
                <a:solidFill>
                  <a:schemeClr val="tx1"/>
                </a:solidFill>
                <a:latin typeface="+mn-lt"/>
                <a:ea typeface="ＭＳ Ｐゴシック" charset="-128"/>
                <a:cs typeface="+mn-cs"/>
              </a:rPr>
              <a:pPr marL="0" algn="ctr" defTabSz="914400" rtl="0" eaLnBrk="1" fontAlgn="base" latinLnBrk="0" hangingPunct="1">
                <a:spcBef>
                  <a:spcPct val="0"/>
                </a:spcBef>
                <a:spcAft>
                  <a:spcPct val="0"/>
                </a:spcAft>
              </a:pPr>
              <a:t>‹#›</a:t>
            </a:fld>
            <a:endParaRPr kumimoji="0" lang="en-US" altLang="ja-JP" sz="800" kern="1200" noProof="0" dirty="0" smtClean="0">
              <a:solidFill>
                <a:schemeClr val="tx1"/>
              </a:solidFill>
              <a:latin typeface="+mn-lt"/>
              <a:ea typeface="ＭＳ Ｐゴシック" charset="-128"/>
              <a:cs typeface="+mn-cs"/>
            </a:endParaRPr>
          </a:p>
        </p:txBody>
      </p:sp>
      <p:sp>
        <p:nvSpPr>
          <p:cNvPr id="40" name="Text Placeholder 39"/>
          <p:cNvSpPr>
            <a:spLocks noGrp="1"/>
          </p:cNvSpPr>
          <p:nvPr>
            <p:ph type="body" idx="1"/>
            <p:custDataLst>
              <p:tags r:id="rId34"/>
            </p:custDataLst>
          </p:nvPr>
        </p:nvSpPr>
        <p:spPr bwMode="gray">
          <a:xfrm>
            <a:off x="250825" y="1059656"/>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noProof="0" dirty="0"/>
          </a:p>
        </p:txBody>
      </p:sp>
      <p:sp>
        <p:nvSpPr>
          <p:cNvPr id="27" name="Footer Placeholder 110"/>
          <p:cNvSpPr txBox="1">
            <a:spLocks/>
          </p:cNvSpPr>
          <p:nvPr/>
        </p:nvSpPr>
        <p:spPr>
          <a:xfrm>
            <a:off x="4932040" y="4938489"/>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de-DE" altLang="ja-JP" sz="800" b="0" i="0" u="none" strike="noStrike" kern="1200" cap="none" spc="0" normalizeH="0" baseline="0" noProof="0" dirty="0" smtClean="0">
                <a:ln>
                  <a:noFill/>
                </a:ln>
                <a:solidFill>
                  <a:schemeClr val="tx1"/>
                </a:solidFill>
                <a:effectLst/>
                <a:uLnTx/>
                <a:uFillTx/>
                <a:latin typeface="+mn-lt"/>
                <a:ea typeface="+mn-ea"/>
                <a:cs typeface="+mn-cs"/>
              </a:rPr>
              <a:t>© [YEAR OF CREATION e.g. 2013] [LEGAL ENTITY]</a:t>
            </a:r>
            <a:endParaRPr kumimoji="0" lang="de-DE" altLang="ja-JP" sz="8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0" r:id="rId1"/>
    <p:sldLayoutId id="2147483682" r:id="rId2"/>
    <p:sldLayoutId id="2147483660" r:id="rId3"/>
    <p:sldLayoutId id="2147483662" r:id="rId4"/>
    <p:sldLayoutId id="2147483656" r:id="rId5"/>
    <p:sldLayoutId id="2147483654" r:id="rId6"/>
    <p:sldLayoutId id="2147483650" r:id="rId7"/>
    <p:sldLayoutId id="2147483667" r:id="rId8"/>
    <p:sldLayoutId id="2147483652" r:id="rId9"/>
    <p:sldLayoutId id="2147483665" r:id="rId10"/>
    <p:sldLayoutId id="2147483658" r:id="rId11"/>
    <p:sldLayoutId id="2147483666" r:id="rId12"/>
    <p:sldLayoutId id="2147483686" r:id="rId13"/>
    <p:sldLayoutId id="2147483687" r:id="rId14"/>
    <p:sldLayoutId id="2147483657" r:id="rId15"/>
    <p:sldLayoutId id="2147483661" r:id="rId16"/>
    <p:sldLayoutId id="2147483668" r:id="rId17"/>
    <p:sldLayoutId id="2147483669" r:id="rId18"/>
    <p:sldLayoutId id="2147483670" r:id="rId19"/>
    <p:sldLayoutId id="2147483671" r:id="rId20"/>
    <p:sldLayoutId id="2147483672" r:id="rId21"/>
    <p:sldLayoutId id="2147483673" r:id="rId22"/>
    <p:sldLayoutId id="2147483674" r:id="rId23"/>
    <p:sldLayoutId id="2147483676" r:id="rId24"/>
    <p:sldLayoutId id="2147483675" r:id="rId25"/>
    <p:sldLayoutId id="2147483677" r:id="rId26"/>
    <p:sldLayoutId id="2147483684" r:id="rId27"/>
    <p:sldLayoutId id="2147483685" r:id="rId28"/>
    <p:sldLayoutId id="2147483678" r:id="rId29"/>
    <p:sldLayoutId id="2147483679" r:id="rId30"/>
    <p:sldLayoutId id="2147483655"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248832017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409610662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174928714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174093447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698342741"/>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3949529110"/>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 id="2147484105" r:id="rId19"/>
    <p:sldLayoutId id="2147484106" r:id="rId20"/>
    <p:sldLayoutId id="2147484107" r:id="rId21"/>
    <p:sldLayoutId id="2147484108" r:id="rId22"/>
    <p:sldLayoutId id="2147484109" r:id="rId23"/>
    <p:sldLayoutId id="2147484110" r:id="rId24"/>
    <p:sldLayoutId id="2147484111" r:id="rId25"/>
    <p:sldLayoutId id="2147484112" r:id="rId26"/>
    <p:sldLayoutId id="2147484113" r:id="rId27"/>
    <p:sldLayoutId id="2147484114" r:id="rId28"/>
    <p:sldLayoutId id="2147484115" r:id="rId29"/>
    <p:sldLayoutId id="2147484116" r:id="rId30"/>
    <p:sldLayoutId id="2147484117"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17825115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27688010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a:p>
        </p:txBody>
      </p:sp>
      <p:sp>
        <p:nvSpPr>
          <p:cNvPr id="7" name="VCT_Marker_ID_7" hidden="1"/>
          <p:cNvSpPr/>
          <p:nvPr>
            <p:custDataLst>
              <p:tags r:id="rId24"/>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25"/>
            </p:custDataLst>
          </p:nvPr>
        </p:nvSpPr>
        <p:spPr bwMode="gray">
          <a:xfrm>
            <a:off x="250825" y="987425"/>
            <a:ext cx="8642350" cy="3816350"/>
          </a:xfrm>
          <a:prstGeom prst="rect">
            <a:avLst/>
          </a:prstGeom>
        </p:spPr>
        <p:txBody>
          <a:bodyPr vert="horz" lIns="0" tIns="0" rIns="0" bIns="0" rtlCol="0">
            <a:no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pic>
        <p:nvPicPr>
          <p:cNvPr id="21" name="Picture 3" descr="Fujitsu_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664790" y="243040"/>
            <a:ext cx="1252195" cy="499082"/>
          </a:xfrm>
          <a:prstGeom prst="rect">
            <a:avLst/>
          </a:prstGeom>
          <a:noFill/>
        </p:spPr>
      </p:pic>
      <p:sp>
        <p:nvSpPr>
          <p:cNvPr id="11" name="Rectangle 21"/>
          <p:cNvSpPr/>
          <p:nvPr/>
        </p:nvSpPr>
        <p:spPr bwMode="gray">
          <a:xfrm>
            <a:off x="4928400" y="4935600"/>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r>
              <a:rPr lang="en-US" altLang="ja-JP" sz="800" dirty="0" smtClean="0">
                <a:solidFill>
                  <a:srgbClr val="000000"/>
                </a:solidFill>
                <a:ea typeface="ＭＳ Ｐゴシック" charset="-128"/>
              </a:rPr>
              <a:t>© FUJITSU LIMITED 2015</a:t>
            </a:r>
          </a:p>
        </p:txBody>
      </p:sp>
    </p:spTree>
    <p:extLst>
      <p:ext uri="{BB962C8B-B14F-4D97-AF65-F5344CB8AC3E}">
        <p14:creationId xmlns:p14="http://schemas.microsoft.com/office/powerpoint/2010/main" val="42710341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Lst>
  <p:transition spd="med">
    <p:fade/>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a:p>
        </p:txBody>
      </p:sp>
      <p:sp>
        <p:nvSpPr>
          <p:cNvPr id="7" name="VCT_Marker_ID_7" hidden="1"/>
          <p:cNvSpPr/>
          <p:nvPr>
            <p:custDataLst>
              <p:tags r:id="rId24"/>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25"/>
            </p:custDataLst>
          </p:nvPr>
        </p:nvSpPr>
        <p:spPr bwMode="gray">
          <a:xfrm>
            <a:off x="250825" y="987425"/>
            <a:ext cx="8642350" cy="3816350"/>
          </a:xfrm>
          <a:prstGeom prst="rect">
            <a:avLst/>
          </a:prstGeom>
        </p:spPr>
        <p:txBody>
          <a:bodyPr vert="horz" lIns="0" tIns="0" rIns="0" bIns="0" rtlCol="0">
            <a:no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pic>
        <p:nvPicPr>
          <p:cNvPr id="21" name="Picture 3" descr="Fujitsu_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664790" y="243040"/>
            <a:ext cx="1252195" cy="499082"/>
          </a:xfrm>
          <a:prstGeom prst="rect">
            <a:avLst/>
          </a:prstGeom>
          <a:noFill/>
        </p:spPr>
      </p:pic>
      <p:sp>
        <p:nvSpPr>
          <p:cNvPr id="11" name="Rectangle 21"/>
          <p:cNvSpPr/>
          <p:nvPr/>
        </p:nvSpPr>
        <p:spPr bwMode="gray">
          <a:xfrm>
            <a:off x="4928400" y="4935600"/>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r>
              <a:rPr lang="en-US" altLang="ja-JP" sz="800" dirty="0" smtClean="0">
                <a:solidFill>
                  <a:srgbClr val="000000"/>
                </a:solidFill>
                <a:ea typeface="ＭＳ Ｐゴシック" charset="-128"/>
              </a:rPr>
              <a:t>© FUJITSU LIMITED 2015</a:t>
            </a:r>
          </a:p>
        </p:txBody>
      </p:sp>
    </p:spTree>
    <p:extLst>
      <p:ext uri="{BB962C8B-B14F-4D97-AF65-F5344CB8AC3E}">
        <p14:creationId xmlns:p14="http://schemas.microsoft.com/office/powerpoint/2010/main" val="427103416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Lst>
  <p:transition spd="med">
    <p:fade/>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104358248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174561094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375459586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 id="2147483888" r:id="rId26"/>
    <p:sldLayoutId id="2147483889" r:id="rId27"/>
    <p:sldLayoutId id="2147483890" r:id="rId28"/>
    <p:sldLayoutId id="2147483891" r:id="rId29"/>
    <p:sldLayoutId id="2147483892" r:id="rId30"/>
    <p:sldLayoutId id="2147483893"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2" name="Picture 2" descr="C_Gray_24_L150"/>
          <p:cNvPicPr>
            <a:picLocks noChangeAspect="1" noChangeArrowheads="1"/>
          </p:cNvPicPr>
          <p:nvPr/>
        </p:nvPicPr>
        <p:blipFill>
          <a:blip r:embed="rId35" cstate="print"/>
          <a:srcRect/>
          <a:stretch>
            <a:fillRect/>
          </a:stretch>
        </p:blipFill>
        <p:spPr bwMode="gray">
          <a:xfrm>
            <a:off x="0" y="0"/>
            <a:ext cx="9144000" cy="1390650"/>
          </a:xfrm>
          <a:prstGeom prst="rect">
            <a:avLst/>
          </a:prstGeom>
          <a:noFill/>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3"/>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34"/>
            </p:custDataLst>
          </p:nvPr>
        </p:nvSpPr>
        <p:spPr bwMode="gray">
          <a:xfrm>
            <a:off x="250825" y="987425"/>
            <a:ext cx="8642350" cy="381635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25" name="Footer Placeholder 110"/>
          <p:cNvSpPr txBox="1">
            <a:spLocks/>
          </p:cNvSpPr>
          <p:nvPr/>
        </p:nvSpPr>
        <p:spPr>
          <a:xfrm>
            <a:off x="4932040" y="4933384"/>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hu-HU">
                <a:solidFill>
                  <a:srgbClr val="000000"/>
                </a:solidFill>
              </a:rPr>
              <a:t>Fujitsu </a:t>
            </a:r>
            <a:r>
              <a:rPr lang="hu-HU" err="1">
                <a:solidFill>
                  <a:srgbClr val="000000"/>
                </a:solidFill>
              </a:rPr>
              <a:t>Technology</a:t>
            </a:r>
            <a:r>
              <a:rPr lang="hu-HU">
                <a:solidFill>
                  <a:srgbClr val="000000"/>
                </a:solidFill>
              </a:rPr>
              <a:t> </a:t>
            </a:r>
            <a:r>
              <a:rPr lang="hu-HU" err="1">
                <a:solidFill>
                  <a:srgbClr val="000000"/>
                </a:solidFill>
              </a:rPr>
              <a:t>Solutions</a:t>
            </a:r>
            <a:r>
              <a:rPr lang="hu-HU">
                <a:solidFill>
                  <a:srgbClr val="000000"/>
                </a:solidFill>
              </a:rPr>
              <a:t> 2016</a:t>
            </a:r>
            <a:endParaRPr lang="en-US">
              <a:solidFill>
                <a:srgbClr val="000000"/>
              </a:solidFill>
            </a:endParaRPr>
          </a:p>
        </p:txBody>
      </p:sp>
    </p:spTree>
    <p:extLst>
      <p:ext uri="{BB962C8B-B14F-4D97-AF65-F5344CB8AC3E}">
        <p14:creationId xmlns:p14="http://schemas.microsoft.com/office/powerpoint/2010/main" val="272718101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mn-lt"/>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mn-lt"/>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mn-lt"/>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mn-lt"/>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55.xml"/><Relationship Id="rId21" Type="http://schemas.openxmlformats.org/officeDocument/2006/relationships/tags" Target="../tags/tag350.xml"/><Relationship Id="rId42" Type="http://schemas.openxmlformats.org/officeDocument/2006/relationships/tags" Target="../tags/tag371.xml"/><Relationship Id="rId47" Type="http://schemas.openxmlformats.org/officeDocument/2006/relationships/tags" Target="../tags/tag376.xml"/><Relationship Id="rId63" Type="http://schemas.openxmlformats.org/officeDocument/2006/relationships/tags" Target="../tags/tag392.xml"/><Relationship Id="rId68" Type="http://schemas.openxmlformats.org/officeDocument/2006/relationships/tags" Target="../tags/tag397.xml"/><Relationship Id="rId2" Type="http://schemas.openxmlformats.org/officeDocument/2006/relationships/tags" Target="../tags/tag331.xml"/><Relationship Id="rId16" Type="http://schemas.openxmlformats.org/officeDocument/2006/relationships/tags" Target="../tags/tag345.xml"/><Relationship Id="rId29" Type="http://schemas.openxmlformats.org/officeDocument/2006/relationships/tags" Target="../tags/tag358.xml"/><Relationship Id="rId11" Type="http://schemas.openxmlformats.org/officeDocument/2006/relationships/tags" Target="../tags/tag340.xml"/><Relationship Id="rId24" Type="http://schemas.openxmlformats.org/officeDocument/2006/relationships/tags" Target="../tags/tag353.xml"/><Relationship Id="rId32" Type="http://schemas.openxmlformats.org/officeDocument/2006/relationships/tags" Target="../tags/tag361.xml"/><Relationship Id="rId37" Type="http://schemas.openxmlformats.org/officeDocument/2006/relationships/tags" Target="../tags/tag366.xml"/><Relationship Id="rId40" Type="http://schemas.openxmlformats.org/officeDocument/2006/relationships/tags" Target="../tags/tag369.xml"/><Relationship Id="rId45" Type="http://schemas.openxmlformats.org/officeDocument/2006/relationships/tags" Target="../tags/tag374.xml"/><Relationship Id="rId53" Type="http://schemas.openxmlformats.org/officeDocument/2006/relationships/tags" Target="../tags/tag382.xml"/><Relationship Id="rId58" Type="http://schemas.openxmlformats.org/officeDocument/2006/relationships/tags" Target="../tags/tag387.xml"/><Relationship Id="rId66" Type="http://schemas.openxmlformats.org/officeDocument/2006/relationships/tags" Target="../tags/tag395.xml"/><Relationship Id="rId74" Type="http://schemas.openxmlformats.org/officeDocument/2006/relationships/oleObject" Target="../embeddings/oleObject1.bin"/><Relationship Id="rId5" Type="http://schemas.openxmlformats.org/officeDocument/2006/relationships/tags" Target="../tags/tag334.xml"/><Relationship Id="rId61" Type="http://schemas.openxmlformats.org/officeDocument/2006/relationships/tags" Target="../tags/tag390.xml"/><Relationship Id="rId19" Type="http://schemas.openxmlformats.org/officeDocument/2006/relationships/tags" Target="../tags/tag348.xml"/><Relationship Id="rId14" Type="http://schemas.openxmlformats.org/officeDocument/2006/relationships/tags" Target="../tags/tag343.xml"/><Relationship Id="rId22" Type="http://schemas.openxmlformats.org/officeDocument/2006/relationships/tags" Target="../tags/tag351.xml"/><Relationship Id="rId27" Type="http://schemas.openxmlformats.org/officeDocument/2006/relationships/tags" Target="../tags/tag356.xml"/><Relationship Id="rId30" Type="http://schemas.openxmlformats.org/officeDocument/2006/relationships/tags" Target="../tags/tag359.xml"/><Relationship Id="rId35" Type="http://schemas.openxmlformats.org/officeDocument/2006/relationships/tags" Target="../tags/tag364.xml"/><Relationship Id="rId43" Type="http://schemas.openxmlformats.org/officeDocument/2006/relationships/tags" Target="../tags/tag372.xml"/><Relationship Id="rId48" Type="http://schemas.openxmlformats.org/officeDocument/2006/relationships/tags" Target="../tags/tag377.xml"/><Relationship Id="rId56" Type="http://schemas.openxmlformats.org/officeDocument/2006/relationships/tags" Target="../tags/tag385.xml"/><Relationship Id="rId64" Type="http://schemas.openxmlformats.org/officeDocument/2006/relationships/tags" Target="../tags/tag393.xml"/><Relationship Id="rId69" Type="http://schemas.openxmlformats.org/officeDocument/2006/relationships/tags" Target="../tags/tag398.xml"/><Relationship Id="rId8" Type="http://schemas.openxmlformats.org/officeDocument/2006/relationships/tags" Target="../tags/tag337.xml"/><Relationship Id="rId51" Type="http://schemas.openxmlformats.org/officeDocument/2006/relationships/tags" Target="../tags/tag380.xml"/><Relationship Id="rId72" Type="http://schemas.openxmlformats.org/officeDocument/2006/relationships/slideLayout" Target="../slideLayouts/slideLayout143.xml"/><Relationship Id="rId3" Type="http://schemas.openxmlformats.org/officeDocument/2006/relationships/tags" Target="../tags/tag332.xml"/><Relationship Id="rId12" Type="http://schemas.openxmlformats.org/officeDocument/2006/relationships/tags" Target="../tags/tag341.xml"/><Relationship Id="rId17" Type="http://schemas.openxmlformats.org/officeDocument/2006/relationships/tags" Target="../tags/tag346.xml"/><Relationship Id="rId25" Type="http://schemas.openxmlformats.org/officeDocument/2006/relationships/tags" Target="../tags/tag354.xml"/><Relationship Id="rId33" Type="http://schemas.openxmlformats.org/officeDocument/2006/relationships/tags" Target="../tags/tag362.xml"/><Relationship Id="rId38" Type="http://schemas.openxmlformats.org/officeDocument/2006/relationships/tags" Target="../tags/tag367.xml"/><Relationship Id="rId46" Type="http://schemas.openxmlformats.org/officeDocument/2006/relationships/tags" Target="../tags/tag375.xml"/><Relationship Id="rId59" Type="http://schemas.openxmlformats.org/officeDocument/2006/relationships/tags" Target="../tags/tag388.xml"/><Relationship Id="rId67" Type="http://schemas.openxmlformats.org/officeDocument/2006/relationships/tags" Target="../tags/tag396.xml"/><Relationship Id="rId20" Type="http://schemas.openxmlformats.org/officeDocument/2006/relationships/tags" Target="../tags/tag349.xml"/><Relationship Id="rId41" Type="http://schemas.openxmlformats.org/officeDocument/2006/relationships/tags" Target="../tags/tag370.xml"/><Relationship Id="rId54" Type="http://schemas.openxmlformats.org/officeDocument/2006/relationships/tags" Target="../tags/tag383.xml"/><Relationship Id="rId62" Type="http://schemas.openxmlformats.org/officeDocument/2006/relationships/tags" Target="../tags/tag391.xml"/><Relationship Id="rId70" Type="http://schemas.openxmlformats.org/officeDocument/2006/relationships/tags" Target="../tags/tag399.xml"/><Relationship Id="rId75"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tags" Target="../tags/tag335.xml"/><Relationship Id="rId15" Type="http://schemas.openxmlformats.org/officeDocument/2006/relationships/tags" Target="../tags/tag344.xml"/><Relationship Id="rId23" Type="http://schemas.openxmlformats.org/officeDocument/2006/relationships/tags" Target="../tags/tag352.xml"/><Relationship Id="rId28" Type="http://schemas.openxmlformats.org/officeDocument/2006/relationships/tags" Target="../tags/tag357.xml"/><Relationship Id="rId36" Type="http://schemas.openxmlformats.org/officeDocument/2006/relationships/tags" Target="../tags/tag365.xml"/><Relationship Id="rId49" Type="http://schemas.openxmlformats.org/officeDocument/2006/relationships/tags" Target="../tags/tag378.xml"/><Relationship Id="rId57" Type="http://schemas.openxmlformats.org/officeDocument/2006/relationships/tags" Target="../tags/tag386.xml"/><Relationship Id="rId10" Type="http://schemas.openxmlformats.org/officeDocument/2006/relationships/tags" Target="../tags/tag339.xml"/><Relationship Id="rId31" Type="http://schemas.openxmlformats.org/officeDocument/2006/relationships/tags" Target="../tags/tag360.xml"/><Relationship Id="rId44" Type="http://schemas.openxmlformats.org/officeDocument/2006/relationships/tags" Target="../tags/tag373.xml"/><Relationship Id="rId52" Type="http://schemas.openxmlformats.org/officeDocument/2006/relationships/tags" Target="../tags/tag381.xml"/><Relationship Id="rId60" Type="http://schemas.openxmlformats.org/officeDocument/2006/relationships/tags" Target="../tags/tag389.xml"/><Relationship Id="rId65" Type="http://schemas.openxmlformats.org/officeDocument/2006/relationships/tags" Target="../tags/tag394.xml"/><Relationship Id="rId73" Type="http://schemas.openxmlformats.org/officeDocument/2006/relationships/notesSlide" Target="../notesSlides/notesSlide9.xml"/><Relationship Id="rId4" Type="http://schemas.openxmlformats.org/officeDocument/2006/relationships/tags" Target="../tags/tag333.xml"/><Relationship Id="rId9" Type="http://schemas.openxmlformats.org/officeDocument/2006/relationships/tags" Target="../tags/tag338.xml"/><Relationship Id="rId13" Type="http://schemas.openxmlformats.org/officeDocument/2006/relationships/tags" Target="../tags/tag342.xml"/><Relationship Id="rId18" Type="http://schemas.openxmlformats.org/officeDocument/2006/relationships/tags" Target="../tags/tag347.xml"/><Relationship Id="rId39" Type="http://schemas.openxmlformats.org/officeDocument/2006/relationships/tags" Target="../tags/tag368.xml"/><Relationship Id="rId34" Type="http://schemas.openxmlformats.org/officeDocument/2006/relationships/tags" Target="../tags/tag363.xml"/><Relationship Id="rId50" Type="http://schemas.openxmlformats.org/officeDocument/2006/relationships/tags" Target="../tags/tag379.xml"/><Relationship Id="rId55" Type="http://schemas.openxmlformats.org/officeDocument/2006/relationships/tags" Target="../tags/tag384.xml"/><Relationship Id="rId7" Type="http://schemas.openxmlformats.org/officeDocument/2006/relationships/tags" Target="../tags/tag336.xml"/><Relationship Id="rId71" Type="http://schemas.openxmlformats.org/officeDocument/2006/relationships/tags" Target="../tags/tag400.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403.xml"/><Relationship Id="rId7" Type="http://schemas.openxmlformats.org/officeDocument/2006/relationships/image" Target="../media/image16.wmf"/><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notesSlide" Target="../notesSlides/notesSlide10.xml"/><Relationship Id="rId5" Type="http://schemas.openxmlformats.org/officeDocument/2006/relationships/slideLayout" Target="../slideLayouts/slideLayout174.xml"/><Relationship Id="rId4" Type="http://schemas.openxmlformats.org/officeDocument/2006/relationships/tags" Target="../tags/tag404.xml"/></Relationships>
</file>

<file path=ppt/slides/_rels/slide12.xml.rels><?xml version="1.0" encoding="UTF-8" standalone="yes"?>
<Relationships xmlns="http://schemas.openxmlformats.org/package/2006/relationships"><Relationship Id="rId8" Type="http://schemas.openxmlformats.org/officeDocument/2006/relationships/hyperlink" Target="https://hu.wikipedia.org/wiki/Faj" TargetMode="External"/><Relationship Id="rId3" Type="http://schemas.openxmlformats.org/officeDocument/2006/relationships/hyperlink" Target="https://hu.wikipedia.org/wiki/Oszt%C3%A1ly_(rendszertan)" TargetMode="External"/><Relationship Id="rId7" Type="http://schemas.openxmlformats.org/officeDocument/2006/relationships/hyperlink" Target="https://hu.wikipedia.org/wiki/Csal%C3%A1d_(rendszertan)" TargetMode="External"/><Relationship Id="rId2" Type="http://schemas.openxmlformats.org/officeDocument/2006/relationships/hyperlink" Target="https://hu.wikipedia.org/wiki/Fejl%C3%A1b%C3%BAak" TargetMode="External"/><Relationship Id="rId1" Type="http://schemas.openxmlformats.org/officeDocument/2006/relationships/slideLayout" Target="../slideLayouts/slideLayout174.xml"/><Relationship Id="rId6" Type="http://schemas.openxmlformats.org/officeDocument/2006/relationships/hyperlink" Target="https://hu.wikipedia.org/wiki/T%C3%B6rpesz%C3%A9pi%C3%A1k" TargetMode="External"/><Relationship Id="rId5" Type="http://schemas.openxmlformats.org/officeDocument/2006/relationships/hyperlink" Target="https://hu.wikipedia.org/wiki/Rend_(rendszertan)" TargetMode="External"/><Relationship Id="rId4" Type="http://schemas.openxmlformats.org/officeDocument/2006/relationships/hyperlink" Target="https://hu.wikipedia.org/wiki/Tintahalak" TargetMode="External"/><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26" Type="http://schemas.openxmlformats.org/officeDocument/2006/relationships/tags" Target="../tags/tag430.xml"/><Relationship Id="rId21" Type="http://schemas.openxmlformats.org/officeDocument/2006/relationships/tags" Target="../tags/tag425.xml"/><Relationship Id="rId42" Type="http://schemas.openxmlformats.org/officeDocument/2006/relationships/tags" Target="../tags/tag446.xml"/><Relationship Id="rId47" Type="http://schemas.openxmlformats.org/officeDocument/2006/relationships/tags" Target="../tags/tag451.xml"/><Relationship Id="rId63" Type="http://schemas.openxmlformats.org/officeDocument/2006/relationships/tags" Target="../tags/tag467.xml"/><Relationship Id="rId68" Type="http://schemas.openxmlformats.org/officeDocument/2006/relationships/tags" Target="../tags/tag472.xml"/><Relationship Id="rId84" Type="http://schemas.openxmlformats.org/officeDocument/2006/relationships/tags" Target="../tags/tag488.xml"/><Relationship Id="rId89" Type="http://schemas.openxmlformats.org/officeDocument/2006/relationships/tags" Target="../tags/tag493.xml"/><Relationship Id="rId16" Type="http://schemas.openxmlformats.org/officeDocument/2006/relationships/tags" Target="../tags/tag420.xml"/><Relationship Id="rId11" Type="http://schemas.openxmlformats.org/officeDocument/2006/relationships/tags" Target="../tags/tag415.xml"/><Relationship Id="rId32" Type="http://schemas.openxmlformats.org/officeDocument/2006/relationships/tags" Target="../tags/tag436.xml"/><Relationship Id="rId37" Type="http://schemas.openxmlformats.org/officeDocument/2006/relationships/tags" Target="../tags/tag441.xml"/><Relationship Id="rId53" Type="http://schemas.openxmlformats.org/officeDocument/2006/relationships/tags" Target="../tags/tag457.xml"/><Relationship Id="rId58" Type="http://schemas.openxmlformats.org/officeDocument/2006/relationships/tags" Target="../tags/tag462.xml"/><Relationship Id="rId74" Type="http://schemas.openxmlformats.org/officeDocument/2006/relationships/tags" Target="../tags/tag478.xml"/><Relationship Id="rId79" Type="http://schemas.openxmlformats.org/officeDocument/2006/relationships/tags" Target="../tags/tag483.xml"/><Relationship Id="rId5" Type="http://schemas.openxmlformats.org/officeDocument/2006/relationships/tags" Target="../tags/tag409.xml"/><Relationship Id="rId90" Type="http://schemas.openxmlformats.org/officeDocument/2006/relationships/tags" Target="../tags/tag494.xml"/><Relationship Id="rId95" Type="http://schemas.openxmlformats.org/officeDocument/2006/relationships/tags" Target="../tags/tag499.xml"/><Relationship Id="rId22" Type="http://schemas.openxmlformats.org/officeDocument/2006/relationships/tags" Target="../tags/tag426.xml"/><Relationship Id="rId27" Type="http://schemas.openxmlformats.org/officeDocument/2006/relationships/tags" Target="../tags/tag431.xml"/><Relationship Id="rId43" Type="http://schemas.openxmlformats.org/officeDocument/2006/relationships/tags" Target="../tags/tag447.xml"/><Relationship Id="rId48" Type="http://schemas.openxmlformats.org/officeDocument/2006/relationships/tags" Target="../tags/tag452.xml"/><Relationship Id="rId64" Type="http://schemas.openxmlformats.org/officeDocument/2006/relationships/tags" Target="../tags/tag468.xml"/><Relationship Id="rId69" Type="http://schemas.openxmlformats.org/officeDocument/2006/relationships/tags" Target="../tags/tag473.xml"/><Relationship Id="rId80" Type="http://schemas.openxmlformats.org/officeDocument/2006/relationships/tags" Target="../tags/tag484.xml"/><Relationship Id="rId85" Type="http://schemas.openxmlformats.org/officeDocument/2006/relationships/tags" Target="../tags/tag489.xml"/><Relationship Id="rId3" Type="http://schemas.openxmlformats.org/officeDocument/2006/relationships/tags" Target="../tags/tag407.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tags" Target="../tags/tag429.xml"/><Relationship Id="rId33" Type="http://schemas.openxmlformats.org/officeDocument/2006/relationships/tags" Target="../tags/tag437.xml"/><Relationship Id="rId38" Type="http://schemas.openxmlformats.org/officeDocument/2006/relationships/tags" Target="../tags/tag442.xml"/><Relationship Id="rId46" Type="http://schemas.openxmlformats.org/officeDocument/2006/relationships/tags" Target="../tags/tag450.xml"/><Relationship Id="rId59" Type="http://schemas.openxmlformats.org/officeDocument/2006/relationships/tags" Target="../tags/tag463.xml"/><Relationship Id="rId67" Type="http://schemas.openxmlformats.org/officeDocument/2006/relationships/tags" Target="../tags/tag471.xml"/><Relationship Id="rId20" Type="http://schemas.openxmlformats.org/officeDocument/2006/relationships/tags" Target="../tags/tag424.xml"/><Relationship Id="rId41" Type="http://schemas.openxmlformats.org/officeDocument/2006/relationships/tags" Target="../tags/tag445.xml"/><Relationship Id="rId54" Type="http://schemas.openxmlformats.org/officeDocument/2006/relationships/tags" Target="../tags/tag458.xml"/><Relationship Id="rId62" Type="http://schemas.openxmlformats.org/officeDocument/2006/relationships/tags" Target="../tags/tag466.xml"/><Relationship Id="rId70" Type="http://schemas.openxmlformats.org/officeDocument/2006/relationships/tags" Target="../tags/tag474.xml"/><Relationship Id="rId75" Type="http://schemas.openxmlformats.org/officeDocument/2006/relationships/tags" Target="../tags/tag479.xml"/><Relationship Id="rId83" Type="http://schemas.openxmlformats.org/officeDocument/2006/relationships/tags" Target="../tags/tag487.xml"/><Relationship Id="rId88" Type="http://schemas.openxmlformats.org/officeDocument/2006/relationships/tags" Target="../tags/tag492.xml"/><Relationship Id="rId91" Type="http://schemas.openxmlformats.org/officeDocument/2006/relationships/tags" Target="../tags/tag495.xml"/><Relationship Id="rId96" Type="http://schemas.openxmlformats.org/officeDocument/2006/relationships/slideLayout" Target="../slideLayouts/slideLayout205.xml"/><Relationship Id="rId1" Type="http://schemas.openxmlformats.org/officeDocument/2006/relationships/tags" Target="../tags/tag405.xml"/><Relationship Id="rId6" Type="http://schemas.openxmlformats.org/officeDocument/2006/relationships/tags" Target="../tags/tag410.xml"/><Relationship Id="rId15" Type="http://schemas.openxmlformats.org/officeDocument/2006/relationships/tags" Target="../tags/tag419.xml"/><Relationship Id="rId23" Type="http://schemas.openxmlformats.org/officeDocument/2006/relationships/tags" Target="../tags/tag427.xml"/><Relationship Id="rId28" Type="http://schemas.openxmlformats.org/officeDocument/2006/relationships/tags" Target="../tags/tag432.xml"/><Relationship Id="rId36" Type="http://schemas.openxmlformats.org/officeDocument/2006/relationships/tags" Target="../tags/tag440.xml"/><Relationship Id="rId49" Type="http://schemas.openxmlformats.org/officeDocument/2006/relationships/tags" Target="../tags/tag453.xml"/><Relationship Id="rId57" Type="http://schemas.openxmlformats.org/officeDocument/2006/relationships/tags" Target="../tags/tag461.xml"/><Relationship Id="rId10" Type="http://schemas.openxmlformats.org/officeDocument/2006/relationships/tags" Target="../tags/tag414.xml"/><Relationship Id="rId31" Type="http://schemas.openxmlformats.org/officeDocument/2006/relationships/tags" Target="../tags/tag435.xml"/><Relationship Id="rId44" Type="http://schemas.openxmlformats.org/officeDocument/2006/relationships/tags" Target="../tags/tag448.xml"/><Relationship Id="rId52" Type="http://schemas.openxmlformats.org/officeDocument/2006/relationships/tags" Target="../tags/tag456.xml"/><Relationship Id="rId60" Type="http://schemas.openxmlformats.org/officeDocument/2006/relationships/tags" Target="../tags/tag464.xml"/><Relationship Id="rId65" Type="http://schemas.openxmlformats.org/officeDocument/2006/relationships/tags" Target="../tags/tag469.xml"/><Relationship Id="rId73" Type="http://schemas.openxmlformats.org/officeDocument/2006/relationships/tags" Target="../tags/tag477.xml"/><Relationship Id="rId78" Type="http://schemas.openxmlformats.org/officeDocument/2006/relationships/tags" Target="../tags/tag482.xml"/><Relationship Id="rId81" Type="http://schemas.openxmlformats.org/officeDocument/2006/relationships/tags" Target="../tags/tag485.xml"/><Relationship Id="rId86" Type="http://schemas.openxmlformats.org/officeDocument/2006/relationships/tags" Target="../tags/tag490.xml"/><Relationship Id="rId94" Type="http://schemas.openxmlformats.org/officeDocument/2006/relationships/tags" Target="../tags/tag498.xml"/><Relationship Id="rId4" Type="http://schemas.openxmlformats.org/officeDocument/2006/relationships/tags" Target="../tags/tag408.xml"/><Relationship Id="rId9" Type="http://schemas.openxmlformats.org/officeDocument/2006/relationships/tags" Target="../tags/tag413.xml"/><Relationship Id="rId13" Type="http://schemas.openxmlformats.org/officeDocument/2006/relationships/tags" Target="../tags/tag417.xml"/><Relationship Id="rId18" Type="http://schemas.openxmlformats.org/officeDocument/2006/relationships/tags" Target="../tags/tag422.xml"/><Relationship Id="rId39" Type="http://schemas.openxmlformats.org/officeDocument/2006/relationships/tags" Target="../tags/tag443.xml"/><Relationship Id="rId34" Type="http://schemas.openxmlformats.org/officeDocument/2006/relationships/tags" Target="../tags/tag438.xml"/><Relationship Id="rId50" Type="http://schemas.openxmlformats.org/officeDocument/2006/relationships/tags" Target="../tags/tag454.xml"/><Relationship Id="rId55" Type="http://schemas.openxmlformats.org/officeDocument/2006/relationships/tags" Target="../tags/tag459.xml"/><Relationship Id="rId76" Type="http://schemas.openxmlformats.org/officeDocument/2006/relationships/tags" Target="../tags/tag480.xml"/><Relationship Id="rId97" Type="http://schemas.openxmlformats.org/officeDocument/2006/relationships/notesSlide" Target="../notesSlides/notesSlide11.xml"/><Relationship Id="rId7" Type="http://schemas.openxmlformats.org/officeDocument/2006/relationships/tags" Target="../tags/tag411.xml"/><Relationship Id="rId71" Type="http://schemas.openxmlformats.org/officeDocument/2006/relationships/tags" Target="../tags/tag475.xml"/><Relationship Id="rId92" Type="http://schemas.openxmlformats.org/officeDocument/2006/relationships/tags" Target="../tags/tag496.xml"/><Relationship Id="rId2" Type="http://schemas.openxmlformats.org/officeDocument/2006/relationships/tags" Target="../tags/tag406.xml"/><Relationship Id="rId29" Type="http://schemas.openxmlformats.org/officeDocument/2006/relationships/tags" Target="../tags/tag433.xml"/><Relationship Id="rId24" Type="http://schemas.openxmlformats.org/officeDocument/2006/relationships/tags" Target="../tags/tag428.xml"/><Relationship Id="rId40" Type="http://schemas.openxmlformats.org/officeDocument/2006/relationships/tags" Target="../tags/tag444.xml"/><Relationship Id="rId45" Type="http://schemas.openxmlformats.org/officeDocument/2006/relationships/tags" Target="../tags/tag449.xml"/><Relationship Id="rId66" Type="http://schemas.openxmlformats.org/officeDocument/2006/relationships/tags" Target="../tags/tag470.xml"/><Relationship Id="rId87" Type="http://schemas.openxmlformats.org/officeDocument/2006/relationships/tags" Target="../tags/tag491.xml"/><Relationship Id="rId61" Type="http://schemas.openxmlformats.org/officeDocument/2006/relationships/tags" Target="../tags/tag465.xml"/><Relationship Id="rId82" Type="http://schemas.openxmlformats.org/officeDocument/2006/relationships/tags" Target="../tags/tag486.xml"/><Relationship Id="rId19" Type="http://schemas.openxmlformats.org/officeDocument/2006/relationships/tags" Target="../tags/tag423.xml"/><Relationship Id="rId14" Type="http://schemas.openxmlformats.org/officeDocument/2006/relationships/tags" Target="../tags/tag418.xml"/><Relationship Id="rId30" Type="http://schemas.openxmlformats.org/officeDocument/2006/relationships/tags" Target="../tags/tag434.xml"/><Relationship Id="rId35" Type="http://schemas.openxmlformats.org/officeDocument/2006/relationships/tags" Target="../tags/tag439.xml"/><Relationship Id="rId56" Type="http://schemas.openxmlformats.org/officeDocument/2006/relationships/tags" Target="../tags/tag460.xml"/><Relationship Id="rId77" Type="http://schemas.openxmlformats.org/officeDocument/2006/relationships/tags" Target="../tags/tag481.xml"/><Relationship Id="rId8" Type="http://schemas.openxmlformats.org/officeDocument/2006/relationships/tags" Target="../tags/tag412.xml"/><Relationship Id="rId51" Type="http://schemas.openxmlformats.org/officeDocument/2006/relationships/tags" Target="../tags/tag455.xml"/><Relationship Id="rId72" Type="http://schemas.openxmlformats.org/officeDocument/2006/relationships/tags" Target="../tags/tag476.xml"/><Relationship Id="rId93" Type="http://schemas.openxmlformats.org/officeDocument/2006/relationships/tags" Target="../tags/tag497.xml"/></Relationships>
</file>

<file path=ppt/slides/_rels/slide14.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tags" Target="../tags/tag511.xml"/><Relationship Id="rId18" Type="http://schemas.openxmlformats.org/officeDocument/2006/relationships/notesSlide" Target="../notesSlides/notesSlide12.xml"/><Relationship Id="rId3" Type="http://schemas.openxmlformats.org/officeDocument/2006/relationships/tags" Target="../tags/tag501.xml"/><Relationship Id="rId7" Type="http://schemas.openxmlformats.org/officeDocument/2006/relationships/tags" Target="../tags/tag505.xml"/><Relationship Id="rId12" Type="http://schemas.openxmlformats.org/officeDocument/2006/relationships/tags" Target="../tags/tag510.xml"/><Relationship Id="rId17" Type="http://schemas.openxmlformats.org/officeDocument/2006/relationships/slideLayout" Target="../slideLayouts/slideLayout236.xml"/><Relationship Id="rId2" Type="http://schemas.openxmlformats.org/officeDocument/2006/relationships/tags" Target="../tags/tag500.xml"/><Relationship Id="rId16" Type="http://schemas.openxmlformats.org/officeDocument/2006/relationships/tags" Target="../tags/tag514.xml"/><Relationship Id="rId20" Type="http://schemas.openxmlformats.org/officeDocument/2006/relationships/image" Target="../media/image19.emf"/><Relationship Id="rId1" Type="http://schemas.openxmlformats.org/officeDocument/2006/relationships/vmlDrawing" Target="../drawings/vmlDrawing2.vml"/><Relationship Id="rId6" Type="http://schemas.openxmlformats.org/officeDocument/2006/relationships/tags" Target="../tags/tag504.xml"/><Relationship Id="rId11" Type="http://schemas.openxmlformats.org/officeDocument/2006/relationships/tags" Target="../tags/tag509.xml"/><Relationship Id="rId5" Type="http://schemas.openxmlformats.org/officeDocument/2006/relationships/tags" Target="../tags/tag503.xml"/><Relationship Id="rId15" Type="http://schemas.openxmlformats.org/officeDocument/2006/relationships/tags" Target="../tags/tag513.xml"/><Relationship Id="rId10" Type="http://schemas.openxmlformats.org/officeDocument/2006/relationships/tags" Target="../tags/tag508.xml"/><Relationship Id="rId19" Type="http://schemas.openxmlformats.org/officeDocument/2006/relationships/oleObject" Target="../embeddings/oleObject2.bin"/><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tags" Target="../tags/tag5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6.xml"/><Relationship Id="rId2" Type="http://schemas.openxmlformats.org/officeDocument/2006/relationships/tags" Target="../tags/tag51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9" Type="http://schemas.openxmlformats.org/officeDocument/2006/relationships/tags" Target="../tags/tag553.xml"/><Relationship Id="rId21" Type="http://schemas.openxmlformats.org/officeDocument/2006/relationships/tags" Target="../tags/tag535.xml"/><Relationship Id="rId34" Type="http://schemas.openxmlformats.org/officeDocument/2006/relationships/tags" Target="../tags/tag548.xml"/><Relationship Id="rId42" Type="http://schemas.openxmlformats.org/officeDocument/2006/relationships/tags" Target="../tags/tag556.xml"/><Relationship Id="rId47" Type="http://schemas.openxmlformats.org/officeDocument/2006/relationships/tags" Target="../tags/tag561.xml"/><Relationship Id="rId50" Type="http://schemas.openxmlformats.org/officeDocument/2006/relationships/tags" Target="../tags/tag564.xml"/><Relationship Id="rId55" Type="http://schemas.openxmlformats.org/officeDocument/2006/relationships/image" Target="../media/image15.emf"/><Relationship Id="rId7" Type="http://schemas.openxmlformats.org/officeDocument/2006/relationships/tags" Target="../tags/tag521.xml"/><Relationship Id="rId2" Type="http://schemas.openxmlformats.org/officeDocument/2006/relationships/tags" Target="../tags/tag516.xml"/><Relationship Id="rId16" Type="http://schemas.openxmlformats.org/officeDocument/2006/relationships/tags" Target="../tags/tag530.xml"/><Relationship Id="rId29" Type="http://schemas.openxmlformats.org/officeDocument/2006/relationships/tags" Target="../tags/tag543.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tags" Target="../tags/tag546.xml"/><Relationship Id="rId37" Type="http://schemas.openxmlformats.org/officeDocument/2006/relationships/tags" Target="../tags/tag551.xml"/><Relationship Id="rId40" Type="http://schemas.openxmlformats.org/officeDocument/2006/relationships/tags" Target="../tags/tag554.xml"/><Relationship Id="rId45" Type="http://schemas.openxmlformats.org/officeDocument/2006/relationships/tags" Target="../tags/tag559.xml"/><Relationship Id="rId53" Type="http://schemas.openxmlformats.org/officeDocument/2006/relationships/notesSlide" Target="../notesSlides/notesSlide14.xml"/><Relationship Id="rId5" Type="http://schemas.openxmlformats.org/officeDocument/2006/relationships/tags" Target="../tags/tag519.xml"/><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tags" Target="../tags/tag545.xml"/><Relationship Id="rId44" Type="http://schemas.openxmlformats.org/officeDocument/2006/relationships/tags" Target="../tags/tag558.xml"/><Relationship Id="rId52" Type="http://schemas.openxmlformats.org/officeDocument/2006/relationships/slideLayout" Target="../slideLayouts/slideLayout298.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tags" Target="../tags/tag544.xml"/><Relationship Id="rId35" Type="http://schemas.openxmlformats.org/officeDocument/2006/relationships/tags" Target="../tags/tag549.xml"/><Relationship Id="rId43" Type="http://schemas.openxmlformats.org/officeDocument/2006/relationships/tags" Target="../tags/tag557.xml"/><Relationship Id="rId48" Type="http://schemas.openxmlformats.org/officeDocument/2006/relationships/tags" Target="../tags/tag562.xml"/><Relationship Id="rId8" Type="http://schemas.openxmlformats.org/officeDocument/2006/relationships/tags" Target="../tags/tag522.xml"/><Relationship Id="rId51" Type="http://schemas.openxmlformats.org/officeDocument/2006/relationships/tags" Target="../tags/tag565.xml"/><Relationship Id="rId3" Type="http://schemas.openxmlformats.org/officeDocument/2006/relationships/tags" Target="../tags/tag517.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33" Type="http://schemas.openxmlformats.org/officeDocument/2006/relationships/tags" Target="../tags/tag547.xml"/><Relationship Id="rId38" Type="http://schemas.openxmlformats.org/officeDocument/2006/relationships/tags" Target="../tags/tag552.xml"/><Relationship Id="rId46" Type="http://schemas.openxmlformats.org/officeDocument/2006/relationships/tags" Target="../tags/tag560.xml"/><Relationship Id="rId20" Type="http://schemas.openxmlformats.org/officeDocument/2006/relationships/tags" Target="../tags/tag534.xml"/><Relationship Id="rId41" Type="http://schemas.openxmlformats.org/officeDocument/2006/relationships/tags" Target="../tags/tag555.xml"/><Relationship Id="rId54"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tags" Target="../tags/tag520.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36" Type="http://schemas.openxmlformats.org/officeDocument/2006/relationships/tags" Target="../tags/tag550.xml"/><Relationship Id="rId49" Type="http://schemas.openxmlformats.org/officeDocument/2006/relationships/tags" Target="../tags/tag563.xml"/></Relationships>
</file>

<file path=ppt/slides/_rels/slide17.xml.rels><?xml version="1.0" encoding="UTF-8" standalone="yes"?>
<Relationships xmlns="http://schemas.openxmlformats.org/package/2006/relationships"><Relationship Id="rId13" Type="http://schemas.openxmlformats.org/officeDocument/2006/relationships/tags" Target="../tags/tag577.xml"/><Relationship Id="rId18" Type="http://schemas.openxmlformats.org/officeDocument/2006/relationships/tags" Target="../tags/tag582.xml"/><Relationship Id="rId26" Type="http://schemas.openxmlformats.org/officeDocument/2006/relationships/tags" Target="../tags/tag590.xml"/><Relationship Id="rId3" Type="http://schemas.openxmlformats.org/officeDocument/2006/relationships/tags" Target="../tags/tag567.xml"/><Relationship Id="rId21" Type="http://schemas.openxmlformats.org/officeDocument/2006/relationships/tags" Target="../tags/tag585.xml"/><Relationship Id="rId34" Type="http://schemas.openxmlformats.org/officeDocument/2006/relationships/notesSlide" Target="../notesSlides/notesSlide15.xml"/><Relationship Id="rId7" Type="http://schemas.openxmlformats.org/officeDocument/2006/relationships/tags" Target="../tags/tag571.xml"/><Relationship Id="rId12" Type="http://schemas.openxmlformats.org/officeDocument/2006/relationships/tags" Target="../tags/tag576.xml"/><Relationship Id="rId17" Type="http://schemas.openxmlformats.org/officeDocument/2006/relationships/tags" Target="../tags/tag581.xml"/><Relationship Id="rId25" Type="http://schemas.openxmlformats.org/officeDocument/2006/relationships/tags" Target="../tags/tag589.xml"/><Relationship Id="rId33" Type="http://schemas.openxmlformats.org/officeDocument/2006/relationships/slideLayout" Target="../slideLayouts/slideLayout329.xml"/><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tags" Target="../tags/tag584.xml"/><Relationship Id="rId29" Type="http://schemas.openxmlformats.org/officeDocument/2006/relationships/tags" Target="../tags/tag593.xml"/><Relationship Id="rId1" Type="http://schemas.openxmlformats.org/officeDocument/2006/relationships/vmlDrawing" Target="../drawings/vmlDrawing5.v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tags" Target="../tags/tag588.xml"/><Relationship Id="rId32" Type="http://schemas.openxmlformats.org/officeDocument/2006/relationships/tags" Target="../tags/tag596.xml"/><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tags" Target="../tags/tag587.xml"/><Relationship Id="rId28" Type="http://schemas.openxmlformats.org/officeDocument/2006/relationships/tags" Target="../tags/tag592.xml"/><Relationship Id="rId36" Type="http://schemas.openxmlformats.org/officeDocument/2006/relationships/image" Target="../media/image15.emf"/><Relationship Id="rId10" Type="http://schemas.openxmlformats.org/officeDocument/2006/relationships/tags" Target="../tags/tag574.xml"/><Relationship Id="rId19" Type="http://schemas.openxmlformats.org/officeDocument/2006/relationships/tags" Target="../tags/tag583.xml"/><Relationship Id="rId31" Type="http://schemas.openxmlformats.org/officeDocument/2006/relationships/tags" Target="../tags/tag595.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tags" Target="../tags/tag586.xml"/><Relationship Id="rId27" Type="http://schemas.openxmlformats.org/officeDocument/2006/relationships/tags" Target="../tags/tag591.xml"/><Relationship Id="rId30" Type="http://schemas.openxmlformats.org/officeDocument/2006/relationships/tags" Target="../tags/tag594.xml"/><Relationship Id="rId35" Type="http://schemas.openxmlformats.org/officeDocument/2006/relationships/oleObject" Target="../embeddings/oleObject5.bin"/><Relationship Id="rId8" Type="http://schemas.openxmlformats.org/officeDocument/2006/relationships/tags" Target="../tags/tag57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15.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8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3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emory_managem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9.xml"/><Relationship Id="rId1" Type="http://schemas.openxmlformats.org/officeDocument/2006/relationships/tags" Target="../tags/tag32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image" Target="../media/image12.jpeg"/><Relationship Id="rId5" Type="http://schemas.openxmlformats.org/officeDocument/2006/relationships/notesSlide" Target="../notesSlides/notesSlide8.xml"/><Relationship Id="rId4"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Gondolatok az adattárolás jövőjéről</a:t>
            </a:r>
            <a:endParaRPr lang="en-GB" dirty="0"/>
          </a:p>
        </p:txBody>
      </p:sp>
      <p:sp>
        <p:nvSpPr>
          <p:cNvPr id="3" name="Subtitle 2"/>
          <p:cNvSpPr>
            <a:spLocks noGrp="1"/>
          </p:cNvSpPr>
          <p:nvPr>
            <p:ph type="subTitle" idx="1"/>
          </p:nvPr>
        </p:nvSpPr>
        <p:spPr/>
        <p:txBody>
          <a:bodyPr/>
          <a:lstStyle/>
          <a:p>
            <a:r>
              <a:rPr lang="hu-HU" dirty="0" smtClean="0"/>
              <a:t>Pulai András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443371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 name="think-cell Folie" r:id="rId74" imgW="270" imgH="270" progId="TCLayout.ActiveDocument.1">
                  <p:embed/>
                </p:oleObj>
              </mc:Choice>
              <mc:Fallback>
                <p:oleObj name="think-cell Folie" r:id="rId74" imgW="270" imgH="270" progId="TCLayout.ActiveDocument.1">
                  <p:embed/>
                  <p:pic>
                    <p:nvPicPr>
                      <p:cNvPr id="0" name=""/>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125" name="Title 1"/>
          <p:cNvSpPr>
            <a:spLocks noGrp="1"/>
          </p:cNvSpPr>
          <p:nvPr>
            <p:ph type="title"/>
          </p:nvPr>
        </p:nvSpPr>
        <p:spPr bwMode="gray"/>
        <p:txBody>
          <a:bodyPr/>
          <a:lstStyle/>
          <a:p>
            <a:r>
              <a:rPr lang="de-DE" sz="2000" b="1" dirty="0" smtClean="0"/>
              <a:t>True </a:t>
            </a:r>
            <a:r>
              <a:rPr lang="de-DE" sz="2000" b="1" dirty="0" err="1" smtClean="0"/>
              <a:t>Scalability</a:t>
            </a:r>
            <a:r>
              <a:rPr lang="de-DE" sz="2000" b="1" dirty="0" smtClean="0"/>
              <a:t>, </a:t>
            </a:r>
            <a:r>
              <a:rPr lang="de-DE" sz="2000" b="1" dirty="0" err="1" smtClean="0"/>
              <a:t>Disaster</a:t>
            </a:r>
            <a:r>
              <a:rPr lang="de-DE" sz="2000" b="1" dirty="0" smtClean="0"/>
              <a:t> </a:t>
            </a:r>
            <a:r>
              <a:rPr lang="de-DE" sz="2000" b="1" dirty="0" err="1" smtClean="0"/>
              <a:t>Resilience</a:t>
            </a:r>
            <a:r>
              <a:rPr lang="de-DE" sz="2000" b="1" dirty="0" smtClean="0"/>
              <a:t>, </a:t>
            </a:r>
            <a:r>
              <a:rPr lang="de-DE" sz="2000" b="1" dirty="0" err="1" smtClean="0"/>
              <a:t>Seamless</a:t>
            </a:r>
            <a:r>
              <a:rPr lang="de-DE" sz="2000" b="1" dirty="0" smtClean="0"/>
              <a:t> Lifecycle</a:t>
            </a:r>
            <a:endParaRPr lang="en-US" sz="2000" b="1" dirty="0" smtClean="0"/>
          </a:p>
        </p:txBody>
      </p:sp>
      <p:cxnSp>
        <p:nvCxnSpPr>
          <p:cNvPr id="5" name="Gerade Verbindung 4"/>
          <p:cNvCxnSpPr/>
          <p:nvPr>
            <p:custDataLst>
              <p:tags r:id="rId3"/>
            </p:custDataLst>
          </p:nvPr>
        </p:nvCxnSpPr>
        <p:spPr bwMode="gray">
          <a:xfrm>
            <a:off x="250824" y="1814934"/>
            <a:ext cx="34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p:custDataLst>
              <p:tags r:id="rId4"/>
            </p:custDataLst>
          </p:nvPr>
        </p:nvCxnSpPr>
        <p:spPr bwMode="gray">
          <a:xfrm>
            <a:off x="5400480" y="1814934"/>
            <a:ext cx="34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hteck 6"/>
          <p:cNvSpPr/>
          <p:nvPr>
            <p:custDataLst>
              <p:tags r:id="rId5"/>
            </p:custDataLst>
          </p:nvPr>
        </p:nvSpPr>
        <p:spPr bwMode="gray">
          <a:xfrm>
            <a:off x="3707326" y="1706934"/>
            <a:ext cx="172824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46800" rtlCol="0" anchor="t" anchorCtr="0"/>
          <a:lstStyle/>
          <a:p>
            <a:pPr algn="ctr"/>
            <a:r>
              <a:rPr lang="en-US" sz="1200" dirty="0" smtClean="0">
                <a:solidFill>
                  <a:srgbClr val="87867E"/>
                </a:solidFill>
              </a:rPr>
              <a:t>Access network</a:t>
            </a:r>
            <a:endParaRPr lang="en-US" sz="1200" dirty="0">
              <a:solidFill>
                <a:srgbClr val="87867E"/>
              </a:solidFill>
            </a:endParaRPr>
          </a:p>
        </p:txBody>
      </p:sp>
      <p:cxnSp>
        <p:nvCxnSpPr>
          <p:cNvPr id="10" name="Gerade Verbindung 9"/>
          <p:cNvCxnSpPr>
            <a:stCxn id="145" idx="2"/>
            <a:endCxn id="137" idx="1"/>
          </p:cNvCxnSpPr>
          <p:nvPr>
            <p:custDataLst>
              <p:tags r:id="rId6"/>
            </p:custDataLst>
          </p:nvPr>
        </p:nvCxnSpPr>
        <p:spPr bwMode="gray">
          <a:xfrm>
            <a:off x="1150911" y="2235163"/>
            <a:ext cx="0"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Flussdiagramm: Magnetplattenspeicher 131"/>
          <p:cNvSpPr/>
          <p:nvPr>
            <p:custDataLst>
              <p:tags r:id="rId7"/>
            </p:custDataLst>
          </p:nvPr>
        </p:nvSpPr>
        <p:spPr bwMode="gray">
          <a:xfrm>
            <a:off x="988911"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34" name="Flussdiagramm: Magnetplattenspeicher 133"/>
          <p:cNvSpPr/>
          <p:nvPr>
            <p:custDataLst>
              <p:tags r:id="rId8"/>
            </p:custDataLst>
          </p:nvPr>
        </p:nvSpPr>
        <p:spPr bwMode="gray">
          <a:xfrm>
            <a:off x="988911"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35" name="Flussdiagramm: Magnetplattenspeicher 134"/>
          <p:cNvSpPr/>
          <p:nvPr>
            <p:custDataLst>
              <p:tags r:id="rId9"/>
            </p:custDataLst>
          </p:nvPr>
        </p:nvSpPr>
        <p:spPr bwMode="gray">
          <a:xfrm>
            <a:off x="988911"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36" name="Flussdiagramm: Magnetplattenspeicher 135"/>
          <p:cNvSpPr/>
          <p:nvPr>
            <p:custDataLst>
              <p:tags r:id="rId10"/>
            </p:custDataLst>
          </p:nvPr>
        </p:nvSpPr>
        <p:spPr bwMode="gray">
          <a:xfrm>
            <a:off x="988911"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37" name="Flussdiagramm: Magnetplattenspeicher 136"/>
          <p:cNvSpPr/>
          <p:nvPr>
            <p:custDataLst>
              <p:tags r:id="rId11"/>
            </p:custDataLst>
          </p:nvPr>
        </p:nvSpPr>
        <p:spPr bwMode="gray">
          <a:xfrm>
            <a:off x="988911"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cxnSp>
        <p:nvCxnSpPr>
          <p:cNvPr id="138" name="Gerade Verbindung 137"/>
          <p:cNvCxnSpPr>
            <a:stCxn id="146" idx="2"/>
            <a:endCxn id="143" idx="1"/>
          </p:cNvCxnSpPr>
          <p:nvPr>
            <p:custDataLst>
              <p:tags r:id="rId12"/>
            </p:custDataLst>
          </p:nvPr>
        </p:nvCxnSpPr>
        <p:spPr bwMode="gray">
          <a:xfrm>
            <a:off x="2842738" y="2235163"/>
            <a:ext cx="343"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Flussdiagramm: Magnetplattenspeicher 138"/>
          <p:cNvSpPr/>
          <p:nvPr>
            <p:custDataLst>
              <p:tags r:id="rId13"/>
            </p:custDataLst>
          </p:nvPr>
        </p:nvSpPr>
        <p:spPr bwMode="gray">
          <a:xfrm>
            <a:off x="2681081"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40" name="Flussdiagramm: Magnetplattenspeicher 139"/>
          <p:cNvSpPr/>
          <p:nvPr>
            <p:custDataLst>
              <p:tags r:id="rId14"/>
            </p:custDataLst>
          </p:nvPr>
        </p:nvSpPr>
        <p:spPr bwMode="gray">
          <a:xfrm>
            <a:off x="2681081"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41" name="Flussdiagramm: Magnetplattenspeicher 140"/>
          <p:cNvSpPr/>
          <p:nvPr>
            <p:custDataLst>
              <p:tags r:id="rId15"/>
            </p:custDataLst>
          </p:nvPr>
        </p:nvSpPr>
        <p:spPr bwMode="gray">
          <a:xfrm>
            <a:off x="2681081"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42" name="Flussdiagramm: Magnetplattenspeicher 141"/>
          <p:cNvSpPr/>
          <p:nvPr>
            <p:custDataLst>
              <p:tags r:id="rId16"/>
            </p:custDataLst>
          </p:nvPr>
        </p:nvSpPr>
        <p:spPr bwMode="gray">
          <a:xfrm>
            <a:off x="2681081"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43" name="Flussdiagramm: Magnetplattenspeicher 142"/>
          <p:cNvSpPr/>
          <p:nvPr>
            <p:custDataLst>
              <p:tags r:id="rId17"/>
            </p:custDataLst>
          </p:nvPr>
        </p:nvSpPr>
        <p:spPr bwMode="gray">
          <a:xfrm>
            <a:off x="2681081"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cxnSp>
        <p:nvCxnSpPr>
          <p:cNvPr id="12" name="Gerade Verbindung mit Pfeil 11"/>
          <p:cNvCxnSpPr/>
          <p:nvPr>
            <p:custDataLst>
              <p:tags r:id="rId18"/>
            </p:custDataLst>
          </p:nvPr>
        </p:nvCxnSpPr>
        <p:spPr bwMode="gray">
          <a:xfrm flipV="1">
            <a:off x="1150911" y="1815666"/>
            <a:ext cx="0" cy="21600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custDataLst>
              <p:tags r:id="rId19"/>
            </p:custDataLst>
          </p:nvPr>
        </p:nvCxnSpPr>
        <p:spPr bwMode="gray">
          <a:xfrm flipV="1">
            <a:off x="2843081" y="1815666"/>
            <a:ext cx="0" cy="21600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hteck 144"/>
          <p:cNvSpPr/>
          <p:nvPr>
            <p:custDataLst>
              <p:tags r:id="rId20"/>
            </p:custDataLst>
          </p:nvPr>
        </p:nvSpPr>
        <p:spPr bwMode="gray">
          <a:xfrm>
            <a:off x="484837" y="2019163"/>
            <a:ext cx="1332148"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Controller 1</a:t>
            </a:r>
            <a:endParaRPr lang="en-US" sz="1200" dirty="0">
              <a:solidFill>
                <a:srgbClr val="000000"/>
              </a:solidFill>
            </a:endParaRPr>
          </a:p>
        </p:txBody>
      </p:sp>
      <p:sp>
        <p:nvSpPr>
          <p:cNvPr id="146" name="Rechteck 145"/>
          <p:cNvSpPr/>
          <p:nvPr>
            <p:custDataLst>
              <p:tags r:id="rId21"/>
            </p:custDataLst>
          </p:nvPr>
        </p:nvSpPr>
        <p:spPr bwMode="gray">
          <a:xfrm>
            <a:off x="2176664" y="2019163"/>
            <a:ext cx="1332148"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Controller 2</a:t>
            </a:r>
            <a:endParaRPr lang="en-US" sz="1200" dirty="0">
              <a:solidFill>
                <a:srgbClr val="000000"/>
              </a:solidFill>
            </a:endParaRPr>
          </a:p>
        </p:txBody>
      </p:sp>
      <p:cxnSp>
        <p:nvCxnSpPr>
          <p:cNvPr id="21" name="Gerade Verbindung 20"/>
          <p:cNvCxnSpPr/>
          <p:nvPr>
            <p:custDataLst>
              <p:tags r:id="rId22"/>
            </p:custDataLst>
          </p:nvPr>
        </p:nvCxnSpPr>
        <p:spPr bwMode="gray">
          <a:xfrm>
            <a:off x="1654824" y="2102892"/>
            <a:ext cx="68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Gerade Verbindung 146"/>
          <p:cNvCxnSpPr/>
          <p:nvPr>
            <p:custDataLst>
              <p:tags r:id="rId23"/>
            </p:custDataLst>
          </p:nvPr>
        </p:nvCxnSpPr>
        <p:spPr bwMode="gray">
          <a:xfrm>
            <a:off x="1654824" y="2151435"/>
            <a:ext cx="68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Freihandform 30"/>
          <p:cNvSpPr/>
          <p:nvPr>
            <p:custDataLst>
              <p:tags r:id="rId24"/>
            </p:custDataLst>
          </p:nvPr>
        </p:nvSpPr>
        <p:spPr bwMode="gray">
          <a:xfrm>
            <a:off x="1492949" y="2247858"/>
            <a:ext cx="1152000" cy="1296000"/>
          </a:xfrm>
          <a:custGeom>
            <a:avLst/>
            <a:gdLst>
              <a:gd name="connsiteX0" fmla="*/ 1216818 w 1216818"/>
              <a:gd name="connsiteY0" fmla="*/ 1338262 h 1338262"/>
              <a:gd name="connsiteX1" fmla="*/ 1216818 w 1216818"/>
              <a:gd name="connsiteY1" fmla="*/ 211931 h 1338262"/>
              <a:gd name="connsiteX2" fmla="*/ 0 w 1216818"/>
              <a:gd name="connsiteY2" fmla="*/ 211931 h 1338262"/>
              <a:gd name="connsiteX3" fmla="*/ 0 w 1216818"/>
              <a:gd name="connsiteY3" fmla="*/ 0 h 1338262"/>
            </a:gdLst>
            <a:ahLst/>
            <a:cxnLst>
              <a:cxn ang="0">
                <a:pos x="connsiteX0" y="connsiteY0"/>
              </a:cxn>
              <a:cxn ang="0">
                <a:pos x="connsiteX1" y="connsiteY1"/>
              </a:cxn>
              <a:cxn ang="0">
                <a:pos x="connsiteX2" y="connsiteY2"/>
              </a:cxn>
              <a:cxn ang="0">
                <a:pos x="connsiteX3" y="connsiteY3"/>
              </a:cxn>
            </a:cxnLst>
            <a:rect l="l" t="t" r="r" b="b"/>
            <a:pathLst>
              <a:path w="1216818" h="1338262">
                <a:moveTo>
                  <a:pt x="1216818" y="1338262"/>
                </a:moveTo>
                <a:lnTo>
                  <a:pt x="1216818" y="211931"/>
                </a:lnTo>
                <a:lnTo>
                  <a:pt x="0" y="211931"/>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2" name="Rechteck 31"/>
          <p:cNvSpPr/>
          <p:nvPr>
            <p:custDataLst>
              <p:tags r:id="rId25"/>
            </p:custDataLst>
          </p:nvPr>
        </p:nvSpPr>
        <p:spPr bwMode="gray">
          <a:xfrm>
            <a:off x="1459326" y="2391147"/>
            <a:ext cx="72000" cy="4848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30" name="Freihandform 29"/>
          <p:cNvSpPr/>
          <p:nvPr>
            <p:custDataLst>
              <p:tags r:id="rId26"/>
            </p:custDataLst>
          </p:nvPr>
        </p:nvSpPr>
        <p:spPr bwMode="gray">
          <a:xfrm>
            <a:off x="1331768" y="2247858"/>
            <a:ext cx="1152000" cy="1296000"/>
          </a:xfrm>
          <a:custGeom>
            <a:avLst/>
            <a:gdLst>
              <a:gd name="connsiteX0" fmla="*/ 0 w 1193006"/>
              <a:gd name="connsiteY0" fmla="*/ 1340644 h 1340644"/>
              <a:gd name="connsiteX1" fmla="*/ 0 w 1193006"/>
              <a:gd name="connsiteY1" fmla="*/ 173832 h 1340644"/>
              <a:gd name="connsiteX2" fmla="*/ 1193006 w 1193006"/>
              <a:gd name="connsiteY2" fmla="*/ 173832 h 1340644"/>
              <a:gd name="connsiteX3" fmla="*/ 1193006 w 1193006"/>
              <a:gd name="connsiteY3" fmla="*/ 0 h 1340644"/>
            </a:gdLst>
            <a:ahLst/>
            <a:cxnLst>
              <a:cxn ang="0">
                <a:pos x="connsiteX0" y="connsiteY0"/>
              </a:cxn>
              <a:cxn ang="0">
                <a:pos x="connsiteX1" y="connsiteY1"/>
              </a:cxn>
              <a:cxn ang="0">
                <a:pos x="connsiteX2" y="connsiteY2"/>
              </a:cxn>
              <a:cxn ang="0">
                <a:pos x="connsiteX3" y="connsiteY3"/>
              </a:cxn>
            </a:cxnLst>
            <a:rect l="l" t="t" r="r" b="b"/>
            <a:pathLst>
              <a:path w="1193006" h="1340644">
                <a:moveTo>
                  <a:pt x="0" y="1340644"/>
                </a:moveTo>
                <a:lnTo>
                  <a:pt x="0" y="173832"/>
                </a:lnTo>
                <a:lnTo>
                  <a:pt x="1193006" y="173832"/>
                </a:lnTo>
                <a:lnTo>
                  <a:pt x="1193006"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50" name="Rechteck 149"/>
          <p:cNvSpPr/>
          <p:nvPr>
            <p:custDataLst>
              <p:tags r:id="rId27"/>
            </p:custDataLst>
          </p:nvPr>
        </p:nvSpPr>
        <p:spPr bwMode="gray">
          <a:xfrm>
            <a:off x="539552" y="3903998"/>
            <a:ext cx="3384000" cy="90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6700" indent="-266700">
              <a:spcBef>
                <a:spcPts val="200"/>
              </a:spcBef>
              <a:buClr>
                <a:srgbClr val="A30B1A"/>
              </a:buClr>
              <a:buFont typeface="Wingdings" pitchFamily="2" charset="2"/>
              <a:buChar char="n"/>
            </a:pPr>
            <a:r>
              <a:rPr lang="en-US" sz="1300" dirty="0" smtClean="0">
                <a:solidFill>
                  <a:srgbClr val="000000"/>
                </a:solidFill>
              </a:rPr>
              <a:t>Limited Scalability</a:t>
            </a:r>
          </a:p>
          <a:p>
            <a:pPr marL="266700" indent="-266700">
              <a:spcBef>
                <a:spcPts val="200"/>
              </a:spcBef>
              <a:buClr>
                <a:srgbClr val="A30B1A"/>
              </a:buClr>
              <a:buFont typeface="Wingdings" pitchFamily="2" charset="2"/>
              <a:buChar char="n"/>
            </a:pPr>
            <a:r>
              <a:rPr lang="de-DE" sz="1300" dirty="0" smtClean="0">
                <a:solidFill>
                  <a:srgbClr val="000000"/>
                </a:solidFill>
              </a:rPr>
              <a:t>DR </a:t>
            </a:r>
            <a:r>
              <a:rPr lang="de-DE" sz="1300" dirty="0" err="1" smtClean="0">
                <a:solidFill>
                  <a:srgbClr val="000000"/>
                </a:solidFill>
              </a:rPr>
              <a:t>only</a:t>
            </a:r>
            <a:r>
              <a:rPr lang="de-DE" sz="1300" dirty="0" smtClean="0">
                <a:solidFill>
                  <a:srgbClr val="000000"/>
                </a:solidFill>
              </a:rPr>
              <a:t> </a:t>
            </a:r>
            <a:r>
              <a:rPr lang="de-DE" sz="1300" dirty="0" err="1" smtClean="0">
                <a:solidFill>
                  <a:srgbClr val="000000"/>
                </a:solidFill>
              </a:rPr>
              <a:t>with</a:t>
            </a:r>
            <a:r>
              <a:rPr lang="de-DE" sz="1300" dirty="0" smtClean="0">
                <a:solidFill>
                  <a:srgbClr val="000000"/>
                </a:solidFill>
              </a:rPr>
              <a:t> multiple </a:t>
            </a:r>
            <a:r>
              <a:rPr lang="de-DE" sz="1300" dirty="0" err="1" smtClean="0">
                <a:solidFill>
                  <a:srgbClr val="000000"/>
                </a:solidFill>
              </a:rPr>
              <a:t>systems</a:t>
            </a:r>
            <a:r>
              <a:rPr lang="de-DE" sz="1300" dirty="0" smtClean="0">
                <a:solidFill>
                  <a:srgbClr val="000000"/>
                </a:solidFill>
              </a:rPr>
              <a:t> </a:t>
            </a:r>
            <a:r>
              <a:rPr lang="de-DE" sz="1300" dirty="0" err="1" smtClean="0">
                <a:solidFill>
                  <a:srgbClr val="000000"/>
                </a:solidFill>
              </a:rPr>
              <a:t>and</a:t>
            </a:r>
            <a:r>
              <a:rPr lang="de-DE" sz="1300" dirty="0" smtClean="0">
                <a:solidFill>
                  <a:srgbClr val="000000"/>
                </a:solidFill>
              </a:rPr>
              <a:t> additional </a:t>
            </a:r>
            <a:r>
              <a:rPr lang="de-DE" sz="1300" dirty="0" err="1" smtClean="0">
                <a:solidFill>
                  <a:srgbClr val="000000"/>
                </a:solidFill>
              </a:rPr>
              <a:t>software</a:t>
            </a:r>
            <a:endParaRPr lang="de-DE" sz="1300" dirty="0" smtClean="0">
              <a:solidFill>
                <a:srgbClr val="000000"/>
              </a:solidFill>
            </a:endParaRPr>
          </a:p>
          <a:p>
            <a:pPr marL="266700" indent="-266700">
              <a:spcBef>
                <a:spcPts val="200"/>
              </a:spcBef>
              <a:buClr>
                <a:srgbClr val="A30B1A"/>
              </a:buClr>
              <a:buFont typeface="Wingdings" pitchFamily="2" charset="2"/>
              <a:buChar char="n"/>
            </a:pPr>
            <a:r>
              <a:rPr lang="de-DE" sz="1300" dirty="0" smtClean="0">
                <a:solidFill>
                  <a:srgbClr val="000000"/>
                </a:solidFill>
              </a:rPr>
              <a:t>Major </a:t>
            </a:r>
            <a:r>
              <a:rPr lang="de-DE" sz="1300" dirty="0" err="1" smtClean="0">
                <a:solidFill>
                  <a:srgbClr val="000000"/>
                </a:solidFill>
              </a:rPr>
              <a:t>migration</a:t>
            </a:r>
            <a:r>
              <a:rPr lang="de-DE" sz="1300" dirty="0" smtClean="0">
                <a:solidFill>
                  <a:srgbClr val="000000"/>
                </a:solidFill>
              </a:rPr>
              <a:t> </a:t>
            </a:r>
            <a:r>
              <a:rPr lang="de-DE" sz="1300" dirty="0" err="1" smtClean="0">
                <a:solidFill>
                  <a:srgbClr val="000000"/>
                </a:solidFill>
              </a:rPr>
              <a:t>efforts</a:t>
            </a:r>
            <a:r>
              <a:rPr lang="de-DE" sz="1300" dirty="0" smtClean="0">
                <a:solidFill>
                  <a:srgbClr val="000000"/>
                </a:solidFill>
              </a:rPr>
              <a:t> at EOSL</a:t>
            </a:r>
            <a:endParaRPr lang="en-US" sz="1300" dirty="0">
              <a:solidFill>
                <a:srgbClr val="000000"/>
              </a:solidFill>
            </a:endParaRPr>
          </a:p>
        </p:txBody>
      </p:sp>
      <p:sp>
        <p:nvSpPr>
          <p:cNvPr id="151" name="Rechteck 150"/>
          <p:cNvSpPr/>
          <p:nvPr>
            <p:custDataLst>
              <p:tags r:id="rId28"/>
            </p:custDataLst>
          </p:nvPr>
        </p:nvSpPr>
        <p:spPr bwMode="gray">
          <a:xfrm>
            <a:off x="5472512" y="3903998"/>
            <a:ext cx="3563984" cy="90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6700" indent="-266700">
              <a:spcBef>
                <a:spcPts val="300"/>
              </a:spcBef>
              <a:buClr>
                <a:srgbClr val="A30B1A"/>
              </a:buClr>
              <a:buFont typeface="Wingdings" pitchFamily="2" charset="2"/>
              <a:buChar char="n"/>
            </a:pPr>
            <a:r>
              <a:rPr lang="de-DE" sz="1300" dirty="0" err="1" smtClean="0">
                <a:solidFill>
                  <a:srgbClr val="000000"/>
                </a:solidFill>
              </a:rPr>
              <a:t>Unlimited</a:t>
            </a:r>
            <a:r>
              <a:rPr lang="de-DE" sz="1300" dirty="0" smtClean="0">
                <a:solidFill>
                  <a:srgbClr val="000000"/>
                </a:solidFill>
              </a:rPr>
              <a:t> </a:t>
            </a:r>
            <a:r>
              <a:rPr lang="de-DE" sz="1300" dirty="0" err="1" smtClean="0">
                <a:solidFill>
                  <a:srgbClr val="000000"/>
                </a:solidFill>
              </a:rPr>
              <a:t>Scalability</a:t>
            </a:r>
            <a:endParaRPr lang="de-DE" sz="1300" dirty="0" smtClean="0">
              <a:solidFill>
                <a:srgbClr val="000000"/>
              </a:solidFill>
            </a:endParaRPr>
          </a:p>
          <a:p>
            <a:pPr marL="266700" indent="-266700">
              <a:spcBef>
                <a:spcPts val="300"/>
              </a:spcBef>
              <a:buClr>
                <a:srgbClr val="A30B1A"/>
              </a:buClr>
              <a:buFont typeface="Wingdings" pitchFamily="2" charset="2"/>
              <a:buChar char="n"/>
            </a:pPr>
            <a:r>
              <a:rPr lang="de-DE" sz="1300" dirty="0" err="1" smtClean="0">
                <a:solidFill>
                  <a:srgbClr val="000000"/>
                </a:solidFill>
              </a:rPr>
              <a:t>Built</a:t>
            </a:r>
            <a:r>
              <a:rPr lang="de-DE" sz="1300" dirty="0" smtClean="0">
                <a:solidFill>
                  <a:srgbClr val="000000"/>
                </a:solidFill>
              </a:rPr>
              <a:t> in DR</a:t>
            </a:r>
          </a:p>
          <a:p>
            <a:pPr marL="266700" indent="-266700">
              <a:spcBef>
                <a:spcPts val="300"/>
              </a:spcBef>
              <a:buClr>
                <a:srgbClr val="A30B1A"/>
              </a:buClr>
              <a:buFont typeface="Wingdings" pitchFamily="2" charset="2"/>
              <a:buChar char="n"/>
            </a:pPr>
            <a:r>
              <a:rPr lang="de-DE" sz="1300" dirty="0" err="1" smtClean="0">
                <a:solidFill>
                  <a:srgbClr val="000000"/>
                </a:solidFill>
              </a:rPr>
              <a:t>Seamless</a:t>
            </a:r>
            <a:r>
              <a:rPr lang="de-DE" sz="1300" dirty="0" smtClean="0">
                <a:solidFill>
                  <a:srgbClr val="000000"/>
                </a:solidFill>
              </a:rPr>
              <a:t> </a:t>
            </a:r>
            <a:r>
              <a:rPr lang="de-DE" sz="1300" dirty="0" err="1" smtClean="0">
                <a:solidFill>
                  <a:srgbClr val="000000"/>
                </a:solidFill>
              </a:rPr>
              <a:t>migration</a:t>
            </a:r>
            <a:r>
              <a:rPr lang="de-DE" sz="1300" dirty="0" smtClean="0">
                <a:solidFill>
                  <a:srgbClr val="000000"/>
                </a:solidFill>
              </a:rPr>
              <a:t> </a:t>
            </a:r>
            <a:r>
              <a:rPr lang="de-DE" sz="1300" dirty="0" err="1" smtClean="0">
                <a:solidFill>
                  <a:srgbClr val="000000"/>
                </a:solidFill>
              </a:rPr>
              <a:t>to</a:t>
            </a:r>
            <a:r>
              <a:rPr lang="de-DE" sz="1300" dirty="0" smtClean="0">
                <a:solidFill>
                  <a:srgbClr val="000000"/>
                </a:solidFill>
              </a:rPr>
              <a:t> </a:t>
            </a:r>
            <a:r>
              <a:rPr lang="de-DE" sz="1300" dirty="0" err="1" smtClean="0">
                <a:solidFill>
                  <a:srgbClr val="000000"/>
                </a:solidFill>
              </a:rPr>
              <a:t>new</a:t>
            </a:r>
            <a:r>
              <a:rPr lang="de-DE" sz="1300" dirty="0">
                <a:solidFill>
                  <a:srgbClr val="000000"/>
                </a:solidFill>
              </a:rPr>
              <a:t> </a:t>
            </a:r>
            <a:r>
              <a:rPr lang="de-DE" sz="1300" dirty="0" err="1" smtClean="0">
                <a:solidFill>
                  <a:srgbClr val="000000"/>
                </a:solidFill>
              </a:rPr>
              <a:t>nodes</a:t>
            </a:r>
            <a:r>
              <a:rPr lang="de-DE" sz="1300" dirty="0" smtClean="0">
                <a:solidFill>
                  <a:srgbClr val="000000"/>
                </a:solidFill>
              </a:rPr>
              <a:t>, </a:t>
            </a:r>
            <a:r>
              <a:rPr lang="de-DE" sz="1300" dirty="0" err="1">
                <a:solidFill>
                  <a:srgbClr val="000000"/>
                </a:solidFill>
              </a:rPr>
              <a:t>n</a:t>
            </a:r>
            <a:r>
              <a:rPr lang="de-DE" sz="1300" dirty="0" err="1" smtClean="0">
                <a:solidFill>
                  <a:srgbClr val="000000"/>
                </a:solidFill>
              </a:rPr>
              <a:t>o</a:t>
            </a:r>
            <a:r>
              <a:rPr lang="de-DE" sz="1300" dirty="0" smtClean="0">
                <a:solidFill>
                  <a:srgbClr val="000000"/>
                </a:solidFill>
              </a:rPr>
              <a:t> EOSL</a:t>
            </a:r>
            <a:endParaRPr lang="en-US" sz="1300" dirty="0">
              <a:solidFill>
                <a:srgbClr val="000000"/>
              </a:solidFill>
            </a:endParaRPr>
          </a:p>
        </p:txBody>
      </p:sp>
      <p:cxnSp>
        <p:nvCxnSpPr>
          <p:cNvPr id="152" name="Gerade Verbindung 151"/>
          <p:cNvCxnSpPr>
            <a:stCxn id="158" idx="2"/>
            <a:endCxn id="157" idx="1"/>
          </p:cNvCxnSpPr>
          <p:nvPr>
            <p:custDataLst>
              <p:tags r:id="rId29"/>
            </p:custDataLst>
          </p:nvPr>
        </p:nvCxnSpPr>
        <p:spPr bwMode="gray">
          <a:xfrm>
            <a:off x="5652080" y="2235163"/>
            <a:ext cx="0"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Flussdiagramm: Magnetplattenspeicher 152"/>
          <p:cNvSpPr/>
          <p:nvPr>
            <p:custDataLst>
              <p:tags r:id="rId30"/>
            </p:custDataLst>
          </p:nvPr>
        </p:nvSpPr>
        <p:spPr bwMode="gray">
          <a:xfrm>
            <a:off x="5490080"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54" name="Flussdiagramm: Magnetplattenspeicher 153"/>
          <p:cNvSpPr/>
          <p:nvPr>
            <p:custDataLst>
              <p:tags r:id="rId31"/>
            </p:custDataLst>
          </p:nvPr>
        </p:nvSpPr>
        <p:spPr bwMode="gray">
          <a:xfrm>
            <a:off x="5490080"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55" name="Flussdiagramm: Magnetplattenspeicher 154"/>
          <p:cNvSpPr/>
          <p:nvPr>
            <p:custDataLst>
              <p:tags r:id="rId32"/>
            </p:custDataLst>
          </p:nvPr>
        </p:nvSpPr>
        <p:spPr bwMode="gray">
          <a:xfrm>
            <a:off x="5490080"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56" name="Flussdiagramm: Magnetplattenspeicher 155"/>
          <p:cNvSpPr/>
          <p:nvPr>
            <p:custDataLst>
              <p:tags r:id="rId33"/>
            </p:custDataLst>
          </p:nvPr>
        </p:nvSpPr>
        <p:spPr bwMode="gray">
          <a:xfrm>
            <a:off x="5490080"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57" name="Flussdiagramm: Magnetplattenspeicher 156"/>
          <p:cNvSpPr/>
          <p:nvPr>
            <p:custDataLst>
              <p:tags r:id="rId34"/>
            </p:custDataLst>
          </p:nvPr>
        </p:nvSpPr>
        <p:spPr bwMode="gray">
          <a:xfrm>
            <a:off x="5490080"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58" name="Rechteck 157"/>
          <p:cNvSpPr/>
          <p:nvPr>
            <p:custDataLst>
              <p:tags r:id="rId35"/>
            </p:custDataLst>
          </p:nvPr>
        </p:nvSpPr>
        <p:spPr bwMode="gray">
          <a:xfrm>
            <a:off x="5292080" y="2019163"/>
            <a:ext cx="72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Node 1</a:t>
            </a:r>
            <a:endParaRPr lang="en-US" sz="1200" dirty="0">
              <a:solidFill>
                <a:srgbClr val="000000"/>
              </a:solidFill>
            </a:endParaRPr>
          </a:p>
        </p:txBody>
      </p:sp>
      <p:cxnSp>
        <p:nvCxnSpPr>
          <p:cNvPr id="159" name="Gerade Verbindung 158"/>
          <p:cNvCxnSpPr>
            <a:stCxn id="165" idx="2"/>
            <a:endCxn id="164" idx="1"/>
          </p:cNvCxnSpPr>
          <p:nvPr>
            <p:custDataLst>
              <p:tags r:id="rId36"/>
            </p:custDataLst>
          </p:nvPr>
        </p:nvCxnSpPr>
        <p:spPr bwMode="gray">
          <a:xfrm>
            <a:off x="6480172" y="2235163"/>
            <a:ext cx="0"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Flussdiagramm: Magnetplattenspeicher 159"/>
          <p:cNvSpPr/>
          <p:nvPr>
            <p:custDataLst>
              <p:tags r:id="rId37"/>
            </p:custDataLst>
          </p:nvPr>
        </p:nvSpPr>
        <p:spPr bwMode="gray">
          <a:xfrm>
            <a:off x="6318172"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1" name="Flussdiagramm: Magnetplattenspeicher 160"/>
          <p:cNvSpPr/>
          <p:nvPr>
            <p:custDataLst>
              <p:tags r:id="rId38"/>
            </p:custDataLst>
          </p:nvPr>
        </p:nvSpPr>
        <p:spPr bwMode="gray">
          <a:xfrm>
            <a:off x="6318172"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2" name="Flussdiagramm: Magnetplattenspeicher 161"/>
          <p:cNvSpPr/>
          <p:nvPr>
            <p:custDataLst>
              <p:tags r:id="rId39"/>
            </p:custDataLst>
          </p:nvPr>
        </p:nvSpPr>
        <p:spPr bwMode="gray">
          <a:xfrm>
            <a:off x="6318172"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3" name="Flussdiagramm: Magnetplattenspeicher 162"/>
          <p:cNvSpPr/>
          <p:nvPr>
            <p:custDataLst>
              <p:tags r:id="rId40"/>
            </p:custDataLst>
          </p:nvPr>
        </p:nvSpPr>
        <p:spPr bwMode="gray">
          <a:xfrm>
            <a:off x="6318172"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4" name="Flussdiagramm: Magnetplattenspeicher 163"/>
          <p:cNvSpPr/>
          <p:nvPr>
            <p:custDataLst>
              <p:tags r:id="rId41"/>
            </p:custDataLst>
          </p:nvPr>
        </p:nvSpPr>
        <p:spPr bwMode="gray">
          <a:xfrm>
            <a:off x="6318172"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5" name="Rechteck 164"/>
          <p:cNvSpPr/>
          <p:nvPr>
            <p:custDataLst>
              <p:tags r:id="rId42"/>
            </p:custDataLst>
          </p:nvPr>
        </p:nvSpPr>
        <p:spPr bwMode="gray">
          <a:xfrm>
            <a:off x="6120172" y="2019163"/>
            <a:ext cx="72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Node 2</a:t>
            </a:r>
            <a:endParaRPr lang="en-US" sz="1200" dirty="0">
              <a:solidFill>
                <a:srgbClr val="000000"/>
              </a:solidFill>
            </a:endParaRPr>
          </a:p>
        </p:txBody>
      </p:sp>
      <p:cxnSp>
        <p:nvCxnSpPr>
          <p:cNvPr id="166" name="Gerade Verbindung 165"/>
          <p:cNvCxnSpPr>
            <a:stCxn id="172" idx="2"/>
            <a:endCxn id="171" idx="1"/>
          </p:cNvCxnSpPr>
          <p:nvPr>
            <p:custDataLst>
              <p:tags r:id="rId43"/>
            </p:custDataLst>
          </p:nvPr>
        </p:nvCxnSpPr>
        <p:spPr bwMode="gray">
          <a:xfrm>
            <a:off x="7308264" y="2235163"/>
            <a:ext cx="0"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Flussdiagramm: Magnetplattenspeicher 166"/>
          <p:cNvSpPr/>
          <p:nvPr>
            <p:custDataLst>
              <p:tags r:id="rId44"/>
            </p:custDataLst>
          </p:nvPr>
        </p:nvSpPr>
        <p:spPr bwMode="gray">
          <a:xfrm>
            <a:off x="7146264"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8" name="Flussdiagramm: Magnetplattenspeicher 167"/>
          <p:cNvSpPr/>
          <p:nvPr>
            <p:custDataLst>
              <p:tags r:id="rId45"/>
            </p:custDataLst>
          </p:nvPr>
        </p:nvSpPr>
        <p:spPr bwMode="gray">
          <a:xfrm>
            <a:off x="7146264"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69" name="Flussdiagramm: Magnetplattenspeicher 168"/>
          <p:cNvSpPr/>
          <p:nvPr>
            <p:custDataLst>
              <p:tags r:id="rId46"/>
            </p:custDataLst>
          </p:nvPr>
        </p:nvSpPr>
        <p:spPr bwMode="gray">
          <a:xfrm>
            <a:off x="7146264"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0" name="Flussdiagramm: Magnetplattenspeicher 169"/>
          <p:cNvSpPr/>
          <p:nvPr>
            <p:custDataLst>
              <p:tags r:id="rId47"/>
            </p:custDataLst>
          </p:nvPr>
        </p:nvSpPr>
        <p:spPr bwMode="gray">
          <a:xfrm>
            <a:off x="7146264"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1" name="Flussdiagramm: Magnetplattenspeicher 170"/>
          <p:cNvSpPr/>
          <p:nvPr>
            <p:custDataLst>
              <p:tags r:id="rId48"/>
            </p:custDataLst>
          </p:nvPr>
        </p:nvSpPr>
        <p:spPr bwMode="gray">
          <a:xfrm>
            <a:off x="7146264"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2" name="Rechteck 171"/>
          <p:cNvSpPr/>
          <p:nvPr>
            <p:custDataLst>
              <p:tags r:id="rId49"/>
            </p:custDataLst>
          </p:nvPr>
        </p:nvSpPr>
        <p:spPr bwMode="gray">
          <a:xfrm>
            <a:off x="6948264" y="2019163"/>
            <a:ext cx="72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Node 3</a:t>
            </a:r>
            <a:endParaRPr lang="en-US" sz="1200" dirty="0">
              <a:solidFill>
                <a:srgbClr val="000000"/>
              </a:solidFill>
            </a:endParaRPr>
          </a:p>
        </p:txBody>
      </p:sp>
      <p:cxnSp>
        <p:nvCxnSpPr>
          <p:cNvPr id="173" name="Gerade Verbindung 172"/>
          <p:cNvCxnSpPr>
            <a:stCxn id="179" idx="2"/>
            <a:endCxn id="178" idx="1"/>
          </p:cNvCxnSpPr>
          <p:nvPr>
            <p:custDataLst>
              <p:tags r:id="rId50"/>
            </p:custDataLst>
          </p:nvPr>
        </p:nvCxnSpPr>
        <p:spPr bwMode="gray">
          <a:xfrm>
            <a:off x="8136356" y="2235163"/>
            <a:ext cx="0" cy="1200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Flussdiagramm: Magnetplattenspeicher 173"/>
          <p:cNvSpPr/>
          <p:nvPr>
            <p:custDataLst>
              <p:tags r:id="rId51"/>
            </p:custDataLst>
          </p:nvPr>
        </p:nvSpPr>
        <p:spPr bwMode="gray">
          <a:xfrm>
            <a:off x="7974356" y="22837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5" name="Flussdiagramm: Magnetplattenspeicher 174"/>
          <p:cNvSpPr/>
          <p:nvPr>
            <p:custDataLst>
              <p:tags r:id="rId52"/>
            </p:custDataLst>
          </p:nvPr>
        </p:nvSpPr>
        <p:spPr bwMode="gray">
          <a:xfrm>
            <a:off x="7974356" y="2571774"/>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6" name="Flussdiagramm: Magnetplattenspeicher 175"/>
          <p:cNvSpPr/>
          <p:nvPr>
            <p:custDataLst>
              <p:tags r:id="rId53"/>
            </p:custDataLst>
          </p:nvPr>
        </p:nvSpPr>
        <p:spPr bwMode="gray">
          <a:xfrm>
            <a:off x="7974356" y="2859806"/>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7" name="Flussdiagramm: Magnetplattenspeicher 176"/>
          <p:cNvSpPr/>
          <p:nvPr>
            <p:custDataLst>
              <p:tags r:id="rId54"/>
            </p:custDataLst>
          </p:nvPr>
        </p:nvSpPr>
        <p:spPr bwMode="gray">
          <a:xfrm>
            <a:off x="7974356" y="3147838"/>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8" name="Flussdiagramm: Magnetplattenspeicher 177"/>
          <p:cNvSpPr/>
          <p:nvPr>
            <p:custDataLst>
              <p:tags r:id="rId55"/>
            </p:custDataLst>
          </p:nvPr>
        </p:nvSpPr>
        <p:spPr bwMode="gray">
          <a:xfrm>
            <a:off x="7974356" y="3435870"/>
            <a:ext cx="324000" cy="216000"/>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lstStyle/>
          <a:p>
            <a:pPr algn="ctr"/>
            <a:endParaRPr lang="en-US" sz="1100" dirty="0" smtClean="0">
              <a:solidFill>
                <a:srgbClr val="000000"/>
              </a:solidFill>
            </a:endParaRPr>
          </a:p>
        </p:txBody>
      </p:sp>
      <p:sp>
        <p:nvSpPr>
          <p:cNvPr id="179" name="Rechteck 178"/>
          <p:cNvSpPr/>
          <p:nvPr>
            <p:custDataLst>
              <p:tags r:id="rId56"/>
            </p:custDataLst>
          </p:nvPr>
        </p:nvSpPr>
        <p:spPr bwMode="gray">
          <a:xfrm>
            <a:off x="7776356" y="2019163"/>
            <a:ext cx="72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dirty="0" smtClean="0">
                <a:solidFill>
                  <a:srgbClr val="000000"/>
                </a:solidFill>
              </a:rPr>
              <a:t>Node 4</a:t>
            </a:r>
            <a:endParaRPr lang="en-US" sz="1200" dirty="0">
              <a:solidFill>
                <a:srgbClr val="000000"/>
              </a:solidFill>
            </a:endParaRPr>
          </a:p>
        </p:txBody>
      </p:sp>
      <p:cxnSp>
        <p:nvCxnSpPr>
          <p:cNvPr id="42" name="Gerade Verbindung mit Pfeil 41"/>
          <p:cNvCxnSpPr>
            <a:stCxn id="158" idx="0"/>
          </p:cNvCxnSpPr>
          <p:nvPr>
            <p:custDataLst>
              <p:tags r:id="rId57"/>
            </p:custDataLst>
          </p:nvPr>
        </p:nvCxnSpPr>
        <p:spPr bwMode="gray">
          <a:xfrm flipV="1">
            <a:off x="5652080" y="1815666"/>
            <a:ext cx="0" cy="20349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165" idx="0"/>
          </p:cNvCxnSpPr>
          <p:nvPr>
            <p:custDataLst>
              <p:tags r:id="rId58"/>
            </p:custDataLst>
          </p:nvPr>
        </p:nvCxnSpPr>
        <p:spPr bwMode="gray">
          <a:xfrm flipV="1">
            <a:off x="6480172" y="1815666"/>
            <a:ext cx="0" cy="20349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stCxn id="172" idx="0"/>
          </p:cNvCxnSpPr>
          <p:nvPr>
            <p:custDataLst>
              <p:tags r:id="rId59"/>
            </p:custDataLst>
          </p:nvPr>
        </p:nvCxnSpPr>
        <p:spPr bwMode="gray">
          <a:xfrm flipV="1">
            <a:off x="7308264" y="1815666"/>
            <a:ext cx="0" cy="20349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a:stCxn id="179" idx="0"/>
          </p:cNvCxnSpPr>
          <p:nvPr>
            <p:custDataLst>
              <p:tags r:id="rId60"/>
            </p:custDataLst>
          </p:nvPr>
        </p:nvCxnSpPr>
        <p:spPr bwMode="gray">
          <a:xfrm flipV="1">
            <a:off x="8136356" y="1815666"/>
            <a:ext cx="0" cy="20349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Rechteck 179"/>
          <p:cNvSpPr/>
          <p:nvPr>
            <p:custDataLst>
              <p:tags r:id="rId61"/>
            </p:custDataLst>
          </p:nvPr>
        </p:nvSpPr>
        <p:spPr bwMode="gray">
          <a:xfrm>
            <a:off x="8424480" y="2679762"/>
            <a:ext cx="468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200" b="1" dirty="0" smtClean="0">
                <a:solidFill>
                  <a:srgbClr val="000000"/>
                </a:solidFill>
              </a:rPr>
              <a:t>…</a:t>
            </a:r>
            <a:endParaRPr lang="en-US" sz="1200" b="1" dirty="0">
              <a:solidFill>
                <a:srgbClr val="000000"/>
              </a:solidFill>
            </a:endParaRPr>
          </a:p>
        </p:txBody>
      </p:sp>
      <p:cxnSp>
        <p:nvCxnSpPr>
          <p:cNvPr id="181" name="Gerade Verbindung 180"/>
          <p:cNvCxnSpPr/>
          <p:nvPr>
            <p:custDataLst>
              <p:tags r:id="rId62"/>
            </p:custDataLst>
          </p:nvPr>
        </p:nvCxnSpPr>
        <p:spPr bwMode="gray">
          <a:xfrm>
            <a:off x="5472100" y="3759882"/>
            <a:ext cx="28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2" name="Gerade Verbindung 181"/>
          <p:cNvCxnSpPr/>
          <p:nvPr>
            <p:custDataLst>
              <p:tags r:id="rId63"/>
            </p:custDataLst>
          </p:nvPr>
        </p:nvCxnSpPr>
        <p:spPr bwMode="gray">
          <a:xfrm>
            <a:off x="5472100" y="3795886"/>
            <a:ext cx="28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custDataLst>
              <p:tags r:id="rId64"/>
            </p:custDataLst>
          </p:nvPr>
        </p:nvCxnSpPr>
        <p:spPr bwMode="gray">
          <a:xfrm flipV="1">
            <a:off x="5580112"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3" name="Gerade Verbindung 182"/>
          <p:cNvCxnSpPr/>
          <p:nvPr>
            <p:custDataLst>
              <p:tags r:id="rId65"/>
            </p:custDataLst>
          </p:nvPr>
        </p:nvCxnSpPr>
        <p:spPr bwMode="gray">
          <a:xfrm flipV="1">
            <a:off x="5616116"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custDataLst>
              <p:tags r:id="rId66"/>
            </p:custDataLst>
          </p:nvPr>
        </p:nvCxnSpPr>
        <p:spPr bwMode="gray">
          <a:xfrm flipV="1">
            <a:off x="6408204"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5" name="Gerade Verbindung 184"/>
          <p:cNvCxnSpPr/>
          <p:nvPr>
            <p:custDataLst>
              <p:tags r:id="rId67"/>
            </p:custDataLst>
          </p:nvPr>
        </p:nvCxnSpPr>
        <p:spPr bwMode="gray">
          <a:xfrm flipV="1">
            <a:off x="6444208"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Gerade Verbindung 185"/>
          <p:cNvCxnSpPr/>
          <p:nvPr>
            <p:custDataLst>
              <p:tags r:id="rId68"/>
            </p:custDataLst>
          </p:nvPr>
        </p:nvCxnSpPr>
        <p:spPr bwMode="gray">
          <a:xfrm flipV="1">
            <a:off x="7236296"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Gerade Verbindung 186"/>
          <p:cNvCxnSpPr/>
          <p:nvPr>
            <p:custDataLst>
              <p:tags r:id="rId69"/>
            </p:custDataLst>
          </p:nvPr>
        </p:nvCxnSpPr>
        <p:spPr bwMode="gray">
          <a:xfrm flipV="1">
            <a:off x="7272300"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 name="Gerade Verbindung 187"/>
          <p:cNvCxnSpPr/>
          <p:nvPr>
            <p:custDataLst>
              <p:tags r:id="rId70"/>
            </p:custDataLst>
          </p:nvPr>
        </p:nvCxnSpPr>
        <p:spPr bwMode="gray">
          <a:xfrm flipV="1">
            <a:off x="8059686"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9" name="Gerade Verbindung 188"/>
          <p:cNvCxnSpPr/>
          <p:nvPr>
            <p:custDataLst>
              <p:tags r:id="rId71"/>
            </p:custDataLst>
          </p:nvPr>
        </p:nvCxnSpPr>
        <p:spPr bwMode="gray">
          <a:xfrm flipV="1">
            <a:off x="8095690" y="3687886"/>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03653" y="1131590"/>
            <a:ext cx="736099" cy="369332"/>
          </a:xfrm>
          <a:prstGeom prst="rect">
            <a:avLst/>
          </a:prstGeom>
          <a:noFill/>
        </p:spPr>
        <p:txBody>
          <a:bodyPr wrap="none" rtlCol="0">
            <a:spAutoFit/>
          </a:bodyPr>
          <a:lstStyle/>
          <a:p>
            <a:r>
              <a:rPr lang="de-DE" dirty="0" smtClean="0">
                <a:solidFill>
                  <a:srgbClr val="000000"/>
                </a:solidFill>
              </a:rPr>
              <a:t>RAID</a:t>
            </a:r>
            <a:endParaRPr lang="en-US" dirty="0">
              <a:solidFill>
                <a:srgbClr val="000000"/>
              </a:solidFill>
            </a:endParaRPr>
          </a:p>
        </p:txBody>
      </p:sp>
      <p:sp>
        <p:nvSpPr>
          <p:cNvPr id="81" name="TextBox 80"/>
          <p:cNvSpPr txBox="1"/>
          <p:nvPr/>
        </p:nvSpPr>
        <p:spPr>
          <a:xfrm>
            <a:off x="5667682" y="1131590"/>
            <a:ext cx="3018775" cy="369332"/>
          </a:xfrm>
          <a:prstGeom prst="rect">
            <a:avLst/>
          </a:prstGeom>
          <a:noFill/>
        </p:spPr>
        <p:txBody>
          <a:bodyPr wrap="none" rtlCol="0">
            <a:spAutoFit/>
          </a:bodyPr>
          <a:lstStyle/>
          <a:p>
            <a:r>
              <a:rPr lang="hu-HU" dirty="0" smtClean="0">
                <a:solidFill>
                  <a:srgbClr val="000000"/>
                </a:solidFill>
              </a:rPr>
              <a:t>SW </a:t>
            </a:r>
            <a:r>
              <a:rPr lang="hu-HU" dirty="0" err="1" smtClean="0">
                <a:solidFill>
                  <a:srgbClr val="000000"/>
                </a:solidFill>
              </a:rPr>
              <a:t>based</a:t>
            </a:r>
            <a:r>
              <a:rPr lang="hu-HU" dirty="0" smtClean="0">
                <a:solidFill>
                  <a:srgbClr val="000000"/>
                </a:solidFill>
              </a:rPr>
              <a:t> </a:t>
            </a:r>
            <a:r>
              <a:rPr lang="hu-HU" dirty="0" err="1" smtClean="0">
                <a:solidFill>
                  <a:srgbClr val="000000"/>
                </a:solidFill>
              </a:rPr>
              <a:t>approach</a:t>
            </a:r>
            <a:r>
              <a:rPr lang="hu-HU" dirty="0" smtClean="0">
                <a:solidFill>
                  <a:srgbClr val="000000"/>
                </a:solidFill>
              </a:rPr>
              <a:t> / </a:t>
            </a:r>
            <a:r>
              <a:rPr lang="de-DE" dirty="0" err="1" smtClean="0">
                <a:solidFill>
                  <a:srgbClr val="000000"/>
                </a:solidFill>
              </a:rPr>
              <a:t>Ceph</a:t>
            </a:r>
            <a:endParaRPr lang="en-US" dirty="0">
              <a:solidFill>
                <a:srgbClr val="000000"/>
              </a:solidFill>
            </a:endParaRPr>
          </a:p>
        </p:txBody>
      </p:sp>
    </p:spTree>
    <p:extLst>
      <p:ext uri="{BB962C8B-B14F-4D97-AF65-F5344CB8AC3E}">
        <p14:creationId xmlns:p14="http://schemas.microsoft.com/office/powerpoint/2010/main" val="37276501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500"/>
                                        <p:tgtEl>
                                          <p:spTgt spid="1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500"/>
                                        <p:tgtEl>
                                          <p:spTgt spid="1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fade">
                                      <p:cBhvr>
                                        <p:cTn id="22" dur="500"/>
                                        <p:tgtEl>
                                          <p:spTgt spid="1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fade">
                                      <p:cBhvr>
                                        <p:cTn id="25" dur="500"/>
                                        <p:tgtEl>
                                          <p:spTgt spid="1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fade">
                                      <p:cBhvr>
                                        <p:cTn id="34" dur="500"/>
                                        <p:tgtEl>
                                          <p:spTgt spid="1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fade">
                                      <p:cBhvr>
                                        <p:cTn id="43" dur="500"/>
                                        <p:tgtEl>
                                          <p:spTgt spid="1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fade">
                                      <p:cBhvr>
                                        <p:cTn id="46" dur="500"/>
                                        <p:tgtEl>
                                          <p:spTgt spid="1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fade">
                                      <p:cBhvr>
                                        <p:cTn id="49" dur="500"/>
                                        <p:tgtEl>
                                          <p:spTgt spid="165"/>
                                        </p:tgtEl>
                                      </p:cBhvr>
                                    </p:animEffect>
                                  </p:childTnLst>
                                </p:cTn>
                              </p:par>
                              <p:par>
                                <p:cTn id="50" presetID="10" presetClass="entr" presetSubtype="0" fill="hold" nodeType="with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fade">
                                      <p:cBhvr>
                                        <p:cTn id="52" dur="500"/>
                                        <p:tgtEl>
                                          <p:spTgt spid="1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fade">
                                      <p:cBhvr>
                                        <p:cTn id="55" dur="500"/>
                                        <p:tgtEl>
                                          <p:spTgt spid="1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8"/>
                                        </p:tgtEl>
                                        <p:attrNameLst>
                                          <p:attrName>style.visibility</p:attrName>
                                        </p:attrNameLst>
                                      </p:cBhvr>
                                      <p:to>
                                        <p:strVal val="visible"/>
                                      </p:to>
                                    </p:set>
                                    <p:animEffect transition="in" filter="fade">
                                      <p:cBhvr>
                                        <p:cTn id="58" dur="500"/>
                                        <p:tgtEl>
                                          <p:spTgt spid="1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fade">
                                      <p:cBhvr>
                                        <p:cTn id="61" dur="500"/>
                                        <p:tgtEl>
                                          <p:spTgt spid="1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fade">
                                      <p:cBhvr>
                                        <p:cTn id="64" dur="500"/>
                                        <p:tgtEl>
                                          <p:spTgt spid="1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animEffect transition="in" filter="fade">
                                      <p:cBhvr>
                                        <p:cTn id="67" dur="500"/>
                                        <p:tgtEl>
                                          <p:spTgt spid="1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2"/>
                                        </p:tgtEl>
                                        <p:attrNameLst>
                                          <p:attrName>style.visibility</p:attrName>
                                        </p:attrNameLst>
                                      </p:cBhvr>
                                      <p:to>
                                        <p:strVal val="visible"/>
                                      </p:to>
                                    </p:set>
                                    <p:animEffect transition="in" filter="fade">
                                      <p:cBhvr>
                                        <p:cTn id="70" dur="500"/>
                                        <p:tgtEl>
                                          <p:spTgt spid="172"/>
                                        </p:tgtEl>
                                      </p:cBhvr>
                                    </p:animEffect>
                                  </p:childTnLst>
                                </p:cTn>
                              </p:par>
                              <p:par>
                                <p:cTn id="71" presetID="10" presetClass="entr" presetSubtype="0" fill="hold" nodeType="with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fade">
                                      <p:cBhvr>
                                        <p:cTn id="73" dur="500"/>
                                        <p:tgtEl>
                                          <p:spTgt spid="1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4"/>
                                        </p:tgtEl>
                                        <p:attrNameLst>
                                          <p:attrName>style.visibility</p:attrName>
                                        </p:attrNameLst>
                                      </p:cBhvr>
                                      <p:to>
                                        <p:strVal val="visible"/>
                                      </p:to>
                                    </p:set>
                                    <p:animEffect transition="in" filter="fade">
                                      <p:cBhvr>
                                        <p:cTn id="76" dur="500"/>
                                        <p:tgtEl>
                                          <p:spTgt spid="1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5"/>
                                        </p:tgtEl>
                                        <p:attrNameLst>
                                          <p:attrName>style.visibility</p:attrName>
                                        </p:attrNameLst>
                                      </p:cBhvr>
                                      <p:to>
                                        <p:strVal val="visible"/>
                                      </p:to>
                                    </p:set>
                                    <p:animEffect transition="in" filter="fade">
                                      <p:cBhvr>
                                        <p:cTn id="79" dur="500"/>
                                        <p:tgtEl>
                                          <p:spTgt spid="17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6"/>
                                        </p:tgtEl>
                                        <p:attrNameLst>
                                          <p:attrName>style.visibility</p:attrName>
                                        </p:attrNameLst>
                                      </p:cBhvr>
                                      <p:to>
                                        <p:strVal val="visible"/>
                                      </p:to>
                                    </p:set>
                                    <p:animEffect transition="in" filter="fade">
                                      <p:cBhvr>
                                        <p:cTn id="82" dur="500"/>
                                        <p:tgtEl>
                                          <p:spTgt spid="17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7"/>
                                        </p:tgtEl>
                                        <p:attrNameLst>
                                          <p:attrName>style.visibility</p:attrName>
                                        </p:attrNameLst>
                                      </p:cBhvr>
                                      <p:to>
                                        <p:strVal val="visible"/>
                                      </p:to>
                                    </p:set>
                                    <p:animEffect transition="in" filter="fade">
                                      <p:cBhvr>
                                        <p:cTn id="85" dur="500"/>
                                        <p:tgtEl>
                                          <p:spTgt spid="1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8"/>
                                        </p:tgtEl>
                                        <p:attrNameLst>
                                          <p:attrName>style.visibility</p:attrName>
                                        </p:attrNameLst>
                                      </p:cBhvr>
                                      <p:to>
                                        <p:strVal val="visible"/>
                                      </p:to>
                                    </p:set>
                                    <p:animEffect transition="in" filter="fade">
                                      <p:cBhvr>
                                        <p:cTn id="88" dur="500"/>
                                        <p:tgtEl>
                                          <p:spTgt spid="17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9"/>
                                        </p:tgtEl>
                                        <p:attrNameLst>
                                          <p:attrName>style.visibility</p:attrName>
                                        </p:attrNameLst>
                                      </p:cBhvr>
                                      <p:to>
                                        <p:strVal val="visible"/>
                                      </p:to>
                                    </p:set>
                                    <p:animEffect transition="in" filter="fade">
                                      <p:cBhvr>
                                        <p:cTn id="91" dur="500"/>
                                        <p:tgtEl>
                                          <p:spTgt spid="179"/>
                                        </p:tgtEl>
                                      </p:cBhvr>
                                    </p:animEffect>
                                  </p:childTnLst>
                                </p:cTn>
                              </p:par>
                              <p:par>
                                <p:cTn id="92" presetID="10" presetClass="entr" presetSubtype="0"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par>
                                <p:cTn id="98" presetID="10" presetClass="entr" presetSubtype="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0"/>
                                        </p:tgtEl>
                                        <p:attrNameLst>
                                          <p:attrName>style.visibility</p:attrName>
                                        </p:attrNameLst>
                                      </p:cBhvr>
                                      <p:to>
                                        <p:strVal val="visible"/>
                                      </p:to>
                                    </p:set>
                                    <p:animEffect transition="in" filter="fade">
                                      <p:cBhvr>
                                        <p:cTn id="106" dur="500"/>
                                        <p:tgtEl>
                                          <p:spTgt spid="180"/>
                                        </p:tgtEl>
                                      </p:cBhvr>
                                    </p:animEffect>
                                  </p:childTnLst>
                                </p:cTn>
                              </p:par>
                              <p:par>
                                <p:cTn id="107" presetID="10" presetClass="entr" presetSubtype="0" fill="hold" nodeType="withEffect">
                                  <p:stCondLst>
                                    <p:cond delay="0"/>
                                  </p:stCondLst>
                                  <p:childTnLst>
                                    <p:set>
                                      <p:cBhvr>
                                        <p:cTn id="108" dur="1" fill="hold">
                                          <p:stCondLst>
                                            <p:cond delay="0"/>
                                          </p:stCondLst>
                                        </p:cTn>
                                        <p:tgtEl>
                                          <p:spTgt spid="181"/>
                                        </p:tgtEl>
                                        <p:attrNameLst>
                                          <p:attrName>style.visibility</p:attrName>
                                        </p:attrNameLst>
                                      </p:cBhvr>
                                      <p:to>
                                        <p:strVal val="visible"/>
                                      </p:to>
                                    </p:set>
                                    <p:animEffect transition="in" filter="fade">
                                      <p:cBhvr>
                                        <p:cTn id="109" dur="500"/>
                                        <p:tgtEl>
                                          <p:spTgt spid="181"/>
                                        </p:tgtEl>
                                      </p:cBhvr>
                                    </p:animEffect>
                                  </p:childTnLst>
                                </p:cTn>
                              </p:par>
                              <p:par>
                                <p:cTn id="110" presetID="10" presetClass="entr" presetSubtype="0" fill="hold" nodeType="withEffect">
                                  <p:stCondLst>
                                    <p:cond delay="0"/>
                                  </p:stCondLst>
                                  <p:childTnLst>
                                    <p:set>
                                      <p:cBhvr>
                                        <p:cTn id="111" dur="1" fill="hold">
                                          <p:stCondLst>
                                            <p:cond delay="0"/>
                                          </p:stCondLst>
                                        </p:cTn>
                                        <p:tgtEl>
                                          <p:spTgt spid="182"/>
                                        </p:tgtEl>
                                        <p:attrNameLst>
                                          <p:attrName>style.visibility</p:attrName>
                                        </p:attrNameLst>
                                      </p:cBhvr>
                                      <p:to>
                                        <p:strVal val="visible"/>
                                      </p:to>
                                    </p:set>
                                    <p:animEffect transition="in" filter="fade">
                                      <p:cBhvr>
                                        <p:cTn id="112" dur="500"/>
                                        <p:tgtEl>
                                          <p:spTgt spid="182"/>
                                        </p:tgtEl>
                                      </p:cBhvr>
                                    </p:animEffect>
                                  </p:childTnLst>
                                </p:cTn>
                              </p:par>
                              <p:par>
                                <p:cTn id="113" presetID="10" presetClass="entr" presetSubtype="0"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nodeType="withEffect">
                                  <p:stCondLst>
                                    <p:cond delay="0"/>
                                  </p:stCondLst>
                                  <p:childTnLst>
                                    <p:set>
                                      <p:cBhvr>
                                        <p:cTn id="117" dur="1" fill="hold">
                                          <p:stCondLst>
                                            <p:cond delay="0"/>
                                          </p:stCondLst>
                                        </p:cTn>
                                        <p:tgtEl>
                                          <p:spTgt spid="183"/>
                                        </p:tgtEl>
                                        <p:attrNameLst>
                                          <p:attrName>style.visibility</p:attrName>
                                        </p:attrNameLst>
                                      </p:cBhvr>
                                      <p:to>
                                        <p:strVal val="visible"/>
                                      </p:to>
                                    </p:set>
                                    <p:animEffect transition="in" filter="fade">
                                      <p:cBhvr>
                                        <p:cTn id="118" dur="500"/>
                                        <p:tgtEl>
                                          <p:spTgt spid="183"/>
                                        </p:tgtEl>
                                      </p:cBhvr>
                                    </p:animEffect>
                                  </p:childTnLst>
                                </p:cTn>
                              </p:par>
                              <p:par>
                                <p:cTn id="119" presetID="10" presetClass="entr" presetSubtype="0" fill="hold" nodeType="withEffect">
                                  <p:stCondLst>
                                    <p:cond delay="0"/>
                                  </p:stCondLst>
                                  <p:childTnLst>
                                    <p:set>
                                      <p:cBhvr>
                                        <p:cTn id="120" dur="1" fill="hold">
                                          <p:stCondLst>
                                            <p:cond delay="0"/>
                                          </p:stCondLst>
                                        </p:cTn>
                                        <p:tgtEl>
                                          <p:spTgt spid="184"/>
                                        </p:tgtEl>
                                        <p:attrNameLst>
                                          <p:attrName>style.visibility</p:attrName>
                                        </p:attrNameLst>
                                      </p:cBhvr>
                                      <p:to>
                                        <p:strVal val="visible"/>
                                      </p:to>
                                    </p:set>
                                    <p:animEffect transition="in" filter="fade">
                                      <p:cBhvr>
                                        <p:cTn id="121" dur="500"/>
                                        <p:tgtEl>
                                          <p:spTgt spid="1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85"/>
                                        </p:tgtEl>
                                        <p:attrNameLst>
                                          <p:attrName>style.visibility</p:attrName>
                                        </p:attrNameLst>
                                      </p:cBhvr>
                                      <p:to>
                                        <p:strVal val="visible"/>
                                      </p:to>
                                    </p:set>
                                    <p:animEffect transition="in" filter="fade">
                                      <p:cBhvr>
                                        <p:cTn id="124" dur="500"/>
                                        <p:tgtEl>
                                          <p:spTgt spid="185"/>
                                        </p:tgtEl>
                                      </p:cBhvr>
                                    </p:animEffect>
                                  </p:childTnLst>
                                </p:cTn>
                              </p:par>
                              <p:par>
                                <p:cTn id="125" presetID="10" presetClass="entr" presetSubtype="0" fill="hold" nodeType="withEffect">
                                  <p:stCondLst>
                                    <p:cond delay="0"/>
                                  </p:stCondLst>
                                  <p:childTnLst>
                                    <p:set>
                                      <p:cBhvr>
                                        <p:cTn id="126" dur="1" fill="hold">
                                          <p:stCondLst>
                                            <p:cond delay="0"/>
                                          </p:stCondLst>
                                        </p:cTn>
                                        <p:tgtEl>
                                          <p:spTgt spid="186"/>
                                        </p:tgtEl>
                                        <p:attrNameLst>
                                          <p:attrName>style.visibility</p:attrName>
                                        </p:attrNameLst>
                                      </p:cBhvr>
                                      <p:to>
                                        <p:strVal val="visible"/>
                                      </p:to>
                                    </p:set>
                                    <p:animEffect transition="in" filter="fade">
                                      <p:cBhvr>
                                        <p:cTn id="127" dur="500"/>
                                        <p:tgtEl>
                                          <p:spTgt spid="186"/>
                                        </p:tgtEl>
                                      </p:cBhvr>
                                    </p:animEffect>
                                  </p:childTnLst>
                                </p:cTn>
                              </p:par>
                              <p:par>
                                <p:cTn id="128" presetID="10" presetClass="entr" presetSubtype="0" fill="hold" nodeType="withEffect">
                                  <p:stCondLst>
                                    <p:cond delay="0"/>
                                  </p:stCondLst>
                                  <p:childTnLst>
                                    <p:set>
                                      <p:cBhvr>
                                        <p:cTn id="129" dur="1" fill="hold">
                                          <p:stCondLst>
                                            <p:cond delay="0"/>
                                          </p:stCondLst>
                                        </p:cTn>
                                        <p:tgtEl>
                                          <p:spTgt spid="187"/>
                                        </p:tgtEl>
                                        <p:attrNameLst>
                                          <p:attrName>style.visibility</p:attrName>
                                        </p:attrNameLst>
                                      </p:cBhvr>
                                      <p:to>
                                        <p:strVal val="visible"/>
                                      </p:to>
                                    </p:set>
                                    <p:animEffect transition="in" filter="fade">
                                      <p:cBhvr>
                                        <p:cTn id="130" dur="500"/>
                                        <p:tgtEl>
                                          <p:spTgt spid="187"/>
                                        </p:tgtEl>
                                      </p:cBhvr>
                                    </p:animEffect>
                                  </p:childTnLst>
                                </p:cTn>
                              </p:par>
                              <p:par>
                                <p:cTn id="131" presetID="10" presetClass="entr" presetSubtype="0" fill="hold" nodeType="withEffect">
                                  <p:stCondLst>
                                    <p:cond delay="0"/>
                                  </p:stCondLst>
                                  <p:childTnLst>
                                    <p:set>
                                      <p:cBhvr>
                                        <p:cTn id="132" dur="1" fill="hold">
                                          <p:stCondLst>
                                            <p:cond delay="0"/>
                                          </p:stCondLst>
                                        </p:cTn>
                                        <p:tgtEl>
                                          <p:spTgt spid="188"/>
                                        </p:tgtEl>
                                        <p:attrNameLst>
                                          <p:attrName>style.visibility</p:attrName>
                                        </p:attrNameLst>
                                      </p:cBhvr>
                                      <p:to>
                                        <p:strVal val="visible"/>
                                      </p:to>
                                    </p:set>
                                    <p:animEffect transition="in" filter="fade">
                                      <p:cBhvr>
                                        <p:cTn id="133" dur="500"/>
                                        <p:tgtEl>
                                          <p:spTgt spid="188"/>
                                        </p:tgtEl>
                                      </p:cBhvr>
                                    </p:animEffect>
                                  </p:childTnLst>
                                </p:cTn>
                              </p:par>
                              <p:par>
                                <p:cTn id="134" presetID="10" presetClass="entr" presetSubtype="0" fill="hold" nodeType="withEffect">
                                  <p:stCondLst>
                                    <p:cond delay="0"/>
                                  </p:stCondLst>
                                  <p:childTnLst>
                                    <p:set>
                                      <p:cBhvr>
                                        <p:cTn id="135" dur="1" fill="hold">
                                          <p:stCondLst>
                                            <p:cond delay="0"/>
                                          </p:stCondLst>
                                        </p:cTn>
                                        <p:tgtEl>
                                          <p:spTgt spid="189"/>
                                        </p:tgtEl>
                                        <p:attrNameLst>
                                          <p:attrName>style.visibility</p:attrName>
                                        </p:attrNameLst>
                                      </p:cBhvr>
                                      <p:to>
                                        <p:strVal val="visible"/>
                                      </p:to>
                                    </p:set>
                                    <p:animEffect transition="in" filter="fade">
                                      <p:cBhvr>
                                        <p:cTn id="136" dur="500"/>
                                        <p:tgtEl>
                                          <p:spTgt spid="18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fade">
                                      <p:cBhvr>
                                        <p:cTn id="139" dur="500"/>
                                        <p:tgtEl>
                                          <p:spTgt spid="81"/>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50"/>
                                        </p:tgtEl>
                                        <p:attrNameLst>
                                          <p:attrName>style.visibility</p:attrName>
                                        </p:attrNameLst>
                                      </p:cBhvr>
                                      <p:to>
                                        <p:strVal val="visible"/>
                                      </p:to>
                                    </p:set>
                                    <p:animEffect transition="in" filter="fade">
                                      <p:cBhvr>
                                        <p:cTn id="144" dur="500"/>
                                        <p:tgtEl>
                                          <p:spTgt spid="15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fade">
                                      <p:cBhvr>
                                        <p:cTn id="14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3" grpId="0" animBg="1"/>
      <p:bldP spid="154" grpId="0" animBg="1"/>
      <p:bldP spid="155" grpId="0" animBg="1"/>
      <p:bldP spid="156" grpId="0" animBg="1"/>
      <p:bldP spid="157" grpId="0" animBg="1"/>
      <p:bldP spid="158" grpId="0"/>
      <p:bldP spid="160" grpId="0" animBg="1"/>
      <p:bldP spid="161" grpId="0" animBg="1"/>
      <p:bldP spid="162" grpId="0" animBg="1"/>
      <p:bldP spid="163" grpId="0" animBg="1"/>
      <p:bldP spid="164" grpId="0" animBg="1"/>
      <p:bldP spid="165" grpId="0"/>
      <p:bldP spid="167" grpId="0" animBg="1"/>
      <p:bldP spid="168" grpId="0" animBg="1"/>
      <p:bldP spid="169" grpId="0" animBg="1"/>
      <p:bldP spid="170" grpId="0" animBg="1"/>
      <p:bldP spid="171" grpId="0" animBg="1"/>
      <p:bldP spid="172" grpId="0"/>
      <p:bldP spid="174" grpId="0" animBg="1"/>
      <p:bldP spid="175" grpId="0" animBg="1"/>
      <p:bldP spid="176" grpId="0" animBg="1"/>
      <p:bldP spid="177" grpId="0" animBg="1"/>
      <p:bldP spid="178" grpId="0" animBg="1"/>
      <p:bldP spid="179" grpId="0"/>
      <p:bldP spid="1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err="1" smtClean="0"/>
              <a:t>Ceph</a:t>
            </a:r>
            <a:endParaRPr lang="en-US" dirty="0"/>
          </a:p>
        </p:txBody>
      </p:sp>
      <p:sp>
        <p:nvSpPr>
          <p:cNvPr id="15" name="Abgerundetes Rechteck 14"/>
          <p:cNvSpPr/>
          <p:nvPr>
            <p:custDataLst>
              <p:tags r:id="rId1"/>
            </p:custDataLst>
          </p:nvPr>
        </p:nvSpPr>
        <p:spPr bwMode="gray">
          <a:xfrm>
            <a:off x="250825" y="1058863"/>
            <a:ext cx="6049367" cy="3744911"/>
          </a:xfrm>
          <a:prstGeom prst="roundRect">
            <a:avLst>
              <a:gd name="adj" fmla="val 3391"/>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90000" rIns="54000" bIns="90000" rtlCol="0" anchor="t" anchorCtr="0"/>
          <a:lstStyle/>
          <a:p>
            <a:pPr marL="269875" indent="-1588">
              <a:spcBef>
                <a:spcPts val="600"/>
              </a:spcBef>
              <a:buClr>
                <a:srgbClr val="A30B1A"/>
              </a:buClr>
            </a:pPr>
            <a:r>
              <a:rPr lang="en-US" sz="1400" dirty="0">
                <a:solidFill>
                  <a:srgbClr val="000000"/>
                </a:solidFill>
              </a:rPr>
              <a:t>Ceph is an open source, software defined storage platform</a:t>
            </a:r>
          </a:p>
          <a:p>
            <a:pPr marL="541338" indent="-273050">
              <a:spcBef>
                <a:spcPts val="300"/>
              </a:spcBef>
              <a:buClr>
                <a:srgbClr val="A30B1A"/>
              </a:buClr>
              <a:buFont typeface="Wingdings" pitchFamily="2" charset="2"/>
              <a:buChar char="n"/>
            </a:pPr>
            <a:r>
              <a:rPr lang="en-US" sz="1400" dirty="0" smtClean="0">
                <a:solidFill>
                  <a:srgbClr val="000000"/>
                </a:solidFill>
              </a:rPr>
              <a:t>Designed to </a:t>
            </a:r>
            <a:r>
              <a:rPr lang="en-US" sz="1400" dirty="0">
                <a:solidFill>
                  <a:srgbClr val="000000"/>
                </a:solidFill>
              </a:rPr>
              <a:t>present </a:t>
            </a:r>
            <a:r>
              <a:rPr lang="en-US" sz="1400" dirty="0">
                <a:solidFill>
                  <a:srgbClr val="FF0000"/>
                </a:solidFill>
              </a:rPr>
              <a:t>object, block</a:t>
            </a:r>
            <a:r>
              <a:rPr lang="en-US" sz="1400" dirty="0">
                <a:solidFill>
                  <a:srgbClr val="000000"/>
                </a:solidFill>
              </a:rPr>
              <a:t>, and </a:t>
            </a:r>
            <a:r>
              <a:rPr lang="en-US" sz="1400" dirty="0">
                <a:solidFill>
                  <a:srgbClr val="FF0000"/>
                </a:solidFill>
              </a:rPr>
              <a:t>file storage </a:t>
            </a:r>
            <a:r>
              <a:rPr lang="en-US" sz="1400" dirty="0" smtClean="0">
                <a:solidFill>
                  <a:srgbClr val="000000"/>
                </a:solidFill>
              </a:rPr>
              <a:t>from a </a:t>
            </a:r>
            <a:r>
              <a:rPr lang="en-US" sz="1400" dirty="0">
                <a:solidFill>
                  <a:srgbClr val="000000"/>
                </a:solidFill>
              </a:rPr>
              <a:t>distributed </a:t>
            </a:r>
            <a:r>
              <a:rPr lang="hu-HU" sz="1400" dirty="0">
                <a:solidFill>
                  <a:srgbClr val="000000"/>
                </a:solidFill>
              </a:rPr>
              <a:t> </a:t>
            </a:r>
            <a:r>
              <a:rPr lang="hu-HU" sz="1400" dirty="0" smtClean="0">
                <a:solidFill>
                  <a:srgbClr val="000000"/>
                </a:solidFill>
              </a:rPr>
              <a:t>x</a:t>
            </a:r>
            <a:r>
              <a:rPr lang="en-US" sz="1400" dirty="0" smtClean="0">
                <a:solidFill>
                  <a:srgbClr val="000000"/>
                </a:solidFill>
              </a:rPr>
              <a:t>86 </a:t>
            </a:r>
            <a:r>
              <a:rPr lang="en-US" sz="1400" dirty="0">
                <a:solidFill>
                  <a:srgbClr val="000000"/>
                </a:solidFill>
              </a:rPr>
              <a:t>compute cluster, scalable </a:t>
            </a:r>
            <a:r>
              <a:rPr lang="en-US" sz="1400" dirty="0" smtClean="0">
                <a:solidFill>
                  <a:srgbClr val="000000"/>
                </a:solidFill>
              </a:rPr>
              <a:t>to </a:t>
            </a:r>
            <a:r>
              <a:rPr lang="en-US" sz="1400" dirty="0">
                <a:solidFill>
                  <a:srgbClr val="000000"/>
                </a:solidFill>
              </a:rPr>
              <a:t>the </a:t>
            </a:r>
            <a:r>
              <a:rPr lang="en-US" sz="1400" dirty="0" smtClean="0">
                <a:solidFill>
                  <a:srgbClr val="000000"/>
                </a:solidFill>
              </a:rPr>
              <a:t>Exabyte level </a:t>
            </a:r>
            <a:endParaRPr lang="en-US" sz="1400" dirty="0">
              <a:solidFill>
                <a:srgbClr val="000000"/>
              </a:solidFill>
            </a:endParaRPr>
          </a:p>
          <a:p>
            <a:pPr marL="541338" indent="-273050">
              <a:spcBef>
                <a:spcPts val="300"/>
              </a:spcBef>
              <a:buClr>
                <a:srgbClr val="A30B1A"/>
              </a:buClr>
              <a:buFont typeface="Wingdings" pitchFamily="2" charset="2"/>
              <a:buChar char="n"/>
            </a:pPr>
            <a:r>
              <a:rPr lang="en-US" sz="1400" dirty="0">
                <a:solidFill>
                  <a:srgbClr val="FF0000"/>
                </a:solidFill>
              </a:rPr>
              <a:t>Data are replicated over disks and nodes</a:t>
            </a:r>
            <a:r>
              <a:rPr lang="en-US" sz="1400" dirty="0">
                <a:solidFill>
                  <a:srgbClr val="000000"/>
                </a:solidFill>
              </a:rPr>
              <a:t>, delivering </a:t>
            </a:r>
            <a:r>
              <a:rPr lang="en-US" sz="1400" dirty="0" smtClean="0">
                <a:solidFill>
                  <a:srgbClr val="000000"/>
                </a:solidFill>
              </a:rPr>
              <a:t>fault tolerance</a:t>
            </a:r>
            <a:endParaRPr lang="en-US" sz="1400" dirty="0">
              <a:solidFill>
                <a:srgbClr val="000000"/>
              </a:solidFill>
            </a:endParaRPr>
          </a:p>
          <a:p>
            <a:pPr marL="541338" indent="-273050">
              <a:spcBef>
                <a:spcPts val="300"/>
              </a:spcBef>
              <a:buClr>
                <a:srgbClr val="A30B1A"/>
              </a:buClr>
              <a:buFont typeface="Wingdings" pitchFamily="2" charset="2"/>
              <a:buChar char="n"/>
            </a:pPr>
            <a:r>
              <a:rPr lang="en-US" sz="1400" dirty="0">
                <a:solidFill>
                  <a:srgbClr val="000000"/>
                </a:solidFill>
              </a:rPr>
              <a:t>The system is designed to be both self-healing </a:t>
            </a:r>
            <a:r>
              <a:rPr lang="en-US" sz="1400" dirty="0" smtClean="0">
                <a:solidFill>
                  <a:srgbClr val="000000"/>
                </a:solidFill>
              </a:rPr>
              <a:t>and </a:t>
            </a:r>
            <a:r>
              <a:rPr lang="en-US" sz="1400" dirty="0">
                <a:solidFill>
                  <a:srgbClr val="000000"/>
                </a:solidFill>
              </a:rPr>
              <a:t>self-managing</a:t>
            </a:r>
          </a:p>
          <a:p>
            <a:pPr marL="541338" indent="-273050">
              <a:spcBef>
                <a:spcPts val="300"/>
              </a:spcBef>
              <a:buClr>
                <a:srgbClr val="A30B1A"/>
              </a:buClr>
              <a:buFont typeface="Wingdings" pitchFamily="2" charset="2"/>
              <a:buChar char="n"/>
            </a:pPr>
            <a:r>
              <a:rPr lang="en-US" sz="1400" dirty="0">
                <a:solidFill>
                  <a:srgbClr val="FF0000"/>
                </a:solidFill>
              </a:rPr>
              <a:t>Objective is to reduce investment </a:t>
            </a:r>
            <a:r>
              <a:rPr lang="en-US" sz="1400" dirty="0">
                <a:solidFill>
                  <a:srgbClr val="000000"/>
                </a:solidFill>
              </a:rPr>
              <a:t>and operational costs</a:t>
            </a:r>
            <a:br>
              <a:rPr lang="en-US" sz="1400" dirty="0">
                <a:solidFill>
                  <a:srgbClr val="000000"/>
                </a:solidFill>
              </a:rPr>
            </a:br>
            <a:endParaRPr lang="en-US" sz="1400" dirty="0">
              <a:solidFill>
                <a:srgbClr val="000000"/>
              </a:solidFill>
            </a:endParaRPr>
          </a:p>
          <a:p>
            <a:pPr marL="269875" indent="-1588">
              <a:spcBef>
                <a:spcPts val="600"/>
              </a:spcBef>
              <a:buClr>
                <a:srgbClr val="A30B1A"/>
              </a:buClr>
            </a:pPr>
            <a:r>
              <a:rPr lang="en-US" sz="1400" dirty="0">
                <a:solidFill>
                  <a:srgbClr val="000000"/>
                </a:solidFill>
              </a:rPr>
              <a:t>Ceph is part of the OpenStack project</a:t>
            </a:r>
          </a:p>
          <a:p>
            <a:pPr marL="541338" indent="-273050">
              <a:spcBef>
                <a:spcPts val="300"/>
              </a:spcBef>
              <a:buClr>
                <a:srgbClr val="A30B1A"/>
              </a:buClr>
              <a:buFont typeface="Wingdings" pitchFamily="2" charset="2"/>
              <a:buChar char="n"/>
            </a:pPr>
            <a:r>
              <a:rPr lang="en-US" sz="1400" dirty="0">
                <a:solidFill>
                  <a:srgbClr val="000000"/>
                </a:solidFill>
              </a:rPr>
              <a:t>Ceph software is the core storage element </a:t>
            </a:r>
            <a:r>
              <a:rPr lang="en-US" sz="1400" dirty="0" smtClean="0">
                <a:solidFill>
                  <a:srgbClr val="000000"/>
                </a:solidFill>
              </a:rPr>
              <a:t/>
            </a:r>
            <a:br>
              <a:rPr lang="en-US" sz="1400" dirty="0" smtClean="0">
                <a:solidFill>
                  <a:srgbClr val="000000"/>
                </a:solidFill>
              </a:rPr>
            </a:br>
            <a:r>
              <a:rPr lang="en-US" sz="1400" dirty="0" smtClean="0">
                <a:solidFill>
                  <a:srgbClr val="000000"/>
                </a:solidFill>
              </a:rPr>
              <a:t>of </a:t>
            </a:r>
            <a:r>
              <a:rPr lang="en-US" sz="1400" dirty="0">
                <a:solidFill>
                  <a:srgbClr val="000000"/>
                </a:solidFill>
              </a:rPr>
              <a:t>the OpenStack project</a:t>
            </a:r>
          </a:p>
          <a:p>
            <a:pPr marL="541338" indent="-273050">
              <a:spcBef>
                <a:spcPts val="300"/>
              </a:spcBef>
              <a:buClr>
                <a:srgbClr val="A30B1A"/>
              </a:buClr>
              <a:buFont typeface="Wingdings" pitchFamily="2" charset="2"/>
              <a:buChar char="n"/>
            </a:pPr>
            <a:r>
              <a:rPr lang="en-US" sz="1400" dirty="0">
                <a:solidFill>
                  <a:srgbClr val="000000"/>
                </a:solidFill>
              </a:rPr>
              <a:t>OpenStack enables IT organizations building private </a:t>
            </a:r>
            <a:r>
              <a:rPr lang="en-US" sz="1400" dirty="0" smtClean="0">
                <a:solidFill>
                  <a:srgbClr val="000000"/>
                </a:solidFill>
              </a:rPr>
              <a:t/>
            </a:r>
            <a:br>
              <a:rPr lang="en-US" sz="1400" dirty="0" smtClean="0">
                <a:solidFill>
                  <a:srgbClr val="000000"/>
                </a:solidFill>
              </a:rPr>
            </a:br>
            <a:r>
              <a:rPr lang="en-US" sz="1400" dirty="0" smtClean="0">
                <a:solidFill>
                  <a:srgbClr val="000000"/>
                </a:solidFill>
              </a:rPr>
              <a:t>and </a:t>
            </a:r>
            <a:r>
              <a:rPr lang="en-US" sz="1400" dirty="0">
                <a:solidFill>
                  <a:srgbClr val="000000"/>
                </a:solidFill>
              </a:rPr>
              <a:t>public cloud environments with open source software</a:t>
            </a:r>
          </a:p>
        </p:txBody>
      </p:sp>
      <p:grpSp>
        <p:nvGrpSpPr>
          <p:cNvPr id="20" name="Gruppieren 10"/>
          <p:cNvGrpSpPr/>
          <p:nvPr>
            <p:custDataLst>
              <p:tags r:id="rId2"/>
            </p:custDataLst>
          </p:nvPr>
        </p:nvGrpSpPr>
        <p:grpSpPr bwMode="gray">
          <a:xfrm>
            <a:off x="323410" y="2893718"/>
            <a:ext cx="252000" cy="252000"/>
            <a:chOff x="503548" y="5502039"/>
            <a:chExt cx="360040" cy="360040"/>
          </a:xfrm>
        </p:grpSpPr>
        <p:sp>
          <p:nvSpPr>
            <p:cNvPr id="21" name="Ellipse 20"/>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22" name="Bogen 21"/>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23" name="Bogen 22"/>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pic>
        <p:nvPicPr>
          <p:cNvPr id="2240514" name="Picture 2" descr="Y:\intern\a_osoby\Renata\FTS\openstack-cloud-software-vertical-cmyk.eps\openstack-cloud-software-vertical-cmyk.wmf"/>
          <p:cNvPicPr>
            <a:picLocks noChangeAspect="1" noChangeArrowheads="1"/>
          </p:cNvPicPr>
          <p:nvPr>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bwMode="gray">
          <a:xfrm>
            <a:off x="7353368" y="3448808"/>
            <a:ext cx="1107064" cy="879747"/>
          </a:xfrm>
          <a:prstGeom prst="rect">
            <a:avLst/>
          </a:prstGeom>
          <a:noFill/>
          <a:extLst>
            <a:ext uri="{909E8E84-426E-40DD-AFC4-6F175D3DCCD1}">
              <a14:hiddenFill xmlns:a14="http://schemas.microsoft.com/office/drawing/2010/main">
                <a:solidFill>
                  <a:srgbClr val="FFFFFF"/>
                </a:solidFill>
              </a14:hiddenFill>
            </a:ext>
          </a:extLst>
        </p:spPr>
      </p:pic>
      <p:sp>
        <p:nvSpPr>
          <p:cNvPr id="27" name="Trapezoid 26"/>
          <p:cNvSpPr/>
          <p:nvPr>
            <p:custDataLst>
              <p:tags r:id="rId4"/>
            </p:custDataLst>
          </p:nvPr>
        </p:nvSpPr>
        <p:spPr bwMode="gray">
          <a:xfrm flipV="1">
            <a:off x="7596336" y="1635646"/>
            <a:ext cx="575556" cy="1656184"/>
          </a:xfrm>
          <a:prstGeom prst="trapezoid">
            <a:avLst>
              <a:gd name="adj" fmla="val 57735"/>
            </a:avLst>
          </a:prstGeom>
          <a:gradFill>
            <a:gsLst>
              <a:gs pos="100000">
                <a:schemeClr val="accent1"/>
              </a:gs>
              <a:gs pos="0">
                <a:schemeClr val="accent2"/>
              </a:gs>
            </a:gsLst>
            <a:lin ang="5400000" scaled="1"/>
          </a:gradFill>
          <a:ln w="9525" cap="flat" cmpd="sng" algn="ctr">
            <a:noFill/>
            <a:prstDash val="solid"/>
            <a:round/>
            <a:headEnd type="none" w="med" len="med"/>
            <a:tailEnd type="none" w="med" len="med"/>
          </a:ln>
          <a:effectLst/>
        </p:spPr>
        <p:txBody>
          <a:bodyPr vert="horz" wrap="square" lIns="756000" tIns="46800" rIns="180000" bIns="46800" numCol="1" rtlCol="0" anchor="ctr" anchorCtr="0" compatLnSpc="1">
            <a:prstTxWarp prst="textNoShape">
              <a:avLst/>
            </a:prstTxWarp>
          </a:bodyPr>
          <a:lstStyle/>
          <a:p>
            <a:endParaRPr lang="en-US" sz="1600" dirty="0">
              <a:solidFill>
                <a:srgbClr val="FFFFFF"/>
              </a:solidFill>
            </a:endParaRPr>
          </a:p>
        </p:txBody>
      </p:sp>
      <p:pic>
        <p:nvPicPr>
          <p:cNvPr id="2240517" name="Picture 5" descr="C:\Users\kovzan\Desktop\Bez-nazwy-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gray">
          <a:xfrm>
            <a:off x="6957427" y="1005277"/>
            <a:ext cx="1719029" cy="52235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ieren 10"/>
          <p:cNvGrpSpPr/>
          <p:nvPr/>
        </p:nvGrpSpPr>
        <p:grpSpPr bwMode="gray">
          <a:xfrm>
            <a:off x="323380" y="1167622"/>
            <a:ext cx="252000" cy="252000"/>
            <a:chOff x="503548" y="5502039"/>
            <a:chExt cx="360040" cy="360040"/>
          </a:xfrm>
        </p:grpSpPr>
        <p:sp>
          <p:nvSpPr>
            <p:cNvPr id="25" name="Ellipse 24"/>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26" name="Bogen 25"/>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28" name="Bogen 27"/>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spTree>
    <p:extLst>
      <p:ext uri="{BB962C8B-B14F-4D97-AF65-F5344CB8AC3E}">
        <p14:creationId xmlns:p14="http://schemas.microsoft.com/office/powerpoint/2010/main" val="129609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Honnan jön a </a:t>
            </a:r>
            <a:r>
              <a:rPr lang="hu-HU" dirty="0" err="1" smtClean="0"/>
              <a:t>Ceph</a:t>
            </a:r>
            <a:r>
              <a:rPr lang="hu-HU" dirty="0" smtClean="0"/>
              <a:t>?</a:t>
            </a:r>
            <a:br>
              <a:rPr lang="hu-HU" dirty="0" smtClean="0"/>
            </a:br>
            <a:r>
              <a:rPr lang="hu-HU" dirty="0" smtClean="0"/>
              <a:t>Válasz: az </a:t>
            </a:r>
            <a:r>
              <a:rPr lang="hu-HU" dirty="0" err="1" smtClean="0"/>
              <a:t>Inktank</a:t>
            </a:r>
            <a:r>
              <a:rPr lang="hu-HU" dirty="0" smtClean="0"/>
              <a:t> és a </a:t>
            </a:r>
            <a:r>
              <a:rPr lang="hu-HU" dirty="0" err="1" smtClean="0"/>
              <a:t>Cephalopodák</a:t>
            </a:r>
            <a:endParaRPr lang="hu-HU" dirty="0"/>
          </a:p>
        </p:txBody>
      </p:sp>
      <p:sp>
        <p:nvSpPr>
          <p:cNvPr id="3" name="Szövegdoboz 2"/>
          <p:cNvSpPr txBox="1"/>
          <p:nvPr/>
        </p:nvSpPr>
        <p:spPr>
          <a:xfrm>
            <a:off x="4099172" y="987574"/>
            <a:ext cx="4680521" cy="3693319"/>
          </a:xfrm>
          <a:prstGeom prst="rect">
            <a:avLst/>
          </a:prstGeom>
          <a:noFill/>
        </p:spPr>
        <p:txBody>
          <a:bodyPr wrap="square" rtlCol="0">
            <a:spAutoFit/>
          </a:bodyPr>
          <a:lstStyle/>
          <a:p>
            <a:r>
              <a:rPr lang="hu-HU" dirty="0" err="1" smtClean="0"/>
              <a:t>InkTank</a:t>
            </a:r>
            <a:r>
              <a:rPr lang="hu-HU" dirty="0" smtClean="0"/>
              <a:t>: SW cég, aki elkezdett fejleszteni egy SW alapú tároló megoldást.</a:t>
            </a:r>
          </a:p>
          <a:p>
            <a:endParaRPr lang="hu-HU" dirty="0"/>
          </a:p>
          <a:p>
            <a:r>
              <a:rPr lang="hu-HU" dirty="0" smtClean="0"/>
              <a:t>A </a:t>
            </a:r>
            <a:r>
              <a:rPr lang="hu-HU" dirty="0" err="1" smtClean="0"/>
              <a:t>tinta-tartáylban</a:t>
            </a:r>
            <a:r>
              <a:rPr lang="hu-HU" dirty="0" smtClean="0"/>
              <a:t>, nyilván tintahalak laknak</a:t>
            </a:r>
            <a:endParaRPr lang="hu-HU" dirty="0"/>
          </a:p>
          <a:p>
            <a:endParaRPr lang="hu-HU" dirty="0" smtClean="0"/>
          </a:p>
          <a:p>
            <a:r>
              <a:rPr lang="hu-HU" dirty="0" smtClean="0"/>
              <a:t>A tintahal egy </a:t>
            </a:r>
            <a:r>
              <a:rPr lang="hu-HU" dirty="0" err="1" smtClean="0"/>
              <a:t>Cephalopoda</a:t>
            </a:r>
            <a:r>
              <a:rPr lang="hu-HU" dirty="0" smtClean="0"/>
              <a:t>, mert</a:t>
            </a:r>
            <a:endParaRPr lang="hu-HU" dirty="0"/>
          </a:p>
          <a:p>
            <a:endParaRPr lang="hu-HU" dirty="0" smtClean="0"/>
          </a:p>
          <a:p>
            <a:r>
              <a:rPr lang="hu-HU" dirty="0" smtClean="0"/>
              <a:t>A</a:t>
            </a:r>
            <a:r>
              <a:rPr lang="hu-HU" dirty="0"/>
              <a:t> </a:t>
            </a:r>
            <a:r>
              <a:rPr lang="hu-HU" b="1" dirty="0"/>
              <a:t>közönséges tintahal</a:t>
            </a:r>
            <a:r>
              <a:rPr lang="hu-HU" dirty="0"/>
              <a:t> vagy </a:t>
            </a:r>
            <a:r>
              <a:rPr lang="hu-HU" b="1" dirty="0"/>
              <a:t>szépia</a:t>
            </a:r>
            <a:r>
              <a:rPr lang="hu-HU" dirty="0"/>
              <a:t> </a:t>
            </a:r>
            <a:r>
              <a:rPr lang="hu-HU" dirty="0" smtClean="0"/>
              <a:t/>
            </a:r>
            <a:br>
              <a:rPr lang="hu-HU" dirty="0" smtClean="0"/>
            </a:br>
            <a:r>
              <a:rPr lang="hu-HU" i="1" dirty="0" smtClean="0"/>
              <a:t>(</a:t>
            </a:r>
            <a:r>
              <a:rPr lang="hu-HU" i="1" dirty="0" err="1" smtClean="0"/>
              <a:t>Sepiaofficinalis</a:t>
            </a:r>
            <a:r>
              <a:rPr lang="hu-HU" i="1" dirty="0"/>
              <a:t>)</a:t>
            </a:r>
            <a:r>
              <a:rPr lang="hu-HU" dirty="0"/>
              <a:t> a </a:t>
            </a:r>
            <a:r>
              <a:rPr lang="hu-HU" dirty="0">
                <a:hlinkClick r:id="rId2" tooltip="Fejlábúak"/>
              </a:rPr>
              <a:t>fejlábúak</a:t>
            </a:r>
            <a:r>
              <a:rPr lang="hu-HU" dirty="0"/>
              <a:t> </a:t>
            </a:r>
            <a:r>
              <a:rPr lang="hu-HU" dirty="0" smtClean="0"/>
              <a:t/>
            </a:r>
            <a:br>
              <a:rPr lang="hu-HU" dirty="0" smtClean="0"/>
            </a:br>
            <a:r>
              <a:rPr lang="hu-HU" i="1" dirty="0" smtClean="0"/>
              <a:t>(</a:t>
            </a:r>
            <a:r>
              <a:rPr lang="hu-HU" i="1" dirty="0" err="1"/>
              <a:t>Cephalopoda</a:t>
            </a:r>
            <a:r>
              <a:rPr lang="hu-HU" i="1" dirty="0"/>
              <a:t>)</a:t>
            </a:r>
            <a:r>
              <a:rPr lang="hu-HU" dirty="0"/>
              <a:t> </a:t>
            </a:r>
            <a:r>
              <a:rPr lang="hu-HU" dirty="0">
                <a:hlinkClick r:id="rId3" tooltip="Osztály (rendszertan)"/>
              </a:rPr>
              <a:t>osztályának</a:t>
            </a:r>
            <a:r>
              <a:rPr lang="hu-HU" dirty="0"/>
              <a:t> </a:t>
            </a:r>
            <a:r>
              <a:rPr lang="hu-HU" dirty="0" smtClean="0"/>
              <a:t/>
            </a:r>
            <a:br>
              <a:rPr lang="hu-HU" dirty="0" smtClean="0"/>
            </a:br>
            <a:r>
              <a:rPr lang="hu-HU" dirty="0" smtClean="0"/>
              <a:t>a</a:t>
            </a:r>
            <a:r>
              <a:rPr lang="hu-HU" dirty="0"/>
              <a:t> </a:t>
            </a:r>
            <a:r>
              <a:rPr lang="hu-HU" dirty="0">
                <a:hlinkClick r:id="rId4" tooltip="Tintahalak"/>
              </a:rPr>
              <a:t>tintahalak</a:t>
            </a:r>
            <a:r>
              <a:rPr lang="hu-HU" dirty="0"/>
              <a:t> </a:t>
            </a:r>
            <a:r>
              <a:rPr lang="hu-HU" i="1" dirty="0"/>
              <a:t>(</a:t>
            </a:r>
            <a:r>
              <a:rPr lang="hu-HU" i="1" dirty="0" err="1"/>
              <a:t>Sepiida</a:t>
            </a:r>
            <a:r>
              <a:rPr lang="hu-HU" i="1" dirty="0"/>
              <a:t>)</a:t>
            </a:r>
            <a:r>
              <a:rPr lang="hu-HU" dirty="0"/>
              <a:t> </a:t>
            </a:r>
            <a:r>
              <a:rPr lang="hu-HU" dirty="0">
                <a:hlinkClick r:id="rId5" tooltip="Rend (rendszertan)"/>
              </a:rPr>
              <a:t>rendjébe</a:t>
            </a:r>
            <a:r>
              <a:rPr lang="hu-HU" dirty="0"/>
              <a:t>, ezen belül a </a:t>
            </a:r>
            <a:r>
              <a:rPr lang="hu-HU" dirty="0">
                <a:hlinkClick r:id="rId6" tooltip="Törpeszépiák"/>
              </a:rPr>
              <a:t>törpeszépiák</a:t>
            </a:r>
            <a:r>
              <a:rPr lang="hu-HU" dirty="0"/>
              <a:t> </a:t>
            </a:r>
            <a:r>
              <a:rPr lang="hu-HU" i="1" dirty="0"/>
              <a:t>(</a:t>
            </a:r>
            <a:r>
              <a:rPr lang="hu-HU" i="1" dirty="0" err="1"/>
              <a:t>Sepiidae</a:t>
            </a:r>
            <a:r>
              <a:rPr lang="hu-HU" i="1" dirty="0"/>
              <a:t>)</a:t>
            </a:r>
            <a:r>
              <a:rPr lang="hu-HU" dirty="0"/>
              <a:t> </a:t>
            </a:r>
            <a:r>
              <a:rPr lang="hu-HU" dirty="0">
                <a:hlinkClick r:id="rId7" tooltip="Család (rendszertan)"/>
              </a:rPr>
              <a:t>családjába</a:t>
            </a:r>
            <a:r>
              <a:rPr lang="hu-HU" dirty="0"/>
              <a:t> tartozó </a:t>
            </a:r>
            <a:r>
              <a:rPr lang="hu-HU" dirty="0">
                <a:hlinkClick r:id="rId8" tooltip="Faj"/>
              </a:rPr>
              <a:t>faj</a:t>
            </a:r>
            <a:r>
              <a:rPr lang="hu-HU" dirty="0" smtClean="0"/>
              <a:t>.</a:t>
            </a:r>
          </a:p>
        </p:txBody>
      </p:sp>
      <p:sp>
        <p:nvSpPr>
          <p:cNvPr id="4" name="AutoShape 2" descr="Akváriumi példá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5" name="Kép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375" y="1484759"/>
            <a:ext cx="3302000" cy="2476500"/>
          </a:xfrm>
          <a:prstGeom prst="rect">
            <a:avLst/>
          </a:prstGeom>
        </p:spPr>
      </p:pic>
    </p:spTree>
    <p:extLst>
      <p:ext uri="{BB962C8B-B14F-4D97-AF65-F5344CB8AC3E}">
        <p14:creationId xmlns:p14="http://schemas.microsoft.com/office/powerpoint/2010/main" val="104417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gray"/>
        <p:txBody>
          <a:bodyPr/>
          <a:lstStyle/>
          <a:p>
            <a:r>
              <a:rPr lang="en-US" dirty="0" smtClean="0"/>
              <a:t>CRUSH Data Placement</a:t>
            </a:r>
            <a:r>
              <a:rPr lang="hu-HU" dirty="0" smtClean="0"/>
              <a:t> – A </a:t>
            </a:r>
            <a:r>
              <a:rPr lang="hu-HU" dirty="0" err="1" smtClean="0"/>
              <a:t>Ceph</a:t>
            </a:r>
            <a:r>
              <a:rPr lang="hu-HU" dirty="0" smtClean="0"/>
              <a:t> lelke…</a:t>
            </a:r>
            <a:endParaRPr lang="en-US" dirty="0" smtClean="0"/>
          </a:p>
        </p:txBody>
      </p:sp>
      <p:sp>
        <p:nvSpPr>
          <p:cNvPr id="9" name="Abgerundetes Rechteck 8"/>
          <p:cNvSpPr/>
          <p:nvPr>
            <p:custDataLst>
              <p:tags r:id="rId1"/>
            </p:custDataLst>
          </p:nvPr>
        </p:nvSpPr>
        <p:spPr bwMode="gray">
          <a:xfrm>
            <a:off x="252480" y="1058863"/>
            <a:ext cx="8640000" cy="3744912"/>
          </a:xfrm>
          <a:prstGeom prst="roundRect">
            <a:avLst>
              <a:gd name="adj" fmla="val 3391"/>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90000" rIns="54000" bIns="90000" rtlCol="0" anchor="t" anchorCtr="0"/>
          <a:lstStyle/>
          <a:p>
            <a:pPr marL="269875" indent="-1588">
              <a:spcBef>
                <a:spcPts val="600"/>
              </a:spcBef>
              <a:buClr>
                <a:srgbClr val="A30B1A"/>
              </a:buClr>
            </a:pPr>
            <a:r>
              <a:rPr lang="en-US" sz="1400" b="1" dirty="0">
                <a:solidFill>
                  <a:srgbClr val="000000"/>
                </a:solidFill>
              </a:rPr>
              <a:t>C</a:t>
            </a:r>
            <a:r>
              <a:rPr lang="en-US" sz="1400" dirty="0">
                <a:solidFill>
                  <a:srgbClr val="000000"/>
                </a:solidFill>
              </a:rPr>
              <a:t>ontrolled </a:t>
            </a:r>
            <a:r>
              <a:rPr lang="en-US" sz="1400" b="1" dirty="0">
                <a:solidFill>
                  <a:srgbClr val="000000"/>
                </a:solidFill>
              </a:rPr>
              <a:t>R</a:t>
            </a:r>
            <a:r>
              <a:rPr lang="en-US" sz="1400" dirty="0">
                <a:solidFill>
                  <a:srgbClr val="000000"/>
                </a:solidFill>
              </a:rPr>
              <a:t>eplication </a:t>
            </a:r>
            <a:r>
              <a:rPr lang="en-US" sz="1400" b="1" dirty="0">
                <a:solidFill>
                  <a:srgbClr val="000000"/>
                </a:solidFill>
              </a:rPr>
              <a:t>U</a:t>
            </a:r>
            <a:r>
              <a:rPr lang="en-US" sz="1400" dirty="0">
                <a:solidFill>
                  <a:srgbClr val="000000"/>
                </a:solidFill>
              </a:rPr>
              <a:t>nder </a:t>
            </a:r>
            <a:r>
              <a:rPr lang="en-US" sz="1400" b="1" dirty="0">
                <a:solidFill>
                  <a:srgbClr val="000000"/>
                </a:solidFill>
              </a:rPr>
              <a:t>S</a:t>
            </a:r>
            <a:r>
              <a:rPr lang="en-US" sz="1400" dirty="0">
                <a:solidFill>
                  <a:srgbClr val="000000"/>
                </a:solidFill>
              </a:rPr>
              <a:t>calable </a:t>
            </a:r>
            <a:r>
              <a:rPr lang="en-US" sz="1400" b="1" dirty="0">
                <a:solidFill>
                  <a:srgbClr val="000000"/>
                </a:solidFill>
              </a:rPr>
              <a:t>H</a:t>
            </a:r>
            <a:r>
              <a:rPr lang="en-US" sz="1400" dirty="0">
                <a:solidFill>
                  <a:srgbClr val="000000"/>
                </a:solidFill>
              </a:rPr>
              <a:t>ashing </a:t>
            </a:r>
            <a:r>
              <a:rPr lang="en-US" sz="1400" b="1" dirty="0">
                <a:solidFill>
                  <a:srgbClr val="000000"/>
                </a:solidFill>
              </a:rPr>
              <a:t>(CRUSH)</a:t>
            </a:r>
          </a:p>
          <a:p>
            <a:pPr marL="269875" indent="-1588">
              <a:spcBef>
                <a:spcPts val="600"/>
              </a:spcBef>
              <a:buClr>
                <a:srgbClr val="A30B1A"/>
              </a:buClr>
            </a:pPr>
            <a:r>
              <a:rPr lang="en-US" sz="1400" dirty="0">
                <a:solidFill>
                  <a:srgbClr val="000000"/>
                </a:solidFill>
              </a:rPr>
              <a:t>Metadata computed instead of stored</a:t>
            </a:r>
          </a:p>
          <a:p>
            <a:pPr marL="554037" indent="-285750">
              <a:spcBef>
                <a:spcPts val="200"/>
              </a:spcBef>
              <a:buClr>
                <a:srgbClr val="A30B1A"/>
              </a:buClr>
              <a:buFont typeface="Wingdings" panose="05000000000000000000" pitchFamily="2" charset="2"/>
              <a:buChar char="n"/>
            </a:pPr>
            <a:r>
              <a:rPr lang="en-US" sz="1400" dirty="0" smtClean="0">
                <a:solidFill>
                  <a:srgbClr val="000000"/>
                </a:solidFill>
              </a:rPr>
              <a:t>Almost </a:t>
            </a:r>
            <a:r>
              <a:rPr lang="en-US" sz="1400" dirty="0" smtClean="0">
                <a:solidFill>
                  <a:srgbClr val="FF0000"/>
                </a:solidFill>
              </a:rPr>
              <a:t>no </a:t>
            </a:r>
            <a:r>
              <a:rPr lang="en-US" sz="1400" dirty="0">
                <a:solidFill>
                  <a:srgbClr val="FF0000"/>
                </a:solidFill>
              </a:rPr>
              <a:t>central lookups</a:t>
            </a:r>
          </a:p>
          <a:p>
            <a:pPr marL="269875" indent="-1588">
              <a:spcBef>
                <a:spcPts val="600"/>
              </a:spcBef>
              <a:buClr>
                <a:srgbClr val="A30B1A"/>
              </a:buClr>
            </a:pPr>
            <a:r>
              <a:rPr lang="en-US" sz="1400" dirty="0">
                <a:solidFill>
                  <a:srgbClr val="FF0000"/>
                </a:solidFill>
              </a:rPr>
              <a:t>No hot spots</a:t>
            </a:r>
          </a:p>
          <a:p>
            <a:pPr marL="554037" indent="-285750">
              <a:spcBef>
                <a:spcPts val="200"/>
              </a:spcBef>
              <a:buClr>
                <a:srgbClr val="A30B1A"/>
              </a:buClr>
              <a:buFont typeface="Wingdings" panose="05000000000000000000" pitchFamily="2" charset="2"/>
              <a:buChar char="n"/>
            </a:pPr>
            <a:r>
              <a:rPr lang="en-US" sz="1400" dirty="0" smtClean="0">
                <a:solidFill>
                  <a:srgbClr val="000000"/>
                </a:solidFill>
              </a:rPr>
              <a:t>Pseudo-random, </a:t>
            </a:r>
            <a:r>
              <a:rPr lang="en-US" sz="1400" dirty="0">
                <a:solidFill>
                  <a:srgbClr val="000000"/>
                </a:solidFill>
              </a:rPr>
              <a:t>uniform (weighted) distribution</a:t>
            </a:r>
          </a:p>
          <a:p>
            <a:pPr marL="269875" indent="-1588">
              <a:spcBef>
                <a:spcPts val="600"/>
              </a:spcBef>
              <a:buClr>
                <a:srgbClr val="A30B1A"/>
              </a:buClr>
            </a:pPr>
            <a:r>
              <a:rPr lang="en-US" sz="1400" dirty="0">
                <a:solidFill>
                  <a:srgbClr val="000000"/>
                </a:solidFill>
              </a:rPr>
              <a:t>Dynamic adaption to infrastructure changes</a:t>
            </a:r>
          </a:p>
          <a:p>
            <a:pPr marL="554037" indent="-285750">
              <a:spcBef>
                <a:spcPts val="200"/>
              </a:spcBef>
              <a:buClr>
                <a:srgbClr val="A30B1A"/>
              </a:buClr>
              <a:buFont typeface="Wingdings" panose="05000000000000000000" pitchFamily="2" charset="2"/>
              <a:buChar char="n"/>
            </a:pPr>
            <a:r>
              <a:rPr lang="en-US" sz="1400" dirty="0" smtClean="0">
                <a:solidFill>
                  <a:srgbClr val="000000"/>
                </a:solidFill>
              </a:rPr>
              <a:t>Adding devices </a:t>
            </a:r>
            <a:r>
              <a:rPr lang="en-US" sz="1400" dirty="0">
                <a:solidFill>
                  <a:srgbClr val="000000"/>
                </a:solidFill>
              </a:rPr>
              <a:t>has no significant impact on data mapping </a:t>
            </a:r>
          </a:p>
          <a:p>
            <a:pPr marL="269875" indent="-1588">
              <a:spcBef>
                <a:spcPts val="600"/>
              </a:spcBef>
              <a:buClr>
                <a:srgbClr val="A30B1A"/>
              </a:buClr>
            </a:pPr>
            <a:r>
              <a:rPr lang="en-US" sz="1400" dirty="0">
                <a:solidFill>
                  <a:srgbClr val="000000"/>
                </a:solidFill>
              </a:rPr>
              <a:t>Infrastructure aware algorithm</a:t>
            </a:r>
          </a:p>
          <a:p>
            <a:pPr marL="554037" indent="-285750">
              <a:spcBef>
                <a:spcPts val="200"/>
              </a:spcBef>
              <a:buClr>
                <a:srgbClr val="A30B1A"/>
              </a:buClr>
              <a:buFont typeface="Wingdings" panose="05000000000000000000" pitchFamily="2" charset="2"/>
              <a:buChar char="n"/>
            </a:pPr>
            <a:r>
              <a:rPr lang="en-US" sz="1400" dirty="0">
                <a:solidFill>
                  <a:srgbClr val="000000"/>
                </a:solidFill>
              </a:rPr>
              <a:t>Placement based on physical infrastructure </a:t>
            </a:r>
          </a:p>
          <a:p>
            <a:pPr marL="554037" indent="-285750">
              <a:spcBef>
                <a:spcPts val="200"/>
              </a:spcBef>
              <a:buClr>
                <a:srgbClr val="A30B1A"/>
              </a:buClr>
              <a:buFont typeface="Wingdings" panose="05000000000000000000" pitchFamily="2" charset="2"/>
              <a:buChar char="n"/>
            </a:pPr>
            <a:r>
              <a:rPr lang="en-US" sz="1400" dirty="0" smtClean="0">
                <a:solidFill>
                  <a:srgbClr val="000000"/>
                </a:solidFill>
              </a:rPr>
              <a:t>E.g., </a:t>
            </a:r>
            <a:r>
              <a:rPr lang="en-US" sz="1400" dirty="0">
                <a:solidFill>
                  <a:srgbClr val="000000"/>
                </a:solidFill>
              </a:rPr>
              <a:t>devices, servers, cabinets, rows, DCs, etc.</a:t>
            </a:r>
          </a:p>
          <a:p>
            <a:pPr marL="269875" indent="-1588">
              <a:spcBef>
                <a:spcPts val="600"/>
              </a:spcBef>
              <a:buClr>
                <a:srgbClr val="A30B1A"/>
              </a:buClr>
            </a:pPr>
            <a:r>
              <a:rPr lang="en-US" sz="1400" dirty="0">
                <a:solidFill>
                  <a:srgbClr val="000000"/>
                </a:solidFill>
              </a:rPr>
              <a:t>Easy and flexible placement rules</a:t>
            </a:r>
          </a:p>
          <a:p>
            <a:pPr marL="554037" indent="-285750">
              <a:spcBef>
                <a:spcPts val="200"/>
              </a:spcBef>
              <a:buClr>
                <a:srgbClr val="A30B1A"/>
              </a:buClr>
              <a:buFont typeface="Wingdings" panose="05000000000000000000" pitchFamily="2" charset="2"/>
              <a:buChar char="n"/>
            </a:pPr>
            <a:r>
              <a:rPr lang="en-US" sz="1400" dirty="0">
                <a:solidFill>
                  <a:srgbClr val="000000"/>
                </a:solidFill>
              </a:rPr>
              <a:t>"</a:t>
            </a:r>
            <a:r>
              <a:rPr lang="en-US" sz="1400" dirty="0" smtClean="0">
                <a:solidFill>
                  <a:srgbClr val="000000"/>
                </a:solidFill>
              </a:rPr>
              <a:t>Three replicas</a:t>
            </a:r>
            <a:r>
              <a:rPr lang="en-US" sz="1400" dirty="0">
                <a:solidFill>
                  <a:srgbClr val="000000"/>
                </a:solidFill>
              </a:rPr>
              <a:t>, different cabinets, same </a:t>
            </a:r>
            <a:r>
              <a:rPr lang="en-US" sz="1400" dirty="0" smtClean="0">
                <a:solidFill>
                  <a:srgbClr val="000000"/>
                </a:solidFill>
              </a:rPr>
              <a:t>row"</a:t>
            </a:r>
            <a:endParaRPr lang="en-US" sz="1400" dirty="0">
              <a:solidFill>
                <a:srgbClr val="000000"/>
              </a:solidFill>
            </a:endParaRPr>
          </a:p>
          <a:p>
            <a:pPr marL="269875" indent="-1588">
              <a:spcBef>
                <a:spcPts val="600"/>
              </a:spcBef>
              <a:buClr>
                <a:srgbClr val="A30B1A"/>
              </a:buClr>
            </a:pPr>
            <a:r>
              <a:rPr lang="en-US" sz="1400" dirty="0">
                <a:solidFill>
                  <a:srgbClr val="000000"/>
                </a:solidFill>
              </a:rPr>
              <a:t>Quickly adjusts to failures</a:t>
            </a:r>
          </a:p>
          <a:p>
            <a:pPr marL="554037" indent="-285750">
              <a:spcBef>
                <a:spcPts val="200"/>
              </a:spcBef>
              <a:buClr>
                <a:srgbClr val="A30B1A"/>
              </a:buClr>
              <a:buFont typeface="Wingdings" panose="05000000000000000000" pitchFamily="2" charset="2"/>
              <a:buChar char="n"/>
            </a:pPr>
            <a:r>
              <a:rPr lang="en-US" sz="1400" dirty="0">
                <a:solidFill>
                  <a:srgbClr val="000000"/>
                </a:solidFill>
              </a:rPr>
              <a:t>Automatic and fast recovery from lost disks</a:t>
            </a:r>
          </a:p>
        </p:txBody>
      </p:sp>
      <p:grpSp>
        <p:nvGrpSpPr>
          <p:cNvPr id="10" name="Gruppieren 10"/>
          <p:cNvGrpSpPr/>
          <p:nvPr>
            <p:custDataLst>
              <p:tags r:id="rId2"/>
            </p:custDataLst>
          </p:nvPr>
        </p:nvGrpSpPr>
        <p:grpSpPr bwMode="gray">
          <a:xfrm>
            <a:off x="324163" y="1150640"/>
            <a:ext cx="252000" cy="252000"/>
            <a:chOff x="503548" y="5502039"/>
            <a:chExt cx="360040" cy="360040"/>
          </a:xfrm>
        </p:grpSpPr>
        <p:sp>
          <p:nvSpPr>
            <p:cNvPr id="11" name="Ellipse 10"/>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12" name="Bogen 11"/>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13" name="Bogen 12"/>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14" name="Gruppieren 10"/>
          <p:cNvGrpSpPr/>
          <p:nvPr>
            <p:custDataLst>
              <p:tags r:id="rId3"/>
            </p:custDataLst>
          </p:nvPr>
        </p:nvGrpSpPr>
        <p:grpSpPr bwMode="gray">
          <a:xfrm>
            <a:off x="324163" y="1463277"/>
            <a:ext cx="252000" cy="252000"/>
            <a:chOff x="503548" y="5502039"/>
            <a:chExt cx="360040" cy="360040"/>
          </a:xfrm>
        </p:grpSpPr>
        <p:sp>
          <p:nvSpPr>
            <p:cNvPr id="15" name="Ellipse 14"/>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16" name="Bogen 15"/>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17" name="Bogen 16"/>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18" name="Gruppieren 10"/>
          <p:cNvGrpSpPr/>
          <p:nvPr>
            <p:custDataLst>
              <p:tags r:id="rId4"/>
            </p:custDataLst>
          </p:nvPr>
        </p:nvGrpSpPr>
        <p:grpSpPr bwMode="gray">
          <a:xfrm>
            <a:off x="324163" y="1995714"/>
            <a:ext cx="252000" cy="252000"/>
            <a:chOff x="503548" y="5502039"/>
            <a:chExt cx="360040" cy="360040"/>
          </a:xfrm>
        </p:grpSpPr>
        <p:sp>
          <p:nvSpPr>
            <p:cNvPr id="19" name="Ellipse 18"/>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20" name="Bogen 19"/>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21" name="Bogen 20"/>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22" name="Gruppieren 10"/>
          <p:cNvGrpSpPr/>
          <p:nvPr>
            <p:custDataLst>
              <p:tags r:id="rId5"/>
            </p:custDataLst>
          </p:nvPr>
        </p:nvGrpSpPr>
        <p:grpSpPr bwMode="gray">
          <a:xfrm>
            <a:off x="324163" y="2512442"/>
            <a:ext cx="252000" cy="252000"/>
            <a:chOff x="503548" y="5502039"/>
            <a:chExt cx="360040" cy="360040"/>
          </a:xfrm>
        </p:grpSpPr>
        <p:sp>
          <p:nvSpPr>
            <p:cNvPr id="23" name="Ellipse 22"/>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24" name="Bogen 23"/>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25" name="Bogen 24"/>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26" name="Gruppieren 10"/>
          <p:cNvGrpSpPr/>
          <p:nvPr>
            <p:custDataLst>
              <p:tags r:id="rId6"/>
            </p:custDataLst>
          </p:nvPr>
        </p:nvGrpSpPr>
        <p:grpSpPr bwMode="gray">
          <a:xfrm>
            <a:off x="324163" y="3040868"/>
            <a:ext cx="252000" cy="252000"/>
            <a:chOff x="503548" y="5502039"/>
            <a:chExt cx="360040" cy="360040"/>
          </a:xfrm>
        </p:grpSpPr>
        <p:sp>
          <p:nvSpPr>
            <p:cNvPr id="27" name="Ellipse 26"/>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28" name="Bogen 27"/>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29" name="Bogen 28"/>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30" name="Gruppieren 10"/>
          <p:cNvGrpSpPr/>
          <p:nvPr>
            <p:custDataLst>
              <p:tags r:id="rId7"/>
            </p:custDataLst>
          </p:nvPr>
        </p:nvGrpSpPr>
        <p:grpSpPr bwMode="gray">
          <a:xfrm>
            <a:off x="324163" y="3814964"/>
            <a:ext cx="252000" cy="252000"/>
            <a:chOff x="503548" y="5502039"/>
            <a:chExt cx="360040" cy="360040"/>
          </a:xfrm>
        </p:grpSpPr>
        <p:sp>
          <p:nvSpPr>
            <p:cNvPr id="31" name="Ellipse 30"/>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32" name="Bogen 31"/>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33" name="Bogen 32"/>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grpSp>
        <p:nvGrpSpPr>
          <p:cNvPr id="34" name="Gruppieren 10"/>
          <p:cNvGrpSpPr/>
          <p:nvPr>
            <p:custDataLst>
              <p:tags r:id="rId8"/>
            </p:custDataLst>
          </p:nvPr>
        </p:nvGrpSpPr>
        <p:grpSpPr bwMode="gray">
          <a:xfrm>
            <a:off x="324163" y="4335974"/>
            <a:ext cx="252000" cy="252000"/>
            <a:chOff x="503548" y="5502039"/>
            <a:chExt cx="360040" cy="360040"/>
          </a:xfrm>
        </p:grpSpPr>
        <p:sp>
          <p:nvSpPr>
            <p:cNvPr id="35" name="Ellipse 34"/>
            <p:cNvSpPr/>
            <p:nvPr/>
          </p:nvSpPr>
          <p:spPr bwMode="gray">
            <a:xfrm>
              <a:off x="575444" y="5573625"/>
              <a:ext cx="218304" cy="21830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buClr>
                  <a:srgbClr val="A30B1A"/>
                </a:buClr>
              </a:pPr>
              <a:r>
                <a:rPr lang="en-US" sz="900" b="1" dirty="0" smtClean="0">
                  <a:solidFill>
                    <a:srgbClr val="FFFFFF"/>
                  </a:solidFill>
                  <a:sym typeface="Wingdings 3"/>
                </a:rPr>
                <a:t></a:t>
              </a:r>
              <a:endParaRPr lang="en-US" sz="900" b="1" dirty="0" smtClean="0">
                <a:solidFill>
                  <a:srgbClr val="FFFFFF"/>
                </a:solidFill>
              </a:endParaRPr>
            </a:p>
          </p:txBody>
        </p:sp>
        <p:sp>
          <p:nvSpPr>
            <p:cNvPr id="36" name="Bogen 35"/>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37" name="Bogen 36"/>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grpSp>
      <p:sp>
        <p:nvSpPr>
          <p:cNvPr id="39" name="Rechteck 38"/>
          <p:cNvSpPr/>
          <p:nvPr>
            <p:custDataLst>
              <p:tags r:id="rId9"/>
            </p:custDataLst>
          </p:nvPr>
        </p:nvSpPr>
        <p:spPr bwMode="gray">
          <a:xfrm>
            <a:off x="6822283" y="2139702"/>
            <a:ext cx="936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US" sz="1600" b="1" dirty="0" smtClean="0">
                <a:solidFill>
                  <a:srgbClr val="FF0000"/>
                </a:solidFill>
              </a:rPr>
              <a:t>C</a:t>
            </a:r>
            <a:r>
              <a:rPr lang="en-US" sz="1600" b="1" dirty="0" smtClean="0">
                <a:solidFill>
                  <a:srgbClr val="1BA12B"/>
                </a:solidFill>
              </a:rPr>
              <a:t>R</a:t>
            </a:r>
            <a:r>
              <a:rPr lang="en-US" sz="1600" b="1" dirty="0" smtClean="0">
                <a:solidFill>
                  <a:srgbClr val="87867E"/>
                </a:solidFill>
              </a:rPr>
              <a:t>U</a:t>
            </a:r>
            <a:r>
              <a:rPr lang="en-US" sz="1600" b="1" dirty="0" smtClean="0">
                <a:solidFill>
                  <a:srgbClr val="C07000"/>
                </a:solidFill>
              </a:rPr>
              <a:t>S</a:t>
            </a:r>
            <a:r>
              <a:rPr lang="en-US" sz="1600" b="1" dirty="0" smtClean="0">
                <a:solidFill>
                  <a:srgbClr val="1782DB"/>
                </a:solidFill>
              </a:rPr>
              <a:t>H</a:t>
            </a:r>
            <a:endParaRPr lang="en-US" sz="1600" b="1" dirty="0">
              <a:solidFill>
                <a:srgbClr val="1782DB"/>
              </a:solidFill>
            </a:endParaRPr>
          </a:p>
        </p:txBody>
      </p:sp>
      <p:cxnSp>
        <p:nvCxnSpPr>
          <p:cNvPr id="7" name="Gerade Verbindung mit Pfeil 6"/>
          <p:cNvCxnSpPr/>
          <p:nvPr>
            <p:custDataLst>
              <p:tags r:id="rId10"/>
            </p:custDataLst>
          </p:nvPr>
        </p:nvCxnSpPr>
        <p:spPr bwMode="gray">
          <a:xfrm>
            <a:off x="6822283" y="2463738"/>
            <a:ext cx="936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custDataLst>
              <p:tags r:id="rId11"/>
            </p:custDataLst>
          </p:nvPr>
        </p:nvCxnSpPr>
        <p:spPr bwMode="gray">
          <a:xfrm>
            <a:off x="7290283" y="2463738"/>
            <a:ext cx="0" cy="1800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hteck 42"/>
          <p:cNvSpPr/>
          <p:nvPr>
            <p:custDataLst>
              <p:tags r:id="rId12"/>
            </p:custDataLst>
          </p:nvPr>
        </p:nvSpPr>
        <p:spPr bwMode="gray">
          <a:xfrm>
            <a:off x="5796136" y="2787774"/>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6" name="Rechteck 45"/>
          <p:cNvSpPr/>
          <p:nvPr>
            <p:custDataLst>
              <p:tags r:id="rId13"/>
            </p:custDataLst>
          </p:nvPr>
        </p:nvSpPr>
        <p:spPr bwMode="gray">
          <a:xfrm>
            <a:off x="5796136"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7" name="Rechteck 46"/>
          <p:cNvSpPr/>
          <p:nvPr>
            <p:custDataLst>
              <p:tags r:id="rId14"/>
            </p:custDataLst>
          </p:nvPr>
        </p:nvSpPr>
        <p:spPr bwMode="gray">
          <a:xfrm>
            <a:off x="5796136" y="3219842"/>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8" name="Rechteck 47"/>
          <p:cNvSpPr/>
          <p:nvPr>
            <p:custDataLst>
              <p:tags r:id="rId15"/>
            </p:custDataLst>
          </p:nvPr>
        </p:nvSpPr>
        <p:spPr bwMode="gray">
          <a:xfrm>
            <a:off x="5796136"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9" name="Rechteck 48"/>
          <p:cNvSpPr/>
          <p:nvPr>
            <p:custDataLst>
              <p:tags r:id="rId16"/>
            </p:custDataLst>
          </p:nvPr>
        </p:nvSpPr>
        <p:spPr bwMode="gray">
          <a:xfrm>
            <a:off x="5796136" y="3651890"/>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0" name="Rechteck 49"/>
          <p:cNvSpPr/>
          <p:nvPr>
            <p:custDataLst>
              <p:tags r:id="rId17"/>
            </p:custDataLst>
          </p:nvPr>
        </p:nvSpPr>
        <p:spPr bwMode="gray">
          <a:xfrm>
            <a:off x="5796136"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1" name="Rechteck 50"/>
          <p:cNvSpPr/>
          <p:nvPr>
            <p:custDataLst>
              <p:tags r:id="rId18"/>
            </p:custDataLst>
          </p:nvPr>
        </p:nvSpPr>
        <p:spPr bwMode="gray">
          <a:xfrm>
            <a:off x="6012160"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2" name="Rechteck 51"/>
          <p:cNvSpPr/>
          <p:nvPr>
            <p:custDataLst>
              <p:tags r:id="rId19"/>
            </p:custDataLst>
          </p:nvPr>
        </p:nvSpPr>
        <p:spPr bwMode="gray">
          <a:xfrm>
            <a:off x="6012160" y="3003818"/>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3" name="Rechteck 52"/>
          <p:cNvSpPr/>
          <p:nvPr>
            <p:custDataLst>
              <p:tags r:id="rId20"/>
            </p:custDataLst>
          </p:nvPr>
        </p:nvSpPr>
        <p:spPr bwMode="gray">
          <a:xfrm>
            <a:off x="6012160"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4" name="Rechteck 53"/>
          <p:cNvSpPr/>
          <p:nvPr>
            <p:custDataLst>
              <p:tags r:id="rId21"/>
            </p:custDataLst>
          </p:nvPr>
        </p:nvSpPr>
        <p:spPr bwMode="gray">
          <a:xfrm>
            <a:off x="6012160"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5" name="Rechteck 54"/>
          <p:cNvSpPr/>
          <p:nvPr>
            <p:custDataLst>
              <p:tags r:id="rId22"/>
            </p:custDataLst>
          </p:nvPr>
        </p:nvSpPr>
        <p:spPr bwMode="gray">
          <a:xfrm>
            <a:off x="6012160" y="3651890"/>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6" name="Rechteck 55"/>
          <p:cNvSpPr/>
          <p:nvPr>
            <p:custDataLst>
              <p:tags r:id="rId23"/>
            </p:custDataLst>
          </p:nvPr>
        </p:nvSpPr>
        <p:spPr bwMode="gray">
          <a:xfrm>
            <a:off x="6012160" y="3867914"/>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7" name="Rechteck 56"/>
          <p:cNvSpPr/>
          <p:nvPr>
            <p:custDataLst>
              <p:tags r:id="rId24"/>
            </p:custDataLst>
          </p:nvPr>
        </p:nvSpPr>
        <p:spPr bwMode="gray">
          <a:xfrm>
            <a:off x="6228222"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8" name="Rechteck 57"/>
          <p:cNvSpPr/>
          <p:nvPr>
            <p:custDataLst>
              <p:tags r:id="rId25"/>
            </p:custDataLst>
          </p:nvPr>
        </p:nvSpPr>
        <p:spPr bwMode="gray">
          <a:xfrm>
            <a:off x="6228222" y="3003818"/>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9" name="Rechteck 58"/>
          <p:cNvSpPr/>
          <p:nvPr>
            <p:custDataLst>
              <p:tags r:id="rId26"/>
            </p:custDataLst>
          </p:nvPr>
        </p:nvSpPr>
        <p:spPr bwMode="gray">
          <a:xfrm>
            <a:off x="6228222"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0" name="Rechteck 59"/>
          <p:cNvSpPr/>
          <p:nvPr>
            <p:custDataLst>
              <p:tags r:id="rId27"/>
            </p:custDataLst>
          </p:nvPr>
        </p:nvSpPr>
        <p:spPr bwMode="gray">
          <a:xfrm>
            <a:off x="6228222" y="3435866"/>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1" name="Rechteck 60"/>
          <p:cNvSpPr/>
          <p:nvPr>
            <p:custDataLst>
              <p:tags r:id="rId28"/>
            </p:custDataLst>
          </p:nvPr>
        </p:nvSpPr>
        <p:spPr bwMode="gray">
          <a:xfrm>
            <a:off x="6228222" y="3651890"/>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2" name="Rechteck 61"/>
          <p:cNvSpPr/>
          <p:nvPr>
            <p:custDataLst>
              <p:tags r:id="rId29"/>
            </p:custDataLst>
          </p:nvPr>
        </p:nvSpPr>
        <p:spPr bwMode="gray">
          <a:xfrm>
            <a:off x="6228222"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3" name="Rechteck 62"/>
          <p:cNvSpPr/>
          <p:nvPr>
            <p:custDataLst>
              <p:tags r:id="rId30"/>
            </p:custDataLst>
          </p:nvPr>
        </p:nvSpPr>
        <p:spPr bwMode="gray">
          <a:xfrm>
            <a:off x="6444246" y="2787774"/>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4" name="Rechteck 63"/>
          <p:cNvSpPr/>
          <p:nvPr>
            <p:custDataLst>
              <p:tags r:id="rId31"/>
            </p:custDataLst>
          </p:nvPr>
        </p:nvSpPr>
        <p:spPr bwMode="gray">
          <a:xfrm>
            <a:off x="6444246"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5" name="Rechteck 64"/>
          <p:cNvSpPr/>
          <p:nvPr>
            <p:custDataLst>
              <p:tags r:id="rId32"/>
            </p:custDataLst>
          </p:nvPr>
        </p:nvSpPr>
        <p:spPr bwMode="gray">
          <a:xfrm>
            <a:off x="6444246"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6" name="Rechteck 65"/>
          <p:cNvSpPr/>
          <p:nvPr>
            <p:custDataLst>
              <p:tags r:id="rId33"/>
            </p:custDataLst>
          </p:nvPr>
        </p:nvSpPr>
        <p:spPr bwMode="gray">
          <a:xfrm>
            <a:off x="6444246" y="3435866"/>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7" name="Rechteck 66"/>
          <p:cNvSpPr/>
          <p:nvPr>
            <p:custDataLst>
              <p:tags r:id="rId34"/>
            </p:custDataLst>
          </p:nvPr>
        </p:nvSpPr>
        <p:spPr bwMode="gray">
          <a:xfrm>
            <a:off x="6444246"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8" name="Rechteck 67"/>
          <p:cNvSpPr/>
          <p:nvPr>
            <p:custDataLst>
              <p:tags r:id="rId35"/>
            </p:custDataLst>
          </p:nvPr>
        </p:nvSpPr>
        <p:spPr bwMode="gray">
          <a:xfrm>
            <a:off x="6444246" y="3867914"/>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69" name="Rechteck 68"/>
          <p:cNvSpPr/>
          <p:nvPr>
            <p:custDataLst>
              <p:tags r:id="rId36"/>
            </p:custDataLst>
          </p:nvPr>
        </p:nvSpPr>
        <p:spPr bwMode="gray">
          <a:xfrm>
            <a:off x="6660232"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0" name="Rechteck 69"/>
          <p:cNvSpPr/>
          <p:nvPr>
            <p:custDataLst>
              <p:tags r:id="rId37"/>
            </p:custDataLst>
          </p:nvPr>
        </p:nvSpPr>
        <p:spPr bwMode="gray">
          <a:xfrm>
            <a:off x="6660232" y="3003818"/>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1" name="Rechteck 70"/>
          <p:cNvSpPr/>
          <p:nvPr>
            <p:custDataLst>
              <p:tags r:id="rId38"/>
            </p:custDataLst>
          </p:nvPr>
        </p:nvSpPr>
        <p:spPr bwMode="gray">
          <a:xfrm>
            <a:off x="6660232"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2" name="Rechteck 71"/>
          <p:cNvSpPr/>
          <p:nvPr>
            <p:custDataLst>
              <p:tags r:id="rId39"/>
            </p:custDataLst>
          </p:nvPr>
        </p:nvSpPr>
        <p:spPr bwMode="gray">
          <a:xfrm>
            <a:off x="6660232"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3" name="Rechteck 72"/>
          <p:cNvSpPr/>
          <p:nvPr>
            <p:custDataLst>
              <p:tags r:id="rId40"/>
            </p:custDataLst>
          </p:nvPr>
        </p:nvSpPr>
        <p:spPr bwMode="gray">
          <a:xfrm>
            <a:off x="6660232" y="3651890"/>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4" name="Rechteck 73"/>
          <p:cNvSpPr/>
          <p:nvPr>
            <p:custDataLst>
              <p:tags r:id="rId41"/>
            </p:custDataLst>
          </p:nvPr>
        </p:nvSpPr>
        <p:spPr bwMode="gray">
          <a:xfrm>
            <a:off x="6660232"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5" name="Rechteck 74"/>
          <p:cNvSpPr/>
          <p:nvPr>
            <p:custDataLst>
              <p:tags r:id="rId42"/>
            </p:custDataLst>
          </p:nvPr>
        </p:nvSpPr>
        <p:spPr bwMode="gray">
          <a:xfrm>
            <a:off x="6876256"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6" name="Rechteck 75"/>
          <p:cNvSpPr/>
          <p:nvPr>
            <p:custDataLst>
              <p:tags r:id="rId43"/>
            </p:custDataLst>
          </p:nvPr>
        </p:nvSpPr>
        <p:spPr bwMode="gray">
          <a:xfrm>
            <a:off x="6876256"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7" name="Rechteck 76"/>
          <p:cNvSpPr/>
          <p:nvPr>
            <p:custDataLst>
              <p:tags r:id="rId44"/>
            </p:custDataLst>
          </p:nvPr>
        </p:nvSpPr>
        <p:spPr bwMode="gray">
          <a:xfrm>
            <a:off x="6876256" y="3219842"/>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8" name="Rechteck 77"/>
          <p:cNvSpPr/>
          <p:nvPr>
            <p:custDataLst>
              <p:tags r:id="rId45"/>
            </p:custDataLst>
          </p:nvPr>
        </p:nvSpPr>
        <p:spPr bwMode="gray">
          <a:xfrm>
            <a:off x="6876256" y="3435866"/>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79" name="Rechteck 78"/>
          <p:cNvSpPr/>
          <p:nvPr>
            <p:custDataLst>
              <p:tags r:id="rId46"/>
            </p:custDataLst>
          </p:nvPr>
        </p:nvSpPr>
        <p:spPr bwMode="gray">
          <a:xfrm>
            <a:off x="6876256" y="3651890"/>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0" name="Rechteck 79"/>
          <p:cNvSpPr/>
          <p:nvPr>
            <p:custDataLst>
              <p:tags r:id="rId47"/>
            </p:custDataLst>
          </p:nvPr>
        </p:nvSpPr>
        <p:spPr bwMode="gray">
          <a:xfrm>
            <a:off x="6876256"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1" name="Rechteck 80"/>
          <p:cNvSpPr/>
          <p:nvPr>
            <p:custDataLst>
              <p:tags r:id="rId48"/>
            </p:custDataLst>
          </p:nvPr>
        </p:nvSpPr>
        <p:spPr bwMode="gray">
          <a:xfrm>
            <a:off x="7092318" y="2787774"/>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2" name="Rechteck 81"/>
          <p:cNvSpPr/>
          <p:nvPr>
            <p:custDataLst>
              <p:tags r:id="rId49"/>
            </p:custDataLst>
          </p:nvPr>
        </p:nvSpPr>
        <p:spPr bwMode="gray">
          <a:xfrm>
            <a:off x="7092318"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3" name="Rechteck 82"/>
          <p:cNvSpPr/>
          <p:nvPr>
            <p:custDataLst>
              <p:tags r:id="rId50"/>
            </p:custDataLst>
          </p:nvPr>
        </p:nvSpPr>
        <p:spPr bwMode="gray">
          <a:xfrm>
            <a:off x="7092318" y="3219842"/>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4" name="Rechteck 83"/>
          <p:cNvSpPr/>
          <p:nvPr>
            <p:custDataLst>
              <p:tags r:id="rId51"/>
            </p:custDataLst>
          </p:nvPr>
        </p:nvSpPr>
        <p:spPr bwMode="gray">
          <a:xfrm>
            <a:off x="7092318"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5" name="Rechteck 84"/>
          <p:cNvSpPr/>
          <p:nvPr>
            <p:custDataLst>
              <p:tags r:id="rId52"/>
            </p:custDataLst>
          </p:nvPr>
        </p:nvSpPr>
        <p:spPr bwMode="gray">
          <a:xfrm>
            <a:off x="7092318"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6" name="Rechteck 85"/>
          <p:cNvSpPr/>
          <p:nvPr>
            <p:custDataLst>
              <p:tags r:id="rId53"/>
            </p:custDataLst>
          </p:nvPr>
        </p:nvSpPr>
        <p:spPr bwMode="gray">
          <a:xfrm>
            <a:off x="7092318" y="3867914"/>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7" name="Rechteck 86"/>
          <p:cNvSpPr/>
          <p:nvPr>
            <p:custDataLst>
              <p:tags r:id="rId54"/>
            </p:custDataLst>
          </p:nvPr>
        </p:nvSpPr>
        <p:spPr bwMode="gray">
          <a:xfrm>
            <a:off x="7308342"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8" name="Rechteck 87"/>
          <p:cNvSpPr/>
          <p:nvPr>
            <p:custDataLst>
              <p:tags r:id="rId55"/>
            </p:custDataLst>
          </p:nvPr>
        </p:nvSpPr>
        <p:spPr bwMode="gray">
          <a:xfrm>
            <a:off x="7308342"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89" name="Rechteck 88"/>
          <p:cNvSpPr/>
          <p:nvPr>
            <p:custDataLst>
              <p:tags r:id="rId56"/>
            </p:custDataLst>
          </p:nvPr>
        </p:nvSpPr>
        <p:spPr bwMode="gray">
          <a:xfrm>
            <a:off x="7308342" y="3219842"/>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0" name="Rechteck 89"/>
          <p:cNvSpPr/>
          <p:nvPr>
            <p:custDataLst>
              <p:tags r:id="rId57"/>
            </p:custDataLst>
          </p:nvPr>
        </p:nvSpPr>
        <p:spPr bwMode="gray">
          <a:xfrm>
            <a:off x="7308342" y="3435866"/>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1" name="Rechteck 90"/>
          <p:cNvSpPr/>
          <p:nvPr>
            <p:custDataLst>
              <p:tags r:id="rId58"/>
            </p:custDataLst>
          </p:nvPr>
        </p:nvSpPr>
        <p:spPr bwMode="gray">
          <a:xfrm>
            <a:off x="7308342" y="3651890"/>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2" name="Rechteck 91"/>
          <p:cNvSpPr/>
          <p:nvPr>
            <p:custDataLst>
              <p:tags r:id="rId59"/>
            </p:custDataLst>
          </p:nvPr>
        </p:nvSpPr>
        <p:spPr bwMode="gray">
          <a:xfrm>
            <a:off x="7308342"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3" name="Rechteck 92"/>
          <p:cNvSpPr/>
          <p:nvPr>
            <p:custDataLst>
              <p:tags r:id="rId60"/>
            </p:custDataLst>
          </p:nvPr>
        </p:nvSpPr>
        <p:spPr bwMode="gray">
          <a:xfrm>
            <a:off x="7524328"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4" name="Rechteck 93"/>
          <p:cNvSpPr/>
          <p:nvPr>
            <p:custDataLst>
              <p:tags r:id="rId61"/>
            </p:custDataLst>
          </p:nvPr>
        </p:nvSpPr>
        <p:spPr bwMode="gray">
          <a:xfrm>
            <a:off x="7524328" y="3003818"/>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5" name="Rechteck 94"/>
          <p:cNvSpPr/>
          <p:nvPr>
            <p:custDataLst>
              <p:tags r:id="rId62"/>
            </p:custDataLst>
          </p:nvPr>
        </p:nvSpPr>
        <p:spPr bwMode="gray">
          <a:xfrm>
            <a:off x="7524328"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6" name="Rechteck 95"/>
          <p:cNvSpPr/>
          <p:nvPr>
            <p:custDataLst>
              <p:tags r:id="rId63"/>
            </p:custDataLst>
          </p:nvPr>
        </p:nvSpPr>
        <p:spPr bwMode="gray">
          <a:xfrm>
            <a:off x="7524328"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7" name="Rechteck 96"/>
          <p:cNvSpPr/>
          <p:nvPr>
            <p:custDataLst>
              <p:tags r:id="rId64"/>
            </p:custDataLst>
          </p:nvPr>
        </p:nvSpPr>
        <p:spPr bwMode="gray">
          <a:xfrm>
            <a:off x="7524328"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8" name="Rechteck 97"/>
          <p:cNvSpPr/>
          <p:nvPr>
            <p:custDataLst>
              <p:tags r:id="rId65"/>
            </p:custDataLst>
          </p:nvPr>
        </p:nvSpPr>
        <p:spPr bwMode="gray">
          <a:xfrm>
            <a:off x="7524328"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99" name="Rechteck 98"/>
          <p:cNvSpPr/>
          <p:nvPr>
            <p:custDataLst>
              <p:tags r:id="rId66"/>
            </p:custDataLst>
          </p:nvPr>
        </p:nvSpPr>
        <p:spPr bwMode="gray">
          <a:xfrm>
            <a:off x="7740352" y="2787774"/>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0" name="Rechteck 99"/>
          <p:cNvSpPr/>
          <p:nvPr>
            <p:custDataLst>
              <p:tags r:id="rId67"/>
            </p:custDataLst>
          </p:nvPr>
        </p:nvSpPr>
        <p:spPr bwMode="gray">
          <a:xfrm>
            <a:off x="7740352"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1" name="Rechteck 100"/>
          <p:cNvSpPr/>
          <p:nvPr>
            <p:custDataLst>
              <p:tags r:id="rId68"/>
            </p:custDataLst>
          </p:nvPr>
        </p:nvSpPr>
        <p:spPr bwMode="gray">
          <a:xfrm>
            <a:off x="7740352" y="3219842"/>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2" name="Rechteck 101"/>
          <p:cNvSpPr/>
          <p:nvPr>
            <p:custDataLst>
              <p:tags r:id="rId69"/>
            </p:custDataLst>
          </p:nvPr>
        </p:nvSpPr>
        <p:spPr bwMode="gray">
          <a:xfrm>
            <a:off x="7740352"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3" name="Rechteck 102"/>
          <p:cNvSpPr/>
          <p:nvPr>
            <p:custDataLst>
              <p:tags r:id="rId70"/>
            </p:custDataLst>
          </p:nvPr>
        </p:nvSpPr>
        <p:spPr bwMode="gray">
          <a:xfrm>
            <a:off x="7740352" y="3651890"/>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4" name="Rechteck 103"/>
          <p:cNvSpPr/>
          <p:nvPr>
            <p:custDataLst>
              <p:tags r:id="rId71"/>
            </p:custDataLst>
          </p:nvPr>
        </p:nvSpPr>
        <p:spPr bwMode="gray">
          <a:xfrm>
            <a:off x="7740352"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5" name="Rechteck 104"/>
          <p:cNvSpPr/>
          <p:nvPr>
            <p:custDataLst>
              <p:tags r:id="rId72"/>
            </p:custDataLst>
          </p:nvPr>
        </p:nvSpPr>
        <p:spPr bwMode="gray">
          <a:xfrm>
            <a:off x="7956338"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6" name="Rechteck 105"/>
          <p:cNvSpPr/>
          <p:nvPr>
            <p:custDataLst>
              <p:tags r:id="rId73"/>
            </p:custDataLst>
          </p:nvPr>
        </p:nvSpPr>
        <p:spPr bwMode="gray">
          <a:xfrm>
            <a:off x="7956338" y="3003818"/>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7" name="Rechteck 106"/>
          <p:cNvSpPr/>
          <p:nvPr>
            <p:custDataLst>
              <p:tags r:id="rId74"/>
            </p:custDataLst>
          </p:nvPr>
        </p:nvSpPr>
        <p:spPr bwMode="gray">
          <a:xfrm>
            <a:off x="7956338"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8" name="Rechteck 107"/>
          <p:cNvSpPr/>
          <p:nvPr>
            <p:custDataLst>
              <p:tags r:id="rId75"/>
            </p:custDataLst>
          </p:nvPr>
        </p:nvSpPr>
        <p:spPr bwMode="gray">
          <a:xfrm>
            <a:off x="7956338"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09" name="Rechteck 108"/>
          <p:cNvSpPr/>
          <p:nvPr>
            <p:custDataLst>
              <p:tags r:id="rId76"/>
            </p:custDataLst>
          </p:nvPr>
        </p:nvSpPr>
        <p:spPr bwMode="gray">
          <a:xfrm>
            <a:off x="7956338"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0" name="Rechteck 109"/>
          <p:cNvSpPr/>
          <p:nvPr>
            <p:custDataLst>
              <p:tags r:id="rId77"/>
            </p:custDataLst>
          </p:nvPr>
        </p:nvSpPr>
        <p:spPr bwMode="gray">
          <a:xfrm>
            <a:off x="7956338" y="3867914"/>
            <a:ext cx="179982" cy="180000"/>
          </a:xfrm>
          <a:prstGeom prst="rect">
            <a:avLst/>
          </a:prstGeom>
          <a:solidFill>
            <a:srgbClr val="1BA12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1" name="Rechteck 110"/>
          <p:cNvSpPr/>
          <p:nvPr>
            <p:custDataLst>
              <p:tags r:id="rId78"/>
            </p:custDataLst>
          </p:nvPr>
        </p:nvSpPr>
        <p:spPr bwMode="gray">
          <a:xfrm>
            <a:off x="8172362"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2" name="Rechteck 111"/>
          <p:cNvSpPr/>
          <p:nvPr>
            <p:custDataLst>
              <p:tags r:id="rId79"/>
            </p:custDataLst>
          </p:nvPr>
        </p:nvSpPr>
        <p:spPr bwMode="gray">
          <a:xfrm>
            <a:off x="8172362"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3" name="Rechteck 112"/>
          <p:cNvSpPr/>
          <p:nvPr>
            <p:custDataLst>
              <p:tags r:id="rId80"/>
            </p:custDataLst>
          </p:nvPr>
        </p:nvSpPr>
        <p:spPr bwMode="gray">
          <a:xfrm>
            <a:off x="8172362" y="3219842"/>
            <a:ext cx="179982" cy="18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4" name="Rechteck 113"/>
          <p:cNvSpPr/>
          <p:nvPr>
            <p:custDataLst>
              <p:tags r:id="rId81"/>
            </p:custDataLst>
          </p:nvPr>
        </p:nvSpPr>
        <p:spPr bwMode="gray">
          <a:xfrm>
            <a:off x="8172362"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5" name="Rechteck 114"/>
          <p:cNvSpPr/>
          <p:nvPr>
            <p:custDataLst>
              <p:tags r:id="rId82"/>
            </p:custDataLst>
          </p:nvPr>
        </p:nvSpPr>
        <p:spPr bwMode="gray">
          <a:xfrm>
            <a:off x="8172362" y="3651890"/>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6" name="Rechteck 115"/>
          <p:cNvSpPr/>
          <p:nvPr>
            <p:custDataLst>
              <p:tags r:id="rId83"/>
            </p:custDataLst>
          </p:nvPr>
        </p:nvSpPr>
        <p:spPr bwMode="gray">
          <a:xfrm>
            <a:off x="8172362"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7" name="Rechteck 116"/>
          <p:cNvSpPr/>
          <p:nvPr>
            <p:custDataLst>
              <p:tags r:id="rId84"/>
            </p:custDataLst>
          </p:nvPr>
        </p:nvSpPr>
        <p:spPr bwMode="gray">
          <a:xfrm>
            <a:off x="8388424" y="278777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8" name="Rechteck 117"/>
          <p:cNvSpPr/>
          <p:nvPr>
            <p:custDataLst>
              <p:tags r:id="rId85"/>
            </p:custDataLst>
          </p:nvPr>
        </p:nvSpPr>
        <p:spPr bwMode="gray">
          <a:xfrm>
            <a:off x="8388424" y="3003818"/>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19" name="Rechteck 118"/>
          <p:cNvSpPr/>
          <p:nvPr>
            <p:custDataLst>
              <p:tags r:id="rId86"/>
            </p:custDataLst>
          </p:nvPr>
        </p:nvSpPr>
        <p:spPr bwMode="gray">
          <a:xfrm>
            <a:off x="8388424"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0" name="Rechteck 119"/>
          <p:cNvSpPr/>
          <p:nvPr>
            <p:custDataLst>
              <p:tags r:id="rId87"/>
            </p:custDataLst>
          </p:nvPr>
        </p:nvSpPr>
        <p:spPr bwMode="gray">
          <a:xfrm>
            <a:off x="8388424" y="3435866"/>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1" name="Rechteck 120"/>
          <p:cNvSpPr/>
          <p:nvPr>
            <p:custDataLst>
              <p:tags r:id="rId88"/>
            </p:custDataLst>
          </p:nvPr>
        </p:nvSpPr>
        <p:spPr bwMode="gray">
          <a:xfrm>
            <a:off x="8388424"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2" name="Rechteck 121"/>
          <p:cNvSpPr/>
          <p:nvPr>
            <p:custDataLst>
              <p:tags r:id="rId89"/>
            </p:custDataLst>
          </p:nvPr>
        </p:nvSpPr>
        <p:spPr bwMode="gray">
          <a:xfrm>
            <a:off x="8388424" y="3867914"/>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3" name="Rechteck 122"/>
          <p:cNvSpPr/>
          <p:nvPr>
            <p:custDataLst>
              <p:tags r:id="rId90"/>
            </p:custDataLst>
          </p:nvPr>
        </p:nvSpPr>
        <p:spPr bwMode="gray">
          <a:xfrm>
            <a:off x="8604448" y="2787774"/>
            <a:ext cx="179982"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4" name="Rechteck 123"/>
          <p:cNvSpPr/>
          <p:nvPr>
            <p:custDataLst>
              <p:tags r:id="rId91"/>
            </p:custDataLst>
          </p:nvPr>
        </p:nvSpPr>
        <p:spPr bwMode="gray">
          <a:xfrm>
            <a:off x="8604448" y="3003818"/>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5" name="Rechteck 124"/>
          <p:cNvSpPr/>
          <p:nvPr>
            <p:custDataLst>
              <p:tags r:id="rId92"/>
            </p:custDataLst>
          </p:nvPr>
        </p:nvSpPr>
        <p:spPr bwMode="gray">
          <a:xfrm>
            <a:off x="8604448" y="3219842"/>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6" name="Rechteck 125"/>
          <p:cNvSpPr/>
          <p:nvPr>
            <p:custDataLst>
              <p:tags r:id="rId93"/>
            </p:custDataLst>
          </p:nvPr>
        </p:nvSpPr>
        <p:spPr bwMode="gray">
          <a:xfrm>
            <a:off x="8604448" y="3435866"/>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7" name="Rechteck 126"/>
          <p:cNvSpPr/>
          <p:nvPr>
            <p:custDataLst>
              <p:tags r:id="rId94"/>
            </p:custDataLst>
          </p:nvPr>
        </p:nvSpPr>
        <p:spPr bwMode="gray">
          <a:xfrm>
            <a:off x="8604448" y="3651890"/>
            <a:ext cx="179982"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128" name="Rechteck 127"/>
          <p:cNvSpPr/>
          <p:nvPr>
            <p:custDataLst>
              <p:tags r:id="rId95"/>
            </p:custDataLst>
          </p:nvPr>
        </p:nvSpPr>
        <p:spPr bwMode="gray">
          <a:xfrm>
            <a:off x="8604448" y="3867914"/>
            <a:ext cx="179982" cy="180000"/>
          </a:xfrm>
          <a:prstGeom prst="rect">
            <a:avLst/>
          </a:prstGeom>
          <a:solidFill>
            <a:srgbClr val="C07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2" name="Szövegdoboz 1"/>
          <p:cNvSpPr txBox="1"/>
          <p:nvPr/>
        </p:nvSpPr>
        <p:spPr>
          <a:xfrm>
            <a:off x="6966247" y="4461974"/>
            <a:ext cx="2060756" cy="307779"/>
          </a:xfrm>
          <a:prstGeom prst="rect">
            <a:avLst/>
          </a:prstGeom>
          <a:noFill/>
        </p:spPr>
        <p:txBody>
          <a:bodyPr wrap="square" rtlCol="0">
            <a:spAutoFit/>
          </a:bodyPr>
          <a:lstStyle/>
          <a:p>
            <a:r>
              <a:rPr lang="hu-HU" sz="1400" dirty="0" smtClean="0"/>
              <a:t>Nem beszél </a:t>
            </a:r>
            <a:r>
              <a:rPr lang="hu-HU" sz="1400" dirty="0" err="1" smtClean="0"/>
              <a:t>RAID-ről</a:t>
            </a:r>
            <a:r>
              <a:rPr lang="hu-HU" sz="1400" dirty="0" smtClean="0"/>
              <a:t>…</a:t>
            </a:r>
            <a:endParaRPr lang="hu-HU" sz="1400" dirty="0"/>
          </a:p>
        </p:txBody>
      </p:sp>
    </p:spTree>
    <p:extLst>
      <p:ext uri="{BB962C8B-B14F-4D97-AF65-F5344CB8AC3E}">
        <p14:creationId xmlns:p14="http://schemas.microsoft.com/office/powerpoint/2010/main" val="274281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kt 43" hidden="1"/>
          <p:cNvGraphicFramePr>
            <a:graphicFrameLocks noChangeAspect="1"/>
          </p:cNvGraphicFramePr>
          <p:nvPr>
            <p:custDataLst>
              <p:tags r:id="rId2"/>
            </p:custDataLst>
            <p:extLst>
              <p:ext uri="{D42A27DB-BD31-4B8C-83A1-F6EECF244321}">
                <p14:modId xmlns:p14="http://schemas.microsoft.com/office/powerpoint/2010/main" val="2222281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Folie" r:id="rId19" imgW="306" imgH="306" progId="TCLayout.ActiveDocument.1">
                  <p:embed/>
                </p:oleObj>
              </mc:Choice>
              <mc:Fallback>
                <p:oleObj name="think-cell Folie" r:id="rId19" imgW="306" imgH="30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9" name="Rechteck 18"/>
          <p:cNvSpPr/>
          <p:nvPr>
            <p:custDataLst>
              <p:tags r:id="rId3"/>
            </p:custDataLst>
          </p:nvPr>
        </p:nvSpPr>
        <p:spPr bwMode="gray">
          <a:xfrm>
            <a:off x="684600" y="1995670"/>
            <a:ext cx="2520000" cy="1152000"/>
          </a:xfrm>
          <a:prstGeom prst="rect">
            <a:avLst/>
          </a:prstGeom>
          <a:solidFill>
            <a:schemeClr val="bg1"/>
          </a:solidFill>
          <a:ln w="9525">
            <a:gradFill flip="none" rotWithShape="1">
              <a:gsLst>
                <a:gs pos="15000">
                  <a:schemeClr val="accent1"/>
                </a:gs>
                <a:gs pos="100000">
                  <a:schemeClr val="bg1"/>
                </a:gs>
              </a:gsLst>
              <a:lin ang="54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ctr">
              <a:spcAft>
                <a:spcPts val="200"/>
              </a:spcAft>
            </a:pPr>
            <a:r>
              <a:rPr lang="en-US" sz="1300" b="1" dirty="0">
                <a:solidFill>
                  <a:srgbClr val="000000">
                    <a:lumMod val="65000"/>
                    <a:lumOff val="35000"/>
                  </a:srgbClr>
                </a:solidFill>
              </a:rPr>
              <a:t>Ceph Object Gateway (RGW)</a:t>
            </a:r>
          </a:p>
          <a:p>
            <a:pPr algn="ctr">
              <a:spcAft>
                <a:spcPts val="200"/>
              </a:spcAft>
            </a:pPr>
            <a:r>
              <a:rPr lang="en-US" sz="1300" dirty="0">
                <a:solidFill>
                  <a:srgbClr val="000000">
                    <a:lumMod val="65000"/>
                    <a:lumOff val="35000"/>
                  </a:srgbClr>
                </a:solidFill>
              </a:rPr>
              <a:t>A web services gateway for object storage, compatible with S3 and Swift</a:t>
            </a:r>
          </a:p>
        </p:txBody>
      </p:sp>
      <p:sp>
        <p:nvSpPr>
          <p:cNvPr id="20" name="Rechteck 19"/>
          <p:cNvSpPr/>
          <p:nvPr>
            <p:custDataLst>
              <p:tags r:id="rId4"/>
            </p:custDataLst>
          </p:nvPr>
        </p:nvSpPr>
        <p:spPr bwMode="gray">
          <a:xfrm>
            <a:off x="3312395" y="1995670"/>
            <a:ext cx="2520000" cy="1152000"/>
          </a:xfrm>
          <a:prstGeom prst="rect">
            <a:avLst/>
          </a:prstGeom>
          <a:solidFill>
            <a:schemeClr val="bg1"/>
          </a:solidFill>
          <a:ln w="9525">
            <a:gradFill flip="none" rotWithShape="1">
              <a:gsLst>
                <a:gs pos="15000">
                  <a:schemeClr val="accent1"/>
                </a:gs>
                <a:gs pos="100000">
                  <a:schemeClr val="bg1"/>
                </a:gs>
              </a:gsLst>
              <a:lin ang="54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ctr">
              <a:spcAft>
                <a:spcPts val="200"/>
              </a:spcAft>
            </a:pPr>
            <a:r>
              <a:rPr lang="en-US" sz="1300" b="1" dirty="0">
                <a:solidFill>
                  <a:srgbClr val="000000">
                    <a:lumMod val="65000"/>
                    <a:lumOff val="35000"/>
                  </a:srgbClr>
                </a:solidFill>
              </a:rPr>
              <a:t>Ceph Block device (RBD)</a:t>
            </a:r>
          </a:p>
          <a:p>
            <a:pPr algn="ctr">
              <a:spcAft>
                <a:spcPts val="200"/>
              </a:spcAft>
            </a:pPr>
            <a:r>
              <a:rPr lang="en-US" sz="1300" dirty="0">
                <a:solidFill>
                  <a:srgbClr val="000000">
                    <a:lumMod val="65000"/>
                    <a:lumOff val="35000"/>
                  </a:srgbClr>
                </a:solidFill>
              </a:rPr>
              <a:t>A reliable, fully-distributed block device with cloud platform integration</a:t>
            </a:r>
          </a:p>
        </p:txBody>
      </p:sp>
      <p:sp>
        <p:nvSpPr>
          <p:cNvPr id="21" name="Rechteck 20"/>
          <p:cNvSpPr/>
          <p:nvPr>
            <p:custDataLst>
              <p:tags r:id="rId5"/>
            </p:custDataLst>
          </p:nvPr>
        </p:nvSpPr>
        <p:spPr bwMode="gray">
          <a:xfrm>
            <a:off x="5940190" y="1995670"/>
            <a:ext cx="2520000" cy="1152000"/>
          </a:xfrm>
          <a:prstGeom prst="rect">
            <a:avLst/>
          </a:prstGeom>
          <a:solidFill>
            <a:schemeClr val="bg1"/>
          </a:solidFill>
          <a:ln w="9525">
            <a:gradFill flip="none" rotWithShape="1">
              <a:gsLst>
                <a:gs pos="15000">
                  <a:schemeClr val="tx2"/>
                </a:gs>
                <a:gs pos="100000">
                  <a:schemeClr val="bg1"/>
                </a:gs>
              </a:gsLst>
              <a:lin ang="54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ctr">
              <a:spcAft>
                <a:spcPts val="200"/>
              </a:spcAft>
            </a:pPr>
            <a:r>
              <a:rPr lang="en-US" sz="1300" b="1" dirty="0">
                <a:solidFill>
                  <a:srgbClr val="000000">
                    <a:lumMod val="65000"/>
                    <a:lumOff val="35000"/>
                  </a:srgbClr>
                </a:solidFill>
              </a:rPr>
              <a:t>CEPH FS</a:t>
            </a:r>
          </a:p>
          <a:p>
            <a:pPr algn="ctr">
              <a:spcAft>
                <a:spcPts val="200"/>
              </a:spcAft>
            </a:pPr>
            <a:r>
              <a:rPr lang="en-US" sz="1300" dirty="0">
                <a:solidFill>
                  <a:srgbClr val="000000">
                    <a:lumMod val="65000"/>
                    <a:lumOff val="35000"/>
                  </a:srgbClr>
                </a:solidFill>
              </a:rPr>
              <a:t>A distributed file system with POSIX semantics and scale-out metadata management</a:t>
            </a:r>
          </a:p>
        </p:txBody>
      </p:sp>
      <p:sp>
        <p:nvSpPr>
          <p:cNvPr id="2" name="Title 1"/>
          <p:cNvSpPr>
            <a:spLocks noGrp="1"/>
          </p:cNvSpPr>
          <p:nvPr>
            <p:ph type="title"/>
          </p:nvPr>
        </p:nvSpPr>
        <p:spPr bwMode="gray"/>
        <p:txBody>
          <a:bodyPr/>
          <a:lstStyle/>
          <a:p>
            <a:r>
              <a:rPr lang="en-GB" dirty="0" smtClean="0"/>
              <a:t>Ceph – Architectural components</a:t>
            </a:r>
            <a:endParaRPr lang="en-GB" dirty="0"/>
          </a:p>
        </p:txBody>
      </p:sp>
      <p:sp>
        <p:nvSpPr>
          <p:cNvPr id="17" name="Rechteck 16"/>
          <p:cNvSpPr/>
          <p:nvPr>
            <p:custDataLst>
              <p:tags r:id="rId6"/>
            </p:custDataLst>
          </p:nvPr>
        </p:nvSpPr>
        <p:spPr bwMode="gray">
          <a:xfrm>
            <a:off x="251829" y="3939940"/>
            <a:ext cx="8641345" cy="864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spcAft>
                <a:spcPts val="200"/>
              </a:spcAft>
            </a:pPr>
            <a:r>
              <a:rPr lang="en-US" sz="1400" b="1" dirty="0">
                <a:solidFill>
                  <a:srgbClr val="FFFFFF"/>
                </a:solidFill>
              </a:rPr>
              <a:t>RADOS</a:t>
            </a:r>
          </a:p>
          <a:p>
            <a:pPr algn="ctr"/>
            <a:r>
              <a:rPr lang="en-US" sz="1400" dirty="0">
                <a:solidFill>
                  <a:srgbClr val="FFFFFF"/>
                </a:solidFill>
              </a:rPr>
              <a:t>A software-based, </a:t>
            </a:r>
            <a:r>
              <a:rPr lang="en-US" sz="2000" b="1" dirty="0">
                <a:solidFill>
                  <a:srgbClr val="FFFFFF"/>
                </a:solidFill>
              </a:rPr>
              <a:t>r</a:t>
            </a:r>
            <a:r>
              <a:rPr lang="en-US" sz="1400" dirty="0">
                <a:solidFill>
                  <a:srgbClr val="FFFFFF"/>
                </a:solidFill>
              </a:rPr>
              <a:t>eliable, </a:t>
            </a:r>
            <a:r>
              <a:rPr lang="en-US" b="1" dirty="0">
                <a:solidFill>
                  <a:srgbClr val="FFFFFF"/>
                </a:solidFill>
              </a:rPr>
              <a:t>a</a:t>
            </a:r>
            <a:r>
              <a:rPr lang="en-US" sz="1400" dirty="0">
                <a:solidFill>
                  <a:srgbClr val="FFFFFF"/>
                </a:solidFill>
              </a:rPr>
              <a:t>utonomous, </a:t>
            </a:r>
            <a:r>
              <a:rPr lang="en-US" b="1" dirty="0">
                <a:solidFill>
                  <a:srgbClr val="FFFFFF"/>
                </a:solidFill>
              </a:rPr>
              <a:t>d</a:t>
            </a:r>
            <a:r>
              <a:rPr lang="en-US" sz="1400" dirty="0">
                <a:solidFill>
                  <a:srgbClr val="FFFFFF"/>
                </a:solidFill>
              </a:rPr>
              <a:t>istributed </a:t>
            </a:r>
            <a:r>
              <a:rPr lang="en-US" b="1" dirty="0">
                <a:solidFill>
                  <a:srgbClr val="FFFFFF"/>
                </a:solidFill>
              </a:rPr>
              <a:t>o</a:t>
            </a:r>
            <a:r>
              <a:rPr lang="en-US" sz="1400" dirty="0">
                <a:solidFill>
                  <a:srgbClr val="FFFFFF"/>
                </a:solidFill>
              </a:rPr>
              <a:t>bject </a:t>
            </a:r>
            <a:r>
              <a:rPr lang="en-US" b="1" dirty="0">
                <a:solidFill>
                  <a:srgbClr val="FFFFFF"/>
                </a:solidFill>
              </a:rPr>
              <a:t>s</a:t>
            </a:r>
            <a:r>
              <a:rPr lang="en-US" sz="1400" dirty="0">
                <a:solidFill>
                  <a:srgbClr val="FFFFFF"/>
                </a:solidFill>
              </a:rPr>
              <a:t>tore comprised </a:t>
            </a:r>
            <a:r>
              <a:rPr lang="en-US" sz="1400" dirty="0" smtClean="0">
                <a:solidFill>
                  <a:srgbClr val="FFFFFF"/>
                </a:solidFill>
              </a:rPr>
              <a:t>of self-healing</a:t>
            </a:r>
            <a:r>
              <a:rPr lang="en-US" sz="1400" dirty="0">
                <a:solidFill>
                  <a:srgbClr val="FFFFFF"/>
                </a:solidFill>
              </a:rPr>
              <a:t>, self-managing, intelligent storage nodes and lightweight monitors</a:t>
            </a:r>
          </a:p>
        </p:txBody>
      </p:sp>
      <p:sp>
        <p:nvSpPr>
          <p:cNvPr id="18" name="Rechteck 17"/>
          <p:cNvSpPr/>
          <p:nvPr>
            <p:custDataLst>
              <p:tags r:id="rId7"/>
            </p:custDataLst>
          </p:nvPr>
        </p:nvSpPr>
        <p:spPr bwMode="gray">
          <a:xfrm>
            <a:off x="467430" y="3075940"/>
            <a:ext cx="8208000" cy="864000"/>
          </a:xfrm>
          <a:prstGeom prst="rect">
            <a:avLst/>
          </a:prstGeom>
          <a:solidFill>
            <a:schemeClr val="accent1">
              <a:lumMod val="20000"/>
              <a:lumOff val="80000"/>
              <a:alpha val="7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spcAft>
                <a:spcPts val="200"/>
              </a:spcAft>
            </a:pPr>
            <a:r>
              <a:rPr lang="en-US" sz="1400" b="1" dirty="0" smtClean="0">
                <a:solidFill>
                  <a:srgbClr val="FF0000"/>
                </a:solidFill>
              </a:rPr>
              <a:t>LIB</a:t>
            </a:r>
            <a:r>
              <a:rPr lang="hu-HU" sz="1400" b="1" dirty="0" smtClean="0">
                <a:solidFill>
                  <a:srgbClr val="FF0000"/>
                </a:solidFill>
              </a:rPr>
              <a:t> </a:t>
            </a:r>
            <a:r>
              <a:rPr lang="en-US" sz="1400" b="1" dirty="0" smtClean="0">
                <a:solidFill>
                  <a:srgbClr val="FF0000"/>
                </a:solidFill>
              </a:rPr>
              <a:t>RADOS</a:t>
            </a:r>
            <a:endParaRPr lang="en-US" sz="1400" b="1" dirty="0">
              <a:solidFill>
                <a:srgbClr val="FF0000"/>
              </a:solidFill>
            </a:endParaRPr>
          </a:p>
          <a:p>
            <a:pPr algn="ctr">
              <a:spcAft>
                <a:spcPts val="200"/>
              </a:spcAft>
            </a:pPr>
            <a:r>
              <a:rPr lang="en-US" sz="1400" dirty="0">
                <a:solidFill>
                  <a:srgbClr val="FF0000"/>
                </a:solidFill>
              </a:rPr>
              <a:t>A library allowing apps to directly access RADOS (C, C++, Java, Python, Ruby, PHP)</a:t>
            </a:r>
          </a:p>
        </p:txBody>
      </p:sp>
      <p:grpSp>
        <p:nvGrpSpPr>
          <p:cNvPr id="37" name="Gruppieren 36"/>
          <p:cNvGrpSpPr/>
          <p:nvPr>
            <p:custDataLst>
              <p:tags r:id="rId8"/>
            </p:custDataLst>
          </p:nvPr>
        </p:nvGrpSpPr>
        <p:grpSpPr bwMode="gray">
          <a:xfrm>
            <a:off x="684600" y="1059540"/>
            <a:ext cx="2520000" cy="864718"/>
            <a:chOff x="684600" y="1058862"/>
            <a:chExt cx="2520000" cy="864718"/>
          </a:xfrm>
        </p:grpSpPr>
        <p:cxnSp>
          <p:nvCxnSpPr>
            <p:cNvPr id="23" name="Gerade Verbindung 99"/>
            <p:cNvCxnSpPr/>
            <p:nvPr>
              <p:custDataLst>
                <p:tags r:id="rId15"/>
              </p:custDataLst>
            </p:nvPr>
          </p:nvCxnSpPr>
          <p:spPr bwMode="gray">
            <a:xfrm>
              <a:off x="1944600" y="1347580"/>
              <a:ext cx="0" cy="576000"/>
            </a:xfrm>
            <a:prstGeom prst="straightConnector1">
              <a:avLst/>
            </a:prstGeom>
            <a:noFill/>
            <a:ln w="9525">
              <a:solidFill>
                <a:schemeClr val="accent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1" name="Rechteck 30"/>
            <p:cNvSpPr/>
            <p:nvPr>
              <p:custDataLst>
                <p:tags r:id="rId16"/>
              </p:custDataLst>
            </p:nvPr>
          </p:nvSpPr>
          <p:spPr bwMode="gray">
            <a:xfrm>
              <a:off x="684600" y="1058862"/>
              <a:ext cx="2520000" cy="2401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en-GB" sz="1300" dirty="0" smtClean="0">
                  <a:solidFill>
                    <a:srgbClr val="000000">
                      <a:lumMod val="65000"/>
                      <a:lumOff val="35000"/>
                    </a:srgbClr>
                  </a:solidFill>
                </a:rPr>
                <a:t>APP</a:t>
              </a:r>
            </a:p>
          </p:txBody>
        </p:sp>
      </p:grpSp>
      <p:grpSp>
        <p:nvGrpSpPr>
          <p:cNvPr id="38" name="Gruppieren 37"/>
          <p:cNvGrpSpPr/>
          <p:nvPr>
            <p:custDataLst>
              <p:tags r:id="rId9"/>
            </p:custDataLst>
          </p:nvPr>
        </p:nvGrpSpPr>
        <p:grpSpPr bwMode="gray">
          <a:xfrm>
            <a:off x="3312395" y="1059540"/>
            <a:ext cx="2520000" cy="864718"/>
            <a:chOff x="684600" y="1058862"/>
            <a:chExt cx="2520000" cy="864718"/>
          </a:xfrm>
        </p:grpSpPr>
        <p:cxnSp>
          <p:nvCxnSpPr>
            <p:cNvPr id="39" name="Gerade Verbindung 99"/>
            <p:cNvCxnSpPr/>
            <p:nvPr>
              <p:custDataLst>
                <p:tags r:id="rId13"/>
              </p:custDataLst>
            </p:nvPr>
          </p:nvCxnSpPr>
          <p:spPr bwMode="gray">
            <a:xfrm>
              <a:off x="1944600" y="1347580"/>
              <a:ext cx="0" cy="576000"/>
            </a:xfrm>
            <a:prstGeom prst="straightConnector1">
              <a:avLst/>
            </a:prstGeom>
            <a:noFill/>
            <a:ln w="9525">
              <a:solidFill>
                <a:schemeClr val="accent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0" name="Rechteck 39"/>
            <p:cNvSpPr/>
            <p:nvPr>
              <p:custDataLst>
                <p:tags r:id="rId14"/>
              </p:custDataLst>
            </p:nvPr>
          </p:nvSpPr>
          <p:spPr bwMode="gray">
            <a:xfrm>
              <a:off x="684600" y="1058862"/>
              <a:ext cx="2520000" cy="2401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en-GB" sz="1300" dirty="0" smtClean="0">
                  <a:solidFill>
                    <a:srgbClr val="000000">
                      <a:lumMod val="65000"/>
                      <a:lumOff val="35000"/>
                    </a:srgbClr>
                  </a:solidFill>
                </a:rPr>
                <a:t>HOST/VM</a:t>
              </a:r>
            </a:p>
          </p:txBody>
        </p:sp>
      </p:grpSp>
      <p:grpSp>
        <p:nvGrpSpPr>
          <p:cNvPr id="41" name="Gruppieren 40"/>
          <p:cNvGrpSpPr/>
          <p:nvPr>
            <p:custDataLst>
              <p:tags r:id="rId10"/>
            </p:custDataLst>
          </p:nvPr>
        </p:nvGrpSpPr>
        <p:grpSpPr bwMode="gray">
          <a:xfrm>
            <a:off x="5940190" y="1059540"/>
            <a:ext cx="2520000" cy="864718"/>
            <a:chOff x="684600" y="1058862"/>
            <a:chExt cx="2520000" cy="864718"/>
          </a:xfrm>
        </p:grpSpPr>
        <p:cxnSp>
          <p:nvCxnSpPr>
            <p:cNvPr id="42" name="Gerade Verbindung 99"/>
            <p:cNvCxnSpPr/>
            <p:nvPr>
              <p:custDataLst>
                <p:tags r:id="rId11"/>
              </p:custDataLst>
            </p:nvPr>
          </p:nvCxnSpPr>
          <p:spPr bwMode="gray">
            <a:xfrm>
              <a:off x="1944600" y="1347580"/>
              <a:ext cx="0" cy="576000"/>
            </a:xfrm>
            <a:prstGeom prst="straightConnector1">
              <a:avLst/>
            </a:prstGeom>
            <a:noFill/>
            <a:ln w="9525">
              <a:solidFill>
                <a:schemeClr val="accent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3" name="Rechteck 42"/>
            <p:cNvSpPr/>
            <p:nvPr>
              <p:custDataLst>
                <p:tags r:id="rId12"/>
              </p:custDataLst>
            </p:nvPr>
          </p:nvSpPr>
          <p:spPr bwMode="gray">
            <a:xfrm>
              <a:off x="684600" y="1058862"/>
              <a:ext cx="2520000" cy="2401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en-GB" sz="1300" dirty="0" smtClean="0">
                  <a:solidFill>
                    <a:srgbClr val="000000">
                      <a:lumMod val="65000"/>
                      <a:lumOff val="35000"/>
                    </a:srgbClr>
                  </a:solidFill>
                </a:rPr>
                <a:t>CLIENT</a:t>
              </a:r>
            </a:p>
          </p:txBody>
        </p:sp>
      </p:grpSp>
    </p:spTree>
    <p:extLst>
      <p:ext uri="{BB962C8B-B14F-4D97-AF65-F5344CB8AC3E}">
        <p14:creationId xmlns:p14="http://schemas.microsoft.com/office/powerpoint/2010/main" val="342062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kt 43" hidden="1"/>
          <p:cNvGraphicFramePr>
            <a:graphicFrameLocks noChangeAspect="1"/>
          </p:cNvGraphicFramePr>
          <p:nvPr>
            <p:custDataLst>
              <p:tags r:id="rId2"/>
            </p:custDataLst>
            <p:extLst>
              <p:ext uri="{D42A27DB-BD31-4B8C-83A1-F6EECF244321}">
                <p14:modId xmlns:p14="http://schemas.microsoft.com/office/powerpoint/2010/main" val="3879746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bwMode="gray"/>
        <p:txBody>
          <a:bodyPr/>
          <a:lstStyle/>
          <a:p>
            <a:r>
              <a:rPr lang="hu-HU" dirty="0" smtClean="0"/>
              <a:t>Miért </a:t>
            </a:r>
            <a:r>
              <a:rPr lang="hu-HU" dirty="0" err="1" smtClean="0"/>
              <a:t>Ceph</a:t>
            </a:r>
            <a:r>
              <a:rPr lang="hu-HU" dirty="0" smtClean="0"/>
              <a:t>?</a:t>
            </a:r>
            <a:endParaRPr lang="en-GB" dirty="0"/>
          </a:p>
        </p:txBody>
      </p:sp>
      <p:sp>
        <p:nvSpPr>
          <p:cNvPr id="3" name="Szövegdoboz 2"/>
          <p:cNvSpPr txBox="1"/>
          <p:nvPr/>
        </p:nvSpPr>
        <p:spPr>
          <a:xfrm>
            <a:off x="539552" y="1275606"/>
            <a:ext cx="7992888" cy="1200329"/>
          </a:xfrm>
          <a:prstGeom prst="rect">
            <a:avLst/>
          </a:prstGeom>
          <a:noFill/>
        </p:spPr>
        <p:txBody>
          <a:bodyPr wrap="square" rtlCol="0">
            <a:spAutoFit/>
          </a:bodyPr>
          <a:lstStyle/>
          <a:p>
            <a:pPr marL="285750" indent="-285750">
              <a:buFont typeface="Arial" panose="020B0604020202020204" pitchFamily="34" charset="0"/>
              <a:buChar char="•"/>
            </a:pPr>
            <a:r>
              <a:rPr lang="hu-HU" dirty="0" smtClean="0"/>
              <a:t>Nincs benne meta adat szerver / bármilyen kitüntetett szerver</a:t>
            </a:r>
          </a:p>
          <a:p>
            <a:pPr marL="285750" indent="-285750">
              <a:buFont typeface="Arial" panose="020B0604020202020204" pitchFamily="34" charset="0"/>
              <a:buChar char="•"/>
            </a:pPr>
            <a:r>
              <a:rPr lang="hu-HU" dirty="0" smtClean="0"/>
              <a:t>Nincs benne „szűk keresztmetszet”</a:t>
            </a:r>
          </a:p>
          <a:p>
            <a:pPr marL="285750" indent="-285750">
              <a:buFont typeface="Arial" panose="020B0604020202020204" pitchFamily="34" charset="0"/>
              <a:buChar char="•"/>
            </a:pPr>
            <a:r>
              <a:rPr lang="hu-HU" dirty="0" smtClean="0"/>
              <a:t>Ez </a:t>
            </a:r>
            <a:r>
              <a:rPr lang="hu-HU" dirty="0" err="1" smtClean="0"/>
              <a:t>egyértleműen</a:t>
            </a:r>
            <a:r>
              <a:rPr lang="hu-HU" dirty="0" smtClean="0"/>
              <a:t> hatalmas előny!</a:t>
            </a:r>
          </a:p>
          <a:p>
            <a:endParaRPr lang="hu-HU" dirty="0"/>
          </a:p>
        </p:txBody>
      </p:sp>
    </p:spTree>
    <p:extLst>
      <p:ext uri="{BB962C8B-B14F-4D97-AF65-F5344CB8AC3E}">
        <p14:creationId xmlns:p14="http://schemas.microsoft.com/office/powerpoint/2010/main" val="130162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417763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2" name="think-cell Folie" r:id="rId54" imgW="270" imgH="270" progId="TCLayout.ActiveDocument.1">
                  <p:embed/>
                </p:oleObj>
              </mc:Choice>
              <mc:Fallback>
                <p:oleObj name="think-cell Folie" r:id="rId54" imgW="270" imgH="270" progId="TCLayout.ActiveDocument.1">
                  <p:embed/>
                  <p:pic>
                    <p:nvPicPr>
                      <p:cNvPr id="0" name=""/>
                      <p:cNvPicPr/>
                      <p:nvPr/>
                    </p:nvPicPr>
                    <p:blipFill>
                      <a:blip r:embed="rId55"/>
                      <a:stretch>
                        <a:fillRect/>
                      </a:stretch>
                    </p:blipFill>
                    <p:spPr>
                      <a:xfrm>
                        <a:off x="1588" y="1588"/>
                        <a:ext cx="1587" cy="1587"/>
                      </a:xfrm>
                      <a:prstGeom prst="rect">
                        <a:avLst/>
                      </a:prstGeom>
                    </p:spPr>
                  </p:pic>
                </p:oleObj>
              </mc:Fallback>
            </mc:AlternateContent>
          </a:graphicData>
        </a:graphic>
      </p:graphicFrame>
      <p:sp>
        <p:nvSpPr>
          <p:cNvPr id="79" name="Rounded Rectangle 49"/>
          <p:cNvSpPr/>
          <p:nvPr>
            <p:custDataLst>
              <p:tags r:id="rId3"/>
            </p:custDataLst>
          </p:nvPr>
        </p:nvSpPr>
        <p:spPr bwMode="gray">
          <a:xfrm flipH="1">
            <a:off x="827087" y="2571750"/>
            <a:ext cx="8064431" cy="756000"/>
          </a:xfrm>
          <a:prstGeom prst="roundRect">
            <a:avLst>
              <a:gd name="adj" fmla="val 11225"/>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tIns="36000" bIns="36000" rtlCol="0" anchor="b" anchorCtr="0"/>
          <a:lstStyle/>
          <a:p>
            <a:pPr algn="ctr"/>
            <a:endParaRPr lang="en-US" sz="1400" dirty="0" smtClean="0">
              <a:solidFill>
                <a:srgbClr val="000000"/>
              </a:solidFill>
            </a:endParaRPr>
          </a:p>
        </p:txBody>
      </p:sp>
      <p:sp>
        <p:nvSpPr>
          <p:cNvPr id="78" name="Rounded Rectangle 49"/>
          <p:cNvSpPr/>
          <p:nvPr>
            <p:custDataLst>
              <p:tags r:id="rId4"/>
            </p:custDataLst>
          </p:nvPr>
        </p:nvSpPr>
        <p:spPr bwMode="gray">
          <a:xfrm>
            <a:off x="827583" y="3327834"/>
            <a:ext cx="8064000" cy="1224000"/>
          </a:xfrm>
          <a:prstGeom prst="roundRect">
            <a:avLst>
              <a:gd name="adj" fmla="val 10080"/>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tIns="36000" bIns="36000" rtlCol="0" anchor="b" anchorCtr="0"/>
          <a:lstStyle/>
          <a:p>
            <a:pPr algn="ctr"/>
            <a:endParaRPr lang="en-US" sz="1400" dirty="0" smtClean="0">
              <a:solidFill>
                <a:srgbClr val="000000"/>
              </a:solidFill>
            </a:endParaRPr>
          </a:p>
        </p:txBody>
      </p:sp>
      <p:grpSp>
        <p:nvGrpSpPr>
          <p:cNvPr id="19" name="Gruppieren 18"/>
          <p:cNvGrpSpPr/>
          <p:nvPr/>
        </p:nvGrpSpPr>
        <p:grpSpPr bwMode="gray">
          <a:xfrm>
            <a:off x="3095836" y="1058863"/>
            <a:ext cx="468000" cy="3024819"/>
            <a:chOff x="3095836" y="1058863"/>
            <a:chExt cx="468000" cy="3024819"/>
          </a:xfrm>
        </p:grpSpPr>
        <p:sp>
          <p:nvSpPr>
            <p:cNvPr id="73" name="Auf der gleichen Seite des Rechtecks liegende Ecken abrunden 72"/>
            <p:cNvSpPr/>
            <p:nvPr>
              <p:custDataLst>
                <p:tags r:id="rId50"/>
              </p:custDataLst>
            </p:nvPr>
          </p:nvSpPr>
          <p:spPr bwMode="gray">
            <a:xfrm>
              <a:off x="3095836" y="1959682"/>
              <a:ext cx="468000" cy="2124000"/>
            </a:xfrm>
            <a:prstGeom prst="round2SameRect">
              <a:avLst>
                <a:gd name="adj1" fmla="val 0"/>
                <a:gd name="adj2" fmla="val 2713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38" name="Rounded Rectangle 37"/>
            <p:cNvSpPr/>
            <p:nvPr>
              <p:custDataLst>
                <p:tags r:id="rId51"/>
              </p:custDataLst>
            </p:nvPr>
          </p:nvSpPr>
          <p:spPr bwMode="gray">
            <a:xfrm>
              <a:off x="3095836" y="1058863"/>
              <a:ext cx="468000" cy="900000"/>
            </a:xfrm>
            <a:prstGeom prst="round2SameRect">
              <a:avLst>
                <a:gd name="adj1" fmla="val 27137"/>
                <a:gd name="adj2" fmla="val 0"/>
              </a:avLst>
            </a:prstGeom>
            <a:solidFill>
              <a:srgbClr val="1BA12B"/>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FFFFFF"/>
                  </a:solidFill>
                </a:rPr>
                <a:t>Generic-Block</a:t>
              </a:r>
            </a:p>
          </p:txBody>
        </p:sp>
      </p:grpSp>
      <p:grpSp>
        <p:nvGrpSpPr>
          <p:cNvPr id="48" name="Gruppieren 47"/>
          <p:cNvGrpSpPr/>
          <p:nvPr/>
        </p:nvGrpSpPr>
        <p:grpSpPr bwMode="gray">
          <a:xfrm>
            <a:off x="6084168" y="1058863"/>
            <a:ext cx="756008" cy="3024819"/>
            <a:chOff x="6084168" y="1058863"/>
            <a:chExt cx="756008" cy="3024819"/>
          </a:xfrm>
        </p:grpSpPr>
        <p:sp>
          <p:nvSpPr>
            <p:cNvPr id="69" name="Auf der gleichen Seite des Rechtecks liegende Ecken abrunden 68"/>
            <p:cNvSpPr/>
            <p:nvPr>
              <p:custDataLst>
                <p:tags r:id="rId48"/>
              </p:custDataLst>
            </p:nvPr>
          </p:nvSpPr>
          <p:spPr bwMode="gray">
            <a:xfrm>
              <a:off x="6084176" y="1959682"/>
              <a:ext cx="756000" cy="2124000"/>
            </a:xfrm>
            <a:prstGeom prst="round2SameRect">
              <a:avLst>
                <a:gd name="adj1" fmla="val 0"/>
                <a:gd name="adj2" fmla="val 1679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9" name="Rounded Rectangle 48"/>
            <p:cNvSpPr/>
            <p:nvPr>
              <p:custDataLst>
                <p:tags r:id="rId49"/>
              </p:custDataLst>
            </p:nvPr>
          </p:nvSpPr>
          <p:spPr bwMode="gray">
            <a:xfrm>
              <a:off x="6084168" y="1058863"/>
              <a:ext cx="756000" cy="900000"/>
            </a:xfrm>
            <a:prstGeom prst="round2SameRect">
              <a:avLst>
                <a:gd name="adj1" fmla="val 14699"/>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87867E"/>
                  </a:solidFill>
                </a:rPr>
                <a:t>Hyper-V</a:t>
              </a:r>
            </a:p>
          </p:txBody>
        </p:sp>
      </p:grpSp>
      <p:grpSp>
        <p:nvGrpSpPr>
          <p:cNvPr id="58" name="Gruppieren 57"/>
          <p:cNvGrpSpPr/>
          <p:nvPr/>
        </p:nvGrpSpPr>
        <p:grpSpPr bwMode="gray">
          <a:xfrm>
            <a:off x="8280412" y="1058863"/>
            <a:ext cx="612068" cy="3024819"/>
            <a:chOff x="8280412" y="1058863"/>
            <a:chExt cx="612068" cy="3024819"/>
          </a:xfrm>
        </p:grpSpPr>
        <p:sp>
          <p:nvSpPr>
            <p:cNvPr id="72" name="Auf der gleichen Seite des Rechtecks liegende Ecken abrunden 71"/>
            <p:cNvSpPr/>
            <p:nvPr>
              <p:custDataLst>
                <p:tags r:id="rId46"/>
              </p:custDataLst>
            </p:nvPr>
          </p:nvSpPr>
          <p:spPr bwMode="gray">
            <a:xfrm>
              <a:off x="8280412" y="1959682"/>
              <a:ext cx="606944" cy="2124000"/>
            </a:xfrm>
            <a:prstGeom prst="round2SameRect">
              <a:avLst>
                <a:gd name="adj1" fmla="val 0"/>
                <a:gd name="adj2" fmla="val 20924"/>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1" name="Rounded Rectangle 50"/>
            <p:cNvSpPr/>
            <p:nvPr>
              <p:custDataLst>
                <p:tags r:id="rId47"/>
              </p:custDataLst>
            </p:nvPr>
          </p:nvSpPr>
          <p:spPr bwMode="gray">
            <a:xfrm>
              <a:off x="8280480" y="1058863"/>
              <a:ext cx="612000" cy="900000"/>
            </a:xfrm>
            <a:prstGeom prst="round2SameRect">
              <a:avLst>
                <a:gd name="adj1" fmla="val 19599"/>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000000"/>
                  </a:solidFill>
                </a:rPr>
                <a:t>Generic-File</a:t>
              </a:r>
            </a:p>
          </p:txBody>
        </p:sp>
      </p:grpSp>
      <p:grpSp>
        <p:nvGrpSpPr>
          <p:cNvPr id="35" name="Gruppieren 34"/>
          <p:cNvGrpSpPr/>
          <p:nvPr/>
        </p:nvGrpSpPr>
        <p:grpSpPr bwMode="gray">
          <a:xfrm>
            <a:off x="3636004" y="1058863"/>
            <a:ext cx="756000" cy="3024819"/>
            <a:chOff x="3636004" y="1058863"/>
            <a:chExt cx="756000" cy="3024819"/>
          </a:xfrm>
        </p:grpSpPr>
        <p:sp>
          <p:nvSpPr>
            <p:cNvPr id="67" name="Auf der gleichen Seite des Rechtecks liegende Ecken abrunden 66"/>
            <p:cNvSpPr/>
            <p:nvPr>
              <p:custDataLst>
                <p:tags r:id="rId44"/>
              </p:custDataLst>
            </p:nvPr>
          </p:nvSpPr>
          <p:spPr bwMode="gray">
            <a:xfrm>
              <a:off x="3636004" y="1959682"/>
              <a:ext cx="756000" cy="2124000"/>
            </a:xfrm>
            <a:prstGeom prst="round2SameRect">
              <a:avLst>
                <a:gd name="adj1" fmla="val 0"/>
                <a:gd name="adj2" fmla="val 1679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4" name="Rounded Rectangle 43"/>
            <p:cNvSpPr/>
            <p:nvPr>
              <p:custDataLst>
                <p:tags r:id="rId45"/>
              </p:custDataLst>
            </p:nvPr>
          </p:nvSpPr>
          <p:spPr bwMode="gray">
            <a:xfrm>
              <a:off x="3636004" y="1058863"/>
              <a:ext cx="756000" cy="900000"/>
            </a:xfrm>
            <a:prstGeom prst="round2SameRect">
              <a:avLst>
                <a:gd name="adj1" fmla="val 16035"/>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000000"/>
                  </a:solidFill>
                </a:rPr>
                <a:t>Generic-File</a:t>
              </a:r>
            </a:p>
          </p:txBody>
        </p:sp>
      </p:grpSp>
      <p:grpSp>
        <p:nvGrpSpPr>
          <p:cNvPr id="11" name="Gruppieren 10"/>
          <p:cNvGrpSpPr/>
          <p:nvPr/>
        </p:nvGrpSpPr>
        <p:grpSpPr bwMode="gray">
          <a:xfrm>
            <a:off x="827088" y="1058863"/>
            <a:ext cx="1728688" cy="1440820"/>
            <a:chOff x="827088" y="1058863"/>
            <a:chExt cx="1728688" cy="1440820"/>
          </a:xfrm>
        </p:grpSpPr>
        <p:sp>
          <p:nvSpPr>
            <p:cNvPr id="4" name="Auf der gleichen Seite des Rechtecks liegende Ecken abrunden 3"/>
            <p:cNvSpPr/>
            <p:nvPr>
              <p:custDataLst>
                <p:tags r:id="rId42"/>
              </p:custDataLst>
            </p:nvPr>
          </p:nvSpPr>
          <p:spPr bwMode="gray">
            <a:xfrm>
              <a:off x="827088" y="1959683"/>
              <a:ext cx="1728000" cy="540000"/>
            </a:xfrm>
            <a:prstGeom prst="round2SameRect">
              <a:avLst>
                <a:gd name="adj1" fmla="val 0"/>
                <a:gd name="adj2" fmla="val 22048"/>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3" name="Rounded Rectangle 42"/>
            <p:cNvSpPr/>
            <p:nvPr>
              <p:custDataLst>
                <p:tags r:id="rId43"/>
              </p:custDataLst>
            </p:nvPr>
          </p:nvSpPr>
          <p:spPr bwMode="gray">
            <a:xfrm>
              <a:off x="827088" y="1058863"/>
              <a:ext cx="1728688" cy="900000"/>
            </a:xfrm>
            <a:prstGeom prst="round2SameRect">
              <a:avLst>
                <a:gd name="adj1" fmla="val 13066"/>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87867E"/>
                  </a:solidFill>
                </a:rPr>
                <a:t>Generic-OS</a:t>
              </a:r>
            </a:p>
          </p:txBody>
        </p:sp>
      </p:grpSp>
      <p:grpSp>
        <p:nvGrpSpPr>
          <p:cNvPr id="50" name="Gruppieren 49"/>
          <p:cNvGrpSpPr/>
          <p:nvPr/>
        </p:nvGrpSpPr>
        <p:grpSpPr bwMode="gray">
          <a:xfrm>
            <a:off x="6912260" y="1058863"/>
            <a:ext cx="612068" cy="1440819"/>
            <a:chOff x="6912260" y="1058863"/>
            <a:chExt cx="612068" cy="1440819"/>
          </a:xfrm>
        </p:grpSpPr>
        <p:sp>
          <p:nvSpPr>
            <p:cNvPr id="70" name="Auf der gleichen Seite des Rechtecks liegende Ecken abrunden 69"/>
            <p:cNvSpPr/>
            <p:nvPr>
              <p:custDataLst>
                <p:tags r:id="rId40"/>
              </p:custDataLst>
            </p:nvPr>
          </p:nvSpPr>
          <p:spPr bwMode="gray">
            <a:xfrm>
              <a:off x="6912328" y="1959682"/>
              <a:ext cx="612000" cy="540000"/>
            </a:xfrm>
            <a:prstGeom prst="round2SameRect">
              <a:avLst>
                <a:gd name="adj1" fmla="val 0"/>
                <a:gd name="adj2" fmla="val 2204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40" name="Rounded Rectangle 39"/>
            <p:cNvSpPr/>
            <p:nvPr>
              <p:custDataLst>
                <p:tags r:id="rId41"/>
              </p:custDataLst>
            </p:nvPr>
          </p:nvSpPr>
          <p:spPr bwMode="gray">
            <a:xfrm>
              <a:off x="6912260" y="1058863"/>
              <a:ext cx="612000" cy="900000"/>
            </a:xfrm>
            <a:prstGeom prst="round2SameRect">
              <a:avLst>
                <a:gd name="adj1" fmla="val 19599"/>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87867E"/>
                  </a:solidFill>
                </a:rPr>
                <a:t>NFS-Client</a:t>
              </a:r>
            </a:p>
          </p:txBody>
        </p:sp>
      </p:grpSp>
      <p:grpSp>
        <p:nvGrpSpPr>
          <p:cNvPr id="12" name="Gruppieren 11"/>
          <p:cNvGrpSpPr/>
          <p:nvPr/>
        </p:nvGrpSpPr>
        <p:grpSpPr bwMode="gray">
          <a:xfrm>
            <a:off x="2627784" y="1058863"/>
            <a:ext cx="396044" cy="3024819"/>
            <a:chOff x="2627784" y="1058863"/>
            <a:chExt cx="396044" cy="3024819"/>
          </a:xfrm>
        </p:grpSpPr>
        <p:sp>
          <p:nvSpPr>
            <p:cNvPr id="57" name="Auf der gleichen Seite des Rechtecks liegende Ecken abrunden 56"/>
            <p:cNvSpPr/>
            <p:nvPr>
              <p:custDataLst>
                <p:tags r:id="rId38"/>
              </p:custDataLst>
            </p:nvPr>
          </p:nvSpPr>
          <p:spPr bwMode="gray">
            <a:xfrm>
              <a:off x="2627784" y="1959682"/>
              <a:ext cx="396000" cy="2124000"/>
            </a:xfrm>
            <a:prstGeom prst="round2SameRect">
              <a:avLst>
                <a:gd name="adj1" fmla="val 0"/>
                <a:gd name="adj2" fmla="val 32071"/>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39" name="Rounded Rectangle 38"/>
            <p:cNvSpPr/>
            <p:nvPr>
              <p:custDataLst>
                <p:tags r:id="rId39"/>
              </p:custDataLst>
            </p:nvPr>
          </p:nvSpPr>
          <p:spPr bwMode="gray">
            <a:xfrm>
              <a:off x="2627828" y="1058863"/>
              <a:ext cx="396000" cy="900000"/>
            </a:xfrm>
            <a:prstGeom prst="round2SameRect">
              <a:avLst>
                <a:gd name="adj1" fmla="val 27137"/>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87867E"/>
                  </a:solidFill>
                </a:rPr>
                <a:t>ESX</a:t>
              </a:r>
            </a:p>
          </p:txBody>
        </p:sp>
      </p:grpSp>
      <p:grpSp>
        <p:nvGrpSpPr>
          <p:cNvPr id="37" name="Gruppieren 36"/>
          <p:cNvGrpSpPr/>
          <p:nvPr/>
        </p:nvGrpSpPr>
        <p:grpSpPr bwMode="gray">
          <a:xfrm>
            <a:off x="4464160" y="1058863"/>
            <a:ext cx="540000" cy="1440819"/>
            <a:chOff x="4464160" y="1058863"/>
            <a:chExt cx="540000" cy="1440819"/>
          </a:xfrm>
        </p:grpSpPr>
        <p:sp>
          <p:nvSpPr>
            <p:cNvPr id="66" name="Auf der gleichen Seite des Rechtecks liegende Ecken abrunden 65"/>
            <p:cNvSpPr/>
            <p:nvPr>
              <p:custDataLst>
                <p:tags r:id="rId36"/>
              </p:custDataLst>
            </p:nvPr>
          </p:nvSpPr>
          <p:spPr bwMode="gray">
            <a:xfrm>
              <a:off x="4464160" y="1959682"/>
              <a:ext cx="540000" cy="540000"/>
            </a:xfrm>
            <a:prstGeom prst="round2SameRect">
              <a:avLst>
                <a:gd name="adj1" fmla="val 0"/>
                <a:gd name="adj2" fmla="val 2351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endParaRPr lang="en-US" sz="1200" dirty="0" smtClean="0">
                <a:solidFill>
                  <a:srgbClr val="FFFFFF"/>
                </a:solidFill>
              </a:endParaRPr>
            </a:p>
          </p:txBody>
        </p:sp>
        <p:sp>
          <p:nvSpPr>
            <p:cNvPr id="36" name="Rounded Rectangle 35"/>
            <p:cNvSpPr/>
            <p:nvPr>
              <p:custDataLst>
                <p:tags r:id="rId37"/>
              </p:custDataLst>
            </p:nvPr>
          </p:nvSpPr>
          <p:spPr bwMode="gray">
            <a:xfrm>
              <a:off x="4464160" y="1058863"/>
              <a:ext cx="540000" cy="900000"/>
            </a:xfrm>
            <a:prstGeom prst="round2SameRect">
              <a:avLst>
                <a:gd name="adj1" fmla="val 27137"/>
                <a:gd name="adj2" fmla="val 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FFFFFF"/>
                  </a:solidFill>
                </a:rPr>
                <a:t>S3</a:t>
              </a:r>
            </a:p>
          </p:txBody>
        </p:sp>
      </p:grpSp>
      <p:grpSp>
        <p:nvGrpSpPr>
          <p:cNvPr id="42" name="Gruppieren 41"/>
          <p:cNvGrpSpPr/>
          <p:nvPr/>
        </p:nvGrpSpPr>
        <p:grpSpPr bwMode="gray">
          <a:xfrm>
            <a:off x="5076056" y="1058863"/>
            <a:ext cx="936000" cy="3024819"/>
            <a:chOff x="5076056" y="1058863"/>
            <a:chExt cx="936000" cy="3024819"/>
          </a:xfrm>
        </p:grpSpPr>
        <p:sp>
          <p:nvSpPr>
            <p:cNvPr id="68" name="Auf der gleichen Seite des Rechtecks liegende Ecken abrunden 67"/>
            <p:cNvSpPr/>
            <p:nvPr>
              <p:custDataLst>
                <p:tags r:id="rId34"/>
              </p:custDataLst>
            </p:nvPr>
          </p:nvSpPr>
          <p:spPr bwMode="gray">
            <a:xfrm>
              <a:off x="5076056" y="1959682"/>
              <a:ext cx="936000" cy="2124000"/>
            </a:xfrm>
            <a:prstGeom prst="round2SameRect">
              <a:avLst>
                <a:gd name="adj1" fmla="val 0"/>
                <a:gd name="adj2" fmla="val 13568"/>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33" name="Rounded Rectangle 32"/>
            <p:cNvSpPr/>
            <p:nvPr>
              <p:custDataLst>
                <p:tags r:id="rId35"/>
              </p:custDataLst>
            </p:nvPr>
          </p:nvSpPr>
          <p:spPr bwMode="gray">
            <a:xfrm>
              <a:off x="5076056" y="1058863"/>
              <a:ext cx="936000" cy="900000"/>
            </a:xfrm>
            <a:prstGeom prst="round2SameRect">
              <a:avLst>
                <a:gd name="adj1" fmla="val 13066"/>
                <a:gd name="adj2" fmla="val 0"/>
              </a:avLst>
            </a:prstGeom>
            <a:gradFill>
              <a:gsLst>
                <a:gs pos="100000">
                  <a:srgbClr val="1BA12B"/>
                </a:gs>
                <a:gs pos="0">
                  <a:srgbClr val="FF0000"/>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FFFFFF"/>
                  </a:solidFill>
                </a:rPr>
                <a:t>Open-Stack</a:t>
              </a:r>
            </a:p>
          </p:txBody>
        </p:sp>
      </p:grpSp>
      <p:sp>
        <p:nvSpPr>
          <p:cNvPr id="2" name="Title 1"/>
          <p:cNvSpPr>
            <a:spLocks noGrp="1"/>
          </p:cNvSpPr>
          <p:nvPr>
            <p:ph type="title"/>
          </p:nvPr>
        </p:nvSpPr>
        <p:spPr bwMode="gray"/>
        <p:txBody>
          <a:bodyPr/>
          <a:lstStyle/>
          <a:p>
            <a:r>
              <a:rPr lang="en-US" dirty="0" smtClean="0"/>
              <a:t>Software Architecture</a:t>
            </a:r>
            <a:endParaRPr lang="en-US" dirty="0"/>
          </a:p>
        </p:txBody>
      </p:sp>
      <p:sp>
        <p:nvSpPr>
          <p:cNvPr id="5" name="Rounded Rectangle 4"/>
          <p:cNvSpPr/>
          <p:nvPr>
            <p:custDataLst>
              <p:tags r:id="rId5"/>
            </p:custDataLst>
          </p:nvPr>
        </p:nvSpPr>
        <p:spPr bwMode="gray">
          <a:xfrm>
            <a:off x="179512" y="4191830"/>
            <a:ext cx="576008" cy="324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buClr>
                <a:srgbClr val="A30B1A"/>
              </a:buClr>
            </a:pPr>
            <a:r>
              <a:rPr lang="en-US" sz="1200" b="1" dirty="0" smtClean="0">
                <a:solidFill>
                  <a:srgbClr val="000000"/>
                </a:solidFill>
              </a:rPr>
              <a:t>Storage</a:t>
            </a:r>
          </a:p>
          <a:p>
            <a:pPr>
              <a:buClr>
                <a:srgbClr val="A30B1A"/>
              </a:buClr>
            </a:pPr>
            <a:r>
              <a:rPr lang="de-DE" sz="1200" b="1" dirty="0" err="1" smtClean="0">
                <a:solidFill>
                  <a:srgbClr val="000000"/>
                </a:solidFill>
              </a:rPr>
              <a:t>Node</a:t>
            </a:r>
            <a:endParaRPr lang="en-US" sz="1200" b="1" dirty="0" smtClean="0">
              <a:solidFill>
                <a:srgbClr val="000000"/>
              </a:solidFill>
            </a:endParaRPr>
          </a:p>
        </p:txBody>
      </p:sp>
      <p:sp>
        <p:nvSpPr>
          <p:cNvPr id="6" name="Rounded Rectangle 5"/>
          <p:cNvSpPr/>
          <p:nvPr>
            <p:custDataLst>
              <p:tags r:id="rId6"/>
            </p:custDataLst>
          </p:nvPr>
        </p:nvSpPr>
        <p:spPr bwMode="gray">
          <a:xfrm>
            <a:off x="863588" y="3723778"/>
            <a:ext cx="3492000" cy="324000"/>
          </a:xfrm>
          <a:prstGeom prst="roundRect">
            <a:avLst>
              <a:gd name="adj" fmla="val 27438"/>
            </a:avLst>
          </a:prstGeom>
          <a:solidFill>
            <a:srgbClr val="FFFF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000000"/>
                </a:solidFill>
              </a:rPr>
              <a:t>libceph.ko</a:t>
            </a:r>
          </a:p>
        </p:txBody>
      </p:sp>
      <p:sp>
        <p:nvSpPr>
          <p:cNvPr id="7" name="Rounded Rectangle 6"/>
          <p:cNvSpPr/>
          <p:nvPr>
            <p:custDataLst>
              <p:tags r:id="rId7"/>
            </p:custDataLst>
          </p:nvPr>
        </p:nvSpPr>
        <p:spPr bwMode="gray">
          <a:xfrm>
            <a:off x="251520" y="2535783"/>
            <a:ext cx="504000" cy="15840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buClr>
                <a:srgbClr val="A30B1A"/>
              </a:buClr>
            </a:pPr>
            <a:r>
              <a:rPr lang="de-DE" sz="1200" b="1" dirty="0" err="1" smtClean="0">
                <a:solidFill>
                  <a:srgbClr val="000000"/>
                </a:solidFill>
              </a:rPr>
              <a:t>Ceph</a:t>
            </a:r>
            <a:endParaRPr lang="en-US" sz="1200" b="1" dirty="0" smtClean="0">
              <a:solidFill>
                <a:srgbClr val="000000"/>
              </a:solidFill>
            </a:endParaRPr>
          </a:p>
          <a:p>
            <a:pPr>
              <a:buClr>
                <a:srgbClr val="A30B1A"/>
              </a:buClr>
            </a:pPr>
            <a:r>
              <a:rPr lang="en-US" sz="1200" b="1" dirty="0" smtClean="0">
                <a:solidFill>
                  <a:srgbClr val="000000"/>
                </a:solidFill>
              </a:rPr>
              <a:t>Client</a:t>
            </a:r>
          </a:p>
        </p:txBody>
      </p:sp>
      <p:sp>
        <p:nvSpPr>
          <p:cNvPr id="8" name="Rounded Rectangle 7"/>
          <p:cNvSpPr/>
          <p:nvPr>
            <p:custDataLst>
              <p:tags r:id="rId8"/>
            </p:custDataLst>
          </p:nvPr>
        </p:nvSpPr>
        <p:spPr bwMode="gray">
          <a:xfrm>
            <a:off x="251580" y="1958863"/>
            <a:ext cx="504000" cy="61288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buClr>
                <a:srgbClr val="A30B1A"/>
              </a:buClr>
            </a:pPr>
            <a:r>
              <a:rPr lang="en-US" sz="1200" b="1" dirty="0" smtClean="0">
                <a:solidFill>
                  <a:srgbClr val="000000"/>
                </a:solidFill>
              </a:rPr>
              <a:t>App</a:t>
            </a:r>
          </a:p>
        </p:txBody>
      </p:sp>
      <p:sp>
        <p:nvSpPr>
          <p:cNvPr id="9" name="Rounded Rectangle 8"/>
          <p:cNvSpPr/>
          <p:nvPr>
            <p:custDataLst>
              <p:tags r:id="rId9"/>
            </p:custDataLst>
          </p:nvPr>
        </p:nvSpPr>
        <p:spPr bwMode="gray">
          <a:xfrm>
            <a:off x="4463988" y="3723778"/>
            <a:ext cx="4392000" cy="324000"/>
          </a:xfrm>
          <a:prstGeom prst="roundRect">
            <a:avLst>
              <a:gd name="adj" fmla="val 27438"/>
            </a:avLst>
          </a:prstGeom>
          <a:solidFill>
            <a:srgbClr val="FFFF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000000"/>
                </a:solidFill>
              </a:rPr>
              <a:t>librados</a:t>
            </a:r>
          </a:p>
        </p:txBody>
      </p:sp>
      <p:sp>
        <p:nvSpPr>
          <p:cNvPr id="13" name="Rounded Rectangle 12"/>
          <p:cNvSpPr/>
          <p:nvPr>
            <p:custDataLst>
              <p:tags r:id="rId10"/>
            </p:custDataLst>
          </p:nvPr>
        </p:nvSpPr>
        <p:spPr bwMode="gray">
          <a:xfrm>
            <a:off x="863588" y="3363738"/>
            <a:ext cx="2664000" cy="324000"/>
          </a:xfrm>
          <a:prstGeom prst="roundRect">
            <a:avLst>
              <a:gd name="adj" fmla="val 27438"/>
            </a:avLst>
          </a:prstGeom>
          <a:solidFill>
            <a:srgbClr val="1BA12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a:solidFill>
                  <a:srgbClr val="FFFFFF"/>
                </a:solidFill>
              </a:rPr>
              <a:t>rbd.ko</a:t>
            </a:r>
          </a:p>
        </p:txBody>
      </p:sp>
      <p:sp>
        <p:nvSpPr>
          <p:cNvPr id="14" name="Rounded Rectangle 13"/>
          <p:cNvSpPr/>
          <p:nvPr>
            <p:custDataLst>
              <p:tags r:id="rId11"/>
            </p:custDataLst>
          </p:nvPr>
        </p:nvSpPr>
        <p:spPr bwMode="gray">
          <a:xfrm>
            <a:off x="3671976" y="3363702"/>
            <a:ext cx="684000" cy="324000"/>
          </a:xfrm>
          <a:prstGeom prst="roundRect">
            <a:avLst>
              <a:gd name="adj" fmla="val 27438"/>
            </a:avLst>
          </a:prstGeom>
          <a:solidFill>
            <a:srgbClr val="1782D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ceph.ko</a:t>
            </a:r>
          </a:p>
        </p:txBody>
      </p:sp>
      <p:sp>
        <p:nvSpPr>
          <p:cNvPr id="15" name="Rounded Rectangle 14"/>
          <p:cNvSpPr/>
          <p:nvPr>
            <p:custDataLst>
              <p:tags r:id="rId12"/>
            </p:custDataLst>
          </p:nvPr>
        </p:nvSpPr>
        <p:spPr bwMode="gray">
          <a:xfrm>
            <a:off x="5580248" y="3369608"/>
            <a:ext cx="1224000" cy="324000"/>
          </a:xfrm>
          <a:prstGeom prst="roundRect">
            <a:avLst>
              <a:gd name="adj" fmla="val 27438"/>
            </a:avLst>
          </a:prstGeom>
          <a:solidFill>
            <a:srgbClr val="1BA12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librbd</a:t>
            </a:r>
          </a:p>
        </p:txBody>
      </p:sp>
      <p:sp>
        <p:nvSpPr>
          <p:cNvPr id="16" name="Rounded Rectangle 15"/>
          <p:cNvSpPr/>
          <p:nvPr>
            <p:custDataLst>
              <p:tags r:id="rId13"/>
            </p:custDataLst>
          </p:nvPr>
        </p:nvSpPr>
        <p:spPr bwMode="gray">
          <a:xfrm>
            <a:off x="6948488" y="3363702"/>
            <a:ext cx="1908000" cy="324000"/>
          </a:xfrm>
          <a:prstGeom prst="roundRect">
            <a:avLst>
              <a:gd name="adj" fmla="val 27438"/>
            </a:avLst>
          </a:prstGeom>
          <a:solidFill>
            <a:srgbClr val="1782D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libcephfs</a:t>
            </a:r>
          </a:p>
        </p:txBody>
      </p:sp>
      <p:sp>
        <p:nvSpPr>
          <p:cNvPr id="17" name="Rounded Rectangle 16"/>
          <p:cNvSpPr/>
          <p:nvPr>
            <p:custDataLst>
              <p:tags r:id="rId14"/>
            </p:custDataLst>
          </p:nvPr>
        </p:nvSpPr>
        <p:spPr bwMode="gray">
          <a:xfrm>
            <a:off x="863588" y="2967794"/>
            <a:ext cx="1656000" cy="324000"/>
          </a:xfrm>
          <a:prstGeom prst="roundRect">
            <a:avLst>
              <a:gd name="adj" fmla="val 27438"/>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LIO-Target</a:t>
            </a:r>
          </a:p>
        </p:txBody>
      </p:sp>
      <p:sp>
        <p:nvSpPr>
          <p:cNvPr id="18" name="Rounded Rectangle 17"/>
          <p:cNvSpPr/>
          <p:nvPr>
            <p:custDataLst>
              <p:tags r:id="rId15"/>
            </p:custDataLst>
          </p:nvPr>
        </p:nvSpPr>
        <p:spPr bwMode="gray">
          <a:xfrm>
            <a:off x="863588" y="2607754"/>
            <a:ext cx="288000" cy="324000"/>
          </a:xfrm>
          <a:prstGeom prst="roundRect">
            <a:avLst>
              <a:gd name="adj" fmla="val 30868"/>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FC</a:t>
            </a:r>
          </a:p>
        </p:txBody>
      </p:sp>
      <p:sp>
        <p:nvSpPr>
          <p:cNvPr id="20" name="Rounded Rectangle 19"/>
          <p:cNvSpPr/>
          <p:nvPr>
            <p:custDataLst>
              <p:tags r:id="rId16"/>
            </p:custDataLst>
          </p:nvPr>
        </p:nvSpPr>
        <p:spPr bwMode="gray">
          <a:xfrm>
            <a:off x="1187624" y="2607790"/>
            <a:ext cx="288000" cy="324000"/>
          </a:xfrm>
          <a:prstGeom prst="roundRect">
            <a:avLst>
              <a:gd name="adj" fmla="val 30868"/>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IB</a:t>
            </a:r>
          </a:p>
        </p:txBody>
      </p:sp>
      <p:sp>
        <p:nvSpPr>
          <p:cNvPr id="21" name="Rounded Rectangle 20"/>
          <p:cNvSpPr/>
          <p:nvPr>
            <p:custDataLst>
              <p:tags r:id="rId17"/>
            </p:custDataLst>
          </p:nvPr>
        </p:nvSpPr>
        <p:spPr bwMode="gray">
          <a:xfrm>
            <a:off x="1511660" y="2607754"/>
            <a:ext cx="468000" cy="324000"/>
          </a:xfrm>
          <a:prstGeom prst="roundRect">
            <a:avLst>
              <a:gd name="adj" fmla="val 27438"/>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iSCSI</a:t>
            </a:r>
          </a:p>
        </p:txBody>
      </p:sp>
      <p:sp>
        <p:nvSpPr>
          <p:cNvPr id="22" name="Rounded Rectangle 21"/>
          <p:cNvSpPr/>
          <p:nvPr>
            <p:custDataLst>
              <p:tags r:id="rId18"/>
            </p:custDataLst>
          </p:nvPr>
        </p:nvSpPr>
        <p:spPr bwMode="gray">
          <a:xfrm>
            <a:off x="2015716" y="2607754"/>
            <a:ext cx="504000" cy="324000"/>
          </a:xfrm>
          <a:prstGeom prst="roundRect">
            <a:avLst>
              <a:gd name="adj" fmla="val 27438"/>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FCoE</a:t>
            </a:r>
          </a:p>
        </p:txBody>
      </p:sp>
      <p:sp>
        <p:nvSpPr>
          <p:cNvPr id="23" name="Rounded Rectangle 22"/>
          <p:cNvSpPr/>
          <p:nvPr>
            <p:custDataLst>
              <p:tags r:id="rId19"/>
            </p:custDataLst>
          </p:nvPr>
        </p:nvSpPr>
        <p:spPr bwMode="gray">
          <a:xfrm>
            <a:off x="6948324" y="2607754"/>
            <a:ext cx="540000" cy="684000"/>
          </a:xfrm>
          <a:prstGeom prst="roundRect">
            <a:avLst>
              <a:gd name="adj" fmla="val 16463"/>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buClr>
                <a:srgbClr val="A30B1A"/>
              </a:buClr>
            </a:pPr>
            <a:r>
              <a:rPr lang="en-US" sz="1200" dirty="0" smtClean="0">
                <a:solidFill>
                  <a:srgbClr val="87867E"/>
                </a:solidFill>
              </a:rPr>
              <a:t>NFS-</a:t>
            </a:r>
            <a:br>
              <a:rPr lang="en-US" sz="1200" dirty="0" smtClean="0">
                <a:solidFill>
                  <a:srgbClr val="87867E"/>
                </a:solidFill>
              </a:rPr>
            </a:br>
            <a:r>
              <a:rPr lang="en-US" sz="1200" dirty="0" smtClean="0">
                <a:solidFill>
                  <a:srgbClr val="87867E"/>
                </a:solidFill>
              </a:rPr>
              <a:t>gane-</a:t>
            </a:r>
            <a:br>
              <a:rPr lang="en-US" sz="1200" dirty="0" smtClean="0">
                <a:solidFill>
                  <a:srgbClr val="87867E"/>
                </a:solidFill>
              </a:rPr>
            </a:br>
            <a:r>
              <a:rPr lang="en-US" sz="1200" dirty="0" smtClean="0">
                <a:solidFill>
                  <a:srgbClr val="87867E"/>
                </a:solidFill>
              </a:rPr>
              <a:t>sha</a:t>
            </a:r>
          </a:p>
        </p:txBody>
      </p:sp>
      <p:sp>
        <p:nvSpPr>
          <p:cNvPr id="24" name="Rounded Rectangle 23"/>
          <p:cNvSpPr/>
          <p:nvPr>
            <p:custDataLst>
              <p:tags r:id="rId20"/>
            </p:custDataLst>
          </p:nvPr>
        </p:nvSpPr>
        <p:spPr bwMode="gray">
          <a:xfrm>
            <a:off x="8316476" y="2607754"/>
            <a:ext cx="540000" cy="684000"/>
          </a:xfrm>
          <a:prstGeom prst="roundRect">
            <a:avLst>
              <a:gd name="adj" fmla="val 16463"/>
            </a:avLst>
          </a:prstGeom>
          <a:solidFill>
            <a:srgbClr val="1782D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buClr>
                <a:srgbClr val="A30B1A"/>
              </a:buClr>
            </a:pPr>
            <a:r>
              <a:rPr lang="en-US" sz="1200" dirty="0" smtClean="0">
                <a:solidFill>
                  <a:srgbClr val="FFFFFF"/>
                </a:solidFill>
              </a:rPr>
              <a:t>Ceph-</a:t>
            </a:r>
            <a:br>
              <a:rPr lang="en-US" sz="1200" dirty="0" smtClean="0">
                <a:solidFill>
                  <a:srgbClr val="FFFFFF"/>
                </a:solidFill>
              </a:rPr>
            </a:br>
            <a:r>
              <a:rPr lang="en-US" sz="1200" dirty="0" smtClean="0">
                <a:solidFill>
                  <a:srgbClr val="FFFFFF"/>
                </a:solidFill>
              </a:rPr>
              <a:t>fuse</a:t>
            </a:r>
          </a:p>
        </p:txBody>
      </p:sp>
      <p:sp>
        <p:nvSpPr>
          <p:cNvPr id="26" name="Rounded Rectangle 25"/>
          <p:cNvSpPr/>
          <p:nvPr>
            <p:custDataLst>
              <p:tags r:id="rId21"/>
            </p:custDataLst>
          </p:nvPr>
        </p:nvSpPr>
        <p:spPr bwMode="gray">
          <a:xfrm>
            <a:off x="4463987" y="3369608"/>
            <a:ext cx="1080000" cy="324000"/>
          </a:xfrm>
          <a:prstGeom prst="roundRect">
            <a:avLst>
              <a:gd name="adj" fmla="val 27438"/>
            </a:avLst>
          </a:prstGeom>
          <a:solidFill>
            <a:srgbClr val="FF00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librgw</a:t>
            </a:r>
          </a:p>
        </p:txBody>
      </p:sp>
      <p:sp>
        <p:nvSpPr>
          <p:cNvPr id="27" name="Rounded Rectangle 26"/>
          <p:cNvSpPr/>
          <p:nvPr>
            <p:custDataLst>
              <p:tags r:id="rId22"/>
            </p:custDataLst>
          </p:nvPr>
        </p:nvSpPr>
        <p:spPr bwMode="gray">
          <a:xfrm>
            <a:off x="5580048" y="2031690"/>
            <a:ext cx="396000" cy="432000"/>
          </a:xfrm>
          <a:prstGeom prst="roundRect">
            <a:avLst>
              <a:gd name="adj" fmla="val 22449"/>
            </a:avLst>
          </a:prstGeom>
          <a:solidFill>
            <a:srgbClr val="1BA12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kvm</a:t>
            </a:r>
          </a:p>
        </p:txBody>
      </p:sp>
      <p:sp>
        <p:nvSpPr>
          <p:cNvPr id="28" name="Rounded Rectangle 27"/>
          <p:cNvSpPr/>
          <p:nvPr>
            <p:custDataLst>
              <p:tags r:id="rId23"/>
            </p:custDataLst>
          </p:nvPr>
        </p:nvSpPr>
        <p:spPr bwMode="gray">
          <a:xfrm>
            <a:off x="5112000" y="2031690"/>
            <a:ext cx="432000" cy="432000"/>
          </a:xfrm>
          <a:prstGeom prst="roundRect">
            <a:avLst>
              <a:gd name="adj" fmla="val 20579"/>
            </a:avLst>
          </a:prstGeom>
          <a:solidFill>
            <a:srgbClr val="FF00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Swift</a:t>
            </a:r>
          </a:p>
        </p:txBody>
      </p:sp>
      <p:sp>
        <p:nvSpPr>
          <p:cNvPr id="29" name="Rounded Rectangle 28"/>
          <p:cNvSpPr/>
          <p:nvPr>
            <p:custDataLst>
              <p:tags r:id="rId24"/>
            </p:custDataLst>
          </p:nvPr>
        </p:nvSpPr>
        <p:spPr bwMode="gray">
          <a:xfrm>
            <a:off x="4500080" y="2031690"/>
            <a:ext cx="468000" cy="432000"/>
          </a:xfrm>
          <a:prstGeom prst="roundRect">
            <a:avLst>
              <a:gd name="adj" fmla="val 20579"/>
            </a:avLst>
          </a:prstGeom>
          <a:solidFill>
            <a:srgbClr val="FF00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S3</a:t>
            </a:r>
          </a:p>
        </p:txBody>
      </p:sp>
      <p:sp>
        <p:nvSpPr>
          <p:cNvPr id="30" name="Rounded Rectangle 29"/>
          <p:cNvSpPr/>
          <p:nvPr>
            <p:custDataLst>
              <p:tags r:id="rId25"/>
            </p:custDataLst>
          </p:nvPr>
        </p:nvSpPr>
        <p:spPr bwMode="gray">
          <a:xfrm>
            <a:off x="6120248" y="2031690"/>
            <a:ext cx="684000" cy="432000"/>
          </a:xfrm>
          <a:prstGeom prst="roundRect">
            <a:avLst>
              <a:gd name="adj" fmla="val 20579"/>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Hyper-V</a:t>
            </a:r>
          </a:p>
        </p:txBody>
      </p:sp>
      <p:sp>
        <p:nvSpPr>
          <p:cNvPr id="31" name="Rounded Rectangle 30"/>
          <p:cNvSpPr/>
          <p:nvPr>
            <p:custDataLst>
              <p:tags r:id="rId26"/>
            </p:custDataLst>
          </p:nvPr>
        </p:nvSpPr>
        <p:spPr bwMode="gray">
          <a:xfrm>
            <a:off x="3131840" y="2607754"/>
            <a:ext cx="396000" cy="324000"/>
          </a:xfrm>
          <a:prstGeom prst="roundRect">
            <a:avLst>
              <a:gd name="adj" fmla="val 27438"/>
            </a:avLst>
          </a:prstGeom>
          <a:solidFill>
            <a:srgbClr val="1BA12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/dev</a:t>
            </a:r>
          </a:p>
        </p:txBody>
      </p:sp>
      <p:sp>
        <p:nvSpPr>
          <p:cNvPr id="32" name="Rounded Rectangle 31"/>
          <p:cNvSpPr/>
          <p:nvPr>
            <p:custDataLst>
              <p:tags r:id="rId27"/>
            </p:custDataLst>
          </p:nvPr>
        </p:nvSpPr>
        <p:spPr bwMode="gray">
          <a:xfrm>
            <a:off x="3671968" y="2607754"/>
            <a:ext cx="684000" cy="324000"/>
          </a:xfrm>
          <a:prstGeom prst="roundRect">
            <a:avLst>
              <a:gd name="adj" fmla="val 27438"/>
            </a:avLst>
          </a:prstGeom>
          <a:solidFill>
            <a:srgbClr val="1782DB"/>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/mnt</a:t>
            </a:r>
          </a:p>
        </p:txBody>
      </p:sp>
      <p:sp>
        <p:nvSpPr>
          <p:cNvPr id="34" name="Rounded Rectangle 33"/>
          <p:cNvSpPr/>
          <p:nvPr>
            <p:custDataLst>
              <p:tags r:id="rId28"/>
            </p:custDataLst>
          </p:nvPr>
        </p:nvSpPr>
        <p:spPr bwMode="gray">
          <a:xfrm>
            <a:off x="863588" y="2031690"/>
            <a:ext cx="1656000" cy="432000"/>
          </a:xfrm>
          <a:prstGeom prst="roundRect">
            <a:avLst>
              <a:gd name="adj" fmla="val 20579"/>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87867E"/>
                </a:solidFill>
              </a:rPr>
              <a:t>Solaris, XEN, </a:t>
            </a:r>
          </a:p>
          <a:p>
            <a:pPr algn="ctr">
              <a:buClr>
                <a:srgbClr val="A30B1A"/>
              </a:buClr>
            </a:pPr>
            <a:r>
              <a:rPr lang="en-US" sz="1200" dirty="0" smtClean="0">
                <a:solidFill>
                  <a:srgbClr val="87867E"/>
                </a:solidFill>
              </a:rPr>
              <a:t>Hyper-V, ESX</a:t>
            </a:r>
          </a:p>
        </p:txBody>
      </p:sp>
      <p:sp>
        <p:nvSpPr>
          <p:cNvPr id="41" name="Rounded Rectangle 40"/>
          <p:cNvSpPr/>
          <p:nvPr>
            <p:custDataLst>
              <p:tags r:id="rId29"/>
            </p:custDataLst>
          </p:nvPr>
        </p:nvSpPr>
        <p:spPr bwMode="gray">
          <a:xfrm>
            <a:off x="4500044" y="2607790"/>
            <a:ext cx="468000" cy="324000"/>
          </a:xfrm>
          <a:prstGeom prst="roundRect">
            <a:avLst>
              <a:gd name="adj" fmla="val 27438"/>
            </a:avLst>
          </a:prstGeom>
          <a:solidFill>
            <a:srgbClr val="FF00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smtClean="0">
                <a:solidFill>
                  <a:srgbClr val="FFFFFF"/>
                </a:solidFill>
              </a:rPr>
              <a:t>RGW</a:t>
            </a:r>
          </a:p>
        </p:txBody>
      </p:sp>
      <p:sp>
        <p:nvSpPr>
          <p:cNvPr id="54" name="Rounded Rectangle 53"/>
          <p:cNvSpPr/>
          <p:nvPr>
            <p:custDataLst>
              <p:tags r:id="rId30"/>
            </p:custDataLst>
          </p:nvPr>
        </p:nvSpPr>
        <p:spPr bwMode="gray">
          <a:xfrm>
            <a:off x="7632400" y="2607754"/>
            <a:ext cx="540000" cy="684000"/>
          </a:xfrm>
          <a:prstGeom prst="roundRect">
            <a:avLst>
              <a:gd name="adj" fmla="val 16463"/>
            </a:avLst>
          </a:prstGeom>
          <a:solidFill>
            <a:schemeClr val="bg1"/>
          </a:solid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buClr>
                <a:srgbClr val="A30B1A"/>
              </a:buClr>
            </a:pPr>
            <a:r>
              <a:rPr lang="en-US" sz="1200" dirty="0" smtClean="0">
                <a:solidFill>
                  <a:srgbClr val="87867E"/>
                </a:solidFill>
              </a:rPr>
              <a:t>SMB-</a:t>
            </a:r>
            <a:br>
              <a:rPr lang="en-US" sz="1200" dirty="0" smtClean="0">
                <a:solidFill>
                  <a:srgbClr val="87867E"/>
                </a:solidFill>
              </a:rPr>
            </a:br>
            <a:r>
              <a:rPr lang="en-US" sz="1200" dirty="0" smtClean="0">
                <a:solidFill>
                  <a:srgbClr val="87867E"/>
                </a:solidFill>
              </a:rPr>
              <a:t>samba</a:t>
            </a:r>
          </a:p>
        </p:txBody>
      </p:sp>
      <p:grpSp>
        <p:nvGrpSpPr>
          <p:cNvPr id="52" name="Gruppieren 51"/>
          <p:cNvGrpSpPr/>
          <p:nvPr/>
        </p:nvGrpSpPr>
        <p:grpSpPr bwMode="gray">
          <a:xfrm>
            <a:off x="7596336" y="1058863"/>
            <a:ext cx="612068" cy="1440819"/>
            <a:chOff x="7596336" y="1058863"/>
            <a:chExt cx="612068" cy="1440819"/>
          </a:xfrm>
        </p:grpSpPr>
        <p:sp>
          <p:nvSpPr>
            <p:cNvPr id="71" name="Auf der gleichen Seite des Rechtecks liegende Ecken abrunden 70"/>
            <p:cNvSpPr/>
            <p:nvPr>
              <p:custDataLst>
                <p:tags r:id="rId32"/>
              </p:custDataLst>
            </p:nvPr>
          </p:nvSpPr>
          <p:spPr bwMode="gray">
            <a:xfrm>
              <a:off x="7596404" y="1959682"/>
              <a:ext cx="612000" cy="540000"/>
            </a:xfrm>
            <a:prstGeom prst="round2SameRect">
              <a:avLst>
                <a:gd name="adj1" fmla="val 0"/>
                <a:gd name="adj2" fmla="val 2204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r"/>
              <a:endParaRPr lang="en-US" sz="1200" dirty="0" smtClean="0">
                <a:solidFill>
                  <a:srgbClr val="FFFFFF"/>
                </a:solidFill>
              </a:endParaRPr>
            </a:p>
          </p:txBody>
        </p:sp>
        <p:sp>
          <p:nvSpPr>
            <p:cNvPr id="55" name="Rounded Rectangle 54"/>
            <p:cNvSpPr/>
            <p:nvPr>
              <p:custDataLst>
                <p:tags r:id="rId33"/>
              </p:custDataLst>
            </p:nvPr>
          </p:nvSpPr>
          <p:spPr bwMode="gray">
            <a:xfrm>
              <a:off x="7596336" y="1058863"/>
              <a:ext cx="612000" cy="900000"/>
            </a:xfrm>
            <a:prstGeom prst="round2SameRect">
              <a:avLst>
                <a:gd name="adj1" fmla="val 19599"/>
                <a:gd name="adj2" fmla="val 0"/>
              </a:avLst>
            </a:pr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08000" rtlCol="0" anchor="ctr" anchorCtr="0"/>
            <a:lstStyle/>
            <a:p>
              <a:r>
                <a:rPr lang="en-US" sz="1400" dirty="0" smtClean="0">
                  <a:solidFill>
                    <a:srgbClr val="87867E"/>
                  </a:solidFill>
                </a:rPr>
                <a:t>SMB-Client </a:t>
              </a:r>
              <a:endParaRPr lang="en-US" sz="1400" dirty="0">
                <a:solidFill>
                  <a:srgbClr val="87867E"/>
                </a:solidFill>
              </a:endParaRPr>
            </a:p>
          </p:txBody>
        </p:sp>
      </p:grpSp>
      <p:sp>
        <p:nvSpPr>
          <p:cNvPr id="56" name="Rounded Rectangle 5"/>
          <p:cNvSpPr/>
          <p:nvPr>
            <p:custDataLst>
              <p:tags r:id="rId31"/>
            </p:custDataLst>
          </p:nvPr>
        </p:nvSpPr>
        <p:spPr bwMode="gray">
          <a:xfrm>
            <a:off x="864476" y="4191830"/>
            <a:ext cx="7992000" cy="324000"/>
          </a:xfrm>
          <a:prstGeom prst="roundRect">
            <a:avLst>
              <a:gd name="adj" fmla="val 27438"/>
            </a:avLst>
          </a:prstGeom>
          <a:solidFill>
            <a:srgbClr val="FFFF0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buClr>
                <a:srgbClr val="A30B1A"/>
              </a:buClr>
            </a:pPr>
            <a:r>
              <a:rPr lang="en-US" sz="1200" dirty="0">
                <a:solidFill>
                  <a:srgbClr val="000000"/>
                </a:solidFill>
              </a:rPr>
              <a:t>RADOS = </a:t>
            </a:r>
            <a:r>
              <a:rPr lang="en-US" sz="1200" dirty="0" smtClean="0">
                <a:solidFill>
                  <a:srgbClr val="000000"/>
                </a:solidFill>
              </a:rPr>
              <a:t>OSD-Swarm</a:t>
            </a:r>
            <a:endParaRPr lang="en-US" sz="1200" dirty="0">
              <a:solidFill>
                <a:srgbClr val="000000"/>
              </a:solidFill>
            </a:endParaRPr>
          </a:p>
        </p:txBody>
      </p:sp>
      <p:cxnSp>
        <p:nvCxnSpPr>
          <p:cNvPr id="74" name="Straight Connector 47"/>
          <p:cNvCxnSpPr/>
          <p:nvPr/>
        </p:nvCxnSpPr>
        <p:spPr bwMode="gray">
          <a:xfrm flipV="1">
            <a:off x="251520" y="2535746"/>
            <a:ext cx="8640000" cy="36"/>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47"/>
          <p:cNvCxnSpPr/>
          <p:nvPr/>
        </p:nvCxnSpPr>
        <p:spPr bwMode="gray">
          <a:xfrm flipV="1">
            <a:off x="251520" y="4119786"/>
            <a:ext cx="8640000" cy="36"/>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864476" y="4659982"/>
            <a:ext cx="1403240" cy="216818"/>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dirty="0" smtClean="0">
                <a:solidFill>
                  <a:srgbClr val="87867E"/>
                </a:solidFill>
              </a:rPr>
              <a:t>not </a:t>
            </a:r>
            <a:r>
              <a:rPr lang="de-DE" sz="1000" dirty="0" err="1" smtClean="0">
                <a:solidFill>
                  <a:srgbClr val="87867E"/>
                </a:solidFill>
              </a:rPr>
              <a:t>yet</a:t>
            </a:r>
            <a:r>
              <a:rPr lang="de-DE" sz="1000" dirty="0" smtClean="0">
                <a:solidFill>
                  <a:srgbClr val="87867E"/>
                </a:solidFill>
              </a:rPr>
              <a:t> </a:t>
            </a:r>
            <a:r>
              <a:rPr lang="de-DE" sz="1000" dirty="0" err="1" smtClean="0">
                <a:solidFill>
                  <a:srgbClr val="87867E"/>
                </a:solidFill>
              </a:rPr>
              <a:t>implemented</a:t>
            </a:r>
            <a:endParaRPr lang="en-US" sz="1000" dirty="0" smtClean="0">
              <a:solidFill>
                <a:srgbClr val="87867E"/>
              </a:solidFill>
            </a:endParaRPr>
          </a:p>
        </p:txBody>
      </p:sp>
      <p:sp>
        <p:nvSpPr>
          <p:cNvPr id="80" name="Rounded Rectangle 79"/>
          <p:cNvSpPr/>
          <p:nvPr/>
        </p:nvSpPr>
        <p:spPr>
          <a:xfrm>
            <a:off x="2322208" y="4659188"/>
            <a:ext cx="1403240" cy="216818"/>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dirty="0" smtClean="0">
                <a:solidFill>
                  <a:srgbClr val="000000"/>
                </a:solidFill>
              </a:rPr>
              <a:t>experimental</a:t>
            </a:r>
            <a:endParaRPr lang="en-US" sz="1000" dirty="0" smtClean="0">
              <a:solidFill>
                <a:srgbClr val="000000"/>
              </a:solidFill>
            </a:endParaRPr>
          </a:p>
        </p:txBody>
      </p:sp>
    </p:spTree>
    <p:extLst>
      <p:ext uri="{BB962C8B-B14F-4D97-AF65-F5344CB8AC3E}">
        <p14:creationId xmlns:p14="http://schemas.microsoft.com/office/powerpoint/2010/main" val="2607922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36959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 name="think-cell Folie" r:id="rId35" imgW="270" imgH="270" progId="TCLayout.ActiveDocument.1">
                  <p:embed/>
                </p:oleObj>
              </mc:Choice>
              <mc:Fallback>
                <p:oleObj name="think-cell Folie" r:id="rId35" imgW="270" imgH="270"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66" name="Rechteck 65"/>
          <p:cNvSpPr/>
          <p:nvPr>
            <p:custDataLst>
              <p:tags r:id="rId3"/>
            </p:custDataLst>
          </p:nvPr>
        </p:nvSpPr>
        <p:spPr bwMode="gray">
          <a:xfrm>
            <a:off x="7454919" y="4335946"/>
            <a:ext cx="1440000" cy="36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pPr algn="ctr"/>
            <a:r>
              <a:rPr lang="en-US" sz="1600" dirty="0">
                <a:solidFill>
                  <a:srgbClr val="FFFFFF"/>
                </a:solidFill>
                <a:latin typeface="Fujitsu Sans" panose="020B0404060202020204" pitchFamily="34" charset="0"/>
              </a:rPr>
              <a:t>ETERNUS DX</a:t>
            </a:r>
          </a:p>
        </p:txBody>
      </p:sp>
      <p:sp>
        <p:nvSpPr>
          <p:cNvPr id="13" name="Rechteck 12"/>
          <p:cNvSpPr/>
          <p:nvPr>
            <p:custDataLst>
              <p:tags r:id="rId4"/>
            </p:custDataLst>
          </p:nvPr>
        </p:nvSpPr>
        <p:spPr bwMode="gray">
          <a:xfrm>
            <a:off x="251520" y="1131630"/>
            <a:ext cx="1440000" cy="360000"/>
          </a:xfrm>
          <a:prstGeom prst="rect">
            <a:avLst/>
          </a:prstGeom>
          <a:solidFill>
            <a:srgbClr val="1782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pPr algn="ctr"/>
            <a:r>
              <a:rPr lang="en-US" sz="1600" dirty="0">
                <a:solidFill>
                  <a:srgbClr val="FFFFFF"/>
                </a:solidFill>
                <a:latin typeface="Fujitsu Sans" panose="020B0404060202020204" pitchFamily="34" charset="0"/>
              </a:rPr>
              <a:t>ETERNUS CD</a:t>
            </a:r>
          </a:p>
        </p:txBody>
      </p:sp>
      <p:sp>
        <p:nvSpPr>
          <p:cNvPr id="2" name="Title 1"/>
          <p:cNvSpPr>
            <a:spLocks noGrp="1"/>
          </p:cNvSpPr>
          <p:nvPr>
            <p:ph type="title"/>
            <p:custDataLst>
              <p:tags r:id="rId5"/>
            </p:custDataLst>
          </p:nvPr>
        </p:nvSpPr>
        <p:spPr bwMode="gray"/>
        <p:txBody>
          <a:bodyPr/>
          <a:lstStyle/>
          <a:p>
            <a:r>
              <a:rPr lang="en-US" dirty="0" smtClean="0">
                <a:latin typeface="Fujitsu Sans" panose="020B0404060202020204" pitchFamily="34" charset="0"/>
              </a:rPr>
              <a:t>Workloads requiring business-centric storage</a:t>
            </a:r>
            <a:endParaRPr lang="en-US" dirty="0">
              <a:latin typeface="Fujitsu Sans" panose="020B0404060202020204" pitchFamily="34" charset="0"/>
            </a:endParaRPr>
          </a:p>
        </p:txBody>
      </p:sp>
      <p:cxnSp>
        <p:nvCxnSpPr>
          <p:cNvPr id="41" name="Gerade Verbindung 40"/>
          <p:cNvCxnSpPr/>
          <p:nvPr>
            <p:custDataLst>
              <p:tags r:id="rId6"/>
            </p:custDataLst>
          </p:nvPr>
        </p:nvCxnSpPr>
        <p:spPr bwMode="gray">
          <a:xfrm>
            <a:off x="4572000" y="1058863"/>
            <a:ext cx="0" cy="3744912"/>
          </a:xfrm>
          <a:prstGeom prst="line">
            <a:avLst/>
          </a:prstGeom>
          <a:ln w="158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custDataLst>
              <p:tags r:id="rId7"/>
            </p:custDataLst>
          </p:nvPr>
        </p:nvCxnSpPr>
        <p:spPr bwMode="gray">
          <a:xfrm>
            <a:off x="324472" y="2931319"/>
            <a:ext cx="8496000" cy="0"/>
          </a:xfrm>
          <a:prstGeom prst="line">
            <a:avLst/>
          </a:prstGeom>
          <a:ln w="158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custDataLst>
              <p:tags r:id="rId8"/>
            </p:custDataLst>
          </p:nvPr>
        </p:nvSpPr>
        <p:spPr bwMode="gray">
          <a:xfrm>
            <a:off x="4680140" y="1058863"/>
            <a:ext cx="1080000" cy="144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r>
              <a:rPr lang="en-US" sz="900" dirty="0">
                <a:solidFill>
                  <a:srgbClr val="87867E"/>
                </a:solidFill>
                <a:latin typeface="Fujitsu Sans" panose="020B0404060202020204" pitchFamily="34" charset="0"/>
              </a:rPr>
              <a:t>Application-centric</a:t>
            </a:r>
          </a:p>
        </p:txBody>
      </p:sp>
      <p:sp>
        <p:nvSpPr>
          <p:cNvPr id="43" name="Rechteck 42"/>
          <p:cNvSpPr/>
          <p:nvPr>
            <p:custDataLst>
              <p:tags r:id="rId9"/>
            </p:custDataLst>
          </p:nvPr>
        </p:nvSpPr>
        <p:spPr bwMode="gray">
          <a:xfrm>
            <a:off x="4680140" y="4659263"/>
            <a:ext cx="1080000" cy="144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r>
              <a:rPr lang="en-US" sz="900" dirty="0">
                <a:solidFill>
                  <a:srgbClr val="87867E"/>
                </a:solidFill>
                <a:latin typeface="Fujitsu Sans" panose="020B0404060202020204" pitchFamily="34" charset="0"/>
              </a:rPr>
              <a:t>Infrastructure-centric</a:t>
            </a:r>
          </a:p>
        </p:txBody>
      </p:sp>
      <p:sp>
        <p:nvSpPr>
          <p:cNvPr id="44" name="Rechteck 43"/>
          <p:cNvSpPr/>
          <p:nvPr>
            <p:custDataLst>
              <p:tags r:id="rId10"/>
            </p:custDataLst>
          </p:nvPr>
        </p:nvSpPr>
        <p:spPr bwMode="gray">
          <a:xfrm>
            <a:off x="323656" y="2967794"/>
            <a:ext cx="1152000" cy="144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r>
              <a:rPr lang="en-US" sz="900" dirty="0">
                <a:solidFill>
                  <a:srgbClr val="87867E"/>
                </a:solidFill>
                <a:latin typeface="Fujitsu Sans" panose="020B0404060202020204" pitchFamily="34" charset="0"/>
              </a:rPr>
              <a:t>Capacity-optimized</a:t>
            </a:r>
          </a:p>
        </p:txBody>
      </p:sp>
      <p:sp>
        <p:nvSpPr>
          <p:cNvPr id="45" name="Rechteck 44"/>
          <p:cNvSpPr/>
          <p:nvPr>
            <p:custDataLst>
              <p:tags r:id="rId11"/>
            </p:custDataLst>
          </p:nvPr>
        </p:nvSpPr>
        <p:spPr bwMode="gray">
          <a:xfrm>
            <a:off x="7488324" y="2967794"/>
            <a:ext cx="1332148" cy="144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nchorCtr="0"/>
          <a:lstStyle/>
          <a:p>
            <a:pPr algn="r"/>
            <a:r>
              <a:rPr lang="en-US" sz="900" dirty="0" smtClean="0">
                <a:solidFill>
                  <a:srgbClr val="87867E"/>
                </a:solidFill>
                <a:latin typeface="Fujitsu Sans" panose="020B0404060202020204" pitchFamily="34" charset="0"/>
              </a:rPr>
              <a:t>Performance-optimized</a:t>
            </a:r>
            <a:endParaRPr lang="en-US" sz="900" dirty="0">
              <a:solidFill>
                <a:srgbClr val="87867E"/>
              </a:solidFill>
              <a:latin typeface="Fujitsu Sans" panose="020B0404060202020204" pitchFamily="34" charset="0"/>
            </a:endParaRPr>
          </a:p>
        </p:txBody>
      </p:sp>
      <p:sp>
        <p:nvSpPr>
          <p:cNvPr id="46" name="Rectangle 21"/>
          <p:cNvSpPr/>
          <p:nvPr>
            <p:custDataLst>
              <p:tags r:id="rId12"/>
            </p:custDataLst>
          </p:nvPr>
        </p:nvSpPr>
        <p:spPr bwMode="gray">
          <a:xfrm>
            <a:off x="7668344" y="1239602"/>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OLTP</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Databases</a:t>
            </a:r>
          </a:p>
        </p:txBody>
      </p:sp>
      <p:sp>
        <p:nvSpPr>
          <p:cNvPr id="47" name="Rectangle 22"/>
          <p:cNvSpPr/>
          <p:nvPr>
            <p:custDataLst>
              <p:tags r:id="rId13"/>
            </p:custDataLst>
          </p:nvPr>
        </p:nvSpPr>
        <p:spPr bwMode="gray">
          <a:xfrm>
            <a:off x="7020272" y="1743698"/>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ERP/CRM/ SCM</a:t>
            </a:r>
          </a:p>
        </p:txBody>
      </p:sp>
      <p:sp>
        <p:nvSpPr>
          <p:cNvPr id="48" name="Rectangle 23"/>
          <p:cNvSpPr/>
          <p:nvPr>
            <p:custDataLst>
              <p:tags r:id="rId14"/>
            </p:custDataLst>
          </p:nvPr>
        </p:nvSpPr>
        <p:spPr bwMode="gray">
          <a:xfrm>
            <a:off x="5148064" y="1851670"/>
            <a:ext cx="129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Collaboration UC/ Sharepoint/Mail</a:t>
            </a:r>
          </a:p>
        </p:txBody>
      </p:sp>
      <p:sp>
        <p:nvSpPr>
          <p:cNvPr id="49" name="Rectangle 13"/>
          <p:cNvSpPr/>
          <p:nvPr>
            <p:custDataLst>
              <p:tags r:id="rId15"/>
            </p:custDataLst>
          </p:nvPr>
        </p:nvSpPr>
        <p:spPr bwMode="gray">
          <a:xfrm>
            <a:off x="5417260" y="1239602"/>
            <a:ext cx="129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Business Process Management</a:t>
            </a:r>
          </a:p>
        </p:txBody>
      </p:sp>
      <p:sp>
        <p:nvSpPr>
          <p:cNvPr id="50" name="Rectangle 20"/>
          <p:cNvSpPr/>
          <p:nvPr>
            <p:custDataLst>
              <p:tags r:id="rId16"/>
            </p:custDataLst>
          </p:nvPr>
        </p:nvSpPr>
        <p:spPr bwMode="gray">
          <a:xfrm>
            <a:off x="5256076" y="3471890"/>
            <a:ext cx="1728192"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OLAP</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Data Mining / Warehousing</a:t>
            </a:r>
          </a:p>
        </p:txBody>
      </p:sp>
      <p:sp>
        <p:nvSpPr>
          <p:cNvPr id="51" name="Rectangle 24"/>
          <p:cNvSpPr/>
          <p:nvPr>
            <p:custDataLst>
              <p:tags r:id="rId17"/>
            </p:custDataLst>
          </p:nvPr>
        </p:nvSpPr>
        <p:spPr bwMode="gray">
          <a:xfrm>
            <a:off x="4860032" y="2463738"/>
            <a:ext cx="129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Business Intelligence Solutions</a:t>
            </a:r>
          </a:p>
        </p:txBody>
      </p:sp>
      <p:sp>
        <p:nvSpPr>
          <p:cNvPr id="52" name="Rectangle 25"/>
          <p:cNvSpPr/>
          <p:nvPr>
            <p:custDataLst>
              <p:tags r:id="rId18"/>
            </p:custDataLst>
          </p:nvPr>
        </p:nvSpPr>
        <p:spPr bwMode="gray">
          <a:xfrm>
            <a:off x="6372304" y="4011910"/>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HPC Solutions</a:t>
            </a:r>
          </a:p>
        </p:txBody>
      </p:sp>
      <p:sp>
        <p:nvSpPr>
          <p:cNvPr id="53" name="Rectangle 26"/>
          <p:cNvSpPr/>
          <p:nvPr>
            <p:custDataLst>
              <p:tags r:id="rId19"/>
            </p:custDataLst>
          </p:nvPr>
        </p:nvSpPr>
        <p:spPr bwMode="gray">
          <a:xfrm>
            <a:off x="3419952" y="2067694"/>
            <a:ext cx="720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Backup</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&amp; DR</a:t>
            </a:r>
          </a:p>
        </p:txBody>
      </p:sp>
      <p:sp>
        <p:nvSpPr>
          <p:cNvPr id="54" name="Rectangle 27"/>
          <p:cNvSpPr/>
          <p:nvPr>
            <p:custDataLst>
              <p:tags r:id="rId20"/>
            </p:custDataLst>
          </p:nvPr>
        </p:nvSpPr>
        <p:spPr bwMode="gray">
          <a:xfrm>
            <a:off x="2627784" y="1527634"/>
            <a:ext cx="720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Video</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&amp; Audio</a:t>
            </a:r>
          </a:p>
        </p:txBody>
      </p:sp>
      <p:sp>
        <p:nvSpPr>
          <p:cNvPr id="55" name="Rectangle 28"/>
          <p:cNvSpPr/>
          <p:nvPr>
            <p:custDataLst>
              <p:tags r:id="rId21"/>
            </p:custDataLst>
          </p:nvPr>
        </p:nvSpPr>
        <p:spPr bwMode="gray">
          <a:xfrm>
            <a:off x="719652" y="4119922"/>
            <a:ext cx="720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Object Storage</a:t>
            </a:r>
          </a:p>
        </p:txBody>
      </p:sp>
      <p:sp>
        <p:nvSpPr>
          <p:cNvPr id="56" name="Rectangle 29"/>
          <p:cNvSpPr/>
          <p:nvPr>
            <p:custDataLst>
              <p:tags r:id="rId22"/>
            </p:custDataLst>
          </p:nvPr>
        </p:nvSpPr>
        <p:spPr bwMode="gray">
          <a:xfrm>
            <a:off x="1655756" y="3831930"/>
            <a:ext cx="720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Online Archiving</a:t>
            </a:r>
          </a:p>
        </p:txBody>
      </p:sp>
      <p:sp>
        <p:nvSpPr>
          <p:cNvPr id="57" name="Rectangle 30"/>
          <p:cNvSpPr/>
          <p:nvPr>
            <p:custDataLst>
              <p:tags r:id="rId23"/>
            </p:custDataLst>
          </p:nvPr>
        </p:nvSpPr>
        <p:spPr bwMode="gray">
          <a:xfrm>
            <a:off x="2843808" y="4191930"/>
            <a:ext cx="720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File Services</a:t>
            </a:r>
          </a:p>
        </p:txBody>
      </p:sp>
      <p:sp>
        <p:nvSpPr>
          <p:cNvPr id="58" name="Rectangle 31"/>
          <p:cNvSpPr/>
          <p:nvPr>
            <p:custDataLst>
              <p:tags r:id="rId24"/>
            </p:custDataLst>
          </p:nvPr>
        </p:nvSpPr>
        <p:spPr bwMode="gray">
          <a:xfrm>
            <a:off x="1547768" y="2427734"/>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Enterprise</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 Sync &amp; Share</a:t>
            </a:r>
          </a:p>
        </p:txBody>
      </p:sp>
      <p:sp>
        <p:nvSpPr>
          <p:cNvPr id="59" name="Rectangle 32"/>
          <p:cNvSpPr/>
          <p:nvPr>
            <p:custDataLst>
              <p:tags r:id="rId25"/>
            </p:custDataLst>
          </p:nvPr>
        </p:nvSpPr>
        <p:spPr bwMode="gray">
          <a:xfrm>
            <a:off x="4716016" y="2978398"/>
            <a:ext cx="1188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Virtualization</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VMware/Hyper-V</a:t>
            </a:r>
          </a:p>
        </p:txBody>
      </p:sp>
      <p:sp>
        <p:nvSpPr>
          <p:cNvPr id="60" name="Rectangle 33"/>
          <p:cNvSpPr/>
          <p:nvPr>
            <p:custDataLst>
              <p:tags r:id="rId26"/>
            </p:custDataLst>
          </p:nvPr>
        </p:nvSpPr>
        <p:spPr bwMode="gray">
          <a:xfrm>
            <a:off x="3672004" y="2978410"/>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en-US" sz="900" dirty="0" smtClean="0">
                <a:solidFill>
                  <a:srgbClr val="000000"/>
                </a:solidFill>
                <a:latin typeface="Fujitsu Sans" panose="020B0404060202020204" pitchFamily="34" charset="0"/>
              </a:rPr>
              <a:t>OpenStack</a:t>
            </a:r>
          </a:p>
        </p:txBody>
      </p:sp>
      <p:sp>
        <p:nvSpPr>
          <p:cNvPr id="61" name="Rectangle 34"/>
          <p:cNvSpPr/>
          <p:nvPr>
            <p:custDataLst>
              <p:tags r:id="rId27"/>
            </p:custDataLst>
          </p:nvPr>
        </p:nvSpPr>
        <p:spPr bwMode="gray">
          <a:xfrm>
            <a:off x="2447868" y="3399882"/>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en-US" sz="900" dirty="0" smtClean="0">
                <a:solidFill>
                  <a:srgbClr val="000000"/>
                </a:solidFill>
                <a:latin typeface="Fujitsu Sans" panose="020B0404060202020204" pitchFamily="34" charset="0"/>
              </a:rPr>
              <a:t>BigData</a:t>
            </a:r>
          </a:p>
        </p:txBody>
      </p:sp>
      <p:sp>
        <p:nvSpPr>
          <p:cNvPr id="62" name="Rectangle 35"/>
          <p:cNvSpPr/>
          <p:nvPr>
            <p:custDataLst>
              <p:tags r:id="rId28"/>
            </p:custDataLst>
          </p:nvPr>
        </p:nvSpPr>
        <p:spPr bwMode="gray">
          <a:xfrm>
            <a:off x="2699792" y="2607794"/>
            <a:ext cx="936000" cy="360000"/>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smtClean="0">
                <a:solidFill>
                  <a:srgbClr val="000000"/>
                </a:solidFill>
                <a:latin typeface="Fujitsu Sans" panose="020B0404060202020204" pitchFamily="34" charset="0"/>
              </a:rPr>
              <a:t>CCTV</a:t>
            </a:r>
            <a:br>
              <a:rPr lang="en-US" sz="900" dirty="0" smtClean="0">
                <a:solidFill>
                  <a:srgbClr val="000000"/>
                </a:solidFill>
                <a:latin typeface="Fujitsu Sans" panose="020B0404060202020204" pitchFamily="34" charset="0"/>
              </a:rPr>
            </a:br>
            <a:r>
              <a:rPr lang="en-US" sz="900" dirty="0" smtClean="0">
                <a:solidFill>
                  <a:srgbClr val="000000"/>
                </a:solidFill>
                <a:latin typeface="Fujitsu Sans" panose="020B0404060202020204" pitchFamily="34" charset="0"/>
              </a:rPr>
              <a:t>Solutions</a:t>
            </a:r>
          </a:p>
        </p:txBody>
      </p:sp>
      <p:sp>
        <p:nvSpPr>
          <p:cNvPr id="64" name="Oval 2"/>
          <p:cNvSpPr/>
          <p:nvPr>
            <p:custDataLst>
              <p:tags r:id="rId29"/>
            </p:custDataLst>
          </p:nvPr>
        </p:nvSpPr>
        <p:spPr bwMode="gray">
          <a:xfrm>
            <a:off x="3347863" y="1203598"/>
            <a:ext cx="5545311" cy="3132348"/>
          </a:xfrm>
          <a:prstGeom prst="rect">
            <a:avLst/>
          </a:prstGeom>
          <a:noFill/>
          <a:ln w="3810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6800" rIns="108000" rtlCol="0" anchor="b" anchorCtr="0"/>
          <a:lstStyle/>
          <a:p>
            <a:pPr algn="r">
              <a:spcBef>
                <a:spcPts val="400"/>
              </a:spcBef>
              <a:buClr>
                <a:srgbClr val="A30B1A"/>
              </a:buClr>
            </a:pPr>
            <a:r>
              <a:rPr lang="en-US" sz="2000" b="1" dirty="0" smtClean="0">
                <a:solidFill>
                  <a:srgbClr val="FF0000"/>
                </a:solidFill>
                <a:latin typeface="Fujitsu Sans" panose="020B0404060202020204" pitchFamily="34" charset="0"/>
              </a:rPr>
              <a:t>FASTER</a:t>
            </a:r>
            <a:endParaRPr lang="en-US" sz="2000" b="1" dirty="0">
              <a:solidFill>
                <a:srgbClr val="FF0000"/>
              </a:solidFill>
              <a:latin typeface="Fujitsu Sans" panose="020B0404060202020204" pitchFamily="34" charset="0"/>
            </a:endParaRPr>
          </a:p>
        </p:txBody>
      </p:sp>
      <p:sp>
        <p:nvSpPr>
          <p:cNvPr id="65" name="Oval 2"/>
          <p:cNvSpPr/>
          <p:nvPr>
            <p:custDataLst>
              <p:tags r:id="rId30"/>
            </p:custDataLst>
          </p:nvPr>
        </p:nvSpPr>
        <p:spPr bwMode="gray">
          <a:xfrm>
            <a:off x="250825" y="1491630"/>
            <a:ext cx="5005251" cy="3096344"/>
          </a:xfrm>
          <a:prstGeom prst="rect">
            <a:avLst/>
          </a:prstGeom>
          <a:noFill/>
          <a:ln w="3810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6800" rIns="108000" rtlCol="0" anchor="t" anchorCtr="0"/>
          <a:lstStyle/>
          <a:p>
            <a:pPr>
              <a:spcBef>
                <a:spcPts val="400"/>
              </a:spcBef>
              <a:buClr>
                <a:srgbClr val="A30B1A"/>
              </a:buClr>
            </a:pPr>
            <a:r>
              <a:rPr lang="en-US" sz="2000" b="1" dirty="0" smtClean="0">
                <a:solidFill>
                  <a:srgbClr val="1782DB"/>
                </a:solidFill>
                <a:latin typeface="Fujitsu Sans" panose="020B0404060202020204" pitchFamily="34" charset="0"/>
              </a:rPr>
              <a:t>BIGGER</a:t>
            </a:r>
            <a:endParaRPr lang="en-US" sz="2000" b="1" dirty="0">
              <a:solidFill>
                <a:srgbClr val="1782DB"/>
              </a:solidFill>
              <a:latin typeface="Fujitsu Sans" panose="020B0404060202020204" pitchFamily="34" charset="0"/>
            </a:endParaRPr>
          </a:p>
        </p:txBody>
      </p:sp>
      <p:sp>
        <p:nvSpPr>
          <p:cNvPr id="67" name="Oval 2"/>
          <p:cNvSpPr/>
          <p:nvPr>
            <p:custDataLst>
              <p:tags r:id="rId31"/>
            </p:custDataLst>
          </p:nvPr>
        </p:nvSpPr>
        <p:spPr bwMode="gray">
          <a:xfrm>
            <a:off x="3347863" y="1203598"/>
            <a:ext cx="5545311" cy="3132348"/>
          </a:xfrm>
          <a:prstGeom prst="rect">
            <a:avLst/>
          </a:prstGeom>
          <a:noFill/>
          <a:ln w="381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46800" rIns="108000" rtlCol="0" anchor="b" anchorCtr="0"/>
          <a:lstStyle/>
          <a:p>
            <a:pPr algn="r">
              <a:spcBef>
                <a:spcPts val="400"/>
              </a:spcBef>
              <a:buClr>
                <a:srgbClr val="A30B1A"/>
              </a:buClr>
            </a:pPr>
            <a:r>
              <a:rPr lang="en-US" sz="2000" b="1" dirty="0" smtClean="0">
                <a:solidFill>
                  <a:srgbClr val="FF0000"/>
                </a:solidFill>
                <a:latin typeface="Fujitsu Sans" panose="020B0404060202020204" pitchFamily="34" charset="0"/>
              </a:rPr>
              <a:t>FASTER</a:t>
            </a:r>
            <a:endParaRPr lang="en-US" sz="2000" b="1" dirty="0">
              <a:solidFill>
                <a:srgbClr val="FF0000"/>
              </a:solidFill>
              <a:latin typeface="Fujitsu Sans" panose="020B0404060202020204" pitchFamily="34" charset="0"/>
            </a:endParaRPr>
          </a:p>
        </p:txBody>
      </p:sp>
      <p:sp>
        <p:nvSpPr>
          <p:cNvPr id="68" name="Oval 2"/>
          <p:cNvSpPr/>
          <p:nvPr>
            <p:custDataLst>
              <p:tags r:id="rId32"/>
            </p:custDataLst>
          </p:nvPr>
        </p:nvSpPr>
        <p:spPr bwMode="gray">
          <a:xfrm>
            <a:off x="250825" y="1491630"/>
            <a:ext cx="5005251" cy="3096344"/>
          </a:xfrm>
          <a:prstGeom prst="rect">
            <a:avLst/>
          </a:prstGeom>
          <a:noFill/>
          <a:ln w="38100" cap="rnd">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46800" rIns="108000" rtlCol="0" anchor="b" anchorCtr="0"/>
          <a:lstStyle/>
          <a:p>
            <a:pPr algn="r">
              <a:spcBef>
                <a:spcPts val="400"/>
              </a:spcBef>
              <a:buClr>
                <a:srgbClr val="A30B1A"/>
              </a:buClr>
            </a:pPr>
            <a:endParaRPr lang="en-US" sz="2000" b="1" dirty="0">
              <a:solidFill>
                <a:srgbClr val="FF0000"/>
              </a:solidFill>
              <a:latin typeface="Fujitsu Sans" panose="020B0404060202020204" pitchFamily="34" charset="0"/>
            </a:endParaRPr>
          </a:p>
        </p:txBody>
      </p:sp>
    </p:spTree>
    <p:extLst>
      <p:ext uri="{BB962C8B-B14F-4D97-AF65-F5344CB8AC3E}">
        <p14:creationId xmlns:p14="http://schemas.microsoft.com/office/powerpoint/2010/main" val="134833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3" grpId="0" animBg="1"/>
      <p:bldP spid="64" grpId="0" animBg="1"/>
      <p:bldP spid="65"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latin typeface="+mn-lt"/>
                <a:ea typeface="Meiryo UI" panose="020B0604030504040204" pitchFamily="50" charset="-128"/>
                <a:cs typeface="Meiryo UI" panose="020B0604030504040204" pitchFamily="50" charset="-128"/>
              </a:rPr>
              <a:t>Ceph</a:t>
            </a:r>
            <a:r>
              <a:rPr lang="en-US" altLang="ja-JP" dirty="0" smtClean="0">
                <a:latin typeface="+mn-lt"/>
                <a:ea typeface="Meiryo UI" panose="020B0604030504040204" pitchFamily="50" charset="-128"/>
                <a:cs typeface="Meiryo UI" panose="020B0604030504040204" pitchFamily="50" charset="-128"/>
              </a:rPr>
              <a:t> Challenge</a:t>
            </a:r>
            <a:r>
              <a:rPr kumimoji="1" lang="en-US" altLang="ja-JP" dirty="0" smtClean="0">
                <a:latin typeface="+mn-lt"/>
                <a:ea typeface="Meiryo UI" panose="020B0604030504040204" pitchFamily="50" charset="-128"/>
                <a:cs typeface="Meiryo UI" panose="020B0604030504040204" pitchFamily="50" charset="-128"/>
              </a:rPr>
              <a:t>: Installation</a:t>
            </a:r>
            <a:endParaRPr kumimoji="1" lang="ja-JP" altLang="en-US" dirty="0">
              <a:latin typeface="+mn-lt"/>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68276" y="1102512"/>
            <a:ext cx="8975725" cy="1541246"/>
          </a:xfrm>
        </p:spPr>
        <p:txBody>
          <a:bodyPr/>
          <a:lstStyle/>
          <a:p>
            <a:r>
              <a:rPr lang="en-US" altLang="ja-JP" dirty="0" smtClean="0">
                <a:ea typeface="Meiryo UI" panose="020B0604030504040204" pitchFamily="50" charset="-128"/>
                <a:cs typeface="Meiryo UI" panose="020B0604030504040204" pitchFamily="50" charset="-128"/>
              </a:rPr>
              <a:t>Manual </a:t>
            </a:r>
            <a:r>
              <a:rPr lang="en-US" altLang="ja-JP" dirty="0" err="1" smtClean="0">
                <a:ea typeface="Meiryo UI" panose="020B0604030504040204" pitchFamily="50" charset="-128"/>
                <a:cs typeface="Meiryo UI" panose="020B0604030504040204" pitchFamily="50" charset="-128"/>
              </a:rPr>
              <a:t>Ceph</a:t>
            </a:r>
            <a:r>
              <a:rPr lang="en-US" altLang="ja-JP" dirty="0" smtClean="0">
                <a:ea typeface="Meiryo UI" panose="020B0604030504040204" pitchFamily="50" charset="-128"/>
                <a:cs typeface="Meiryo UI" panose="020B0604030504040204" pitchFamily="50" charset="-128"/>
              </a:rPr>
              <a:t> Installation (Plain </a:t>
            </a:r>
            <a:r>
              <a:rPr lang="en-US" altLang="ja-JP" dirty="0" err="1" smtClean="0">
                <a:ea typeface="Meiryo UI" panose="020B0604030504040204" pitchFamily="50" charset="-128"/>
                <a:cs typeface="Meiryo UI" panose="020B0604030504040204" pitchFamily="50" charset="-128"/>
              </a:rPr>
              <a:t>Ceph</a:t>
            </a:r>
            <a:r>
              <a:rPr lang="en-US" altLang="ja-JP" dirty="0" smtClean="0">
                <a:ea typeface="Meiryo UI" panose="020B0604030504040204" pitchFamily="50" charset="-128"/>
                <a:cs typeface="Meiryo UI" panose="020B0604030504040204" pitchFamily="50" charset="-128"/>
              </a:rPr>
              <a:t>)</a:t>
            </a:r>
            <a:endParaRPr kumimoji="1" lang="en-US" altLang="ja-JP" dirty="0" smtClean="0">
              <a:ea typeface="Meiryo UI" panose="020B0604030504040204" pitchFamily="50" charset="-128"/>
              <a:cs typeface="Meiryo UI" panose="020B0604030504040204" pitchFamily="50" charset="-128"/>
            </a:endParaRPr>
          </a:p>
          <a:p>
            <a:pPr lvl="1"/>
            <a:r>
              <a:rPr lang="en-US" altLang="ja-JP" dirty="0" smtClean="0">
                <a:ea typeface="Meiryo UI" panose="020B0604030504040204" pitchFamily="50" charset="-128"/>
                <a:cs typeface="Meiryo UI" panose="020B0604030504040204" pitchFamily="50" charset="-128"/>
              </a:rPr>
              <a:t>Setting-up a </a:t>
            </a:r>
            <a:r>
              <a:rPr lang="en-US" altLang="ja-JP" dirty="0" err="1" smtClean="0">
                <a:ea typeface="Meiryo UI" panose="020B0604030504040204" pitchFamily="50" charset="-128"/>
                <a:cs typeface="Meiryo UI" panose="020B0604030504040204" pitchFamily="50" charset="-128"/>
              </a:rPr>
              <a:t>Ceph</a:t>
            </a:r>
            <a:r>
              <a:rPr lang="en-US" altLang="ja-JP" dirty="0" smtClean="0">
                <a:ea typeface="Meiryo UI" panose="020B0604030504040204" pitchFamily="50" charset="-128"/>
                <a:cs typeface="Meiryo UI" panose="020B0604030504040204" pitchFamily="50" charset="-128"/>
              </a:rPr>
              <a:t> cluster with 240+ OSDs</a:t>
            </a:r>
          </a:p>
          <a:p>
            <a:pPr lvl="2"/>
            <a:r>
              <a:rPr lang="en-US" altLang="ja-JP" b="1" dirty="0" smtClean="0">
                <a:ea typeface="Meiryo UI" panose="020B0604030504040204" pitchFamily="50" charset="-128"/>
                <a:cs typeface="Meiryo UI" panose="020B0604030504040204" pitchFamily="50" charset="-128"/>
              </a:rPr>
              <a:t>1.5 – 2 admin days</a:t>
            </a:r>
          </a:p>
          <a:p>
            <a:pPr lvl="1"/>
            <a:r>
              <a:rPr kumimoji="1" lang="en-US" altLang="ja-JP" dirty="0" smtClean="0">
                <a:ea typeface="Meiryo UI" panose="020B0604030504040204" pitchFamily="50" charset="-128"/>
                <a:cs typeface="Meiryo UI" panose="020B0604030504040204" pitchFamily="50" charset="-128"/>
              </a:rPr>
              <a:t>Adding an additional node</a:t>
            </a:r>
          </a:p>
          <a:p>
            <a:pPr lvl="2"/>
            <a:r>
              <a:rPr lang="en-US" altLang="ja-JP" b="1" dirty="0" smtClean="0">
                <a:ea typeface="Meiryo UI" panose="020B0604030504040204" pitchFamily="50" charset="-128"/>
                <a:cs typeface="Meiryo UI" panose="020B0604030504040204" pitchFamily="50" charset="-128"/>
              </a:rPr>
              <a:t>from 3 admin hours up to half a day</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3247881"/>
            <a:ext cx="765090" cy="155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518" y="1124445"/>
            <a:ext cx="1781717" cy="439193"/>
          </a:xfrm>
          <a:prstGeom prst="rect">
            <a:avLst/>
          </a:prstGeom>
          <a:ln>
            <a:noFill/>
          </a:ln>
          <a:effectLst/>
        </p:spPr>
      </p:pic>
      <p:sp>
        <p:nvSpPr>
          <p:cNvPr id="56" name="コンテンツ プレースホルダー 2"/>
          <p:cNvSpPr txBox="1">
            <a:spLocks/>
          </p:cNvSpPr>
          <p:nvPr/>
        </p:nvSpPr>
        <p:spPr bwMode="gray">
          <a:xfrm>
            <a:off x="168276" y="3061132"/>
            <a:ext cx="7140029" cy="167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a:lstStyle>
          <a:p>
            <a:r>
              <a:rPr lang="en-US" altLang="ja-JP" kern="0" dirty="0" smtClean="0">
                <a:ea typeface="Meiryo UI" panose="020B0604030504040204" pitchFamily="50" charset="-128"/>
                <a:cs typeface="Meiryo UI" panose="020B0604030504040204" pitchFamily="50" charset="-128"/>
              </a:rPr>
              <a:t>Automated installation (CD10000)</a:t>
            </a:r>
          </a:p>
          <a:p>
            <a:pPr lvl="1"/>
            <a:r>
              <a:rPr lang="en-US" altLang="ja-JP" kern="0" dirty="0" smtClean="0">
                <a:ea typeface="Meiryo UI" panose="020B0604030504040204" pitchFamily="50" charset="-128"/>
                <a:cs typeface="Meiryo UI" panose="020B0604030504040204" pitchFamily="50" charset="-128"/>
              </a:rPr>
              <a:t>Setting-up a </a:t>
            </a:r>
            <a:r>
              <a:rPr lang="en-US" altLang="ja-JP" kern="0" dirty="0" err="1" smtClean="0">
                <a:ea typeface="Meiryo UI" panose="020B0604030504040204" pitchFamily="50" charset="-128"/>
                <a:cs typeface="Meiryo UI" panose="020B0604030504040204" pitchFamily="50" charset="-128"/>
              </a:rPr>
              <a:t>Ceph</a:t>
            </a:r>
            <a:r>
              <a:rPr lang="en-US" altLang="ja-JP" kern="0" dirty="0" smtClean="0">
                <a:ea typeface="Meiryo UI" panose="020B0604030504040204" pitchFamily="50" charset="-128"/>
                <a:cs typeface="Meiryo UI" panose="020B0604030504040204" pitchFamily="50" charset="-128"/>
              </a:rPr>
              <a:t> cluster with 240+ OSDs</a:t>
            </a:r>
          </a:p>
          <a:p>
            <a:pPr lvl="2"/>
            <a:r>
              <a:rPr lang="en-US" altLang="ja-JP" b="1" kern="0" dirty="0" smtClean="0">
                <a:solidFill>
                  <a:srgbClr val="FF0000"/>
                </a:solidFill>
                <a:ea typeface="Meiryo UI" panose="020B0604030504040204" pitchFamily="50" charset="-128"/>
                <a:cs typeface="Meiryo UI" panose="020B0604030504040204" pitchFamily="50" charset="-128"/>
              </a:rPr>
              <a:t>1 hour</a:t>
            </a:r>
          </a:p>
          <a:p>
            <a:pPr lvl="1"/>
            <a:r>
              <a:rPr lang="en-US" altLang="ja-JP" kern="0" dirty="0" smtClean="0">
                <a:ea typeface="Meiryo UI" panose="020B0604030504040204" pitchFamily="50" charset="-128"/>
                <a:cs typeface="Meiryo UI" panose="020B0604030504040204" pitchFamily="50" charset="-128"/>
              </a:rPr>
              <a:t>Adding an additional node</a:t>
            </a:r>
          </a:p>
          <a:p>
            <a:pPr lvl="2"/>
            <a:r>
              <a:rPr lang="en-US" altLang="ja-JP" b="1" kern="0" dirty="0" smtClean="0">
                <a:solidFill>
                  <a:srgbClr val="FF0000"/>
                </a:solidFill>
                <a:ea typeface="Meiryo UI" panose="020B0604030504040204" pitchFamily="50" charset="-128"/>
                <a:cs typeface="Meiryo UI" panose="020B0604030504040204" pitchFamily="50" charset="-128"/>
              </a:rPr>
              <a:t>0.5 hour</a:t>
            </a:r>
            <a:endParaRPr lang="ja-JP" altLang="en-US" b="1" kern="0" dirty="0">
              <a:solidFill>
                <a:srgbClr val="FF0000"/>
              </a:solidFill>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1227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hu-HU" altLang="ja-JP" dirty="0" smtClean="0">
                <a:latin typeface="+mn-lt"/>
                <a:ea typeface="Meiryo UI" panose="020B0604030504040204" pitchFamily="50" charset="-128"/>
                <a:cs typeface="Meiryo UI" panose="020B0604030504040204" pitchFamily="50" charset="-128"/>
              </a:rPr>
              <a:t>Összefoglaló</a:t>
            </a:r>
            <a:endParaRPr kumimoji="1" lang="ja-JP" altLang="en-US" dirty="0">
              <a:latin typeface="+mn-lt"/>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68276" y="1102511"/>
            <a:ext cx="8975725" cy="2923427"/>
          </a:xfrm>
        </p:spPr>
        <p:txBody>
          <a:bodyPr/>
          <a:lstStyle/>
          <a:p>
            <a:r>
              <a:rPr lang="hu-HU" altLang="ja-JP" dirty="0" smtClean="0">
                <a:ea typeface="Meiryo UI" panose="020B0604030504040204" pitchFamily="50" charset="-128"/>
                <a:cs typeface="Meiryo UI" panose="020B0604030504040204" pitchFamily="50" charset="-128"/>
              </a:rPr>
              <a:t>Jelennek meg újabb nagyobb diszkek</a:t>
            </a:r>
          </a:p>
          <a:p>
            <a:r>
              <a:rPr lang="hu-HU" altLang="ja-JP" dirty="0" smtClean="0">
                <a:ea typeface="Meiryo UI" panose="020B0604030504040204" pitchFamily="50" charset="-128"/>
                <a:cs typeface="Meiryo UI" panose="020B0604030504040204" pitchFamily="50" charset="-128"/>
              </a:rPr>
              <a:t>Érezhetően probléma van a hagyományos </a:t>
            </a:r>
            <a:br>
              <a:rPr lang="hu-HU" altLang="ja-JP" dirty="0" smtClean="0">
                <a:ea typeface="Meiryo UI" panose="020B0604030504040204" pitchFamily="50" charset="-128"/>
                <a:cs typeface="Meiryo UI" panose="020B0604030504040204" pitchFamily="50" charset="-128"/>
              </a:rPr>
            </a:br>
            <a:r>
              <a:rPr lang="hu-HU" altLang="ja-JP" dirty="0" smtClean="0">
                <a:ea typeface="Meiryo UI" panose="020B0604030504040204" pitchFamily="50" charset="-128"/>
                <a:cs typeface="Meiryo UI" panose="020B0604030504040204" pitchFamily="50" charset="-128"/>
              </a:rPr>
              <a:t>RAID szervezéssel, méret/sávszélesség arányokkal</a:t>
            </a:r>
          </a:p>
          <a:p>
            <a:r>
              <a:rPr lang="hu-HU" altLang="ja-JP" dirty="0">
                <a:ea typeface="Meiryo UI" panose="020B0604030504040204" pitchFamily="50" charset="-128"/>
                <a:cs typeface="Meiryo UI" panose="020B0604030504040204" pitchFamily="50" charset="-128"/>
              </a:rPr>
              <a:t>Megjelent egy SW irányú eltolódás a piacon</a:t>
            </a:r>
          </a:p>
          <a:p>
            <a:pPr lvl="1"/>
            <a:r>
              <a:rPr lang="hu-HU" altLang="ja-JP" sz="2200" dirty="0" smtClean="0">
                <a:ea typeface="Meiryo UI" panose="020B0604030504040204" pitchFamily="50" charset="-128"/>
                <a:cs typeface="Meiryo UI" panose="020B0604030504040204" pitchFamily="50" charset="-128"/>
              </a:rPr>
              <a:t>Egyszerű, sok diszkes szerverek</a:t>
            </a:r>
            <a:endParaRPr lang="hu-HU" altLang="ja-JP" sz="2200" dirty="0">
              <a:ea typeface="Meiryo UI" panose="020B0604030504040204" pitchFamily="50" charset="-128"/>
              <a:cs typeface="Meiryo UI" panose="020B0604030504040204" pitchFamily="50" charset="-128"/>
            </a:endParaRPr>
          </a:p>
          <a:p>
            <a:pPr lvl="1"/>
            <a:r>
              <a:rPr lang="hu-HU" altLang="ja-JP" sz="2200" dirty="0">
                <a:ea typeface="Meiryo UI" panose="020B0604030504040204" pitchFamily="50" charset="-128"/>
                <a:cs typeface="Meiryo UI" panose="020B0604030504040204" pitchFamily="50" charset="-128"/>
              </a:rPr>
              <a:t>JBOD jellegű egyszerű </a:t>
            </a:r>
            <a:r>
              <a:rPr lang="hu-HU" altLang="ja-JP" sz="2200" dirty="0" smtClean="0">
                <a:ea typeface="Meiryo UI" panose="020B0604030504040204" pitchFamily="50" charset="-128"/>
                <a:cs typeface="Meiryo UI" panose="020B0604030504040204" pitchFamily="50" charset="-128"/>
              </a:rPr>
              <a:t>tárolók</a:t>
            </a:r>
            <a:endParaRPr lang="hu-HU" altLang="ja-JP" b="1" dirty="0" smtClean="0">
              <a:ea typeface="Meiryo UI" panose="020B0604030504040204" pitchFamily="50" charset="-128"/>
              <a:cs typeface="Meiryo UI" panose="020B0604030504040204" pitchFamily="50" charset="-128"/>
            </a:endParaRPr>
          </a:p>
          <a:p>
            <a:r>
              <a:rPr lang="hu-HU" altLang="ja-JP" b="1" dirty="0" smtClean="0">
                <a:ea typeface="Meiryo UI" panose="020B0604030504040204" pitchFamily="50" charset="-128"/>
                <a:cs typeface="Meiryo UI" panose="020B0604030504040204" pitchFamily="50" charset="-128"/>
              </a:rPr>
              <a:t>Van aki árul </a:t>
            </a:r>
            <a:r>
              <a:rPr lang="hu-HU" altLang="ja-JP" b="1" dirty="0" err="1" smtClean="0">
                <a:ea typeface="Meiryo UI" panose="020B0604030504040204" pitchFamily="50" charset="-128"/>
                <a:cs typeface="Meiryo UI" panose="020B0604030504040204" pitchFamily="50" charset="-128"/>
              </a:rPr>
              <a:t>Ceph</a:t>
            </a:r>
            <a:r>
              <a:rPr lang="hu-HU" altLang="ja-JP" b="1" dirty="0" smtClean="0">
                <a:ea typeface="Meiryo UI" panose="020B0604030504040204" pitchFamily="50" charset="-128"/>
                <a:cs typeface="Meiryo UI" panose="020B0604030504040204" pitchFamily="50" charset="-128"/>
              </a:rPr>
              <a:t> alapú tárolót</a:t>
            </a:r>
            <a:endParaRPr lang="en-US" altLang="ja-JP" b="1" dirty="0" smtClean="0">
              <a:ea typeface="Meiryo UI" panose="020B0604030504040204" pitchFamily="50" charset="-128"/>
              <a:cs typeface="Meiryo UI" panose="020B0604030504040204" pitchFamily="50" charset="-128"/>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5" y="1923678"/>
            <a:ext cx="1102625" cy="224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518" y="1124445"/>
            <a:ext cx="1781717" cy="439193"/>
          </a:xfrm>
          <a:prstGeom prst="rect">
            <a:avLst/>
          </a:prstGeom>
          <a:ln>
            <a:noFill/>
          </a:ln>
          <a:effectLst/>
        </p:spPr>
      </p:pic>
    </p:spTree>
    <p:extLst>
      <p:ext uri="{BB962C8B-B14F-4D97-AF65-F5344CB8AC3E}">
        <p14:creationId xmlns:p14="http://schemas.microsoft.com/office/powerpoint/2010/main" val="33531097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hu-HU" dirty="0" smtClean="0"/>
              <a:t>Mi az ami várható?</a:t>
            </a:r>
            <a:endParaRPr lang="en-GB" dirty="0"/>
          </a:p>
        </p:txBody>
      </p:sp>
      <p:sp>
        <p:nvSpPr>
          <p:cNvPr id="5" name="Text Placeholder 4"/>
          <p:cNvSpPr>
            <a:spLocks noGrp="1"/>
          </p:cNvSpPr>
          <p:nvPr>
            <p:ph type="body" sz="quarter" idx="10"/>
          </p:nvPr>
        </p:nvSpPr>
        <p:spPr bwMode="gray"/>
        <p:txBody>
          <a:bodyPr/>
          <a:lstStyle/>
          <a:p>
            <a:r>
              <a:rPr lang="hu-HU" dirty="0" smtClean="0"/>
              <a:t>„Gazdaságos” SSD (1.92TB, 3.84TB)</a:t>
            </a:r>
          </a:p>
          <a:p>
            <a:r>
              <a:rPr lang="hu-HU" dirty="0" smtClean="0"/>
              <a:t>Nagy és gazdaságos SSD (8TB)</a:t>
            </a:r>
          </a:p>
          <a:p>
            <a:r>
              <a:rPr lang="hu-HU" dirty="0" smtClean="0"/>
              <a:t>Hatalmas NL-SAS diszkek (10TB)</a:t>
            </a:r>
          </a:p>
          <a:p>
            <a:r>
              <a:rPr lang="hu-HU" dirty="0" smtClean="0"/>
              <a:t>LTO-7 szalagok (300MB/s írásra tömörítés nélkül, 6TB/kazetta) *2</a:t>
            </a:r>
          </a:p>
          <a:p>
            <a:endParaRPr lang="hu-HU" dirty="0" smtClean="0"/>
          </a:p>
          <a:p>
            <a:r>
              <a:rPr lang="hu-HU" dirty="0" smtClean="0"/>
              <a:t>Teret nyernek az </a:t>
            </a:r>
            <a:r>
              <a:rPr lang="hu-HU" dirty="0" err="1" smtClean="0"/>
              <a:t>All-Flash</a:t>
            </a:r>
            <a:r>
              <a:rPr lang="hu-HU" dirty="0" smtClean="0"/>
              <a:t> tárolók</a:t>
            </a:r>
          </a:p>
          <a:p>
            <a:r>
              <a:rPr lang="hu-HU" dirty="0" smtClean="0"/>
              <a:t>Eltűnnek a 15K-s diszkek és a SAS jövője is bizonytalan</a:t>
            </a:r>
          </a:p>
          <a:p>
            <a:endParaRPr lang="hu-HU" dirty="0" smtClean="0"/>
          </a:p>
          <a:p>
            <a:r>
              <a:rPr lang="hu-HU" dirty="0" smtClean="0"/>
              <a:t>Ez egy picit unalmas …</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ím 1"/>
          <p:cNvSpPr txBox="1">
            <a:spLocks/>
          </p:cNvSpPr>
          <p:nvPr/>
        </p:nvSpPr>
        <p:spPr bwMode="gray">
          <a:xfrm>
            <a:off x="292320" y="272160"/>
            <a:ext cx="8549279" cy="5223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defPPr lvl="0">
              <a:buNone/>
              <a:defRPr/>
            </a:defPPr>
            <a:lvl1pPr lvl="0"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r>
              <a:rPr lang="en-US" sz="3200" b="1">
                <a:solidFill>
                  <a:srgbClr val="000000"/>
                </a:solidFill>
              </a:rPr>
              <a:t>SERVICE MODELS / WORKLOADS</a:t>
            </a:r>
          </a:p>
        </p:txBody>
      </p:sp>
      <p:sp>
        <p:nvSpPr>
          <p:cNvPr id="5" name="Egyenes összekötő 4"/>
          <p:cNvSpPr/>
          <p:nvPr/>
        </p:nvSpPr>
        <p:spPr>
          <a:xfrm>
            <a:off x="575639" y="1099439"/>
            <a:ext cx="7872480" cy="0"/>
          </a:xfrm>
          <a:prstGeom prst="line">
            <a:avLst/>
          </a:prstGeom>
          <a:noFill/>
          <a:ln w="54720">
            <a:solidFill>
              <a:srgbClr val="000000"/>
            </a:solidFill>
            <a:prstDash val="solid"/>
            <a:headEnd type="arrow"/>
            <a:tailEnd type="arrow"/>
          </a:ln>
        </p:spPr>
        <p:txBody>
          <a:bodyPr vert="horz" wrap="none" lIns="117360" tIns="72360" rIns="117360" bIns="72360" anchor="ctr" anchorCtr="1" compatLnSpc="1"/>
          <a:lstStyle/>
          <a:p>
            <a:pPr hangingPunct="0">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2400">
              <a:solidFill>
                <a:srgbClr val="000000"/>
              </a:solidFill>
              <a:ea typeface="ＭＳ Ｐゴシック" pitchFamily="2"/>
              <a:cs typeface="ＭＳ Ｐゴシック" pitchFamily="2"/>
            </a:endParaRPr>
          </a:p>
        </p:txBody>
      </p:sp>
      <p:sp>
        <p:nvSpPr>
          <p:cNvPr id="6" name="Szabadkézi sokszög 5"/>
          <p:cNvSpPr/>
          <p:nvPr/>
        </p:nvSpPr>
        <p:spPr>
          <a:xfrm>
            <a:off x="4483440" y="1004400"/>
            <a:ext cx="172800" cy="172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none" lIns="90000" tIns="45000" rIns="90000" bIns="45000" anchor="ctr" anchorCtr="0" compatLnSpc="1"/>
          <a:lstStyle/>
          <a:p>
            <a:pPr hangingPunct="0">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2400">
              <a:solidFill>
                <a:srgbClr val="000000"/>
              </a:solidFill>
              <a:ea typeface="ＭＳ Ｐゴシック" pitchFamily="2"/>
              <a:cs typeface="ＭＳ Ｐゴシック" pitchFamily="2"/>
            </a:endParaRPr>
          </a:p>
        </p:txBody>
      </p:sp>
      <p:sp>
        <p:nvSpPr>
          <p:cNvPr id="7" name="Szöveg helye 4"/>
          <p:cNvSpPr txBox="1">
            <a:spLocks/>
          </p:cNvSpPr>
          <p:nvPr/>
        </p:nvSpPr>
        <p:spPr bwMode="gray">
          <a:xfrm>
            <a:off x="455040" y="1246319"/>
            <a:ext cx="3724560" cy="3629687"/>
          </a:xfrm>
          <a:prstGeom prst="rect">
            <a:avLst/>
          </a:prstGeom>
        </p:spPr>
        <p:txBody>
          <a:bodyPr vert="horz" lIns="0" tIns="0" rIns="0" bIns="0" rtlCol="0">
            <a:noAutofit/>
          </a:bodyPr>
          <a:lstStyle>
            <a:defPPr marL="342720" marR="0" lvl="0" indent="0" algn="l" rtl="0" hangingPunct="0">
              <a:lnSpc>
                <a:spcPct val="100000"/>
              </a:lnSpc>
              <a:spcBef>
                <a:spcPts val="799"/>
              </a:spcBef>
              <a:spcAft>
                <a:spcPts val="0"/>
              </a:spcAft>
              <a:buNone/>
              <a:tabLst>
                <a:tab pos="342720" algn="l"/>
                <a:tab pos="456840" algn="l"/>
                <a:tab pos="914039" algn="l"/>
                <a:tab pos="1371239" algn="l"/>
                <a:tab pos="1828439" algn="l"/>
                <a:tab pos="2285639" algn="l"/>
                <a:tab pos="2742839" algn="l"/>
                <a:tab pos="3200040" algn="l"/>
                <a:tab pos="3657239" algn="l"/>
                <a:tab pos="4114440" algn="l"/>
                <a:tab pos="4571639" algn="l"/>
                <a:tab pos="5028839" algn="l"/>
                <a:tab pos="5486039" algn="l"/>
                <a:tab pos="5943240" algn="l"/>
                <a:tab pos="6400440" algn="l"/>
                <a:tab pos="6857640" algn="l"/>
                <a:tab pos="7314840" algn="l"/>
                <a:tab pos="7772040" algn="l"/>
                <a:tab pos="8229240" algn="l"/>
                <a:tab pos="8686440" algn="l"/>
                <a:tab pos="9143639" algn="l"/>
              </a:tabLst>
              <a:defRPr lang="en-US" sz="3200" b="0" i="0" u="none" strike="noStrike" kern="1200" baseline="0">
                <a:ln>
                  <a:noFill/>
                </a:ln>
                <a:solidFill>
                  <a:srgbClr val="000000"/>
                </a:solidFill>
                <a:latin typeface="Arial" pitchFamily="2"/>
                <a:ea typeface="ＭＳ Ｐゴシック" pitchFamily="34"/>
                <a:cs typeface="ＭＳ Ｐゴシック" pitchFamily="34"/>
              </a:defRPr>
            </a:defPPr>
            <a:lvl1pPr marL="342720" marR="0" lvl="0" indent="0" algn="l" defTabSz="914400" rtl="0" eaLnBrk="1" latinLnBrk="0" hangingPunct="0">
              <a:lnSpc>
                <a:spcPct val="100000"/>
              </a:lnSpc>
              <a:spcBef>
                <a:spcPts val="799"/>
              </a:spcBef>
              <a:spcAft>
                <a:spcPts val="0"/>
              </a:spcAft>
              <a:buClr>
                <a:schemeClr val="accent2"/>
              </a:buClr>
              <a:buFont typeface="Wingdings" pitchFamily="2" charset="2"/>
              <a:buNone/>
              <a:tabLst>
                <a:tab pos="342720" algn="l"/>
                <a:tab pos="456840" algn="l"/>
                <a:tab pos="914039" algn="l"/>
                <a:tab pos="1371239" algn="l"/>
                <a:tab pos="1828439" algn="l"/>
                <a:tab pos="2285639" algn="l"/>
                <a:tab pos="2742839" algn="l"/>
                <a:tab pos="3200040" algn="l"/>
                <a:tab pos="3657239" algn="l"/>
                <a:tab pos="4114440" algn="l"/>
                <a:tab pos="4571639" algn="l"/>
                <a:tab pos="5028839" algn="l"/>
                <a:tab pos="5486039" algn="l"/>
                <a:tab pos="5943240" algn="l"/>
                <a:tab pos="6400440" algn="l"/>
                <a:tab pos="6857640" algn="l"/>
                <a:tab pos="7314840" algn="l"/>
                <a:tab pos="7772040" algn="l"/>
                <a:tab pos="8229240" algn="l"/>
                <a:tab pos="8686440" algn="l"/>
                <a:tab pos="9143639" algn="l"/>
              </a:tabLst>
              <a:defRPr lang="en-US" sz="3200" b="0" i="0" u="none" strike="noStrike" kern="1200" baseline="0">
                <a:ln>
                  <a:noFill/>
                </a:ln>
                <a:solidFill>
                  <a:srgbClr val="000000"/>
                </a:solidFill>
                <a:latin typeface="Arial" pitchFamily="2"/>
                <a:ea typeface="ＭＳ Ｐゴシック" pitchFamily="34"/>
                <a:cs typeface="ＭＳ Ｐゴシック" pitchFamily="34"/>
              </a:defRPr>
            </a:lvl1pPr>
            <a:lvl2pPr marL="742680" marR="0" lvl="1" indent="-285480" algn="l" defTabSz="914400" rtl="0" eaLnBrk="1" latinLnBrk="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39" algn="l"/>
                <a:tab pos="1828439" algn="l"/>
                <a:tab pos="2285640" algn="l"/>
                <a:tab pos="2742840" algn="l"/>
                <a:tab pos="3200039" algn="l"/>
                <a:tab pos="3657240" algn="l"/>
                <a:tab pos="4114440" algn="l"/>
                <a:tab pos="4571639" algn="l"/>
                <a:tab pos="5028840" algn="l"/>
                <a:tab pos="5486040" algn="l"/>
                <a:tab pos="5943239" algn="l"/>
                <a:tab pos="6400439" algn="l"/>
                <a:tab pos="6857639" algn="l"/>
                <a:tab pos="7314840" algn="l"/>
                <a:tab pos="7772039" algn="l"/>
                <a:tab pos="8229239" algn="l"/>
                <a:tab pos="8686439" algn="l"/>
                <a:tab pos="9143640" algn="l"/>
                <a:tab pos="9600840" algn="l"/>
              </a:tabLst>
              <a:defRPr lang="en-US" sz="2800" b="0" i="0" u="none" strike="noStrike" kern="1200" baseline="0">
                <a:ln>
                  <a:noFill/>
                </a:ln>
                <a:solidFill>
                  <a:srgbClr val="000000"/>
                </a:solidFill>
                <a:latin typeface="Arial" pitchFamily="2"/>
                <a:ea typeface="ＭＳ Ｐゴシック" pitchFamily="34"/>
                <a:cs typeface="ＭＳ Ｐゴシック" pitchFamily="34"/>
              </a:defRPr>
            </a:lvl2pPr>
            <a:lvl3pPr marL="1143000" marR="0" lvl="2" indent="-228600" algn="l" defTabSz="914400" rtl="0" eaLnBrk="1" latinLnBrk="0" hangingPunct="0">
              <a:lnSpc>
                <a:spcPct val="100000"/>
              </a:lnSpc>
              <a:spcBef>
                <a:spcPts val="598"/>
              </a:spcBef>
              <a:spcAft>
                <a:spcPts val="0"/>
              </a:spcAft>
              <a:buClr>
                <a:srgbClr val="000000"/>
              </a:buClr>
              <a:buSzPct val="100000"/>
              <a:buFont typeface="Times New Roman" pitchFamily="18"/>
              <a:buChar char="•"/>
              <a:tabLst>
                <a:tab pos="1142999" algn="l"/>
                <a:tab pos="1371599" algn="l"/>
                <a:tab pos="1828799" algn="l"/>
                <a:tab pos="2285998" algn="l"/>
                <a:tab pos="2743199" algn="l"/>
                <a:tab pos="3200398" algn="l"/>
                <a:tab pos="3657599" algn="l"/>
                <a:tab pos="4114799" algn="l"/>
                <a:tab pos="4571999" algn="l"/>
                <a:tab pos="5029198" algn="l"/>
                <a:tab pos="5486399" algn="l"/>
                <a:tab pos="5943599" algn="l"/>
                <a:tab pos="6400799" algn="l"/>
                <a:tab pos="6857999" algn="l"/>
                <a:tab pos="7315198" algn="l"/>
                <a:tab pos="7772398" algn="l"/>
                <a:tab pos="8229598" algn="l"/>
                <a:tab pos="8686798" algn="l"/>
                <a:tab pos="9143998" algn="l"/>
                <a:tab pos="9601198" algn="l"/>
                <a:tab pos="10058398" algn="l"/>
              </a:tabLst>
              <a:defRPr lang="en-US" sz="2400" b="0" i="0" u="none" strike="noStrike" kern="1200" baseline="0">
                <a:ln>
                  <a:noFill/>
                </a:ln>
                <a:solidFill>
                  <a:srgbClr val="000000"/>
                </a:solidFill>
                <a:latin typeface="Arial" pitchFamily="2"/>
                <a:ea typeface="ＭＳ Ｐゴシック" pitchFamily="34"/>
                <a:cs typeface="ＭＳ Ｐゴシック" pitchFamily="34"/>
              </a:defRPr>
            </a:lvl3pPr>
            <a:lvl4pPr marL="1600199" marR="0" lvl="3" indent="-228600" algn="l" defTabSz="896938" rtl="0" eaLnBrk="1" latinLnBrk="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6000" algn="l"/>
                <a:tab pos="2743199" algn="l"/>
                <a:tab pos="3200400" algn="l"/>
                <a:tab pos="3657599" algn="l"/>
                <a:tab pos="4114800" algn="l"/>
                <a:tab pos="4572000" algn="l"/>
                <a:tab pos="5029200" algn="l"/>
                <a:tab pos="5486399" algn="l"/>
                <a:tab pos="5943600" algn="l"/>
                <a:tab pos="6400800" algn="l"/>
                <a:tab pos="6858000" algn="l"/>
                <a:tab pos="7315200" algn="l"/>
                <a:tab pos="7772399" algn="l"/>
                <a:tab pos="8229599" algn="l"/>
                <a:tab pos="8686799" algn="l"/>
                <a:tab pos="9143999" algn="l"/>
                <a:tab pos="9601199" algn="l"/>
                <a:tab pos="10058399" algn="l"/>
                <a:tab pos="10515599"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4pPr>
            <a:lvl5pPr marL="2057400" marR="0" lvl="4"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5pPr>
            <a:lvl6pPr marL="2057400" marR="0" lvl="5"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6pPr>
            <a:lvl7pPr marL="2057400" marR="0" lvl="6"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7pPr>
            <a:lvl8pPr marL="2057400" marR="0" lvl="7"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8pPr>
            <a:lvl9pPr marL="2057400" marR="0" lvl="8"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9pPr>
          </a:lstStyle>
          <a:p>
            <a:pPr marL="0">
              <a:buClr>
                <a:srgbClr val="A30B1A"/>
              </a:buClr>
            </a:pPr>
            <a:r>
              <a:rPr lang="hu-HU" sz="1800" b="1" dirty="0" smtClean="0">
                <a:latin typeface="" pitchFamily="16"/>
              </a:rPr>
              <a:t> </a:t>
            </a:r>
            <a:r>
              <a:rPr lang="hu-HU" sz="1200" b="1" dirty="0" smtClean="0">
                <a:latin typeface="" pitchFamily="16"/>
              </a:rPr>
              <a:t>TRADITIONAL WORKLOADS</a:t>
            </a: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err="1" smtClean="0">
                <a:latin typeface="" pitchFamily="16"/>
              </a:rPr>
              <a:t>Stateful</a:t>
            </a:r>
            <a:r>
              <a:rPr lang="hu-HU" sz="1200" dirty="0" smtClean="0">
                <a:latin typeface="" pitchFamily="16"/>
              </a:rPr>
              <a:t> </a:t>
            </a:r>
            <a:r>
              <a:rPr lang="hu-HU" sz="1200" dirty="0" err="1" smtClean="0">
                <a:latin typeface="" pitchFamily="16"/>
              </a:rPr>
              <a:t>VMs</a:t>
            </a:r>
            <a:r>
              <a:rPr lang="hu-HU" sz="1200" dirty="0" smtClean="0">
                <a:latin typeface="" pitchFamily="16"/>
              </a:rPr>
              <a:t>, </a:t>
            </a:r>
            <a:r>
              <a:rPr lang="hu-HU" sz="1200" dirty="0" err="1" smtClean="0">
                <a:latin typeface="" pitchFamily="16"/>
              </a:rPr>
              <a:t>application</a:t>
            </a:r>
            <a:r>
              <a:rPr lang="hu-HU" sz="1200" dirty="0" smtClean="0">
                <a:latin typeface="" pitchFamily="16"/>
              </a:rPr>
              <a:t> </a:t>
            </a:r>
            <a:r>
              <a:rPr lang="hu-HU" sz="1200" dirty="0" err="1" smtClean="0">
                <a:latin typeface="" pitchFamily="16"/>
              </a:rPr>
              <a:t>defined</a:t>
            </a:r>
            <a:r>
              <a:rPr lang="hu-HU" sz="1200" dirty="0" smtClean="0">
                <a:latin typeface="" pitchFamily="16"/>
              </a:rPr>
              <a:t> </a:t>
            </a:r>
            <a:r>
              <a:rPr lang="hu-HU" sz="1200" dirty="0" err="1" smtClean="0">
                <a:latin typeface="" pitchFamily="16"/>
              </a:rPr>
              <a:t>in</a:t>
            </a:r>
            <a:r>
              <a:rPr lang="hu-HU" sz="1200" dirty="0" smtClean="0">
                <a:latin typeface="" pitchFamily="16"/>
              </a:rPr>
              <a:t> VM</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smtClean="0">
                <a:latin typeface="" pitchFamily="16"/>
              </a:rPr>
              <a:t>Big </a:t>
            </a:r>
            <a:r>
              <a:rPr lang="hu-HU" sz="1200" dirty="0" err="1" smtClean="0">
                <a:latin typeface="" pitchFamily="16"/>
              </a:rPr>
              <a:t>VMs</a:t>
            </a:r>
            <a:r>
              <a:rPr lang="hu-HU" sz="1200" dirty="0" smtClean="0">
                <a:latin typeface="" pitchFamily="16"/>
              </a:rPr>
              <a:t>: </a:t>
            </a:r>
            <a:r>
              <a:rPr lang="hu-HU" sz="1200" dirty="0" err="1" smtClean="0">
                <a:latin typeface="" pitchFamily="16"/>
              </a:rPr>
              <a:t>vCPU</a:t>
            </a:r>
            <a:r>
              <a:rPr lang="hu-HU" sz="1200" dirty="0" smtClean="0">
                <a:latin typeface="" pitchFamily="16"/>
              </a:rPr>
              <a:t>, </a:t>
            </a:r>
            <a:r>
              <a:rPr lang="hu-HU" sz="1200" dirty="0" err="1" smtClean="0">
                <a:latin typeface="" pitchFamily="16"/>
              </a:rPr>
              <a:t>vRAM</a:t>
            </a:r>
            <a:r>
              <a:rPr lang="hu-HU" sz="1200" dirty="0" smtClean="0">
                <a:latin typeface="" pitchFamily="16"/>
              </a:rPr>
              <a:t>, local </a:t>
            </a:r>
            <a:r>
              <a:rPr lang="hu-HU" sz="1200" dirty="0" err="1" smtClean="0">
                <a:latin typeface="" pitchFamily="16"/>
              </a:rPr>
              <a:t>storage</a:t>
            </a:r>
            <a:r>
              <a:rPr lang="hu-HU" sz="1200" dirty="0" smtClean="0">
                <a:latin typeface="" pitchFamily="16"/>
              </a:rPr>
              <a:t> </a:t>
            </a:r>
            <a:r>
              <a:rPr lang="hu-HU" sz="1200" dirty="0" err="1" smtClean="0">
                <a:latin typeface="" pitchFamily="16"/>
              </a:rPr>
              <a:t>inside</a:t>
            </a:r>
            <a:r>
              <a:rPr lang="hu-HU" sz="1200" dirty="0" smtClean="0">
                <a:latin typeface="" pitchFamily="16"/>
              </a:rPr>
              <a:t> VM</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err="1" smtClean="0">
                <a:latin typeface="" pitchFamily="16"/>
              </a:rPr>
              <a:t>Application</a:t>
            </a:r>
            <a:r>
              <a:rPr lang="hu-HU" sz="1200" dirty="0" smtClean="0">
                <a:latin typeface="" pitchFamily="16"/>
              </a:rPr>
              <a:t> SLA = </a:t>
            </a:r>
            <a:r>
              <a:rPr lang="hu-HU" sz="1200" dirty="0" err="1" smtClean="0">
                <a:latin typeface="" pitchFamily="16"/>
              </a:rPr>
              <a:t>SLA</a:t>
            </a:r>
            <a:r>
              <a:rPr lang="hu-HU" sz="1200" dirty="0" smtClean="0">
                <a:latin typeface="" pitchFamily="16"/>
              </a:rPr>
              <a:t> of VM</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smtClean="0">
                <a:latin typeface="" pitchFamily="16"/>
              </a:rPr>
              <a:t>SLA </a:t>
            </a:r>
            <a:r>
              <a:rPr lang="hu-HU" sz="1200" dirty="0" err="1" smtClean="0">
                <a:latin typeface="" pitchFamily="16"/>
              </a:rPr>
              <a:t>requires</a:t>
            </a:r>
            <a:r>
              <a:rPr lang="hu-HU" sz="1200" dirty="0" smtClean="0">
                <a:latin typeface="" pitchFamily="16"/>
              </a:rPr>
              <a:t> </a:t>
            </a:r>
            <a:r>
              <a:rPr lang="hu-HU" sz="1200" dirty="0" err="1" smtClean="0">
                <a:latin typeface="" pitchFamily="16"/>
              </a:rPr>
              <a:t>enterprise</a:t>
            </a:r>
            <a:r>
              <a:rPr lang="hu-HU" sz="1200" dirty="0" smtClean="0">
                <a:latin typeface="" pitchFamily="16"/>
              </a:rPr>
              <a:t> </a:t>
            </a:r>
            <a:r>
              <a:rPr lang="hu-HU" sz="1200" dirty="0" err="1" smtClean="0">
                <a:latin typeface="" pitchFamily="16"/>
              </a:rPr>
              <a:t>virtualization</a:t>
            </a:r>
            <a:r>
              <a:rPr lang="hu-HU" sz="1200" dirty="0" smtClean="0">
                <a:latin typeface="" pitchFamily="16"/>
              </a:rPr>
              <a:t> </a:t>
            </a:r>
            <a:r>
              <a:rPr lang="hu-HU" sz="1200" dirty="0" err="1" smtClean="0">
                <a:latin typeface="" pitchFamily="16"/>
              </a:rPr>
              <a:t>features</a:t>
            </a:r>
            <a:r>
              <a:rPr lang="hu-HU" sz="1200" dirty="0" smtClean="0">
                <a:latin typeface="" pitchFamily="16"/>
              </a:rPr>
              <a:t> </a:t>
            </a:r>
            <a:r>
              <a:rPr lang="hu-HU" sz="1200" dirty="0" err="1" smtClean="0">
                <a:latin typeface="" pitchFamily="16"/>
              </a:rPr>
              <a:t>to</a:t>
            </a:r>
            <a:r>
              <a:rPr lang="hu-HU" sz="1200" dirty="0" smtClean="0">
                <a:latin typeface="" pitchFamily="16"/>
              </a:rPr>
              <a:t> </a:t>
            </a:r>
            <a:r>
              <a:rPr lang="hu-HU" sz="1200" dirty="0" err="1" smtClean="0">
                <a:latin typeface="" pitchFamily="16"/>
              </a:rPr>
              <a:t>keep</a:t>
            </a:r>
            <a:r>
              <a:rPr lang="hu-HU" sz="1200" dirty="0" smtClean="0">
                <a:latin typeface="" pitchFamily="16"/>
              </a:rPr>
              <a:t> </a:t>
            </a:r>
            <a:r>
              <a:rPr lang="hu-HU" sz="1200" dirty="0" err="1" smtClean="0">
                <a:latin typeface="" pitchFamily="16"/>
              </a:rPr>
              <a:t>VMs</a:t>
            </a:r>
            <a:r>
              <a:rPr lang="hu-HU" sz="1200" dirty="0" smtClean="0">
                <a:latin typeface="" pitchFamily="16"/>
              </a:rPr>
              <a:t> </a:t>
            </a:r>
            <a:r>
              <a:rPr lang="hu-HU" sz="1200" dirty="0" err="1" smtClean="0">
                <a:latin typeface="" pitchFamily="16"/>
              </a:rPr>
              <a:t>highly</a:t>
            </a:r>
            <a:r>
              <a:rPr lang="hu-HU" sz="1200" dirty="0" smtClean="0">
                <a:latin typeface="" pitchFamily="16"/>
              </a:rPr>
              <a:t> </a:t>
            </a:r>
            <a:r>
              <a:rPr lang="hu-HU" sz="1200" dirty="0" err="1" smtClean="0">
                <a:latin typeface="" pitchFamily="16"/>
              </a:rPr>
              <a:t>available</a:t>
            </a:r>
            <a:r>
              <a:rPr lang="hu-HU" sz="1200" dirty="0" smtClean="0">
                <a:latin typeface="" pitchFamily="16"/>
              </a:rPr>
              <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smtClean="0">
                <a:latin typeface="" pitchFamily="16"/>
              </a:rPr>
              <a:t>Lifecycle </a:t>
            </a:r>
            <a:r>
              <a:rPr lang="hu-HU" sz="1200" dirty="0" err="1" smtClean="0">
                <a:latin typeface="" pitchFamily="16"/>
              </a:rPr>
              <a:t>measured</a:t>
            </a:r>
            <a:r>
              <a:rPr lang="hu-HU" sz="1200" dirty="0" smtClean="0">
                <a:latin typeface="" pitchFamily="16"/>
              </a:rPr>
              <a:t> </a:t>
            </a:r>
            <a:r>
              <a:rPr lang="hu-HU" sz="1200" dirty="0" err="1" smtClean="0">
                <a:latin typeface="" pitchFamily="16"/>
              </a:rPr>
              <a:t>in</a:t>
            </a:r>
            <a:r>
              <a:rPr lang="hu-HU" sz="1200" dirty="0" smtClean="0">
                <a:latin typeface="" pitchFamily="16"/>
              </a:rPr>
              <a:t> </a:t>
            </a:r>
            <a:r>
              <a:rPr lang="hu-HU" sz="1200" dirty="0" err="1" smtClean="0">
                <a:latin typeface="" pitchFamily="16"/>
              </a:rPr>
              <a:t>years</a:t>
            </a:r>
            <a:r>
              <a:rPr lang="hu-HU" sz="1200" dirty="0" smtClean="0">
                <a:latin typeface="" pitchFamily="16"/>
              </a:rPr>
              <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err="1" smtClean="0">
                <a:latin typeface="" pitchFamily="16"/>
              </a:rPr>
              <a:t>VMs</a:t>
            </a:r>
            <a:r>
              <a:rPr lang="hu-HU" sz="1200" dirty="0" smtClean="0">
                <a:latin typeface="" pitchFamily="16"/>
              </a:rPr>
              <a:t> </a:t>
            </a:r>
            <a:r>
              <a:rPr lang="hu-HU" sz="1200" dirty="0" err="1" smtClean="0">
                <a:latin typeface="" pitchFamily="16"/>
              </a:rPr>
              <a:t>scale</a:t>
            </a:r>
            <a:r>
              <a:rPr lang="hu-HU" sz="1200" dirty="0" smtClean="0">
                <a:latin typeface="" pitchFamily="16"/>
              </a:rPr>
              <a:t> </a:t>
            </a:r>
            <a:r>
              <a:rPr lang="hu-HU" sz="1200" dirty="0" err="1" smtClean="0">
                <a:latin typeface="" pitchFamily="16"/>
              </a:rPr>
              <a:t>up</a:t>
            </a:r>
            <a:r>
              <a:rPr lang="hu-HU" sz="1200" dirty="0" smtClean="0">
                <a:latin typeface="" pitchFamily="16"/>
              </a:rPr>
              <a:t>: add </a:t>
            </a:r>
            <a:r>
              <a:rPr lang="hu-HU" sz="1200" dirty="0" err="1" smtClean="0">
                <a:latin typeface="" pitchFamily="16"/>
              </a:rPr>
              <a:t>vCPU</a:t>
            </a:r>
            <a:r>
              <a:rPr lang="hu-HU" sz="1200" dirty="0" smtClean="0">
                <a:latin typeface="" pitchFamily="16"/>
              </a:rPr>
              <a:t>, </a:t>
            </a:r>
            <a:r>
              <a:rPr lang="hu-HU" sz="1200" dirty="0" err="1" smtClean="0">
                <a:latin typeface="" pitchFamily="16"/>
              </a:rPr>
              <a:t>vRAM</a:t>
            </a:r>
            <a:r>
              <a:rPr lang="hu-HU" sz="1200" dirty="0" smtClean="0">
                <a:latin typeface="" pitchFamily="16"/>
              </a:rPr>
              <a:t>, etc.</a:t>
            </a:r>
            <a:br>
              <a:rPr lang="hu-HU" sz="1200" dirty="0" smtClean="0">
                <a:latin typeface="" pitchFamily="16"/>
              </a:rPr>
            </a:br>
            <a:endParaRPr lang="hu-HU" sz="1200" dirty="0" smtClean="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lang="hu-HU" sz="1200" dirty="0" err="1" smtClean="0">
                <a:latin typeface="" pitchFamily="16"/>
              </a:rPr>
              <a:t>Applications</a:t>
            </a:r>
            <a:r>
              <a:rPr lang="hu-HU" sz="1200" dirty="0" smtClean="0">
                <a:latin typeface="" pitchFamily="16"/>
              </a:rPr>
              <a:t> </a:t>
            </a:r>
            <a:r>
              <a:rPr lang="hu-HU" sz="1200" dirty="0" err="1" smtClean="0">
                <a:latin typeface="" pitchFamily="16"/>
              </a:rPr>
              <a:t>not</a:t>
            </a:r>
            <a:r>
              <a:rPr lang="hu-HU" sz="1200" dirty="0" smtClean="0">
                <a:latin typeface="" pitchFamily="16"/>
              </a:rPr>
              <a:t> </a:t>
            </a:r>
            <a:r>
              <a:rPr lang="hu-HU" sz="1200" dirty="0" err="1" smtClean="0">
                <a:latin typeface="" pitchFamily="16"/>
              </a:rPr>
              <a:t>designed</a:t>
            </a:r>
            <a:r>
              <a:rPr lang="hu-HU" sz="1200" dirty="0" smtClean="0">
                <a:latin typeface="" pitchFamily="16"/>
              </a:rPr>
              <a:t> </a:t>
            </a:r>
            <a:r>
              <a:rPr lang="hu-HU" sz="1200" dirty="0" err="1" smtClean="0">
                <a:latin typeface="" pitchFamily="16"/>
              </a:rPr>
              <a:t>to</a:t>
            </a:r>
            <a:r>
              <a:rPr lang="hu-HU" sz="1200" dirty="0" smtClean="0">
                <a:latin typeface="" pitchFamily="16"/>
              </a:rPr>
              <a:t> </a:t>
            </a:r>
            <a:r>
              <a:rPr lang="hu-HU" sz="1200" dirty="0" err="1" smtClean="0">
                <a:latin typeface="" pitchFamily="16"/>
              </a:rPr>
              <a:t>tolerate</a:t>
            </a:r>
            <a:r>
              <a:rPr lang="hu-HU" sz="1200" dirty="0" smtClean="0">
                <a:latin typeface="" pitchFamily="16"/>
              </a:rPr>
              <a:t> </a:t>
            </a:r>
            <a:r>
              <a:rPr lang="hu-HU" sz="1200" dirty="0" err="1" smtClean="0">
                <a:latin typeface="" pitchFamily="16"/>
              </a:rPr>
              <a:t>failure</a:t>
            </a:r>
            <a:r>
              <a:rPr lang="hu-HU" sz="1200" dirty="0" smtClean="0">
                <a:latin typeface="" pitchFamily="16"/>
              </a:rPr>
              <a:t> of </a:t>
            </a:r>
            <a:r>
              <a:rPr lang="hu-HU" sz="1200" dirty="0" err="1" smtClean="0">
                <a:latin typeface="" pitchFamily="16"/>
              </a:rPr>
              <a:t>VMs</a:t>
            </a:r>
            <a:endParaRPr lang="hu-HU" sz="1200" dirty="0">
              <a:latin typeface="" pitchFamily="16"/>
            </a:endParaRPr>
          </a:p>
        </p:txBody>
      </p:sp>
      <p:sp>
        <p:nvSpPr>
          <p:cNvPr id="8" name="Szöveg helye 5"/>
          <p:cNvSpPr txBox="1">
            <a:spLocks/>
          </p:cNvSpPr>
          <p:nvPr/>
        </p:nvSpPr>
        <p:spPr bwMode="gray">
          <a:xfrm>
            <a:off x="5037480" y="1246319"/>
            <a:ext cx="3724560" cy="3485671"/>
          </a:xfrm>
          <a:prstGeom prst="rect">
            <a:avLst/>
          </a:prstGeom>
        </p:spPr>
        <p:txBody>
          <a:bodyPr vert="horz" lIns="0" tIns="0" rIns="0" bIns="0" rtlCol="0">
            <a:noAutofit/>
          </a:bodyPr>
          <a:lstStyle>
            <a:defPPr marL="342720" marR="0" lvl="0" indent="0" algn="l" rtl="0" hangingPunct="0">
              <a:lnSpc>
                <a:spcPct val="100000"/>
              </a:lnSpc>
              <a:spcBef>
                <a:spcPts val="799"/>
              </a:spcBef>
              <a:spcAft>
                <a:spcPts val="0"/>
              </a:spcAft>
              <a:buNone/>
              <a:tabLst>
                <a:tab pos="342720" algn="l"/>
                <a:tab pos="456840" algn="l"/>
                <a:tab pos="914039" algn="l"/>
                <a:tab pos="1371239" algn="l"/>
                <a:tab pos="1828439" algn="l"/>
                <a:tab pos="2285639" algn="l"/>
                <a:tab pos="2742839" algn="l"/>
                <a:tab pos="3200040" algn="l"/>
                <a:tab pos="3657239" algn="l"/>
                <a:tab pos="4114440" algn="l"/>
                <a:tab pos="4571639" algn="l"/>
                <a:tab pos="5028839" algn="l"/>
                <a:tab pos="5486039" algn="l"/>
                <a:tab pos="5943240" algn="l"/>
                <a:tab pos="6400440" algn="l"/>
                <a:tab pos="6857640" algn="l"/>
                <a:tab pos="7314840" algn="l"/>
                <a:tab pos="7772040" algn="l"/>
                <a:tab pos="8229240" algn="l"/>
                <a:tab pos="8686440" algn="l"/>
                <a:tab pos="9143639" algn="l"/>
              </a:tabLst>
              <a:defRPr lang="en-US" sz="3200" b="0" i="0" u="none" strike="noStrike" kern="1200" baseline="0">
                <a:ln>
                  <a:noFill/>
                </a:ln>
                <a:solidFill>
                  <a:srgbClr val="000000"/>
                </a:solidFill>
                <a:latin typeface="Arial" pitchFamily="2"/>
                <a:ea typeface="ＭＳ Ｐゴシック" pitchFamily="34"/>
                <a:cs typeface="ＭＳ Ｐゴシック" pitchFamily="34"/>
              </a:defRPr>
            </a:defPPr>
            <a:lvl1pPr marL="342720" marR="0" lvl="0" indent="0" algn="l" defTabSz="914400" rtl="0" eaLnBrk="1" latinLnBrk="0" hangingPunct="0">
              <a:lnSpc>
                <a:spcPct val="100000"/>
              </a:lnSpc>
              <a:spcBef>
                <a:spcPts val="799"/>
              </a:spcBef>
              <a:spcAft>
                <a:spcPts val="0"/>
              </a:spcAft>
              <a:buClr>
                <a:schemeClr val="accent2"/>
              </a:buClr>
              <a:buFont typeface="Wingdings" pitchFamily="2" charset="2"/>
              <a:buNone/>
              <a:tabLst>
                <a:tab pos="342720" algn="l"/>
                <a:tab pos="456840" algn="l"/>
                <a:tab pos="914039" algn="l"/>
                <a:tab pos="1371239" algn="l"/>
                <a:tab pos="1828439" algn="l"/>
                <a:tab pos="2285639" algn="l"/>
                <a:tab pos="2742839" algn="l"/>
                <a:tab pos="3200040" algn="l"/>
                <a:tab pos="3657239" algn="l"/>
                <a:tab pos="4114440" algn="l"/>
                <a:tab pos="4571639" algn="l"/>
                <a:tab pos="5028839" algn="l"/>
                <a:tab pos="5486039" algn="l"/>
                <a:tab pos="5943240" algn="l"/>
                <a:tab pos="6400440" algn="l"/>
                <a:tab pos="6857640" algn="l"/>
                <a:tab pos="7314840" algn="l"/>
                <a:tab pos="7772040" algn="l"/>
                <a:tab pos="8229240" algn="l"/>
                <a:tab pos="8686440" algn="l"/>
                <a:tab pos="9143639" algn="l"/>
              </a:tabLst>
              <a:defRPr lang="en-US" sz="3200" b="0" i="0" u="none" strike="noStrike" kern="1200" baseline="0">
                <a:ln>
                  <a:noFill/>
                </a:ln>
                <a:solidFill>
                  <a:srgbClr val="000000"/>
                </a:solidFill>
                <a:latin typeface="Arial" pitchFamily="2"/>
                <a:ea typeface="ＭＳ Ｐゴシック" pitchFamily="34"/>
                <a:cs typeface="ＭＳ Ｐゴシック" pitchFamily="34"/>
              </a:defRPr>
            </a:lvl1pPr>
            <a:lvl2pPr marL="742680" marR="0" lvl="1" indent="-285480" algn="l" defTabSz="914400" rtl="0" eaLnBrk="1" latinLnBrk="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39" algn="l"/>
                <a:tab pos="1828439" algn="l"/>
                <a:tab pos="2285640" algn="l"/>
                <a:tab pos="2742840" algn="l"/>
                <a:tab pos="3200039" algn="l"/>
                <a:tab pos="3657240" algn="l"/>
                <a:tab pos="4114440" algn="l"/>
                <a:tab pos="4571639" algn="l"/>
                <a:tab pos="5028840" algn="l"/>
                <a:tab pos="5486040" algn="l"/>
                <a:tab pos="5943239" algn="l"/>
                <a:tab pos="6400439" algn="l"/>
                <a:tab pos="6857639" algn="l"/>
                <a:tab pos="7314840" algn="l"/>
                <a:tab pos="7772039" algn="l"/>
                <a:tab pos="8229239" algn="l"/>
                <a:tab pos="8686439" algn="l"/>
                <a:tab pos="9143640" algn="l"/>
                <a:tab pos="9600840" algn="l"/>
              </a:tabLst>
              <a:defRPr lang="en-US" sz="2800" b="0" i="0" u="none" strike="noStrike" kern="1200" baseline="0">
                <a:ln>
                  <a:noFill/>
                </a:ln>
                <a:solidFill>
                  <a:srgbClr val="000000"/>
                </a:solidFill>
                <a:latin typeface="Arial" pitchFamily="2"/>
                <a:ea typeface="ＭＳ Ｐゴシック" pitchFamily="34"/>
                <a:cs typeface="ＭＳ Ｐゴシック" pitchFamily="34"/>
              </a:defRPr>
            </a:lvl2pPr>
            <a:lvl3pPr marL="1143000" marR="0" lvl="2" indent="-228600" algn="l" defTabSz="914400" rtl="0" eaLnBrk="1" latinLnBrk="0" hangingPunct="0">
              <a:lnSpc>
                <a:spcPct val="100000"/>
              </a:lnSpc>
              <a:spcBef>
                <a:spcPts val="598"/>
              </a:spcBef>
              <a:spcAft>
                <a:spcPts val="0"/>
              </a:spcAft>
              <a:buClr>
                <a:srgbClr val="000000"/>
              </a:buClr>
              <a:buSzPct val="100000"/>
              <a:buFont typeface="Times New Roman" pitchFamily="18"/>
              <a:buChar char="•"/>
              <a:tabLst>
                <a:tab pos="1142999" algn="l"/>
                <a:tab pos="1371599" algn="l"/>
                <a:tab pos="1828799" algn="l"/>
                <a:tab pos="2285998" algn="l"/>
                <a:tab pos="2743199" algn="l"/>
                <a:tab pos="3200398" algn="l"/>
                <a:tab pos="3657599" algn="l"/>
                <a:tab pos="4114799" algn="l"/>
                <a:tab pos="4571999" algn="l"/>
                <a:tab pos="5029198" algn="l"/>
                <a:tab pos="5486399" algn="l"/>
                <a:tab pos="5943599" algn="l"/>
                <a:tab pos="6400799" algn="l"/>
                <a:tab pos="6857999" algn="l"/>
                <a:tab pos="7315198" algn="l"/>
                <a:tab pos="7772398" algn="l"/>
                <a:tab pos="8229598" algn="l"/>
                <a:tab pos="8686798" algn="l"/>
                <a:tab pos="9143998" algn="l"/>
                <a:tab pos="9601198" algn="l"/>
                <a:tab pos="10058398" algn="l"/>
              </a:tabLst>
              <a:defRPr lang="en-US" sz="2400" b="0" i="0" u="none" strike="noStrike" kern="1200" baseline="0">
                <a:ln>
                  <a:noFill/>
                </a:ln>
                <a:solidFill>
                  <a:srgbClr val="000000"/>
                </a:solidFill>
                <a:latin typeface="Arial" pitchFamily="2"/>
                <a:ea typeface="ＭＳ Ｐゴシック" pitchFamily="34"/>
                <a:cs typeface="ＭＳ Ｐゴシック" pitchFamily="34"/>
              </a:defRPr>
            </a:lvl3pPr>
            <a:lvl4pPr marL="1600199" marR="0" lvl="3" indent="-228600" algn="l" defTabSz="896938" rtl="0" eaLnBrk="1" latinLnBrk="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6000" algn="l"/>
                <a:tab pos="2743199" algn="l"/>
                <a:tab pos="3200400" algn="l"/>
                <a:tab pos="3657599" algn="l"/>
                <a:tab pos="4114800" algn="l"/>
                <a:tab pos="4572000" algn="l"/>
                <a:tab pos="5029200" algn="l"/>
                <a:tab pos="5486399" algn="l"/>
                <a:tab pos="5943600" algn="l"/>
                <a:tab pos="6400800" algn="l"/>
                <a:tab pos="6858000" algn="l"/>
                <a:tab pos="7315200" algn="l"/>
                <a:tab pos="7772399" algn="l"/>
                <a:tab pos="8229599" algn="l"/>
                <a:tab pos="8686799" algn="l"/>
                <a:tab pos="9143999" algn="l"/>
                <a:tab pos="9601199" algn="l"/>
                <a:tab pos="10058399" algn="l"/>
                <a:tab pos="10515599"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4pPr>
            <a:lvl5pPr marL="2057400" marR="0" lvl="4"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5pPr>
            <a:lvl6pPr marL="2057400" marR="0" lvl="5"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6pPr>
            <a:lvl7pPr marL="2057400" marR="0" lvl="6"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7pPr>
            <a:lvl8pPr marL="2057400" marR="0" lvl="7"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8pPr>
            <a:lvl9pPr marL="2057400" marR="0" lvl="8" indent="-228600" algn="l" defTabSz="914400" rtl="0" eaLnBrk="1" latinLnBrk="0" hangingPunct="0">
              <a:lnSpc>
                <a:spcPct val="100000"/>
              </a:lnSpc>
              <a:spcBef>
                <a:spcPts val="499"/>
              </a:spcBef>
              <a:spcAft>
                <a:spcPts val="0"/>
              </a:spcAft>
              <a:buClr>
                <a:srgbClr val="000000"/>
              </a:buClr>
              <a:buSzPct val="100000"/>
              <a:buFont typeface="Times New Roman" pitchFamily="18"/>
              <a:buChar char="»"/>
              <a:tabLst>
                <a:tab pos="2057399" algn="l"/>
                <a:tab pos="2285999" algn="l"/>
                <a:tab pos="2743199" algn="l"/>
                <a:tab pos="3200398" algn="l"/>
                <a:tab pos="3657599" algn="l"/>
                <a:tab pos="4114798" algn="l"/>
                <a:tab pos="4571999" algn="l"/>
                <a:tab pos="5029199" algn="l"/>
                <a:tab pos="5486399" algn="l"/>
                <a:tab pos="5943598" algn="l"/>
                <a:tab pos="6400799" algn="l"/>
                <a:tab pos="6857999" algn="l"/>
                <a:tab pos="7315199" algn="l"/>
                <a:tab pos="7772399" algn="l"/>
                <a:tab pos="8229598" algn="l"/>
                <a:tab pos="8686798" algn="l"/>
                <a:tab pos="9143998" algn="l"/>
                <a:tab pos="9601198" algn="l"/>
                <a:tab pos="10058398" algn="l"/>
                <a:tab pos="10515598" algn="l"/>
              </a:tabLst>
              <a:defRPr lang="en-US" sz="2000" b="0" i="0" u="none" strike="noStrike" kern="1200" baseline="0">
                <a:ln>
                  <a:noFill/>
                </a:ln>
                <a:solidFill>
                  <a:srgbClr val="000000"/>
                </a:solidFill>
                <a:latin typeface="Arial" pitchFamily="2"/>
                <a:ea typeface="ＭＳ Ｐゴシック" pitchFamily="34"/>
                <a:cs typeface="ＭＳ Ｐゴシック" pitchFamily="34"/>
              </a:defRPr>
            </a:lvl9pPr>
          </a:lstStyle>
          <a:p>
            <a:pPr marL="0">
              <a:buClr>
                <a:srgbClr val="A30B1A"/>
              </a:buClr>
            </a:pPr>
            <a:r>
              <a:rPr sz="1200" b="1" dirty="0" smtClean="0">
                <a:latin typeface="" pitchFamily="16"/>
              </a:rPr>
              <a:t>CLOUD WORKLOADS</a:t>
            </a: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Stateless VMs, application distributed</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Small VMs: </a:t>
            </a:r>
            <a:r>
              <a:rPr sz="1200" dirty="0" err="1">
                <a:latin typeface="" pitchFamily="16"/>
              </a:rPr>
              <a:t>vCPU</a:t>
            </a:r>
            <a:r>
              <a:rPr sz="1200" dirty="0">
                <a:latin typeface="" pitchFamily="16"/>
              </a:rPr>
              <a:t>, </a:t>
            </a:r>
            <a:r>
              <a:rPr sz="1200" dirty="0" err="1">
                <a:latin typeface="" pitchFamily="16"/>
              </a:rPr>
              <a:t>vRAM</a:t>
            </a:r>
            <a:r>
              <a:rPr sz="1200" dirty="0">
                <a:latin typeface="" pitchFamily="16"/>
              </a:rPr>
              <a:t>, storage separate</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Application SLA not dependent on any one VM</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SLA requires ability to create and destroy VMs where needed</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Lifecycle measured in hours to months</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Applications scale out: add more VMs</a:t>
            </a:r>
            <a:br>
              <a:rPr sz="1200" dirty="0">
                <a:latin typeface="" pitchFamily="16"/>
              </a:rPr>
            </a:br>
            <a:endParaRPr sz="1200" dirty="0">
              <a:latin typeface="" pitchFamily="16"/>
            </a:endParaRPr>
          </a:p>
          <a:p>
            <a:pPr marL="268560">
              <a:spcBef>
                <a:spcPts val="360"/>
              </a:spcBef>
              <a:buClr>
                <a:srgbClr val="000000"/>
              </a:buClr>
              <a:buSzPct val="45000"/>
              <a:buFont typeface="StarSymbol"/>
              <a:buChar char="●"/>
              <a:tabLst>
                <a:tab pos="382680" algn="l"/>
                <a:tab pos="839879" algn="l"/>
                <a:tab pos="1297079" algn="l"/>
                <a:tab pos="1754279" algn="l"/>
                <a:tab pos="2211479" algn="l"/>
                <a:tab pos="2668679" algn="l"/>
                <a:tab pos="3125880" algn="l"/>
                <a:tab pos="3583079" algn="l"/>
                <a:tab pos="4040280" algn="l"/>
                <a:tab pos="4497479" algn="l"/>
                <a:tab pos="4954679" algn="l"/>
                <a:tab pos="5411879" algn="l"/>
                <a:tab pos="5869080" algn="l"/>
                <a:tab pos="6326280" algn="l"/>
                <a:tab pos="6783480" algn="l"/>
                <a:tab pos="7240680" algn="l"/>
                <a:tab pos="7697880" algn="l"/>
                <a:tab pos="8155080" algn="l"/>
                <a:tab pos="8612280" algn="l"/>
                <a:tab pos="9069479" algn="l"/>
              </a:tabLst>
            </a:pPr>
            <a:r>
              <a:rPr sz="1200" dirty="0">
                <a:latin typeface="" pitchFamily="16"/>
              </a:rPr>
              <a:t>Applications designed to tolerate failure of VMs</a:t>
            </a:r>
          </a:p>
        </p:txBody>
      </p:sp>
    </p:spTree>
    <p:extLst>
      <p:ext uri="{BB962C8B-B14F-4D97-AF65-F5344CB8AC3E}">
        <p14:creationId xmlns:p14="http://schemas.microsoft.com/office/powerpoint/2010/main" val="339811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ím 1"/>
          <p:cNvSpPr txBox="1">
            <a:spLocks/>
          </p:cNvSpPr>
          <p:nvPr/>
        </p:nvSpPr>
        <p:spPr bwMode="gray">
          <a:xfrm>
            <a:off x="291960" y="271800"/>
            <a:ext cx="8549279" cy="5223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defPPr lvl="0">
              <a:buNone/>
              <a:defRPr/>
            </a:defPPr>
            <a:lvl1pPr lvl="0"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r>
              <a:rPr lang="en-US" sz="3200" b="1">
                <a:solidFill>
                  <a:srgbClr val="000000"/>
                </a:solidFill>
                <a:latin typeface="Overpass" pitchFamily="18"/>
              </a:rPr>
              <a:t>SERVICE MODELS / WORKLOADS</a:t>
            </a:r>
          </a:p>
        </p:txBody>
      </p:sp>
      <p:pic>
        <p:nvPicPr>
          <p:cNvPr id="5" name="Kép 4"/>
          <p:cNvPicPr>
            <a:picLocks noChangeAspect="1"/>
          </p:cNvPicPr>
          <p:nvPr/>
        </p:nvPicPr>
        <p:blipFill>
          <a:blip r:embed="rId2">
            <a:lum/>
            <a:alphaModFix/>
          </a:blip>
          <a:srcRect/>
          <a:stretch>
            <a:fillRect/>
          </a:stretch>
        </p:blipFill>
        <p:spPr>
          <a:xfrm>
            <a:off x="515292" y="945442"/>
            <a:ext cx="559831" cy="620279"/>
          </a:xfrm>
          <a:prstGeom prst="rect">
            <a:avLst/>
          </a:prstGeom>
          <a:noFill/>
          <a:ln>
            <a:noFill/>
          </a:ln>
        </p:spPr>
      </p:pic>
      <p:grpSp>
        <p:nvGrpSpPr>
          <p:cNvPr id="6" name="Csoportba foglalás 5"/>
          <p:cNvGrpSpPr/>
          <p:nvPr/>
        </p:nvGrpSpPr>
        <p:grpSpPr>
          <a:xfrm>
            <a:off x="4646970" y="772469"/>
            <a:ext cx="956233" cy="745731"/>
            <a:chOff x="4676040" y="1111320"/>
            <a:chExt cx="1207079" cy="883798"/>
          </a:xfrm>
        </p:grpSpPr>
        <p:pic>
          <p:nvPicPr>
            <p:cNvPr id="7" name="Kép 6"/>
            <p:cNvPicPr>
              <a:picLocks noChangeAspect="1"/>
            </p:cNvPicPr>
            <p:nvPr/>
          </p:nvPicPr>
          <p:blipFill>
            <a:blip r:embed="rId3">
              <a:lum/>
              <a:alphaModFix/>
            </a:blip>
            <a:srcRect/>
            <a:stretch>
              <a:fillRect/>
            </a:stretch>
          </p:blipFill>
          <p:spPr>
            <a:xfrm>
              <a:off x="5025600" y="1111320"/>
              <a:ext cx="815040" cy="622079"/>
            </a:xfrm>
            <a:prstGeom prst="rect">
              <a:avLst/>
            </a:prstGeom>
            <a:noFill/>
            <a:ln>
              <a:noFill/>
            </a:ln>
          </p:spPr>
        </p:pic>
        <p:pic>
          <p:nvPicPr>
            <p:cNvPr id="8" name="Kép 7"/>
            <p:cNvPicPr>
              <a:picLocks noChangeAspect="1"/>
            </p:cNvPicPr>
            <p:nvPr/>
          </p:nvPicPr>
          <p:blipFill>
            <a:blip r:embed="rId3">
              <a:lum/>
              <a:alphaModFix/>
            </a:blip>
            <a:srcRect/>
            <a:stretch>
              <a:fillRect/>
            </a:stretch>
          </p:blipFill>
          <p:spPr>
            <a:xfrm>
              <a:off x="4676040" y="1241999"/>
              <a:ext cx="815040" cy="622079"/>
            </a:xfrm>
            <a:prstGeom prst="rect">
              <a:avLst/>
            </a:prstGeom>
            <a:noFill/>
            <a:ln>
              <a:noFill/>
            </a:ln>
          </p:spPr>
        </p:pic>
        <p:pic>
          <p:nvPicPr>
            <p:cNvPr id="9" name="Kép 8"/>
            <p:cNvPicPr>
              <a:picLocks noChangeAspect="1"/>
            </p:cNvPicPr>
            <p:nvPr/>
          </p:nvPicPr>
          <p:blipFill>
            <a:blip r:embed="rId3">
              <a:lum/>
              <a:alphaModFix/>
            </a:blip>
            <a:srcRect/>
            <a:stretch>
              <a:fillRect/>
            </a:stretch>
          </p:blipFill>
          <p:spPr>
            <a:xfrm>
              <a:off x="5068079" y="1373039"/>
              <a:ext cx="815040" cy="622079"/>
            </a:xfrm>
            <a:prstGeom prst="rect">
              <a:avLst/>
            </a:prstGeom>
            <a:noFill/>
            <a:ln>
              <a:noFill/>
            </a:ln>
          </p:spPr>
        </p:pic>
      </p:grpSp>
      <p:sp>
        <p:nvSpPr>
          <p:cNvPr id="10" name="Szöveg helye 7"/>
          <p:cNvSpPr txBox="1">
            <a:spLocks/>
          </p:cNvSpPr>
          <p:nvPr/>
        </p:nvSpPr>
        <p:spPr bwMode="gray">
          <a:xfrm>
            <a:off x="1534420" y="983068"/>
            <a:ext cx="1813444" cy="535132"/>
          </a:xfrm>
          <a:prstGeom prst="rect">
            <a:avLst/>
          </a:prstGeom>
        </p:spPr>
        <p:txBody>
          <a:bodyPr vert="horz" lIns="0" tIns="0" rIns="0" bIns="0" rtlCol="0">
            <a:noAutofit/>
          </a:bodyPr>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defTabSz="914400" rtl="0" eaLnBrk="1" latinLnBrk="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Arial" pitchFamily="2"/>
                <a:ea typeface="ＭＳ Ｐゴシック" pitchFamily="2"/>
                <a:cs typeface="ＭＳ Ｐゴシック" pitchFamily="2"/>
              </a:defRPr>
            </a:lvl1pPr>
            <a:lvl2pPr marL="742680" marR="0" lvl="1" indent="-285480" algn="l" defTabSz="914400" rtl="0" eaLnBrk="1" latinLnBrk="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Arial" pitchFamily="2"/>
                <a:ea typeface="ＭＳ Ｐゴシック" pitchFamily="2"/>
                <a:cs typeface="ＭＳ Ｐゴシック" pitchFamily="2"/>
              </a:defRPr>
            </a:lvl2pPr>
            <a:lvl3pPr marL="1143000" marR="0" lvl="2" indent="-228600" algn="l" defTabSz="914400" rtl="0" eaLnBrk="1" latinLnBrk="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Arial" pitchFamily="2"/>
                <a:ea typeface="ＭＳ Ｐゴシック" pitchFamily="2"/>
                <a:cs typeface="ＭＳ Ｐゴシック" pitchFamily="2"/>
              </a:defRPr>
            </a:lvl3pPr>
            <a:lvl4pPr marL="1600199" marR="0" lvl="3" indent="-228600" algn="l" defTabSz="896938" rtl="0" eaLnBrk="1" latinLnBrk="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4pPr>
            <a:lvl5pPr marL="2057400" marR="0" lvl="4"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5pPr>
            <a:lvl6pPr marL="2057400" marR="0" lvl="5"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6pPr>
            <a:lvl7pPr marL="2057400" marR="0" lvl="6"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7pPr>
            <a:lvl8pPr marL="2057400" marR="0" lvl="7"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8pPr>
            <a:lvl9pPr marL="2057400" marR="0" lvl="8"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9pPr>
          </a:lstStyle>
          <a:p>
            <a:pPr marL="0" indent="0" algn="ctr">
              <a:spcBef>
                <a:spcPts val="0"/>
              </a:spcBef>
              <a:buFont typeface="Arial" pitchFamily="34"/>
              <a:buNone/>
            </a:pPr>
            <a:r>
              <a:rPr lang="hu-HU" sz="1800" b="1" dirty="0" smtClean="0">
                <a:latin typeface="Overpass" pitchFamily="34"/>
              </a:rPr>
              <a:t>TRADITIONAL </a:t>
            </a:r>
            <a:br>
              <a:rPr lang="hu-HU" sz="1800" b="1" dirty="0" smtClean="0">
                <a:latin typeface="Overpass" pitchFamily="34"/>
              </a:rPr>
            </a:br>
            <a:r>
              <a:rPr lang="hu-HU" sz="1800" b="1" dirty="0" smtClean="0">
                <a:latin typeface="Overpass" pitchFamily="34"/>
              </a:rPr>
              <a:t>WORKLOADS</a:t>
            </a:r>
            <a:endParaRPr lang="hu-HU" sz="1800" b="1" dirty="0">
              <a:latin typeface="Overpass" pitchFamily="34"/>
            </a:endParaRPr>
          </a:p>
        </p:txBody>
      </p:sp>
      <p:sp>
        <p:nvSpPr>
          <p:cNvPr id="11" name="Szöveg helye 8"/>
          <p:cNvSpPr txBox="1">
            <a:spLocks/>
          </p:cNvSpPr>
          <p:nvPr/>
        </p:nvSpPr>
        <p:spPr bwMode="gray">
          <a:xfrm>
            <a:off x="6040900" y="917909"/>
            <a:ext cx="1599902" cy="469614"/>
          </a:xfrm>
          <a:prstGeom prst="rect">
            <a:avLst/>
          </a:prstGeom>
        </p:spPr>
        <p:txBody>
          <a:bodyPr vert="horz" lIns="0" tIns="0" rIns="0" bIns="0" rtlCol="0">
            <a:noAutofit/>
          </a:bodyPr>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defTabSz="914400" rtl="0" eaLnBrk="1" latinLnBrk="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Arial" pitchFamily="2"/>
                <a:ea typeface="ＭＳ Ｐゴシック" pitchFamily="2"/>
                <a:cs typeface="ＭＳ Ｐゴシック" pitchFamily="2"/>
              </a:defRPr>
            </a:lvl1pPr>
            <a:lvl2pPr marL="742680" marR="0" lvl="1" indent="-285480" algn="l" defTabSz="914400" rtl="0" eaLnBrk="1" latinLnBrk="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Arial" pitchFamily="2"/>
                <a:ea typeface="ＭＳ Ｐゴシック" pitchFamily="2"/>
                <a:cs typeface="ＭＳ Ｐゴシック" pitchFamily="2"/>
              </a:defRPr>
            </a:lvl2pPr>
            <a:lvl3pPr marL="1143000" marR="0" lvl="2" indent="-228600" algn="l" defTabSz="914400" rtl="0" eaLnBrk="1" latinLnBrk="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Arial" pitchFamily="2"/>
                <a:ea typeface="ＭＳ Ｐゴシック" pitchFamily="2"/>
                <a:cs typeface="ＭＳ Ｐゴシック" pitchFamily="2"/>
              </a:defRPr>
            </a:lvl3pPr>
            <a:lvl4pPr marL="1600199" marR="0" lvl="3" indent="-228600" algn="l" defTabSz="896938" rtl="0" eaLnBrk="1" latinLnBrk="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4pPr>
            <a:lvl5pPr marL="2057400" marR="0" lvl="4"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5pPr>
            <a:lvl6pPr marL="2057400" marR="0" lvl="5"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6pPr>
            <a:lvl7pPr marL="2057400" marR="0" lvl="6"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7pPr>
            <a:lvl8pPr marL="2057400" marR="0" lvl="7"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8pPr>
            <a:lvl9pPr marL="2057400" marR="0" lvl="8"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9pPr>
          </a:lstStyle>
          <a:p>
            <a:pPr marL="0" indent="0" algn="ctr">
              <a:spcBef>
                <a:spcPts val="0"/>
              </a:spcBef>
              <a:buFont typeface="Arial" pitchFamily="34"/>
              <a:buNone/>
            </a:pPr>
            <a:r>
              <a:rPr lang="hu-HU" sz="1800" b="1" smtClean="0">
                <a:latin typeface="Overpass" pitchFamily="34"/>
              </a:rPr>
              <a:t>CLOUD</a:t>
            </a:r>
            <a:br>
              <a:rPr lang="hu-HU" sz="1800" b="1" smtClean="0">
                <a:latin typeface="Overpass" pitchFamily="34"/>
              </a:rPr>
            </a:br>
            <a:r>
              <a:rPr lang="hu-HU" sz="1800" b="1" smtClean="0">
                <a:latin typeface="Overpass" pitchFamily="34"/>
              </a:rPr>
              <a:t>WORKLOADS</a:t>
            </a:r>
            <a:endParaRPr lang="hu-HU" sz="1800" b="1">
              <a:latin typeface="Overpass" pitchFamily="34"/>
            </a:endParaRPr>
          </a:p>
        </p:txBody>
      </p:sp>
      <p:pic>
        <p:nvPicPr>
          <p:cNvPr id="12" name="Kép 11"/>
          <p:cNvPicPr>
            <a:picLocks noChangeAspect="1"/>
          </p:cNvPicPr>
          <p:nvPr/>
        </p:nvPicPr>
        <p:blipFill>
          <a:blip r:embed="rId4">
            <a:lum/>
            <a:alphaModFix/>
          </a:blip>
          <a:srcRect/>
          <a:stretch>
            <a:fillRect/>
          </a:stretch>
        </p:blipFill>
        <p:spPr>
          <a:xfrm>
            <a:off x="813055" y="1712085"/>
            <a:ext cx="571374" cy="1049797"/>
          </a:xfrm>
          <a:prstGeom prst="rect">
            <a:avLst/>
          </a:prstGeom>
          <a:noFill/>
          <a:ln>
            <a:noFill/>
          </a:ln>
        </p:spPr>
      </p:pic>
      <p:pic>
        <p:nvPicPr>
          <p:cNvPr id="13" name="Kép 12"/>
          <p:cNvPicPr>
            <a:picLocks noChangeAspect="1"/>
          </p:cNvPicPr>
          <p:nvPr/>
        </p:nvPicPr>
        <p:blipFill>
          <a:blip r:embed="rId5">
            <a:lum/>
            <a:alphaModFix/>
          </a:blip>
          <a:srcRect/>
          <a:stretch>
            <a:fillRect/>
          </a:stretch>
        </p:blipFill>
        <p:spPr>
          <a:xfrm>
            <a:off x="1841822" y="1562968"/>
            <a:ext cx="1198640" cy="1447116"/>
          </a:xfrm>
          <a:prstGeom prst="rect">
            <a:avLst/>
          </a:prstGeom>
          <a:noFill/>
          <a:ln>
            <a:noFill/>
          </a:ln>
        </p:spPr>
      </p:pic>
      <p:pic>
        <p:nvPicPr>
          <p:cNvPr id="14" name="Kép 13"/>
          <p:cNvPicPr>
            <a:picLocks noChangeAspect="1"/>
          </p:cNvPicPr>
          <p:nvPr/>
        </p:nvPicPr>
        <p:blipFill>
          <a:blip r:embed="rId6">
            <a:lum/>
            <a:alphaModFix/>
          </a:blip>
          <a:srcRect/>
          <a:stretch>
            <a:fillRect/>
          </a:stretch>
        </p:blipFill>
        <p:spPr>
          <a:xfrm>
            <a:off x="4782333" y="1575552"/>
            <a:ext cx="820458" cy="370891"/>
          </a:xfrm>
          <a:prstGeom prst="rect">
            <a:avLst/>
          </a:prstGeom>
          <a:noFill/>
          <a:ln>
            <a:noFill/>
          </a:ln>
        </p:spPr>
      </p:pic>
      <p:pic>
        <p:nvPicPr>
          <p:cNvPr id="15" name="Kép 14"/>
          <p:cNvPicPr>
            <a:picLocks noChangeAspect="1"/>
          </p:cNvPicPr>
          <p:nvPr/>
        </p:nvPicPr>
        <p:blipFill>
          <a:blip r:embed="rId6">
            <a:lum/>
            <a:alphaModFix/>
          </a:blip>
          <a:srcRect/>
          <a:stretch>
            <a:fillRect/>
          </a:stretch>
        </p:blipFill>
        <p:spPr>
          <a:xfrm>
            <a:off x="5794654" y="1575552"/>
            <a:ext cx="820458" cy="370891"/>
          </a:xfrm>
          <a:prstGeom prst="rect">
            <a:avLst/>
          </a:prstGeom>
          <a:noFill/>
          <a:ln>
            <a:noFill/>
          </a:ln>
        </p:spPr>
      </p:pic>
      <p:pic>
        <p:nvPicPr>
          <p:cNvPr id="16" name="Kép 15"/>
          <p:cNvPicPr>
            <a:picLocks noChangeAspect="1"/>
          </p:cNvPicPr>
          <p:nvPr/>
        </p:nvPicPr>
        <p:blipFill>
          <a:blip r:embed="rId6">
            <a:lum/>
            <a:alphaModFix/>
          </a:blip>
          <a:srcRect/>
          <a:stretch>
            <a:fillRect/>
          </a:stretch>
        </p:blipFill>
        <p:spPr>
          <a:xfrm>
            <a:off x="6806974" y="1575552"/>
            <a:ext cx="820458" cy="370891"/>
          </a:xfrm>
          <a:prstGeom prst="rect">
            <a:avLst/>
          </a:prstGeom>
          <a:noFill/>
          <a:ln>
            <a:noFill/>
          </a:ln>
        </p:spPr>
      </p:pic>
      <p:pic>
        <p:nvPicPr>
          <p:cNvPr id="17" name="Kép 16"/>
          <p:cNvPicPr>
            <a:picLocks noChangeAspect="1"/>
          </p:cNvPicPr>
          <p:nvPr/>
        </p:nvPicPr>
        <p:blipFill>
          <a:blip r:embed="rId6">
            <a:lum/>
            <a:alphaModFix/>
          </a:blip>
          <a:srcRect/>
          <a:stretch>
            <a:fillRect/>
          </a:stretch>
        </p:blipFill>
        <p:spPr>
          <a:xfrm>
            <a:off x="4782333" y="2065511"/>
            <a:ext cx="820458" cy="370891"/>
          </a:xfrm>
          <a:prstGeom prst="rect">
            <a:avLst/>
          </a:prstGeom>
          <a:noFill/>
          <a:ln>
            <a:noFill/>
          </a:ln>
        </p:spPr>
      </p:pic>
      <p:pic>
        <p:nvPicPr>
          <p:cNvPr id="18" name="Kép 17"/>
          <p:cNvPicPr>
            <a:picLocks noChangeAspect="1"/>
          </p:cNvPicPr>
          <p:nvPr/>
        </p:nvPicPr>
        <p:blipFill>
          <a:blip r:embed="rId6">
            <a:lum/>
            <a:alphaModFix/>
          </a:blip>
          <a:srcRect/>
          <a:stretch>
            <a:fillRect/>
          </a:stretch>
        </p:blipFill>
        <p:spPr>
          <a:xfrm>
            <a:off x="5794654" y="2065511"/>
            <a:ext cx="820458" cy="370891"/>
          </a:xfrm>
          <a:prstGeom prst="rect">
            <a:avLst/>
          </a:prstGeom>
          <a:noFill/>
          <a:ln>
            <a:noFill/>
          </a:ln>
        </p:spPr>
      </p:pic>
      <p:pic>
        <p:nvPicPr>
          <p:cNvPr id="19" name="Kép 18"/>
          <p:cNvPicPr>
            <a:picLocks noChangeAspect="1"/>
          </p:cNvPicPr>
          <p:nvPr/>
        </p:nvPicPr>
        <p:blipFill>
          <a:blip r:embed="rId6">
            <a:lum/>
            <a:alphaModFix/>
          </a:blip>
          <a:srcRect/>
          <a:stretch>
            <a:fillRect/>
          </a:stretch>
        </p:blipFill>
        <p:spPr>
          <a:xfrm>
            <a:off x="6806974" y="2065511"/>
            <a:ext cx="820458" cy="370891"/>
          </a:xfrm>
          <a:prstGeom prst="rect">
            <a:avLst/>
          </a:prstGeom>
          <a:noFill/>
          <a:ln>
            <a:noFill/>
          </a:ln>
        </p:spPr>
      </p:pic>
      <p:pic>
        <p:nvPicPr>
          <p:cNvPr id="20" name="Kép 19"/>
          <p:cNvPicPr>
            <a:picLocks noChangeAspect="1"/>
          </p:cNvPicPr>
          <p:nvPr/>
        </p:nvPicPr>
        <p:blipFill>
          <a:blip r:embed="rId6">
            <a:lum/>
            <a:alphaModFix/>
          </a:blip>
          <a:srcRect/>
          <a:stretch>
            <a:fillRect/>
          </a:stretch>
        </p:blipFill>
        <p:spPr>
          <a:xfrm>
            <a:off x="4782333" y="2555112"/>
            <a:ext cx="820458" cy="370891"/>
          </a:xfrm>
          <a:prstGeom prst="rect">
            <a:avLst/>
          </a:prstGeom>
          <a:noFill/>
          <a:ln>
            <a:noFill/>
          </a:ln>
        </p:spPr>
      </p:pic>
      <p:pic>
        <p:nvPicPr>
          <p:cNvPr id="21" name="Kép 20"/>
          <p:cNvPicPr>
            <a:picLocks noChangeAspect="1"/>
          </p:cNvPicPr>
          <p:nvPr/>
        </p:nvPicPr>
        <p:blipFill>
          <a:blip r:embed="rId6">
            <a:lum/>
            <a:alphaModFix/>
          </a:blip>
          <a:srcRect/>
          <a:stretch>
            <a:fillRect/>
          </a:stretch>
        </p:blipFill>
        <p:spPr>
          <a:xfrm>
            <a:off x="5794654" y="2555112"/>
            <a:ext cx="820458" cy="370891"/>
          </a:xfrm>
          <a:prstGeom prst="rect">
            <a:avLst/>
          </a:prstGeom>
          <a:noFill/>
          <a:ln>
            <a:noFill/>
          </a:ln>
        </p:spPr>
      </p:pic>
      <p:pic>
        <p:nvPicPr>
          <p:cNvPr id="22" name="Kép 21"/>
          <p:cNvPicPr>
            <a:picLocks noChangeAspect="1"/>
          </p:cNvPicPr>
          <p:nvPr/>
        </p:nvPicPr>
        <p:blipFill>
          <a:blip r:embed="rId6">
            <a:lum/>
            <a:alphaModFix/>
          </a:blip>
          <a:srcRect/>
          <a:stretch>
            <a:fillRect/>
          </a:stretch>
        </p:blipFill>
        <p:spPr>
          <a:xfrm>
            <a:off x="6806974" y="2555112"/>
            <a:ext cx="820458" cy="370891"/>
          </a:xfrm>
          <a:prstGeom prst="rect">
            <a:avLst/>
          </a:prstGeom>
          <a:noFill/>
          <a:ln>
            <a:noFill/>
          </a:ln>
        </p:spPr>
      </p:pic>
      <p:sp>
        <p:nvSpPr>
          <p:cNvPr id="23" name="Szöveg helye 20"/>
          <p:cNvSpPr txBox="1">
            <a:spLocks/>
          </p:cNvSpPr>
          <p:nvPr/>
        </p:nvSpPr>
        <p:spPr bwMode="gray">
          <a:xfrm>
            <a:off x="491799" y="3004281"/>
            <a:ext cx="2950551" cy="1513641"/>
          </a:xfrm>
          <a:prstGeom prst="rect">
            <a:avLst/>
          </a:prstGeom>
        </p:spPr>
        <p:txBody>
          <a:bodyPr vert="horz" lIns="0" tIns="0" rIns="0" bIns="0" rtlCol="0">
            <a:noAutofit/>
          </a:bodyPr>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defTabSz="914400" rtl="0" eaLnBrk="1" latinLnBrk="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Arial" pitchFamily="2"/>
                <a:ea typeface="ＭＳ Ｐゴシック" pitchFamily="2"/>
                <a:cs typeface="ＭＳ Ｐゴシック" pitchFamily="2"/>
              </a:defRPr>
            </a:lvl1pPr>
            <a:lvl2pPr marL="742680" marR="0" lvl="1" indent="-285480" algn="l" defTabSz="914400" rtl="0" eaLnBrk="1" latinLnBrk="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Arial" pitchFamily="2"/>
                <a:ea typeface="ＭＳ Ｐゴシック" pitchFamily="2"/>
                <a:cs typeface="ＭＳ Ｐゴシック" pitchFamily="2"/>
              </a:defRPr>
            </a:lvl2pPr>
            <a:lvl3pPr marL="1143000" marR="0" lvl="2" indent="-228600" algn="l" defTabSz="914400" rtl="0" eaLnBrk="1" latinLnBrk="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Arial" pitchFamily="2"/>
                <a:ea typeface="ＭＳ Ｐゴシック" pitchFamily="2"/>
                <a:cs typeface="ＭＳ Ｐゴシック" pitchFamily="2"/>
              </a:defRPr>
            </a:lvl3pPr>
            <a:lvl4pPr marL="1600199" marR="0" lvl="3" indent="-228600" algn="l" defTabSz="896938" rtl="0" eaLnBrk="1" latinLnBrk="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4pPr>
            <a:lvl5pPr marL="2057400" marR="0" lvl="4"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5pPr>
            <a:lvl6pPr marL="2057400" marR="0" lvl="5"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6pPr>
            <a:lvl7pPr marL="2057400" marR="0" lvl="6"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7pPr>
            <a:lvl8pPr marL="2057400" marR="0" lvl="7"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8pPr>
            <a:lvl9pPr marL="2057400" marR="0" lvl="8"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9pPr>
          </a:lstStyle>
          <a:p>
            <a:pPr marL="0" indent="0">
              <a:spcBef>
                <a:spcPts val="0"/>
              </a:spcBef>
              <a:spcAft>
                <a:spcPts val="720"/>
              </a:spcAft>
            </a:pPr>
            <a:r>
              <a:rPr sz="2000" dirty="0" smtClean="0">
                <a:latin typeface="Overpass" pitchFamily="34"/>
              </a:rPr>
              <a:t>Pets are unique, lovingly hand raised and cared for</a:t>
            </a:r>
          </a:p>
          <a:p>
            <a:pPr marL="0" indent="0">
              <a:spcBef>
                <a:spcPts val="0"/>
              </a:spcBef>
              <a:spcAft>
                <a:spcPts val="720"/>
              </a:spcAft>
            </a:pPr>
            <a:r>
              <a:rPr sz="2000" dirty="0" smtClean="0">
                <a:latin typeface="Overpass" pitchFamily="34"/>
              </a:rPr>
              <a:t>They are given names</a:t>
            </a:r>
          </a:p>
          <a:p>
            <a:pPr marL="0" indent="0">
              <a:spcBef>
                <a:spcPts val="0"/>
              </a:spcBef>
              <a:spcAft>
                <a:spcPts val="720"/>
              </a:spcAft>
            </a:pPr>
            <a:r>
              <a:rPr sz="2000" dirty="0" smtClean="0">
                <a:latin typeface="Overpass" pitchFamily="34"/>
              </a:rPr>
              <a:t>When they get ill you nurse them back to health</a:t>
            </a:r>
            <a:endParaRPr sz="2000" dirty="0">
              <a:latin typeface="Overpass" pitchFamily="34"/>
            </a:endParaRPr>
          </a:p>
        </p:txBody>
      </p:sp>
      <p:sp>
        <p:nvSpPr>
          <p:cNvPr id="24" name="Szöveg helye 21"/>
          <p:cNvSpPr txBox="1">
            <a:spLocks/>
          </p:cNvSpPr>
          <p:nvPr/>
        </p:nvSpPr>
        <p:spPr bwMode="gray">
          <a:xfrm>
            <a:off x="4957538" y="3075806"/>
            <a:ext cx="2950551" cy="1513641"/>
          </a:xfrm>
          <a:prstGeom prst="rect">
            <a:avLst/>
          </a:prstGeom>
        </p:spPr>
        <p:txBody>
          <a:bodyPr vert="horz" lIns="0" tIns="0" rIns="0" bIns="0" rtlCol="0">
            <a:noAutofit/>
          </a:bodyPr>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defTabSz="914400" rtl="0" eaLnBrk="1" latinLnBrk="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Arial" pitchFamily="2"/>
                <a:ea typeface="ＭＳ Ｐゴシック" pitchFamily="2"/>
                <a:cs typeface="ＭＳ Ｐゴシック" pitchFamily="2"/>
              </a:defRPr>
            </a:lvl1pPr>
            <a:lvl2pPr marL="742680" marR="0" lvl="1" indent="-285480" algn="l" defTabSz="914400" rtl="0" eaLnBrk="1" latinLnBrk="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Arial" pitchFamily="2"/>
                <a:ea typeface="ＭＳ Ｐゴシック" pitchFamily="2"/>
                <a:cs typeface="ＭＳ Ｐゴシック" pitchFamily="2"/>
              </a:defRPr>
            </a:lvl2pPr>
            <a:lvl3pPr marL="1143000" marR="0" lvl="2" indent="-228600" algn="l" defTabSz="914400" rtl="0" eaLnBrk="1" latinLnBrk="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Arial" pitchFamily="2"/>
                <a:ea typeface="ＭＳ Ｐゴシック" pitchFamily="2"/>
                <a:cs typeface="ＭＳ Ｐゴシック" pitchFamily="2"/>
              </a:defRPr>
            </a:lvl3pPr>
            <a:lvl4pPr marL="1600199" marR="0" lvl="3" indent="-228600" algn="l" defTabSz="896938" rtl="0" eaLnBrk="1" latinLnBrk="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4pPr>
            <a:lvl5pPr marL="2057400" marR="0" lvl="4"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5pPr>
            <a:lvl6pPr marL="2057400" marR="0" lvl="5"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6pPr>
            <a:lvl7pPr marL="2057400" marR="0" lvl="6"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7pPr>
            <a:lvl8pPr marL="2057400" marR="0" lvl="7"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8pPr>
            <a:lvl9pPr marL="2057400" marR="0" lvl="8" indent="-228600" algn="l" defTabSz="914400" rtl="0" eaLnBrk="1" latinLnBrk="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Arial" pitchFamily="2"/>
                <a:ea typeface="ＭＳ Ｐゴシック" pitchFamily="2"/>
                <a:cs typeface="ＭＳ Ｐゴシック" pitchFamily="2"/>
              </a:defRPr>
            </a:lvl9pPr>
          </a:lstStyle>
          <a:p>
            <a:pPr marL="0" indent="0">
              <a:spcBef>
                <a:spcPts val="0"/>
              </a:spcBef>
              <a:spcAft>
                <a:spcPts val="720"/>
              </a:spcAft>
            </a:pPr>
            <a:r>
              <a:rPr sz="2000" dirty="0" smtClean="0">
                <a:latin typeface="Overpass" pitchFamily="34"/>
              </a:rPr>
              <a:t>Cattle are almost identical to each other</a:t>
            </a:r>
          </a:p>
          <a:p>
            <a:pPr marL="0" indent="0">
              <a:spcBef>
                <a:spcPts val="0"/>
              </a:spcBef>
              <a:spcAft>
                <a:spcPts val="720"/>
              </a:spcAft>
            </a:pPr>
            <a:r>
              <a:rPr sz="2000" dirty="0" smtClean="0">
                <a:latin typeface="Overpass" pitchFamily="34"/>
              </a:rPr>
              <a:t>They are given numbers</a:t>
            </a:r>
          </a:p>
          <a:p>
            <a:pPr marL="0" indent="0">
              <a:spcBef>
                <a:spcPts val="0"/>
              </a:spcBef>
              <a:spcAft>
                <a:spcPts val="720"/>
              </a:spcAft>
            </a:pPr>
            <a:r>
              <a:rPr sz="2000" dirty="0" smtClean="0">
                <a:latin typeface="Overpass" pitchFamily="34"/>
              </a:rPr>
              <a:t>When they get ill you get another one</a:t>
            </a:r>
            <a:endParaRPr sz="2000" dirty="0">
              <a:latin typeface="Overpass" pitchFamily="34"/>
            </a:endParaRPr>
          </a:p>
        </p:txBody>
      </p:sp>
      <p:sp>
        <p:nvSpPr>
          <p:cNvPr id="25" name="Szövegdoboz 24"/>
          <p:cNvSpPr txBox="1"/>
          <p:nvPr/>
        </p:nvSpPr>
        <p:spPr>
          <a:xfrm>
            <a:off x="2856562" y="4731990"/>
            <a:ext cx="3580816" cy="160386"/>
          </a:xfrm>
          <a:prstGeom prst="rect">
            <a:avLst/>
          </a:prstGeom>
          <a:noFill/>
          <a:ln>
            <a:noFill/>
          </a:ln>
        </p:spPr>
        <p:txBody>
          <a:bodyPr vert="horz" lIns="0" tIns="0" rIns="0" bIns="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Arial" pitchFamily="2"/>
                <a:ea typeface="ＭＳ Ｐゴシック" pitchFamily="2"/>
                <a:cs typeface="ＭＳ Ｐゴシック"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Arial" pitchFamily="2"/>
                <a:ea typeface="ＭＳ Ｐゴシック" pitchFamily="2"/>
                <a:cs typeface="ＭＳ Ｐゴシック"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Arial" pitchFamily="2"/>
                <a:ea typeface="ＭＳ Ｐゴシック" pitchFamily="2"/>
                <a:cs typeface="ＭＳ Ｐゴシック"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9pPr>
          </a:lstStyle>
          <a:p>
            <a:pPr marL="0" indent="0">
              <a:buFont typeface="Arial" pitchFamily="34"/>
              <a:buNone/>
            </a:pPr>
            <a:r>
              <a:rPr sz="1300" dirty="0">
                <a:latin typeface="Overpass" pitchFamily="34"/>
                <a:ea typeface=""/>
                <a:cs typeface=""/>
              </a:rPr>
              <a:t>Credit : Bill Baker @ Microsoft &amp; Tim Bell @ CERN</a:t>
            </a:r>
          </a:p>
        </p:txBody>
      </p:sp>
    </p:spTree>
    <p:extLst>
      <p:ext uri="{BB962C8B-B14F-4D97-AF65-F5344CB8AC3E}">
        <p14:creationId xmlns:p14="http://schemas.microsoft.com/office/powerpoint/2010/main" val="111665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OpenStack</a:t>
            </a:r>
            <a:r>
              <a:rPr lang="de-DE" dirty="0" smtClean="0"/>
              <a:t> </a:t>
            </a:r>
            <a:r>
              <a:rPr lang="de-DE" dirty="0" err="1" smtClean="0"/>
              <a:t>Architecture</a:t>
            </a:r>
            <a:endParaRPr lang="en-US" dirty="0"/>
          </a:p>
        </p:txBody>
      </p:sp>
      <p:sp>
        <p:nvSpPr>
          <p:cNvPr id="3" name="Abgerundetes Rechteck 2"/>
          <p:cNvSpPr/>
          <p:nvPr/>
        </p:nvSpPr>
        <p:spPr>
          <a:xfrm>
            <a:off x="4068000" y="915566"/>
            <a:ext cx="1008000" cy="288032"/>
          </a:xfrm>
          <a:prstGeom prst="roundRect">
            <a:avLst/>
          </a:prstGeom>
          <a:solidFill>
            <a:srgbClr val="C07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FFFFFF"/>
                </a:solidFill>
              </a:rPr>
              <a:t>Heat</a:t>
            </a:r>
          </a:p>
        </p:txBody>
      </p:sp>
      <p:sp>
        <p:nvSpPr>
          <p:cNvPr id="4" name="Abgerundetes Rechteck 3"/>
          <p:cNvSpPr/>
          <p:nvPr/>
        </p:nvSpPr>
        <p:spPr>
          <a:xfrm>
            <a:off x="1619784" y="1564633"/>
            <a:ext cx="1008000" cy="28803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000000"/>
                </a:solidFill>
              </a:rPr>
              <a:t>Horizon</a:t>
            </a:r>
          </a:p>
        </p:txBody>
      </p:sp>
      <p:sp>
        <p:nvSpPr>
          <p:cNvPr id="5" name="Abgerundetes Rechteck 4"/>
          <p:cNvSpPr/>
          <p:nvPr/>
        </p:nvSpPr>
        <p:spPr>
          <a:xfrm>
            <a:off x="1619672" y="2211710"/>
            <a:ext cx="1008000" cy="288032"/>
          </a:xfrm>
          <a:prstGeom prst="roundRect">
            <a:avLst/>
          </a:prstGeom>
          <a:solidFill>
            <a:srgbClr val="1782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FFFFFF"/>
                </a:solidFill>
              </a:rPr>
              <a:t>Neutron</a:t>
            </a:r>
          </a:p>
        </p:txBody>
      </p:sp>
      <p:sp>
        <p:nvSpPr>
          <p:cNvPr id="6" name="Abgerundetes Rechteck 5"/>
          <p:cNvSpPr/>
          <p:nvPr/>
        </p:nvSpPr>
        <p:spPr>
          <a:xfrm>
            <a:off x="611560" y="2787774"/>
            <a:ext cx="1008000" cy="288032"/>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000000"/>
                </a:solidFill>
              </a:rPr>
              <a:t>Cinder</a:t>
            </a:r>
          </a:p>
        </p:txBody>
      </p:sp>
      <p:sp>
        <p:nvSpPr>
          <p:cNvPr id="7" name="Abgerundetes Rechteck 6"/>
          <p:cNvSpPr/>
          <p:nvPr/>
        </p:nvSpPr>
        <p:spPr>
          <a:xfrm>
            <a:off x="7452432" y="2787774"/>
            <a:ext cx="1008000" cy="288032"/>
          </a:xfrm>
          <a:prstGeom prst="roundRect">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000000"/>
                </a:solidFill>
              </a:rPr>
              <a:t>Swift</a:t>
            </a:r>
          </a:p>
        </p:txBody>
      </p:sp>
      <p:sp>
        <p:nvSpPr>
          <p:cNvPr id="8" name="Abgerundetes Rechteck 7"/>
          <p:cNvSpPr/>
          <p:nvPr/>
        </p:nvSpPr>
        <p:spPr>
          <a:xfrm>
            <a:off x="2843808" y="2787774"/>
            <a:ext cx="1008000" cy="288032"/>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000000"/>
                </a:solidFill>
              </a:rPr>
              <a:t>Nova</a:t>
            </a:r>
          </a:p>
        </p:txBody>
      </p:sp>
      <p:sp>
        <p:nvSpPr>
          <p:cNvPr id="9" name="Abgerundetes Rechteck 8"/>
          <p:cNvSpPr/>
          <p:nvPr/>
        </p:nvSpPr>
        <p:spPr>
          <a:xfrm>
            <a:off x="5148064" y="2787774"/>
            <a:ext cx="1008000" cy="288032"/>
          </a:xfrm>
          <a:prstGeom prst="round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FFFFFF"/>
                </a:solidFill>
              </a:rPr>
              <a:t>Glance</a:t>
            </a:r>
          </a:p>
        </p:txBody>
      </p:sp>
      <p:sp>
        <p:nvSpPr>
          <p:cNvPr id="10" name="Abgerundetes Rechteck 9"/>
          <p:cNvSpPr/>
          <p:nvPr/>
        </p:nvSpPr>
        <p:spPr>
          <a:xfrm>
            <a:off x="4068000" y="3651870"/>
            <a:ext cx="1008000" cy="288032"/>
          </a:xfrm>
          <a:prstGeom prst="round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FFFFFF"/>
                </a:solidFill>
              </a:rPr>
              <a:t>Ceilometer</a:t>
            </a:r>
          </a:p>
        </p:txBody>
      </p:sp>
      <p:sp>
        <p:nvSpPr>
          <p:cNvPr id="11" name="Abgerundetes Rechteck 10"/>
          <p:cNvSpPr/>
          <p:nvPr/>
        </p:nvSpPr>
        <p:spPr>
          <a:xfrm>
            <a:off x="6007320" y="4371950"/>
            <a:ext cx="1008000" cy="288032"/>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200" dirty="0" smtClean="0">
                <a:solidFill>
                  <a:srgbClr val="000000"/>
                </a:solidFill>
              </a:rPr>
              <a:t>Keystone</a:t>
            </a:r>
          </a:p>
        </p:txBody>
      </p:sp>
      <p:sp>
        <p:nvSpPr>
          <p:cNvPr id="12" name="Flussdiagramm: Verzweigung 11"/>
          <p:cNvSpPr/>
          <p:nvPr/>
        </p:nvSpPr>
        <p:spPr>
          <a:xfrm>
            <a:off x="4247964" y="2152788"/>
            <a:ext cx="648072" cy="634986"/>
          </a:xfrm>
          <a:prstGeom prst="flowChartDecisi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dirty="0" smtClean="0">
                <a:solidFill>
                  <a:srgbClr val="000000"/>
                </a:solidFill>
              </a:rPr>
              <a:t>VM</a:t>
            </a:r>
            <a:endParaRPr lang="en-US" sz="1200" dirty="0">
              <a:solidFill>
                <a:srgbClr val="000000"/>
              </a:solidFill>
            </a:endParaRPr>
          </a:p>
        </p:txBody>
      </p:sp>
      <p:sp>
        <p:nvSpPr>
          <p:cNvPr id="13" name="Pfeil nach unten 12"/>
          <p:cNvSpPr/>
          <p:nvPr/>
        </p:nvSpPr>
        <p:spPr>
          <a:xfrm>
            <a:off x="4391980" y="1203597"/>
            <a:ext cx="360040" cy="505049"/>
          </a:xfrm>
          <a:prstGeom prst="downArrow">
            <a:avLst/>
          </a:prstGeom>
          <a:noFill/>
          <a:ln w="19050">
            <a:solidFill>
              <a:srgbClr val="C07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sp>
        <p:nvSpPr>
          <p:cNvPr id="14" name="Textfeld 13"/>
          <p:cNvSpPr txBox="1"/>
          <p:nvPr/>
        </p:nvSpPr>
        <p:spPr>
          <a:xfrm>
            <a:off x="4645951" y="1203598"/>
            <a:ext cx="934161" cy="3804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Orchestrates cloud</a:t>
            </a:r>
            <a:endParaRPr lang="en-US" sz="1000" dirty="0">
              <a:solidFill>
                <a:srgbClr val="000000"/>
              </a:solidFill>
            </a:endParaRPr>
          </a:p>
        </p:txBody>
      </p:sp>
      <p:cxnSp>
        <p:nvCxnSpPr>
          <p:cNvPr id="15" name="Gewinkelte Verbindung 15"/>
          <p:cNvCxnSpPr>
            <a:endCxn id="47" idx="0"/>
          </p:cNvCxnSpPr>
          <p:nvPr/>
        </p:nvCxnSpPr>
        <p:spPr>
          <a:xfrm>
            <a:off x="2699792" y="1708649"/>
            <a:ext cx="3222368" cy="107912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16"/>
          <p:cNvCxnSpPr>
            <a:stCxn id="4" idx="3"/>
            <a:endCxn id="7" idx="0"/>
          </p:cNvCxnSpPr>
          <p:nvPr/>
        </p:nvCxnSpPr>
        <p:spPr>
          <a:xfrm>
            <a:off x="2627784" y="1708649"/>
            <a:ext cx="5328648" cy="107912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9"/>
          <p:cNvCxnSpPr>
            <a:endCxn id="8" idx="0"/>
          </p:cNvCxnSpPr>
          <p:nvPr/>
        </p:nvCxnSpPr>
        <p:spPr>
          <a:xfrm rot="16200000" flipH="1">
            <a:off x="2556246" y="1996211"/>
            <a:ext cx="1079125" cy="503999"/>
          </a:xfrm>
          <a:prstGeom prst="bentConnector3">
            <a:avLst>
              <a:gd name="adj1" fmla="val -10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23"/>
          <p:cNvCxnSpPr>
            <a:stCxn id="4" idx="2"/>
            <a:endCxn id="5" idx="0"/>
          </p:cNvCxnSpPr>
          <p:nvPr/>
        </p:nvCxnSpPr>
        <p:spPr>
          <a:xfrm rot="5400000">
            <a:off x="1944206" y="2032131"/>
            <a:ext cx="359045" cy="11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winkelte Verbindung 26"/>
          <p:cNvCxnSpPr>
            <a:stCxn id="4" idx="1"/>
            <a:endCxn id="6" idx="0"/>
          </p:cNvCxnSpPr>
          <p:nvPr/>
        </p:nvCxnSpPr>
        <p:spPr>
          <a:xfrm rot="10800000" flipV="1">
            <a:off x="1115560" y="1708648"/>
            <a:ext cx="504224" cy="107912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feld 29"/>
          <p:cNvSpPr txBox="1"/>
          <p:nvPr/>
        </p:nvSpPr>
        <p:spPr>
          <a:xfrm>
            <a:off x="2764223" y="1487339"/>
            <a:ext cx="733140"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Provides UI</a:t>
            </a:r>
            <a:endParaRPr lang="en-US" sz="1000" dirty="0">
              <a:solidFill>
                <a:srgbClr val="000000"/>
              </a:solidFill>
            </a:endParaRPr>
          </a:p>
        </p:txBody>
      </p:sp>
      <p:cxnSp>
        <p:nvCxnSpPr>
          <p:cNvPr id="21" name="Gewinkelte Verbindung 30"/>
          <p:cNvCxnSpPr>
            <a:stCxn id="4" idx="3"/>
            <a:endCxn id="11" idx="3"/>
          </p:cNvCxnSpPr>
          <p:nvPr/>
        </p:nvCxnSpPr>
        <p:spPr>
          <a:xfrm>
            <a:off x="2627784" y="1708649"/>
            <a:ext cx="4387536" cy="2807317"/>
          </a:xfrm>
          <a:prstGeom prst="bentConnector3">
            <a:avLst>
              <a:gd name="adj1" fmla="val 13855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37"/>
          <p:cNvCxnSpPr>
            <a:stCxn id="6" idx="1"/>
            <a:endCxn id="7" idx="3"/>
          </p:cNvCxnSpPr>
          <p:nvPr/>
        </p:nvCxnSpPr>
        <p:spPr>
          <a:xfrm rot="10800000" flipH="1">
            <a:off x="611560" y="2931790"/>
            <a:ext cx="7848872" cy="12700"/>
          </a:xfrm>
          <a:prstGeom prst="bentConnector5">
            <a:avLst>
              <a:gd name="adj1" fmla="val -2913"/>
              <a:gd name="adj2" fmla="val -14158189"/>
              <a:gd name="adj3" fmla="val 105446"/>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41"/>
          <p:cNvSpPr txBox="1"/>
          <p:nvPr/>
        </p:nvSpPr>
        <p:spPr>
          <a:xfrm>
            <a:off x="3114180" y="4515966"/>
            <a:ext cx="1207629"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Backups volumes in</a:t>
            </a:r>
            <a:endParaRPr lang="en-US" sz="1000" dirty="0">
              <a:solidFill>
                <a:srgbClr val="000000"/>
              </a:solidFill>
            </a:endParaRPr>
          </a:p>
        </p:txBody>
      </p:sp>
      <p:sp>
        <p:nvSpPr>
          <p:cNvPr id="24" name="Textfeld 42"/>
          <p:cNvSpPr txBox="1"/>
          <p:nvPr/>
        </p:nvSpPr>
        <p:spPr>
          <a:xfrm>
            <a:off x="4814600" y="4299998"/>
            <a:ext cx="1036108"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Provides </a:t>
            </a:r>
            <a:r>
              <a:rPr lang="en-US" sz="1000" dirty="0" err="1" smtClean="0">
                <a:solidFill>
                  <a:srgbClr val="000000"/>
                </a:solidFill>
              </a:rPr>
              <a:t>auth</a:t>
            </a:r>
            <a:r>
              <a:rPr lang="en-US" sz="1000" dirty="0" smtClean="0">
                <a:solidFill>
                  <a:srgbClr val="000000"/>
                </a:solidFill>
              </a:rPr>
              <a:t> for</a:t>
            </a:r>
            <a:endParaRPr lang="en-US" sz="1000" dirty="0">
              <a:solidFill>
                <a:srgbClr val="000000"/>
              </a:solidFill>
            </a:endParaRPr>
          </a:p>
        </p:txBody>
      </p:sp>
      <p:cxnSp>
        <p:nvCxnSpPr>
          <p:cNvPr id="25" name="Gewinkelte Verbindung 44"/>
          <p:cNvCxnSpPr>
            <a:stCxn id="11" idx="1"/>
            <a:endCxn id="6" idx="2"/>
          </p:cNvCxnSpPr>
          <p:nvPr/>
        </p:nvCxnSpPr>
        <p:spPr>
          <a:xfrm rot="10800000">
            <a:off x="1115560" y="3075806"/>
            <a:ext cx="4891760" cy="1440160"/>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winkelte Verbindung 45"/>
          <p:cNvCxnSpPr>
            <a:stCxn id="11" idx="1"/>
            <a:endCxn id="5" idx="2"/>
          </p:cNvCxnSpPr>
          <p:nvPr/>
        </p:nvCxnSpPr>
        <p:spPr>
          <a:xfrm rot="10800000">
            <a:off x="2123672" y="2499742"/>
            <a:ext cx="3883648" cy="2016224"/>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Gewinkelte Verbindung 48"/>
          <p:cNvCxnSpPr>
            <a:stCxn id="11" idx="1"/>
            <a:endCxn id="8" idx="2"/>
          </p:cNvCxnSpPr>
          <p:nvPr/>
        </p:nvCxnSpPr>
        <p:spPr>
          <a:xfrm rot="10800000">
            <a:off x="3347808" y="3075806"/>
            <a:ext cx="2659512" cy="1440160"/>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winkelte Verbindung 51"/>
          <p:cNvCxnSpPr>
            <a:stCxn id="11" idx="0"/>
            <a:endCxn id="9" idx="2"/>
          </p:cNvCxnSpPr>
          <p:nvPr/>
        </p:nvCxnSpPr>
        <p:spPr>
          <a:xfrm rot="16200000" flipV="1">
            <a:off x="5433620" y="3294250"/>
            <a:ext cx="1296144" cy="859256"/>
          </a:xfrm>
          <a:prstGeom prst="bent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54"/>
          <p:cNvCxnSpPr>
            <a:stCxn id="11" idx="0"/>
            <a:endCxn id="7" idx="2"/>
          </p:cNvCxnSpPr>
          <p:nvPr/>
        </p:nvCxnSpPr>
        <p:spPr>
          <a:xfrm rot="5400000" flipH="1" flipV="1">
            <a:off x="6585804" y="3001322"/>
            <a:ext cx="1296144" cy="1445112"/>
          </a:xfrm>
          <a:prstGeom prst="bent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winkelte Verbindung 57"/>
          <p:cNvCxnSpPr>
            <a:stCxn id="11" idx="1"/>
            <a:endCxn id="10" idx="2"/>
          </p:cNvCxnSpPr>
          <p:nvPr/>
        </p:nvCxnSpPr>
        <p:spPr>
          <a:xfrm rot="10800000">
            <a:off x="4572000" y="3939902"/>
            <a:ext cx="1435320" cy="576064"/>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61"/>
          <p:cNvCxnSpPr>
            <a:stCxn id="10" idx="1"/>
            <a:endCxn id="50" idx="2"/>
          </p:cNvCxnSpPr>
          <p:nvPr/>
        </p:nvCxnSpPr>
        <p:spPr>
          <a:xfrm rot="10800000">
            <a:off x="1421640" y="3075806"/>
            <a:ext cx="2646360" cy="720080"/>
          </a:xfrm>
          <a:prstGeom prst="bentConnector2">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Textfeld 62"/>
          <p:cNvSpPr txBox="1"/>
          <p:nvPr/>
        </p:nvSpPr>
        <p:spPr>
          <a:xfrm>
            <a:off x="3432714" y="3610581"/>
            <a:ext cx="563222"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Monitors</a:t>
            </a:r>
            <a:endParaRPr lang="en-US" sz="1000" dirty="0">
              <a:solidFill>
                <a:srgbClr val="000000"/>
              </a:solidFill>
            </a:endParaRPr>
          </a:p>
        </p:txBody>
      </p:sp>
      <p:cxnSp>
        <p:nvCxnSpPr>
          <p:cNvPr id="33" name="Gewinkelte Verbindung 64"/>
          <p:cNvCxnSpPr>
            <a:stCxn id="10" idx="1"/>
            <a:endCxn id="46" idx="2"/>
          </p:cNvCxnSpPr>
          <p:nvPr/>
        </p:nvCxnSpPr>
        <p:spPr>
          <a:xfrm rot="10800000">
            <a:off x="2458092" y="2499742"/>
            <a:ext cx="1609908" cy="1296144"/>
          </a:xfrm>
          <a:prstGeom prst="bentConnector2">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Gewinkelte Verbindung 74"/>
          <p:cNvCxnSpPr>
            <a:stCxn id="10" idx="0"/>
            <a:endCxn id="44" idx="2"/>
          </p:cNvCxnSpPr>
          <p:nvPr/>
        </p:nvCxnSpPr>
        <p:spPr>
          <a:xfrm rot="16200000" flipV="1">
            <a:off x="3824912" y="2904782"/>
            <a:ext cx="576064" cy="918112"/>
          </a:xfrm>
          <a:prstGeom prst="bent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Gewinkelte Verbindung 81"/>
          <p:cNvCxnSpPr>
            <a:stCxn id="10" idx="0"/>
            <a:endCxn id="45" idx="2"/>
          </p:cNvCxnSpPr>
          <p:nvPr/>
        </p:nvCxnSpPr>
        <p:spPr>
          <a:xfrm rot="5400000" flipH="1" flipV="1">
            <a:off x="4707020" y="2940786"/>
            <a:ext cx="576064" cy="846104"/>
          </a:xfrm>
          <a:prstGeom prst="bent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Gewinkelte Verbindung 85"/>
          <p:cNvCxnSpPr>
            <a:stCxn id="6" idx="3"/>
            <a:endCxn id="12" idx="1"/>
          </p:cNvCxnSpPr>
          <p:nvPr/>
        </p:nvCxnSpPr>
        <p:spPr>
          <a:xfrm flipV="1">
            <a:off x="1619560" y="2470281"/>
            <a:ext cx="2628404" cy="461509"/>
          </a:xfrm>
          <a:prstGeom prst="bentConnector3">
            <a:avLst>
              <a:gd name="adj1" fmla="val 42437"/>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7" name="Textfeld 90"/>
          <p:cNvSpPr txBox="1"/>
          <p:nvPr/>
        </p:nvSpPr>
        <p:spPr>
          <a:xfrm>
            <a:off x="2817924" y="2443122"/>
            <a:ext cx="1265337"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Provides volumes for</a:t>
            </a:r>
            <a:endParaRPr lang="en-US" sz="1000" dirty="0">
              <a:solidFill>
                <a:srgbClr val="000000"/>
              </a:solidFill>
            </a:endParaRPr>
          </a:p>
        </p:txBody>
      </p:sp>
      <p:cxnSp>
        <p:nvCxnSpPr>
          <p:cNvPr id="38" name="Gewinkelte Verbindung 92"/>
          <p:cNvCxnSpPr>
            <a:stCxn id="5" idx="3"/>
            <a:endCxn id="12" idx="0"/>
          </p:cNvCxnSpPr>
          <p:nvPr/>
        </p:nvCxnSpPr>
        <p:spPr>
          <a:xfrm flipV="1">
            <a:off x="2627672" y="2152788"/>
            <a:ext cx="1944328" cy="202938"/>
          </a:xfrm>
          <a:prstGeom prst="bentConnector4">
            <a:avLst>
              <a:gd name="adj1" fmla="val 22855"/>
              <a:gd name="adj2" fmla="val 212645"/>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9" name="Textfeld 93"/>
          <p:cNvSpPr txBox="1"/>
          <p:nvPr/>
        </p:nvSpPr>
        <p:spPr>
          <a:xfrm>
            <a:off x="3334666" y="1903238"/>
            <a:ext cx="1309342" cy="3804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defPPr>
              <a:defRPr lang="de-DE"/>
            </a:defPPr>
            <a:lvl1pPr algn="ctr">
              <a:defRPr sz="1000">
                <a:solidFill>
                  <a:schemeClr val="tx1"/>
                </a:solidFill>
              </a:defRPr>
            </a:lvl1pPr>
          </a:lstStyle>
          <a:p>
            <a:r>
              <a:rPr lang="en-US" dirty="0">
                <a:solidFill>
                  <a:srgbClr val="000000"/>
                </a:solidFill>
              </a:rPr>
              <a:t>Provides network connectivity for</a:t>
            </a:r>
          </a:p>
        </p:txBody>
      </p:sp>
      <p:cxnSp>
        <p:nvCxnSpPr>
          <p:cNvPr id="40" name="Gewinkelte Verbindung 98"/>
          <p:cNvCxnSpPr>
            <a:stCxn id="9" idx="0"/>
            <a:endCxn id="12" idx="3"/>
          </p:cNvCxnSpPr>
          <p:nvPr/>
        </p:nvCxnSpPr>
        <p:spPr>
          <a:xfrm rot="16200000" flipV="1">
            <a:off x="5115304" y="2251014"/>
            <a:ext cx="317493" cy="756028"/>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Textfeld 99"/>
          <p:cNvSpPr txBox="1"/>
          <p:nvPr/>
        </p:nvSpPr>
        <p:spPr>
          <a:xfrm>
            <a:off x="4788024" y="2427734"/>
            <a:ext cx="989225" cy="3804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Provides images for</a:t>
            </a:r>
            <a:endParaRPr lang="en-US" sz="1000" dirty="0">
              <a:solidFill>
                <a:srgbClr val="000000"/>
              </a:solidFill>
            </a:endParaRPr>
          </a:p>
        </p:txBody>
      </p:sp>
      <p:cxnSp>
        <p:nvCxnSpPr>
          <p:cNvPr id="42" name="Gewinkelte Verbindung 101"/>
          <p:cNvCxnSpPr>
            <a:stCxn id="8" idx="3"/>
            <a:endCxn id="12" idx="2"/>
          </p:cNvCxnSpPr>
          <p:nvPr/>
        </p:nvCxnSpPr>
        <p:spPr>
          <a:xfrm flipV="1">
            <a:off x="3851808" y="2787774"/>
            <a:ext cx="720192" cy="144016"/>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Textfeld 102"/>
          <p:cNvSpPr txBox="1"/>
          <p:nvPr/>
        </p:nvSpPr>
        <p:spPr>
          <a:xfrm>
            <a:off x="3880600" y="2921223"/>
            <a:ext cx="662608"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Provisions</a:t>
            </a:r>
            <a:endParaRPr lang="en-US" sz="1000" dirty="0">
              <a:solidFill>
                <a:srgbClr val="000000"/>
              </a:solidFill>
            </a:endParaRPr>
          </a:p>
        </p:txBody>
      </p:sp>
      <p:sp>
        <p:nvSpPr>
          <p:cNvPr id="44" name="Flussdiagramm: Verzweigung 105"/>
          <p:cNvSpPr>
            <a:spLocks noChangeAspect="1"/>
          </p:cNvSpPr>
          <p:nvPr/>
        </p:nvSpPr>
        <p:spPr>
          <a:xfrm>
            <a:off x="3563888" y="2895806"/>
            <a:ext cx="180000" cy="180000"/>
          </a:xfrm>
          <a:prstGeom prst="flowChartDecisi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sp>
        <p:nvSpPr>
          <p:cNvPr id="45" name="Flussdiagramm: Verzweigung 107"/>
          <p:cNvSpPr>
            <a:spLocks noChangeAspect="1"/>
          </p:cNvSpPr>
          <p:nvPr/>
        </p:nvSpPr>
        <p:spPr>
          <a:xfrm>
            <a:off x="5328104" y="2895806"/>
            <a:ext cx="180000" cy="180000"/>
          </a:xfrm>
          <a:prstGeom prst="flowChartDecisi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sp>
        <p:nvSpPr>
          <p:cNvPr id="46" name="Flussdiagramm: Verzweigung 110"/>
          <p:cNvSpPr>
            <a:spLocks noChangeAspect="1"/>
          </p:cNvSpPr>
          <p:nvPr/>
        </p:nvSpPr>
        <p:spPr>
          <a:xfrm>
            <a:off x="2368092" y="2319742"/>
            <a:ext cx="180000" cy="180000"/>
          </a:xfrm>
          <a:prstGeom prst="flowChartDecisi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sp>
        <p:nvSpPr>
          <p:cNvPr id="47" name="Flussdiagramm: Verzweigung 112"/>
          <p:cNvSpPr>
            <a:spLocks noChangeAspect="1"/>
          </p:cNvSpPr>
          <p:nvPr/>
        </p:nvSpPr>
        <p:spPr>
          <a:xfrm>
            <a:off x="5832160" y="2787774"/>
            <a:ext cx="180000" cy="180000"/>
          </a:xfrm>
          <a:prstGeom prst="flowChartDecisi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cxnSp>
        <p:nvCxnSpPr>
          <p:cNvPr id="48" name="Gerade Verbindung mit Pfeil 115"/>
          <p:cNvCxnSpPr>
            <a:stCxn id="9" idx="3"/>
            <a:endCxn id="7" idx="1"/>
          </p:cNvCxnSpPr>
          <p:nvPr/>
        </p:nvCxnSpPr>
        <p:spPr>
          <a:xfrm>
            <a:off x="6156064" y="2931790"/>
            <a:ext cx="1296368"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Textfeld 116"/>
          <p:cNvSpPr txBox="1"/>
          <p:nvPr/>
        </p:nvSpPr>
        <p:spPr>
          <a:xfrm>
            <a:off x="6292606" y="2699003"/>
            <a:ext cx="1023284"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defPPr>
              <a:defRPr lang="de-DE"/>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smtClean="0">
                <a:solidFill>
                  <a:srgbClr val="000000"/>
                </a:solidFill>
              </a:rPr>
              <a:t>Stores images in</a:t>
            </a:r>
            <a:endParaRPr lang="en-US" sz="1000" dirty="0">
              <a:solidFill>
                <a:srgbClr val="000000"/>
              </a:solidFill>
            </a:endParaRPr>
          </a:p>
        </p:txBody>
      </p:sp>
      <p:sp>
        <p:nvSpPr>
          <p:cNvPr id="50" name="Flussdiagramm: Verzweigung 117"/>
          <p:cNvSpPr>
            <a:spLocks noChangeAspect="1"/>
          </p:cNvSpPr>
          <p:nvPr/>
        </p:nvSpPr>
        <p:spPr>
          <a:xfrm>
            <a:off x="1331640" y="2895806"/>
            <a:ext cx="180000" cy="180000"/>
          </a:xfrm>
          <a:prstGeom prst="flowChartDecisi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rgbClr val="000000"/>
              </a:solidFill>
            </a:endParaRPr>
          </a:p>
        </p:txBody>
      </p:sp>
      <p:sp>
        <p:nvSpPr>
          <p:cNvPr id="51" name="Rechteck 14"/>
          <p:cNvSpPr/>
          <p:nvPr/>
        </p:nvSpPr>
        <p:spPr>
          <a:xfrm>
            <a:off x="-36512" y="4803998"/>
            <a:ext cx="864040" cy="205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dirty="0" smtClean="0">
                <a:solidFill>
                  <a:srgbClr val="000000"/>
                </a:solidFill>
              </a:rPr>
              <a:t>As of Havana</a:t>
            </a:r>
          </a:p>
        </p:txBody>
      </p:sp>
    </p:spTree>
    <p:extLst>
      <p:ext uri="{BB962C8B-B14F-4D97-AF65-F5344CB8AC3E}">
        <p14:creationId xmlns:p14="http://schemas.microsoft.com/office/powerpoint/2010/main" val="156164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ím 2"/>
          <p:cNvSpPr txBox="1">
            <a:spLocks noGrp="1"/>
          </p:cNvSpPr>
          <p:nvPr>
            <p:ph type="title"/>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sz="4000"/>
              <a:t>OPENSTACK ARCHITECTURE</a:t>
            </a:r>
          </a:p>
        </p:txBody>
      </p:sp>
      <p:sp>
        <p:nvSpPr>
          <p:cNvPr id="4" name="Szöveg helye 3"/>
          <p:cNvSpPr txBox="1">
            <a:spLocks noGrp="1"/>
          </p:cNvSpPr>
          <p:nvPr>
            <p:ph type="body" sz="quarter" idx="15"/>
          </p:nvPr>
        </p:nvSpPr>
        <p:spPr>
          <a:xfrm>
            <a:off x="250826" y="1131590"/>
            <a:ext cx="8642350" cy="3672185"/>
          </a:xfrm>
        </p:spPr>
        <p:txBody>
          <a:bodyPr/>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Arial" pitchFamily="2"/>
                <a:ea typeface="ＭＳ Ｐゴシック" pitchFamily="2"/>
                <a:cs typeface="ＭＳ Ｐゴシック" pitchFamily="2"/>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Arial" pitchFamily="2"/>
                <a:ea typeface="ＭＳ Ｐゴシック" pitchFamily="2"/>
                <a:cs typeface="ＭＳ Ｐゴシック"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Arial" pitchFamily="2"/>
                <a:ea typeface="ＭＳ Ｐゴシック" pitchFamily="2"/>
                <a:cs typeface="ＭＳ Ｐゴシック"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Arial" pitchFamily="2"/>
                <a:ea typeface="ＭＳ Ｐゴシック" pitchFamily="2"/>
                <a:cs typeface="ＭＳ Ｐゴシック"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Arial" pitchFamily="2"/>
                <a:ea typeface="ＭＳ Ｐゴシック" pitchFamily="2"/>
                <a:cs typeface="ＭＳ Ｐゴシック" pitchFamily="2"/>
              </a:defRPr>
            </a:lvl9pPr>
          </a:lstStyle>
          <a:p>
            <a:pPr lvl="0"/>
            <a:r>
              <a:rPr lang="en-US" sz="1800" dirty="0">
                <a:latin typeface="" pitchFamily="16"/>
              </a:rPr>
              <a:t>Modular architecture</a:t>
            </a:r>
          </a:p>
          <a:p>
            <a:pPr lvl="0"/>
            <a:r>
              <a:rPr lang="en-US" sz="1800" dirty="0">
                <a:latin typeface="" pitchFamily="16"/>
              </a:rPr>
              <a:t>Designed to easily scale out</a:t>
            </a:r>
          </a:p>
          <a:p>
            <a:pPr lvl="0"/>
            <a:r>
              <a:rPr lang="en-US" sz="1800" dirty="0">
                <a:latin typeface="" pitchFamily="16"/>
              </a:rPr>
              <a:t>Based on (growing) set of core services</a:t>
            </a:r>
          </a:p>
        </p:txBody>
      </p:sp>
      <p:pic>
        <p:nvPicPr>
          <p:cNvPr id="2" name="Kép helye 1"/>
          <p:cNvPicPr>
            <a:picLocks noGrp="1" noChangeAspect="1"/>
          </p:cNvPicPr>
          <p:nvPr>
            <p:ph type="pic" idx="4294967295"/>
          </p:nvPr>
        </p:nvPicPr>
        <p:blipFill>
          <a:blip r:embed="rId3">
            <a:lum/>
            <a:alphaModFix/>
          </a:blip>
          <a:srcRect/>
          <a:stretch>
            <a:fillRect/>
          </a:stretch>
        </p:blipFill>
        <p:spPr>
          <a:xfrm>
            <a:off x="0" y="2211710"/>
            <a:ext cx="8229600" cy="2262188"/>
          </a:xfrm>
        </p:spPr>
      </p:pic>
      <p:pic>
        <p:nvPicPr>
          <p:cNvPr id="5" name="Kép 4"/>
          <p:cNvPicPr>
            <a:picLocks noChangeAspect="1"/>
          </p:cNvPicPr>
          <p:nvPr/>
        </p:nvPicPr>
        <p:blipFill>
          <a:blip r:embed="rId4">
            <a:lum/>
            <a:alphaModFix/>
          </a:blip>
          <a:srcRect/>
          <a:stretch>
            <a:fillRect/>
          </a:stretch>
        </p:blipFill>
        <p:spPr>
          <a:xfrm>
            <a:off x="4880160" y="1852739"/>
            <a:ext cx="786240" cy="232740"/>
          </a:xfrm>
          <a:prstGeom prst="rect">
            <a:avLst/>
          </a:prstGeom>
          <a:noFill/>
          <a:ln>
            <a:noFill/>
          </a:ln>
        </p:spPr>
      </p:pic>
      <p:sp>
        <p:nvSpPr>
          <p:cNvPr id="6" name="Szövegdoboz 5"/>
          <p:cNvSpPr txBox="1"/>
          <p:nvPr/>
        </p:nvSpPr>
        <p:spPr>
          <a:xfrm>
            <a:off x="4880160" y="1851659"/>
            <a:ext cx="822959" cy="290934"/>
          </a:xfrm>
          <a:prstGeom prst="rect">
            <a:avLst/>
          </a:prstGeom>
          <a:noFill/>
          <a:ln>
            <a:noFill/>
          </a:ln>
        </p:spPr>
        <p:txBody>
          <a:bodyPr vert="horz" wrap="none" lIns="90000" tIns="45000" rIns="90000" bIns="45000" anchorCtr="0" compatLnSpc="1">
            <a:spAutoFit/>
          </a:bodyPr>
          <a:lstStyle/>
          <a:p>
            <a:pPr hangingPunct="0">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1300" b="1">
                <a:solidFill>
                  <a:srgbClr val="000000"/>
                </a:solidFill>
                <a:ea typeface="ＭＳ Ｐゴシック" pitchFamily="2"/>
                <a:cs typeface="ＭＳ Ｐゴシック" pitchFamily="2"/>
              </a:rPr>
              <a:t>Neutron</a:t>
            </a:r>
          </a:p>
        </p:txBody>
      </p:sp>
    </p:spTree>
    <p:extLst>
      <p:ext uri="{BB962C8B-B14F-4D97-AF65-F5344CB8AC3E}">
        <p14:creationId xmlns:p14="http://schemas.microsoft.com/office/powerpoint/2010/main" val="177890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hu-HU" dirty="0" smtClean="0"/>
              <a:t>Mi az ami látható?</a:t>
            </a:r>
            <a:endParaRPr lang="en-GB" dirty="0"/>
          </a:p>
        </p:txBody>
      </p:sp>
      <p:sp>
        <p:nvSpPr>
          <p:cNvPr id="5" name="Text Placeholder 4"/>
          <p:cNvSpPr>
            <a:spLocks noGrp="1"/>
          </p:cNvSpPr>
          <p:nvPr>
            <p:ph type="body" sz="quarter" idx="10"/>
          </p:nvPr>
        </p:nvSpPr>
        <p:spPr bwMode="gray">
          <a:xfrm>
            <a:off x="251520" y="915566"/>
            <a:ext cx="8642350" cy="3816350"/>
          </a:xfrm>
        </p:spPr>
        <p:txBody>
          <a:bodyPr/>
          <a:lstStyle/>
          <a:p>
            <a:r>
              <a:rPr lang="hu-HU" dirty="0" smtClean="0"/>
              <a:t>Csökken (drasztikusan) a kapacitás / sávszélesség arány</a:t>
            </a:r>
          </a:p>
          <a:p>
            <a:r>
              <a:rPr lang="hu-HU" dirty="0" smtClean="0"/>
              <a:t>Baj van a </a:t>
            </a:r>
            <a:r>
              <a:rPr lang="hu-HU" dirty="0" err="1" smtClean="0"/>
              <a:t>RAID-del</a:t>
            </a:r>
            <a:r>
              <a:rPr lang="hu-HU" dirty="0" smtClean="0"/>
              <a:t>: </a:t>
            </a:r>
          </a:p>
          <a:p>
            <a:pPr lvl="1"/>
            <a:r>
              <a:rPr lang="hu-HU" dirty="0" smtClean="0"/>
              <a:t>olyan hosszú újraépítési idők jelennek meg, hogy az már nem elfogadható</a:t>
            </a:r>
          </a:p>
          <a:p>
            <a:pPr lvl="1"/>
            <a:r>
              <a:rPr lang="hu-HU" dirty="0" smtClean="0"/>
              <a:t>Minél nagyobb diszkek lesznek, annál hangsúlyosabban jelenik meg a probléma</a:t>
            </a:r>
          </a:p>
          <a:p>
            <a:pPr lvl="1"/>
            <a:r>
              <a:rPr lang="hu-HU" dirty="0" smtClean="0"/>
              <a:t>Vannak </a:t>
            </a:r>
            <a:r>
              <a:rPr lang="hu-HU" smtClean="0"/>
              <a:t>persze mentőötletek </a:t>
            </a:r>
            <a:r>
              <a:rPr lang="hu-HU" dirty="0" smtClean="0"/>
              <a:t>(</a:t>
            </a:r>
            <a:r>
              <a:rPr lang="hu-HU" dirty="0" err="1" smtClean="0"/>
              <a:t>fast</a:t>
            </a:r>
            <a:r>
              <a:rPr lang="hu-HU" dirty="0" smtClean="0"/>
              <a:t> </a:t>
            </a:r>
            <a:r>
              <a:rPr lang="hu-HU" dirty="0" err="1" smtClean="0"/>
              <a:t>rebuild</a:t>
            </a:r>
            <a:r>
              <a:rPr lang="hu-HU" dirty="0" smtClean="0"/>
              <a:t> kialakítás) </a:t>
            </a:r>
          </a:p>
          <a:p>
            <a:r>
              <a:rPr lang="hu-HU" dirty="0" smtClean="0"/>
              <a:t>Baj van a fájlrendszerekkel:</a:t>
            </a:r>
          </a:p>
          <a:p>
            <a:pPr lvl="1"/>
            <a:r>
              <a:rPr lang="hu-HU" dirty="0" smtClean="0"/>
              <a:t>Olyan </a:t>
            </a:r>
            <a:r>
              <a:rPr lang="hu-HU" dirty="0" err="1" smtClean="0"/>
              <a:t>számosságú</a:t>
            </a:r>
            <a:r>
              <a:rPr lang="hu-HU" dirty="0" smtClean="0"/>
              <a:t> állományban gondolkodunk, amivel már nehezen </a:t>
            </a:r>
            <a:r>
              <a:rPr lang="hu-HU" dirty="0" err="1" smtClean="0"/>
              <a:t>bírkóznak</a:t>
            </a:r>
            <a:r>
              <a:rPr lang="hu-HU" dirty="0" smtClean="0"/>
              <a:t> meg a fájlrendszerek</a:t>
            </a:r>
          </a:p>
          <a:p>
            <a:pPr lvl="1"/>
            <a:r>
              <a:rPr lang="hu-HU" dirty="0" smtClean="0"/>
              <a:t>Mentés – helyreállítás nagyon nehéz – különösen nagy mennyiségben</a:t>
            </a:r>
          </a:p>
          <a:p>
            <a:r>
              <a:rPr lang="hu-HU" dirty="0" smtClean="0"/>
              <a:t>Alternatív megoldások születnek</a:t>
            </a:r>
            <a:endParaRPr lang="en-GB" dirty="0" smtClean="0"/>
          </a:p>
        </p:txBody>
      </p:sp>
    </p:spTree>
    <p:extLst>
      <p:ext uri="{BB962C8B-B14F-4D97-AF65-F5344CB8AC3E}">
        <p14:creationId xmlns:p14="http://schemas.microsoft.com/office/powerpoint/2010/main" val="34449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Data Storage Market</a:t>
            </a:r>
            <a:endParaRPr lang="en-US" dirty="0"/>
          </a:p>
        </p:txBody>
      </p:sp>
      <p:sp>
        <p:nvSpPr>
          <p:cNvPr id="4" name="Text Placeholder 3"/>
          <p:cNvSpPr>
            <a:spLocks noGrp="1"/>
          </p:cNvSpPr>
          <p:nvPr>
            <p:ph type="body" sz="quarter" idx="10"/>
          </p:nvPr>
        </p:nvSpPr>
        <p:spPr>
          <a:xfrm>
            <a:off x="250825" y="4011910"/>
            <a:ext cx="8642350" cy="647849"/>
          </a:xfrm>
        </p:spPr>
        <p:txBody>
          <a:bodyPr/>
          <a:lstStyle/>
          <a:p>
            <a:r>
              <a:rPr lang="en-US" sz="1400" dirty="0"/>
              <a:t>$1.4 Billion in </a:t>
            </a:r>
            <a:r>
              <a:rPr lang="en-US" sz="1400" dirty="0" smtClean="0"/>
              <a:t>2014 to $</a:t>
            </a:r>
            <a:r>
              <a:rPr lang="en-US" sz="1400" dirty="0"/>
              <a:t>6.2 Billion by </a:t>
            </a:r>
            <a:r>
              <a:rPr lang="en-US" sz="1400" dirty="0" smtClean="0"/>
              <a:t>2019</a:t>
            </a:r>
            <a:br>
              <a:rPr lang="en-US" sz="1400" dirty="0" smtClean="0"/>
            </a:br>
            <a:r>
              <a:rPr lang="en-US" sz="1400" dirty="0" smtClean="0"/>
              <a:t>Estimated </a:t>
            </a:r>
            <a:r>
              <a:rPr lang="en-US" sz="1400" dirty="0"/>
              <a:t>Compound Annual Growth Rate (CAGR) of 34.6% from 2014 to 2019.</a:t>
            </a:r>
          </a:p>
          <a:p>
            <a:r>
              <a:rPr lang="en-US" sz="1400" i="1" dirty="0"/>
              <a:t>By 2018, open-source storage will gain 20% of the market share, </a:t>
            </a:r>
            <a:r>
              <a:rPr lang="en-US" sz="1400" i="1" dirty="0" smtClean="0"/>
              <a:t>up from </a:t>
            </a:r>
            <a:r>
              <a:rPr lang="en-US" sz="1400" i="1" dirty="0"/>
              <a:t>less than 1% in 2013 </a:t>
            </a:r>
            <a:r>
              <a:rPr lang="en-US" sz="1400" dirty="0"/>
              <a:t>(Gartner)</a:t>
            </a:r>
          </a:p>
        </p:txBody>
      </p:sp>
      <p:pic>
        <p:nvPicPr>
          <p:cNvPr id="5122" name="Picture 2" descr="C:\Users\ABGHuebelR.G02\AppData\Local\Microsoft\Windows\Temporary Internet Files\Content.Outlook\0QPM3HB9\transition (2).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87" t="8777"/>
          <a:stretch/>
        </p:blipFill>
        <p:spPr bwMode="auto">
          <a:xfrm>
            <a:off x="1119713" y="915566"/>
            <a:ext cx="6480720" cy="3145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35896" y="915566"/>
            <a:ext cx="1576778" cy="276999"/>
          </a:xfrm>
          <a:prstGeom prst="rect">
            <a:avLst/>
          </a:prstGeom>
          <a:noFill/>
        </p:spPr>
        <p:txBody>
          <a:bodyPr wrap="none" rtlCol="0">
            <a:spAutoFit/>
          </a:bodyPr>
          <a:lstStyle/>
          <a:p>
            <a:r>
              <a:rPr lang="en-US" sz="1200" dirty="0">
                <a:solidFill>
                  <a:srgbClr val="000000"/>
                </a:solidFill>
              </a:rPr>
              <a:t>Transition Projection</a:t>
            </a:r>
          </a:p>
        </p:txBody>
      </p:sp>
      <p:sp>
        <p:nvSpPr>
          <p:cNvPr id="5" name="TextBox 4"/>
          <p:cNvSpPr txBox="1"/>
          <p:nvPr/>
        </p:nvSpPr>
        <p:spPr>
          <a:xfrm rot="16200000">
            <a:off x="6999510" y="2994207"/>
            <a:ext cx="756938" cy="200055"/>
          </a:xfrm>
          <a:prstGeom prst="rect">
            <a:avLst/>
          </a:prstGeom>
          <a:noFill/>
        </p:spPr>
        <p:txBody>
          <a:bodyPr wrap="none" rtlCol="0">
            <a:spAutoFit/>
          </a:bodyPr>
          <a:lstStyle/>
          <a:p>
            <a:r>
              <a:rPr lang="de-DE" sz="700" b="1" dirty="0" smtClean="0">
                <a:solidFill>
                  <a:srgbClr val="000000"/>
                </a:solidFill>
              </a:rPr>
              <a:t>Source: Suse</a:t>
            </a:r>
            <a:endParaRPr lang="en-US" sz="700" b="1" dirty="0">
              <a:solidFill>
                <a:srgbClr val="000000"/>
              </a:solidFill>
            </a:endParaRPr>
          </a:p>
        </p:txBody>
      </p:sp>
    </p:spTree>
    <p:extLst>
      <p:ext uri="{BB962C8B-B14F-4D97-AF65-F5344CB8AC3E}">
        <p14:creationId xmlns:p14="http://schemas.microsoft.com/office/powerpoint/2010/main" val="207073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hu-HU" dirty="0" err="1" smtClean="0"/>
              <a:t>Software-based</a:t>
            </a:r>
            <a:r>
              <a:rPr lang="hu-HU" dirty="0" smtClean="0"/>
              <a:t> </a:t>
            </a:r>
            <a:r>
              <a:rPr lang="hu-HU" dirty="0" err="1" smtClean="0"/>
              <a:t>vs</a:t>
            </a:r>
            <a:r>
              <a:rPr lang="hu-HU" dirty="0" smtClean="0"/>
              <a:t> Software </a:t>
            </a:r>
            <a:r>
              <a:rPr lang="hu-HU" dirty="0" err="1" smtClean="0"/>
              <a:t>defined</a:t>
            </a:r>
            <a:r>
              <a:rPr lang="hu-HU" dirty="0" smtClean="0"/>
              <a:t> </a:t>
            </a:r>
            <a:r>
              <a:rPr lang="hu-HU" dirty="0" err="1" smtClean="0"/>
              <a:t>storage</a:t>
            </a:r>
            <a:endParaRPr lang="en-GB" dirty="0"/>
          </a:p>
        </p:txBody>
      </p:sp>
      <p:sp>
        <p:nvSpPr>
          <p:cNvPr id="5" name="Text Placeholder 4"/>
          <p:cNvSpPr>
            <a:spLocks noGrp="1"/>
          </p:cNvSpPr>
          <p:nvPr>
            <p:ph type="body" sz="quarter" idx="10"/>
          </p:nvPr>
        </p:nvSpPr>
        <p:spPr bwMode="gray"/>
        <p:txBody>
          <a:bodyPr/>
          <a:lstStyle/>
          <a:p>
            <a:r>
              <a:rPr lang="en-US" b="1" dirty="0"/>
              <a:t>Software-based Storage</a:t>
            </a:r>
            <a:r>
              <a:rPr lang="en-US" dirty="0"/>
              <a:t> describes a method of </a:t>
            </a:r>
            <a:r>
              <a:rPr lang="en-US" dirty="0">
                <a:solidFill>
                  <a:srgbClr val="FF0000"/>
                </a:solidFill>
              </a:rPr>
              <a:t>separating physical storage hardware</a:t>
            </a:r>
            <a:r>
              <a:rPr lang="en-US" dirty="0"/>
              <a:t>, typically on x86-based servers in volume configurations from leading server vendors, </a:t>
            </a:r>
            <a:r>
              <a:rPr lang="en-US" dirty="0">
                <a:solidFill>
                  <a:srgbClr val="FF0000"/>
                </a:solidFill>
              </a:rPr>
              <a:t>from the </a:t>
            </a:r>
            <a:r>
              <a:rPr lang="en-US" dirty="0">
                <a:solidFill>
                  <a:srgbClr val="FF0000"/>
                </a:solidFill>
                <a:hlinkClick r:id="rId3" tooltip="Memory management"/>
              </a:rPr>
              <a:t>storage management</a:t>
            </a:r>
            <a:r>
              <a:rPr lang="en-US" dirty="0">
                <a:solidFill>
                  <a:srgbClr val="FF0000"/>
                </a:solidFill>
              </a:rPr>
              <a:t> and virtualization </a:t>
            </a:r>
            <a:r>
              <a:rPr lang="en-US" dirty="0" smtClean="0">
                <a:solidFill>
                  <a:srgbClr val="FF0000"/>
                </a:solidFill>
              </a:rPr>
              <a:t>logics</a:t>
            </a:r>
            <a:endParaRPr lang="hu-HU" dirty="0" smtClean="0">
              <a:solidFill>
                <a:srgbClr val="FF0000"/>
              </a:solidFill>
            </a:endParaRPr>
          </a:p>
          <a:p>
            <a:r>
              <a:rPr lang="en-US" b="1" dirty="0"/>
              <a:t>Software-based storage </a:t>
            </a:r>
            <a:r>
              <a:rPr lang="en-US" dirty="0"/>
              <a:t>solutions are sometimes also referred to as </a:t>
            </a:r>
            <a:r>
              <a:rPr lang="en-US" b="1" dirty="0"/>
              <a:t>software-defined </a:t>
            </a:r>
            <a:r>
              <a:rPr lang="en-US" b="1" dirty="0" smtClean="0"/>
              <a:t>storage</a:t>
            </a:r>
            <a:r>
              <a:rPr lang="en-US" dirty="0"/>
              <a:t> but as this term is mostly used by one vendor (VMware) the industry introduced a broader definition with Software-based storage</a:t>
            </a:r>
            <a:endParaRPr lang="hu-HU" dirty="0" smtClean="0"/>
          </a:p>
          <a:p>
            <a:endParaRPr lang="en-GB" dirty="0" smtClean="0"/>
          </a:p>
        </p:txBody>
      </p:sp>
    </p:spTree>
    <p:extLst>
      <p:ext uri="{BB962C8B-B14F-4D97-AF65-F5344CB8AC3E}">
        <p14:creationId xmlns:p14="http://schemas.microsoft.com/office/powerpoint/2010/main" val="241598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hu-HU" dirty="0" smtClean="0"/>
              <a:t>Példák: Software </a:t>
            </a:r>
            <a:r>
              <a:rPr lang="hu-HU" dirty="0" err="1" smtClean="0"/>
              <a:t>Based</a:t>
            </a:r>
            <a:r>
              <a:rPr lang="hu-HU" dirty="0" smtClean="0"/>
              <a:t> Storage megoldásokra</a:t>
            </a:r>
            <a:endParaRPr lang="en-GB" dirty="0"/>
          </a:p>
        </p:txBody>
      </p:sp>
      <p:sp>
        <p:nvSpPr>
          <p:cNvPr id="5" name="Text Placeholder 4"/>
          <p:cNvSpPr>
            <a:spLocks noGrp="1"/>
          </p:cNvSpPr>
          <p:nvPr>
            <p:ph type="body" sz="quarter" idx="10"/>
          </p:nvPr>
        </p:nvSpPr>
        <p:spPr bwMode="gray">
          <a:xfrm>
            <a:off x="251520" y="915566"/>
            <a:ext cx="8642350" cy="3816350"/>
          </a:xfrm>
        </p:spPr>
        <p:txBody>
          <a:bodyPr/>
          <a:lstStyle/>
          <a:p>
            <a:r>
              <a:rPr lang="hu-HU" sz="2000" dirty="0" err="1" smtClean="0"/>
              <a:t>GlusterFS</a:t>
            </a:r>
            <a:r>
              <a:rPr lang="hu-HU" sz="2000" dirty="0" smtClean="0"/>
              <a:t> – amit </a:t>
            </a:r>
            <a:r>
              <a:rPr lang="hu-HU" sz="2000" dirty="0" err="1" smtClean="0"/>
              <a:t>re-brandeltek</a:t>
            </a:r>
            <a:r>
              <a:rPr lang="hu-HU" sz="2000" dirty="0" smtClean="0"/>
              <a:t> </a:t>
            </a:r>
            <a:r>
              <a:rPr lang="hu-HU" sz="2000" dirty="0"/>
              <a:t>"Red Hat </a:t>
            </a:r>
            <a:r>
              <a:rPr lang="hu-HU" sz="2000" dirty="0" err="1"/>
              <a:t>Gluster</a:t>
            </a:r>
            <a:r>
              <a:rPr lang="hu-HU" sz="2000" dirty="0"/>
              <a:t> Storage</a:t>
            </a:r>
            <a:r>
              <a:rPr lang="hu-HU" sz="2000" dirty="0" smtClean="0"/>
              <a:t>".</a:t>
            </a:r>
          </a:p>
          <a:p>
            <a:r>
              <a:rPr lang="hu-HU" sz="2000" dirty="0" err="1" smtClean="0"/>
              <a:t>Ceph</a:t>
            </a:r>
            <a:r>
              <a:rPr lang="hu-HU" sz="2000" dirty="0" smtClean="0"/>
              <a:t> – elosztott fájlrendszer (</a:t>
            </a:r>
            <a:r>
              <a:rPr lang="hu-HU" sz="2000" dirty="0" err="1" smtClean="0"/>
              <a:t>Inktank</a:t>
            </a:r>
            <a:r>
              <a:rPr lang="hu-HU" sz="2000" dirty="0" smtClean="0"/>
              <a:t> </a:t>
            </a:r>
            <a:r>
              <a:rPr lang="hu-HU" sz="2000" dirty="0" err="1" smtClean="0"/>
              <a:t>storage</a:t>
            </a:r>
            <a:r>
              <a:rPr lang="hu-HU" sz="2000" dirty="0" smtClean="0"/>
              <a:t> fejlesztette – amit megvett az RH)</a:t>
            </a:r>
          </a:p>
          <a:p>
            <a:r>
              <a:rPr lang="hu-HU" sz="2000" dirty="0" err="1" smtClean="0"/>
              <a:t>Lustre</a:t>
            </a:r>
            <a:r>
              <a:rPr lang="hu-HU" sz="2000" dirty="0" smtClean="0"/>
              <a:t> FS – ez is egy elosztott FS</a:t>
            </a:r>
          </a:p>
          <a:p>
            <a:r>
              <a:rPr lang="hu-HU" sz="2000" dirty="0" err="1" smtClean="0"/>
              <a:t>Hadoop</a:t>
            </a:r>
            <a:r>
              <a:rPr lang="hu-HU" sz="2000" dirty="0" smtClean="0"/>
              <a:t> FS – ez egy harmadik fajta elosztott FS </a:t>
            </a:r>
          </a:p>
          <a:p>
            <a:endParaRPr lang="hu-HU" sz="2000" dirty="0" smtClean="0"/>
          </a:p>
          <a:p>
            <a:r>
              <a:rPr lang="hu-HU" sz="2000" dirty="0" smtClean="0"/>
              <a:t>VMware VSAN (ja nem, ez a SW </a:t>
            </a:r>
            <a:r>
              <a:rPr lang="hu-HU" sz="2000" dirty="0" err="1" smtClean="0"/>
              <a:t>defined</a:t>
            </a:r>
            <a:r>
              <a:rPr lang="hu-HU" sz="2000" dirty="0" smtClean="0"/>
              <a:t>! </a:t>
            </a:r>
            <a:r>
              <a:rPr lang="hu-HU" sz="2000" dirty="0" smtClean="0">
                <a:sym typeface="Wingdings" panose="05000000000000000000" pitchFamily="2" charset="2"/>
              </a:rPr>
              <a:t> )</a:t>
            </a:r>
            <a:endParaRPr lang="hu-HU" sz="2000" dirty="0" smtClean="0"/>
          </a:p>
          <a:p>
            <a:r>
              <a:rPr lang="hu-HU" sz="2000" dirty="0" smtClean="0"/>
              <a:t>MSFT Storage </a:t>
            </a:r>
            <a:r>
              <a:rPr lang="hu-HU" sz="2000" dirty="0" err="1" smtClean="0"/>
              <a:t>Spaces</a:t>
            </a:r>
            <a:endParaRPr lang="hu-HU" sz="2000" dirty="0" smtClean="0"/>
          </a:p>
          <a:p>
            <a:pPr marL="0" indent="0">
              <a:buNone/>
            </a:pPr>
            <a:endParaRPr lang="hu-HU" sz="2000" dirty="0" smtClean="0"/>
          </a:p>
          <a:p>
            <a:endParaRPr lang="en-GB" sz="2000" dirty="0" smtClean="0"/>
          </a:p>
        </p:txBody>
      </p:sp>
    </p:spTree>
    <p:extLst>
      <p:ext uri="{BB962C8B-B14F-4D97-AF65-F5344CB8AC3E}">
        <p14:creationId xmlns:p14="http://schemas.microsoft.com/office/powerpoint/2010/main" val="3221951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1456471" y="1045611"/>
            <a:ext cx="6264669" cy="3758164"/>
          </a:xfrm>
          <a:prstGeom prst="rect">
            <a:avLst/>
          </a:prstGeom>
          <a:noFill/>
        </p:spPr>
      </p:pic>
      <p:sp>
        <p:nvSpPr>
          <p:cNvPr id="33" name="Titel 32"/>
          <p:cNvSpPr>
            <a:spLocks noGrp="1"/>
          </p:cNvSpPr>
          <p:nvPr>
            <p:ph type="title"/>
          </p:nvPr>
        </p:nvSpPr>
        <p:spPr/>
        <p:txBody>
          <a:bodyPr/>
          <a:lstStyle/>
          <a:p>
            <a:pPr>
              <a:defRPr/>
            </a:pPr>
            <a:r>
              <a:rPr lang="hu-HU" sz="2600" dirty="0" smtClean="0"/>
              <a:t>Ez szerver vagy tároló? 24 diszk megy bele, és </a:t>
            </a:r>
            <a:r>
              <a:rPr lang="en-US" sz="2600" dirty="0" smtClean="0"/>
              <a:t>RX2540 M1</a:t>
            </a:r>
            <a:r>
              <a:rPr lang="hu-HU" sz="2600" dirty="0" err="1" smtClean="0"/>
              <a:t>-nek</a:t>
            </a:r>
            <a:r>
              <a:rPr lang="hu-HU" sz="2600" dirty="0" smtClean="0"/>
              <a:t> hívják</a:t>
            </a:r>
            <a:endParaRPr lang="en-US" sz="2600" dirty="0"/>
          </a:p>
        </p:txBody>
      </p:sp>
      <p:sp>
        <p:nvSpPr>
          <p:cNvPr id="54278" name="Text Box 3"/>
          <p:cNvSpPr txBox="1">
            <a:spLocks noChangeArrowheads="1"/>
          </p:cNvSpPr>
          <p:nvPr/>
        </p:nvSpPr>
        <p:spPr bwMode="auto">
          <a:xfrm>
            <a:off x="1128132" y="4268391"/>
            <a:ext cx="184731" cy="276999"/>
          </a:xfrm>
          <a:prstGeom prst="rect">
            <a:avLst/>
          </a:prstGeom>
          <a:noFill/>
          <a:ln w="25400">
            <a:noFill/>
            <a:miter lim="800000"/>
            <a:headEnd/>
            <a:tailEnd/>
          </a:ln>
        </p:spPr>
        <p:txBody>
          <a:bodyPr wrap="none">
            <a:spAutoFit/>
          </a:bodyPr>
          <a:lstStyle/>
          <a:p>
            <a:pPr algn="r" fontAlgn="base"/>
            <a:endParaRPr lang="en-US" sz="1200" dirty="0">
              <a:solidFill>
                <a:srgbClr val="000000"/>
              </a:solidFill>
              <a:ea typeface="標楷體" pitchFamily="65" charset="-120"/>
            </a:endParaRPr>
          </a:p>
        </p:txBody>
      </p:sp>
      <p:sp>
        <p:nvSpPr>
          <p:cNvPr id="54280" name="Line 5"/>
          <p:cNvSpPr>
            <a:spLocks noChangeShapeType="1"/>
          </p:cNvSpPr>
          <p:nvPr/>
        </p:nvSpPr>
        <p:spPr bwMode="auto">
          <a:xfrm flipH="1" flipV="1">
            <a:off x="6156174" y="3125747"/>
            <a:ext cx="761550" cy="199181"/>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1" name="Line 6"/>
          <p:cNvSpPr>
            <a:spLocks noChangeShapeType="1"/>
          </p:cNvSpPr>
          <p:nvPr/>
        </p:nvSpPr>
        <p:spPr bwMode="auto">
          <a:xfrm flipV="1">
            <a:off x="1403648" y="4061851"/>
            <a:ext cx="1152128" cy="198278"/>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3" name="Line 8"/>
          <p:cNvSpPr>
            <a:spLocks noChangeShapeType="1"/>
          </p:cNvSpPr>
          <p:nvPr/>
        </p:nvSpPr>
        <p:spPr bwMode="auto">
          <a:xfrm flipH="1" flipV="1">
            <a:off x="4932040" y="4083918"/>
            <a:ext cx="936104" cy="288032"/>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4" name="Line 10"/>
          <p:cNvSpPr>
            <a:spLocks noChangeShapeType="1"/>
          </p:cNvSpPr>
          <p:nvPr/>
        </p:nvSpPr>
        <p:spPr bwMode="auto">
          <a:xfrm>
            <a:off x="1259632" y="1995686"/>
            <a:ext cx="1296144" cy="576064"/>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5" name="Line 11"/>
          <p:cNvSpPr>
            <a:spLocks noChangeShapeType="1"/>
          </p:cNvSpPr>
          <p:nvPr/>
        </p:nvSpPr>
        <p:spPr bwMode="auto">
          <a:xfrm>
            <a:off x="2051720" y="1563638"/>
            <a:ext cx="1872208" cy="854680"/>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6" name="Line 12"/>
          <p:cNvSpPr>
            <a:spLocks noChangeShapeType="1"/>
          </p:cNvSpPr>
          <p:nvPr/>
        </p:nvSpPr>
        <p:spPr bwMode="auto">
          <a:xfrm>
            <a:off x="3995935" y="1635647"/>
            <a:ext cx="592869" cy="648072"/>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88" name="Line 14"/>
          <p:cNvSpPr>
            <a:spLocks noChangeShapeType="1"/>
          </p:cNvSpPr>
          <p:nvPr/>
        </p:nvSpPr>
        <p:spPr bwMode="auto">
          <a:xfrm>
            <a:off x="1475656" y="3507854"/>
            <a:ext cx="1080120" cy="360040"/>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298" name="Line 25"/>
          <p:cNvSpPr>
            <a:spLocks noChangeShapeType="1"/>
          </p:cNvSpPr>
          <p:nvPr/>
        </p:nvSpPr>
        <p:spPr bwMode="auto">
          <a:xfrm flipH="1" flipV="1">
            <a:off x="6228184" y="3687874"/>
            <a:ext cx="576064" cy="252028"/>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301" name="Line 12"/>
          <p:cNvSpPr>
            <a:spLocks noChangeShapeType="1"/>
          </p:cNvSpPr>
          <p:nvPr/>
        </p:nvSpPr>
        <p:spPr bwMode="auto">
          <a:xfrm flipV="1">
            <a:off x="3275856" y="3867894"/>
            <a:ext cx="648072" cy="504056"/>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54304" name="Text Box 76"/>
          <p:cNvSpPr txBox="1">
            <a:spLocks noChangeArrowheads="1"/>
          </p:cNvSpPr>
          <p:nvPr/>
        </p:nvSpPr>
        <p:spPr bwMode="auto">
          <a:xfrm>
            <a:off x="7020272" y="858074"/>
            <a:ext cx="1943894" cy="1569660"/>
          </a:xfrm>
          <a:prstGeom prst="rect">
            <a:avLst/>
          </a:prstGeom>
          <a:noFill/>
          <a:ln w="9525">
            <a:noFill/>
            <a:miter lim="800000"/>
            <a:headEnd/>
            <a:tailEnd/>
          </a:ln>
        </p:spPr>
        <p:txBody>
          <a:bodyPr wrap="square">
            <a:spAutoFit/>
          </a:bodyPr>
          <a:lstStyle/>
          <a:p>
            <a:pPr marL="187325" indent="-187325" fontAlgn="base">
              <a:buClr>
                <a:srgbClr val="87867E"/>
              </a:buClr>
              <a:buSzPct val="120000"/>
            </a:pPr>
            <a:r>
              <a:rPr lang="en-US" altLang="zh-TW" sz="1200" dirty="0" smtClean="0">
                <a:solidFill>
                  <a:srgbClr val="000000"/>
                </a:solidFill>
                <a:ea typeface="PMingLiU" pitchFamily="18" charset="-120"/>
              </a:rPr>
              <a:t>Intel® Xeon® processors:</a:t>
            </a:r>
          </a:p>
          <a:p>
            <a:pPr marL="269875" indent="-269875">
              <a:buClr>
                <a:srgbClr val="A30B1A"/>
              </a:buClr>
              <a:buFont typeface="Wingdings" pitchFamily="2" charset="2"/>
              <a:buChar char=""/>
            </a:pPr>
            <a:r>
              <a:rPr lang="en-US" sz="1200" dirty="0" smtClean="0">
                <a:solidFill>
                  <a:srgbClr val="000000"/>
                </a:solidFill>
              </a:rPr>
              <a:t>Automatic Server Restart</a:t>
            </a:r>
            <a:br>
              <a:rPr lang="en-US" sz="1200" dirty="0" smtClean="0">
                <a:solidFill>
                  <a:srgbClr val="000000"/>
                </a:solidFill>
              </a:rPr>
            </a:br>
            <a:r>
              <a:rPr lang="en-US" sz="1200" dirty="0" smtClean="0">
                <a:solidFill>
                  <a:srgbClr val="000000"/>
                </a:solidFill>
              </a:rPr>
              <a:t>and Reconfiguration (ASR&amp;R)</a:t>
            </a:r>
          </a:p>
          <a:p>
            <a:pPr marL="269875" indent="-269875">
              <a:buClr>
                <a:srgbClr val="A30B1A"/>
              </a:buClr>
              <a:buFont typeface="Wingdings" pitchFamily="2" charset="2"/>
              <a:buChar char=""/>
            </a:pPr>
            <a:r>
              <a:rPr lang="en-US" sz="1200" dirty="0" smtClean="0">
                <a:solidFill>
                  <a:srgbClr val="000000"/>
                </a:solidFill>
              </a:rPr>
              <a:t>Intel® Secure Key</a:t>
            </a:r>
          </a:p>
          <a:p>
            <a:pPr marL="269875" indent="-269875">
              <a:buClr>
                <a:srgbClr val="A30B1A"/>
              </a:buClr>
              <a:buFont typeface="Wingdings" pitchFamily="2" charset="2"/>
              <a:buChar char=""/>
            </a:pPr>
            <a:r>
              <a:rPr lang="en-US" sz="1200" dirty="0" smtClean="0">
                <a:solidFill>
                  <a:srgbClr val="000000"/>
                </a:solidFill>
              </a:rPr>
              <a:t>Intel® OS Guard</a:t>
            </a:r>
          </a:p>
          <a:p>
            <a:pPr marL="187325" indent="-187325" fontAlgn="base">
              <a:buClr>
                <a:srgbClr val="87867E"/>
              </a:buClr>
              <a:buSzPct val="120000"/>
            </a:pPr>
            <a:r>
              <a:rPr lang="en-US" altLang="zh-TW" sz="1200" dirty="0" smtClean="0">
                <a:solidFill>
                  <a:srgbClr val="000000"/>
                </a:solidFill>
                <a:ea typeface="PMingLiU" pitchFamily="18" charset="-120"/>
              </a:rPr>
              <a:t> </a:t>
            </a:r>
            <a:endParaRPr lang="en-US" altLang="zh-TW" sz="1200" dirty="0">
              <a:solidFill>
                <a:srgbClr val="000000"/>
              </a:solidFill>
              <a:ea typeface="PMingLiU" pitchFamily="18" charset="-120"/>
            </a:endParaRPr>
          </a:p>
        </p:txBody>
      </p:sp>
      <p:sp>
        <p:nvSpPr>
          <p:cNvPr id="36" name="Text Box 5"/>
          <p:cNvSpPr txBox="1">
            <a:spLocks noChangeArrowheads="1"/>
          </p:cNvSpPr>
          <p:nvPr/>
        </p:nvSpPr>
        <p:spPr bwMode="auto">
          <a:xfrm>
            <a:off x="323379" y="1801728"/>
            <a:ext cx="1584325" cy="553998"/>
          </a:xfrm>
          <a:prstGeom prst="rect">
            <a:avLst/>
          </a:prstGeom>
          <a:noFill/>
          <a:ln w="9525">
            <a:noFill/>
            <a:miter lim="800000"/>
            <a:headEnd/>
            <a:tailEnd/>
          </a:ln>
          <a:effectLst/>
        </p:spPr>
        <p:txBody>
          <a:bodyPr lIns="0" tIns="0" rIns="0" bIns="0">
            <a:spAutoFit/>
          </a:bodyPr>
          <a:lstStyle/>
          <a:p>
            <a:pPr marL="88900" indent="-88900">
              <a:spcBef>
                <a:spcPct val="0"/>
              </a:spcBef>
            </a:pPr>
            <a:r>
              <a:rPr lang="en-US" sz="1200" dirty="0" smtClean="0">
                <a:solidFill>
                  <a:srgbClr val="000000"/>
                </a:solidFill>
              </a:rPr>
              <a:t>HDDs / SSDs</a:t>
            </a:r>
          </a:p>
          <a:p>
            <a:pPr marL="269875" indent="-269875">
              <a:spcBef>
                <a:spcPct val="0"/>
              </a:spcBef>
              <a:buClr>
                <a:srgbClr val="A30B1A"/>
              </a:buClr>
              <a:buFont typeface="Wingdings" pitchFamily="2" charset="2"/>
              <a:buChar char=""/>
            </a:pPr>
            <a:r>
              <a:rPr lang="en-US" sz="1200" dirty="0" smtClean="0">
                <a:solidFill>
                  <a:srgbClr val="000000"/>
                </a:solidFill>
              </a:rPr>
              <a:t>Hot-plug</a:t>
            </a:r>
          </a:p>
          <a:p>
            <a:pPr marL="269875" indent="-269875">
              <a:spcBef>
                <a:spcPct val="0"/>
              </a:spcBef>
              <a:buClr>
                <a:srgbClr val="A30B1A"/>
              </a:buClr>
              <a:buFont typeface="Wingdings" pitchFamily="2" charset="2"/>
              <a:buChar char=""/>
            </a:pPr>
            <a:r>
              <a:rPr lang="en-US" sz="1200" dirty="0" smtClean="0">
                <a:solidFill>
                  <a:srgbClr val="000000"/>
                </a:solidFill>
              </a:rPr>
              <a:t>Easy change</a:t>
            </a:r>
            <a:endParaRPr lang="en-US" sz="1200" dirty="0">
              <a:solidFill>
                <a:srgbClr val="000000"/>
              </a:solidFill>
            </a:endParaRPr>
          </a:p>
        </p:txBody>
      </p:sp>
      <p:sp>
        <p:nvSpPr>
          <p:cNvPr id="37" name="Text Box 6"/>
          <p:cNvSpPr txBox="1">
            <a:spLocks noChangeArrowheads="1"/>
          </p:cNvSpPr>
          <p:nvPr/>
        </p:nvSpPr>
        <p:spPr bwMode="auto">
          <a:xfrm>
            <a:off x="467544" y="4299942"/>
            <a:ext cx="1350981" cy="553998"/>
          </a:xfrm>
          <a:prstGeom prst="rect">
            <a:avLst/>
          </a:prstGeom>
          <a:noFill/>
          <a:ln w="9525" algn="ctr">
            <a:noFill/>
            <a:miter lim="800000"/>
            <a:headEnd/>
            <a:tailEnd/>
          </a:ln>
          <a:effectLst/>
        </p:spPr>
        <p:txBody>
          <a:bodyPr wrap="square" lIns="0" tIns="0" rIns="0" bIns="0">
            <a:spAutoFit/>
          </a:bodyPr>
          <a:lstStyle/>
          <a:p>
            <a:pPr marL="88900" indent="-88900">
              <a:spcBef>
                <a:spcPct val="0"/>
              </a:spcBef>
            </a:pPr>
            <a:r>
              <a:rPr lang="en-US" sz="1200" dirty="0">
                <a:solidFill>
                  <a:srgbClr val="000000"/>
                </a:solidFill>
                <a:cs typeface="Times New Roman" pitchFamily="18" charset="0"/>
              </a:rPr>
              <a:t>Management</a:t>
            </a:r>
          </a:p>
          <a:p>
            <a:pPr marL="269875" indent="-269875">
              <a:spcBef>
                <a:spcPct val="0"/>
              </a:spcBef>
              <a:buClr>
                <a:srgbClr val="A30B1A"/>
              </a:buClr>
              <a:buFont typeface="Wingdings" pitchFamily="2" charset="2"/>
              <a:buChar char=""/>
            </a:pPr>
            <a:r>
              <a:rPr lang="en-US" sz="1200" dirty="0" smtClean="0">
                <a:solidFill>
                  <a:srgbClr val="000000"/>
                </a:solidFill>
              </a:rPr>
              <a:t>Remote Service</a:t>
            </a:r>
            <a:endParaRPr lang="en-US" sz="1200" dirty="0">
              <a:solidFill>
                <a:srgbClr val="000000"/>
              </a:solidFill>
            </a:endParaRPr>
          </a:p>
          <a:p>
            <a:pPr marL="269875" indent="-269875">
              <a:spcBef>
                <a:spcPct val="0"/>
              </a:spcBef>
              <a:buClr>
                <a:srgbClr val="A30B1A"/>
              </a:buClr>
              <a:buFont typeface="Wingdings" pitchFamily="2" charset="2"/>
              <a:buChar char=""/>
            </a:pPr>
            <a:r>
              <a:rPr lang="en-US" sz="1200" dirty="0" err="1" smtClean="0">
                <a:solidFill>
                  <a:srgbClr val="000000"/>
                </a:solidFill>
              </a:rPr>
              <a:t>iRMC</a:t>
            </a:r>
            <a:endParaRPr lang="en-US" sz="1200" dirty="0">
              <a:solidFill>
                <a:srgbClr val="000000"/>
              </a:solidFill>
            </a:endParaRPr>
          </a:p>
        </p:txBody>
      </p:sp>
      <p:sp>
        <p:nvSpPr>
          <p:cNvPr id="38" name="Text Box 7"/>
          <p:cNvSpPr txBox="1">
            <a:spLocks noChangeArrowheads="1"/>
          </p:cNvSpPr>
          <p:nvPr/>
        </p:nvSpPr>
        <p:spPr bwMode="auto">
          <a:xfrm>
            <a:off x="7452320" y="2418318"/>
            <a:ext cx="1546225" cy="738664"/>
          </a:xfrm>
          <a:prstGeom prst="rect">
            <a:avLst/>
          </a:prstGeom>
          <a:noFill/>
          <a:ln w="9525">
            <a:noFill/>
            <a:miter lim="800000"/>
            <a:headEnd/>
            <a:tailEnd/>
          </a:ln>
          <a:effectLst/>
        </p:spPr>
        <p:txBody>
          <a:bodyPr lIns="0" tIns="0" rIns="0" bIns="0">
            <a:spAutoFit/>
          </a:bodyPr>
          <a:lstStyle/>
          <a:p>
            <a:pPr marL="88900" indent="-88900">
              <a:spcBef>
                <a:spcPct val="0"/>
              </a:spcBef>
            </a:pPr>
            <a:r>
              <a:rPr lang="en-US" sz="1200" dirty="0">
                <a:solidFill>
                  <a:srgbClr val="000000"/>
                </a:solidFill>
              </a:rPr>
              <a:t>Power Supplies:</a:t>
            </a:r>
          </a:p>
          <a:p>
            <a:pPr marL="269875" indent="-269875">
              <a:spcBef>
                <a:spcPct val="0"/>
              </a:spcBef>
              <a:buClr>
                <a:srgbClr val="A30B1A"/>
              </a:buClr>
              <a:buFont typeface="Wingdings" pitchFamily="2" charset="2"/>
              <a:buChar char=""/>
            </a:pPr>
            <a:r>
              <a:rPr lang="en-US" sz="1200" dirty="0">
                <a:solidFill>
                  <a:srgbClr val="000000"/>
                </a:solidFill>
              </a:rPr>
              <a:t>Redundant </a:t>
            </a:r>
          </a:p>
          <a:p>
            <a:pPr marL="269875" indent="-269875">
              <a:spcBef>
                <a:spcPct val="0"/>
              </a:spcBef>
              <a:buClr>
                <a:srgbClr val="A30B1A"/>
              </a:buClr>
              <a:buFont typeface="Wingdings" pitchFamily="2" charset="2"/>
              <a:buChar char=""/>
            </a:pPr>
            <a:r>
              <a:rPr lang="en-US" sz="1200" dirty="0" smtClean="0">
                <a:solidFill>
                  <a:srgbClr val="000000"/>
                </a:solidFill>
              </a:rPr>
              <a:t>hot-plug</a:t>
            </a:r>
          </a:p>
          <a:p>
            <a:pPr marL="269875" indent="-269875">
              <a:spcBef>
                <a:spcPct val="0"/>
              </a:spcBef>
              <a:buClr>
                <a:srgbClr val="A30B1A"/>
              </a:buClr>
              <a:buFont typeface="Wingdings" pitchFamily="2" charset="2"/>
              <a:buChar char=""/>
            </a:pPr>
            <a:r>
              <a:rPr lang="en-US" sz="1200" dirty="0" smtClean="0">
                <a:solidFill>
                  <a:srgbClr val="000000"/>
                </a:solidFill>
              </a:rPr>
              <a:t>Highly efficient</a:t>
            </a:r>
            <a:endParaRPr lang="en-US" sz="1200" dirty="0">
              <a:solidFill>
                <a:srgbClr val="000000"/>
              </a:solidFill>
            </a:endParaRPr>
          </a:p>
        </p:txBody>
      </p:sp>
      <p:sp>
        <p:nvSpPr>
          <p:cNvPr id="39" name="Rectangle 9"/>
          <p:cNvSpPr>
            <a:spLocks noChangeArrowheads="1"/>
          </p:cNvSpPr>
          <p:nvPr/>
        </p:nvSpPr>
        <p:spPr bwMode="auto">
          <a:xfrm>
            <a:off x="323528" y="1009640"/>
            <a:ext cx="1737655" cy="553998"/>
          </a:xfrm>
          <a:prstGeom prst="rect">
            <a:avLst/>
          </a:prstGeom>
          <a:noFill/>
          <a:ln w="9525">
            <a:noFill/>
            <a:miter lim="800000"/>
            <a:headEnd/>
            <a:tailEnd/>
          </a:ln>
          <a:effectLst/>
        </p:spPr>
        <p:txBody>
          <a:bodyPr wrap="none" lIns="0" tIns="0" rIns="0" bIns="0">
            <a:spAutoFit/>
          </a:bodyPr>
          <a:lstStyle/>
          <a:p>
            <a:pPr marL="88900" indent="-88900">
              <a:spcBef>
                <a:spcPct val="0"/>
              </a:spcBef>
            </a:pPr>
            <a:r>
              <a:rPr lang="en-US" sz="1200" dirty="0">
                <a:solidFill>
                  <a:srgbClr val="000000"/>
                </a:solidFill>
              </a:rPr>
              <a:t>Fans </a:t>
            </a:r>
          </a:p>
          <a:p>
            <a:pPr marL="269875" indent="-269875">
              <a:spcBef>
                <a:spcPct val="0"/>
              </a:spcBef>
              <a:buClr>
                <a:srgbClr val="A30B1A"/>
              </a:buClr>
              <a:buFont typeface="Wingdings" pitchFamily="2" charset="2"/>
              <a:buChar char=""/>
            </a:pPr>
            <a:r>
              <a:rPr lang="en-US" sz="1200" dirty="0">
                <a:solidFill>
                  <a:srgbClr val="000000"/>
                </a:solidFill>
              </a:rPr>
              <a:t>Redundant</a:t>
            </a:r>
          </a:p>
          <a:p>
            <a:pPr marL="269875" indent="-269875">
              <a:spcBef>
                <a:spcPct val="0"/>
              </a:spcBef>
              <a:buClr>
                <a:srgbClr val="A30B1A"/>
              </a:buClr>
              <a:buFont typeface="Wingdings" pitchFamily="2" charset="2"/>
              <a:buChar char=""/>
            </a:pPr>
            <a:r>
              <a:rPr lang="en-US" sz="1200" dirty="0">
                <a:solidFill>
                  <a:srgbClr val="000000"/>
                </a:solidFill>
              </a:rPr>
              <a:t>hot-plug/easy change</a:t>
            </a:r>
          </a:p>
        </p:txBody>
      </p:sp>
      <p:sp>
        <p:nvSpPr>
          <p:cNvPr id="40" name="Rectangle 10"/>
          <p:cNvSpPr>
            <a:spLocks noChangeArrowheads="1"/>
          </p:cNvSpPr>
          <p:nvPr/>
        </p:nvSpPr>
        <p:spPr bwMode="auto">
          <a:xfrm>
            <a:off x="7001209" y="3232596"/>
            <a:ext cx="1439862" cy="184666"/>
          </a:xfrm>
          <a:prstGeom prst="rect">
            <a:avLst/>
          </a:prstGeom>
          <a:noFill/>
          <a:ln w="9525" algn="ctr">
            <a:noFill/>
            <a:miter lim="800000"/>
            <a:headEnd/>
            <a:tailEnd/>
          </a:ln>
          <a:effectLst/>
        </p:spPr>
        <p:txBody>
          <a:bodyPr lIns="0" tIns="0" rIns="0" bIns="0">
            <a:spAutoFit/>
          </a:bodyPr>
          <a:lstStyle/>
          <a:p>
            <a:pPr marL="88900" indent="-88900">
              <a:spcBef>
                <a:spcPct val="0"/>
              </a:spcBef>
            </a:pPr>
            <a:r>
              <a:rPr lang="en-US" sz="1200" dirty="0" smtClean="0">
                <a:solidFill>
                  <a:srgbClr val="000000"/>
                </a:solidFill>
                <a:cs typeface="Times New Roman" pitchFamily="18" charset="0"/>
              </a:rPr>
              <a:t>DynamicLoM</a:t>
            </a:r>
            <a:endParaRPr lang="en-US" sz="1200" dirty="0">
              <a:solidFill>
                <a:srgbClr val="000000"/>
              </a:solidFill>
              <a:cs typeface="Times New Roman" pitchFamily="18" charset="0"/>
            </a:endParaRPr>
          </a:p>
        </p:txBody>
      </p:sp>
      <p:sp>
        <p:nvSpPr>
          <p:cNvPr id="41" name="Text Box 17"/>
          <p:cNvSpPr txBox="1">
            <a:spLocks noChangeArrowheads="1"/>
          </p:cNvSpPr>
          <p:nvPr/>
        </p:nvSpPr>
        <p:spPr bwMode="auto">
          <a:xfrm>
            <a:off x="5364088" y="4443958"/>
            <a:ext cx="1158875" cy="369332"/>
          </a:xfrm>
          <a:prstGeom prst="rect">
            <a:avLst/>
          </a:prstGeom>
          <a:noFill/>
          <a:ln w="9525">
            <a:noFill/>
            <a:miter lim="800000"/>
            <a:headEnd/>
            <a:tailEnd/>
          </a:ln>
          <a:effectLst/>
        </p:spPr>
        <p:txBody>
          <a:bodyPr lIns="0" tIns="0" rIns="0" bIns="0">
            <a:spAutoFit/>
          </a:bodyPr>
          <a:lstStyle/>
          <a:p>
            <a:pPr marL="88900" indent="-88900">
              <a:spcBef>
                <a:spcPct val="0"/>
              </a:spcBef>
            </a:pPr>
            <a:r>
              <a:rPr lang="en-US" sz="1200" dirty="0">
                <a:solidFill>
                  <a:srgbClr val="000000"/>
                </a:solidFill>
              </a:rPr>
              <a:t>PCI and PCIe</a:t>
            </a:r>
          </a:p>
          <a:p>
            <a:pPr marL="269875" indent="-269875">
              <a:spcBef>
                <a:spcPct val="0"/>
              </a:spcBef>
              <a:buClr>
                <a:srgbClr val="A30B1A"/>
              </a:buClr>
              <a:buFont typeface="Wingdings" pitchFamily="2" charset="2"/>
              <a:buChar char=""/>
            </a:pPr>
            <a:r>
              <a:rPr lang="en-US" sz="1200" dirty="0">
                <a:solidFill>
                  <a:srgbClr val="000000"/>
                </a:solidFill>
              </a:rPr>
              <a:t>Hot-plug</a:t>
            </a:r>
          </a:p>
        </p:txBody>
      </p:sp>
      <p:sp>
        <p:nvSpPr>
          <p:cNvPr id="42" name="Text Box 18"/>
          <p:cNvSpPr txBox="1">
            <a:spLocks noChangeArrowheads="1"/>
          </p:cNvSpPr>
          <p:nvPr/>
        </p:nvSpPr>
        <p:spPr bwMode="auto">
          <a:xfrm>
            <a:off x="323528" y="3232596"/>
            <a:ext cx="1309688" cy="923330"/>
          </a:xfrm>
          <a:prstGeom prst="rect">
            <a:avLst/>
          </a:prstGeom>
          <a:noFill/>
          <a:ln w="9525">
            <a:noFill/>
            <a:miter lim="800000"/>
            <a:headEnd/>
            <a:tailEnd/>
          </a:ln>
          <a:effectLst/>
        </p:spPr>
        <p:txBody>
          <a:bodyPr lIns="0" tIns="0" rIns="0" bIns="0">
            <a:spAutoFit/>
          </a:bodyPr>
          <a:lstStyle/>
          <a:p>
            <a:pPr marL="88900" indent="-88900">
              <a:spcBef>
                <a:spcPct val="0"/>
              </a:spcBef>
            </a:pPr>
            <a:r>
              <a:rPr lang="en-US" sz="1200" dirty="0">
                <a:solidFill>
                  <a:srgbClr val="000000"/>
                </a:solidFill>
              </a:rPr>
              <a:t>Status info:</a:t>
            </a:r>
          </a:p>
          <a:p>
            <a:pPr marL="269875" indent="-269875">
              <a:spcBef>
                <a:spcPct val="0"/>
              </a:spcBef>
              <a:buClr>
                <a:srgbClr val="A30B1A"/>
              </a:buClr>
              <a:buFont typeface="Wingdings" pitchFamily="2" charset="2"/>
              <a:buChar char=""/>
            </a:pPr>
            <a:r>
              <a:rPr lang="en-US" sz="1200" dirty="0" smtClean="0">
                <a:solidFill>
                  <a:srgbClr val="000000"/>
                </a:solidFill>
              </a:rPr>
              <a:t>LocalView</a:t>
            </a:r>
            <a:br>
              <a:rPr lang="en-US" sz="1200" dirty="0" smtClean="0">
                <a:solidFill>
                  <a:srgbClr val="000000"/>
                </a:solidFill>
              </a:rPr>
            </a:br>
            <a:r>
              <a:rPr lang="en-US" altLang="zh-TW" sz="1200" dirty="0" smtClean="0">
                <a:solidFill>
                  <a:srgbClr val="000000"/>
                </a:solidFill>
              </a:rPr>
              <a:t>LSD or LSP</a:t>
            </a:r>
          </a:p>
          <a:p>
            <a:pPr marL="269875" indent="-269875">
              <a:spcBef>
                <a:spcPct val="0"/>
              </a:spcBef>
              <a:buClr>
                <a:srgbClr val="A30B1A"/>
              </a:buClr>
              <a:buFont typeface="Wingdings" pitchFamily="2" charset="2"/>
              <a:buChar char=""/>
            </a:pPr>
            <a:r>
              <a:rPr lang="en-US" altLang="zh-TW" sz="1200" dirty="0" smtClean="0">
                <a:solidFill>
                  <a:srgbClr val="000000"/>
                </a:solidFill>
              </a:rPr>
              <a:t>LEDs, switches</a:t>
            </a:r>
          </a:p>
          <a:p>
            <a:pPr marL="88900" indent="-88900">
              <a:spcBef>
                <a:spcPct val="0"/>
              </a:spcBef>
            </a:pPr>
            <a:endParaRPr lang="en-US" sz="1200" dirty="0">
              <a:solidFill>
                <a:srgbClr val="000000"/>
              </a:solidFill>
            </a:endParaRPr>
          </a:p>
        </p:txBody>
      </p:sp>
      <p:sp>
        <p:nvSpPr>
          <p:cNvPr id="43" name="Text Box 20"/>
          <p:cNvSpPr txBox="1">
            <a:spLocks noChangeArrowheads="1"/>
          </p:cNvSpPr>
          <p:nvPr/>
        </p:nvSpPr>
        <p:spPr bwMode="auto">
          <a:xfrm>
            <a:off x="2965428" y="846511"/>
            <a:ext cx="2263806" cy="738664"/>
          </a:xfrm>
          <a:prstGeom prst="rect">
            <a:avLst/>
          </a:prstGeom>
          <a:noFill/>
          <a:ln w="9525">
            <a:noFill/>
            <a:miter lim="800000"/>
            <a:headEnd/>
            <a:tailEnd/>
          </a:ln>
          <a:effectLst/>
        </p:spPr>
        <p:txBody>
          <a:bodyPr wrap="square" lIns="0" tIns="0" rIns="0" bIns="0">
            <a:spAutoFit/>
          </a:bodyPr>
          <a:lstStyle/>
          <a:p>
            <a:pPr marL="88900" indent="-88900">
              <a:spcBef>
                <a:spcPct val="0"/>
              </a:spcBef>
            </a:pPr>
            <a:r>
              <a:rPr lang="en-US" sz="1200" dirty="0">
                <a:solidFill>
                  <a:srgbClr val="000000"/>
                </a:solidFill>
              </a:rPr>
              <a:t>Memory </a:t>
            </a:r>
          </a:p>
          <a:p>
            <a:pPr marL="269875" indent="-269875">
              <a:buClr>
                <a:srgbClr val="A30B1A"/>
              </a:buClr>
              <a:buFont typeface="Wingdings" pitchFamily="2" charset="2"/>
              <a:buChar char=""/>
            </a:pPr>
            <a:r>
              <a:rPr lang="en-US" sz="1200" dirty="0">
                <a:solidFill>
                  <a:srgbClr val="000000"/>
                </a:solidFill>
              </a:rPr>
              <a:t>ECC</a:t>
            </a:r>
          </a:p>
          <a:p>
            <a:pPr marL="269875" indent="-269875">
              <a:buClr>
                <a:srgbClr val="A30B1A"/>
              </a:buClr>
              <a:buFont typeface="Wingdings" pitchFamily="2" charset="2"/>
              <a:buChar char=""/>
            </a:pPr>
            <a:r>
              <a:rPr lang="en-US" sz="1200" dirty="0">
                <a:solidFill>
                  <a:srgbClr val="000000"/>
                </a:solidFill>
              </a:rPr>
              <a:t>Hot </a:t>
            </a:r>
            <a:r>
              <a:rPr lang="en-US" sz="1200" dirty="0" smtClean="0">
                <a:solidFill>
                  <a:srgbClr val="000000"/>
                </a:solidFill>
              </a:rPr>
              <a:t>spare, Mirroring, </a:t>
            </a:r>
            <a:endParaRPr lang="en-US" sz="1200" dirty="0">
              <a:solidFill>
                <a:srgbClr val="000000"/>
              </a:solidFill>
            </a:endParaRPr>
          </a:p>
          <a:p>
            <a:pPr marL="269875" indent="-269875">
              <a:buClr>
                <a:srgbClr val="A30B1A"/>
              </a:buClr>
              <a:buFont typeface="Wingdings" pitchFamily="2" charset="2"/>
              <a:buChar char=""/>
            </a:pPr>
            <a:r>
              <a:rPr lang="en-US" sz="1200" dirty="0" smtClean="0">
                <a:solidFill>
                  <a:srgbClr val="000000"/>
                </a:solidFill>
              </a:rPr>
              <a:t>Scrubbing, SDDC, …</a:t>
            </a:r>
            <a:endParaRPr lang="en-US" sz="1200" dirty="0">
              <a:solidFill>
                <a:srgbClr val="000000"/>
              </a:solidFill>
            </a:endParaRPr>
          </a:p>
        </p:txBody>
      </p:sp>
      <p:sp>
        <p:nvSpPr>
          <p:cNvPr id="47" name="Text Box 28"/>
          <p:cNvSpPr txBox="1">
            <a:spLocks noChangeArrowheads="1"/>
          </p:cNvSpPr>
          <p:nvPr/>
        </p:nvSpPr>
        <p:spPr bwMode="auto">
          <a:xfrm>
            <a:off x="2348557" y="4394240"/>
            <a:ext cx="1503363" cy="553998"/>
          </a:xfrm>
          <a:prstGeom prst="rect">
            <a:avLst/>
          </a:prstGeom>
          <a:noFill/>
          <a:ln w="9525">
            <a:noFill/>
            <a:miter lim="800000"/>
            <a:headEnd/>
            <a:tailEnd/>
          </a:ln>
          <a:effectLst/>
        </p:spPr>
        <p:txBody>
          <a:bodyPr lIns="0" tIns="0" rIns="0" bIns="0">
            <a:spAutoFit/>
          </a:bodyPr>
          <a:lstStyle/>
          <a:p>
            <a:pPr marL="88900" indent="-88900">
              <a:spcBef>
                <a:spcPct val="0"/>
              </a:spcBef>
            </a:pPr>
            <a:r>
              <a:rPr lang="en-US" sz="1200" dirty="0">
                <a:solidFill>
                  <a:srgbClr val="000000"/>
                </a:solidFill>
              </a:rPr>
              <a:t>Temperature </a:t>
            </a:r>
          </a:p>
          <a:p>
            <a:pPr marL="269875" indent="-269875">
              <a:spcBef>
                <a:spcPct val="0"/>
              </a:spcBef>
              <a:buClr>
                <a:srgbClr val="A30B1A"/>
              </a:buClr>
              <a:buFont typeface="Wingdings" pitchFamily="2" charset="2"/>
              <a:buChar char=""/>
            </a:pPr>
            <a:r>
              <a:rPr lang="en-US" sz="1200" dirty="0">
                <a:solidFill>
                  <a:srgbClr val="000000"/>
                </a:solidFill>
              </a:rPr>
              <a:t>Control</a:t>
            </a:r>
          </a:p>
          <a:p>
            <a:pPr marL="269875" indent="-269875">
              <a:spcBef>
                <a:spcPct val="0"/>
              </a:spcBef>
              <a:buClr>
                <a:srgbClr val="A30B1A"/>
              </a:buClr>
              <a:buFont typeface="Wingdings" pitchFamily="2" charset="2"/>
              <a:buChar char=""/>
            </a:pPr>
            <a:r>
              <a:rPr lang="en-US" sz="1200" dirty="0" smtClean="0">
                <a:solidFill>
                  <a:srgbClr val="000000"/>
                </a:solidFill>
              </a:rPr>
              <a:t>Cool-safe® ATD</a:t>
            </a:r>
            <a:endParaRPr lang="en-US" sz="1200" dirty="0">
              <a:solidFill>
                <a:srgbClr val="000000"/>
              </a:solidFill>
            </a:endParaRPr>
          </a:p>
        </p:txBody>
      </p:sp>
      <p:sp>
        <p:nvSpPr>
          <p:cNvPr id="50" name="Rectangle 10"/>
          <p:cNvSpPr>
            <a:spLocks noChangeArrowheads="1"/>
          </p:cNvSpPr>
          <p:nvPr/>
        </p:nvSpPr>
        <p:spPr bwMode="auto">
          <a:xfrm>
            <a:off x="6917724" y="3714393"/>
            <a:ext cx="2190780" cy="1107996"/>
          </a:xfrm>
          <a:prstGeom prst="rect">
            <a:avLst/>
          </a:prstGeom>
          <a:noFill/>
          <a:ln w="9525" algn="ctr">
            <a:noFill/>
            <a:miter lim="800000"/>
            <a:headEnd/>
            <a:tailEnd/>
          </a:ln>
          <a:effectLst/>
        </p:spPr>
        <p:txBody>
          <a:bodyPr wrap="square" lIns="0" tIns="0" rIns="0" bIns="0">
            <a:spAutoFit/>
          </a:bodyPr>
          <a:lstStyle/>
          <a:p>
            <a:pPr marL="88900" indent="-88900"/>
            <a:r>
              <a:rPr lang="en-US" sz="1200" dirty="0" smtClean="0">
                <a:solidFill>
                  <a:srgbClr val="000000"/>
                </a:solidFill>
              </a:rPr>
              <a:t>HDD Controllers</a:t>
            </a:r>
          </a:p>
          <a:p>
            <a:pPr marL="269875" indent="-269875">
              <a:spcBef>
                <a:spcPct val="0"/>
              </a:spcBef>
              <a:buClr>
                <a:srgbClr val="A30B1A"/>
              </a:buClr>
              <a:buFont typeface="Wingdings" pitchFamily="2" charset="2"/>
              <a:buChar char=""/>
            </a:pPr>
            <a:r>
              <a:rPr lang="en-US" sz="1200" dirty="0" smtClean="0">
                <a:solidFill>
                  <a:srgbClr val="000000"/>
                </a:solidFill>
              </a:rPr>
              <a:t>Integrated Mirroring </a:t>
            </a:r>
          </a:p>
          <a:p>
            <a:pPr marL="269875" indent="-269875">
              <a:spcBef>
                <a:spcPct val="0"/>
              </a:spcBef>
              <a:buClr>
                <a:srgbClr val="A30B1A"/>
              </a:buClr>
              <a:buFont typeface="Wingdings" pitchFamily="2" charset="2"/>
              <a:buChar char=""/>
            </a:pPr>
            <a:r>
              <a:rPr lang="en-US" sz="1200" dirty="0" smtClean="0">
                <a:solidFill>
                  <a:srgbClr val="000000"/>
                </a:solidFill>
              </a:rPr>
              <a:t>on board RAID and </a:t>
            </a:r>
          </a:p>
          <a:p>
            <a:pPr marL="269875" indent="-269875">
              <a:spcBef>
                <a:spcPct val="0"/>
              </a:spcBef>
              <a:buClr>
                <a:srgbClr val="A30B1A"/>
              </a:buClr>
              <a:buFont typeface="Wingdings" pitchFamily="2" charset="2"/>
              <a:buChar char=""/>
            </a:pPr>
            <a:r>
              <a:rPr lang="en-US" sz="1200" dirty="0" smtClean="0">
                <a:solidFill>
                  <a:srgbClr val="000000"/>
                </a:solidFill>
              </a:rPr>
              <a:t>choice of PCI RAID controllers</a:t>
            </a:r>
          </a:p>
          <a:p>
            <a:pPr marL="269875" indent="-269875">
              <a:spcBef>
                <a:spcPct val="0"/>
              </a:spcBef>
              <a:buClr>
                <a:srgbClr val="A30B1A"/>
              </a:buClr>
              <a:buFont typeface="Wingdings" pitchFamily="2" charset="2"/>
              <a:buChar char=""/>
            </a:pPr>
            <a:r>
              <a:rPr lang="en-US" sz="1200" dirty="0" smtClean="0">
                <a:solidFill>
                  <a:srgbClr val="000000"/>
                </a:solidFill>
              </a:rPr>
              <a:t>FBU</a:t>
            </a:r>
            <a:endParaRPr lang="en-US" sz="1200" dirty="0">
              <a:solidFill>
                <a:srgbClr val="000000"/>
              </a:solidFill>
            </a:endParaRPr>
          </a:p>
        </p:txBody>
      </p:sp>
      <p:sp>
        <p:nvSpPr>
          <p:cNvPr id="51" name="Line 5"/>
          <p:cNvSpPr>
            <a:spLocks noChangeShapeType="1"/>
          </p:cNvSpPr>
          <p:nvPr/>
        </p:nvSpPr>
        <p:spPr bwMode="auto">
          <a:xfrm flipH="1">
            <a:off x="4932040" y="1286639"/>
            <a:ext cx="1985683" cy="1285111"/>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
        <p:nvSpPr>
          <p:cNvPr id="44" name="Line 5"/>
          <p:cNvSpPr>
            <a:spLocks noChangeShapeType="1"/>
          </p:cNvSpPr>
          <p:nvPr/>
        </p:nvSpPr>
        <p:spPr bwMode="auto">
          <a:xfrm flipH="1" flipV="1">
            <a:off x="6917723" y="2571750"/>
            <a:ext cx="390579" cy="215900"/>
          </a:xfrm>
          <a:prstGeom prst="line">
            <a:avLst/>
          </a:prstGeom>
          <a:noFill/>
          <a:ln w="19050">
            <a:solidFill>
              <a:srgbClr val="FF0000"/>
            </a:solidFill>
            <a:round/>
            <a:headEnd/>
            <a:tailEnd type="triangle" w="med" len="med"/>
          </a:ln>
        </p:spPr>
        <p:txBody>
          <a:bodyPr/>
          <a:lstStyle/>
          <a:p>
            <a:endParaRPr lang="de-DE" dirty="0">
              <a:solidFill>
                <a:srgbClr val="000000"/>
              </a:solidFill>
            </a:endParaRPr>
          </a:p>
        </p:txBody>
      </p:sp>
    </p:spTree>
    <p:custDataLst>
      <p:tags r:id="rId1"/>
    </p:custDataLst>
    <p:extLst>
      <p:ext uri="{BB962C8B-B14F-4D97-AF65-F5344CB8AC3E}">
        <p14:creationId xmlns:p14="http://schemas.microsoft.com/office/powerpoint/2010/main" val="30137570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Storage IB\Powerpoint\Tresor_Comp_11_final_sRGB_10_15.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b="-30"/>
          <a:stretch/>
        </p:blipFill>
        <p:spPr bwMode="gray">
          <a:xfrm>
            <a:off x="-1" y="-1"/>
            <a:ext cx="9144001" cy="51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Freeform 6"/>
          <p:cNvSpPr>
            <a:spLocks/>
          </p:cNvSpPr>
          <p:nvPr>
            <p:custDataLst>
              <p:tags r:id="rId2"/>
            </p:custDataLst>
          </p:nvPr>
        </p:nvSpPr>
        <p:spPr bwMode="gray">
          <a:xfrm>
            <a:off x="251520" y="267494"/>
            <a:ext cx="2149907" cy="2591330"/>
          </a:xfrm>
          <a:custGeom>
            <a:avLst/>
            <a:gdLst/>
            <a:ahLst/>
            <a:cxnLst>
              <a:cxn ang="0">
                <a:pos x="1066" y="1285"/>
              </a:cxn>
              <a:cxn ang="0">
                <a:pos x="1066" y="0"/>
              </a:cxn>
              <a:cxn ang="0">
                <a:pos x="0" y="0"/>
              </a:cxn>
              <a:cxn ang="0">
                <a:pos x="0" y="1062"/>
              </a:cxn>
              <a:cxn ang="0">
                <a:pos x="687" y="1062"/>
              </a:cxn>
              <a:cxn ang="0">
                <a:pos x="825" y="1073"/>
              </a:cxn>
              <a:cxn ang="0">
                <a:pos x="1064" y="1285"/>
              </a:cxn>
              <a:cxn ang="0">
                <a:pos x="1066" y="1285"/>
              </a:cxn>
            </a:cxnLst>
            <a:rect l="0" t="0" r="r" b="b"/>
            <a:pathLst>
              <a:path w="1066" h="1285">
                <a:moveTo>
                  <a:pt x="1066" y="1285"/>
                </a:moveTo>
                <a:cubicBezTo>
                  <a:pt x="1066" y="0"/>
                  <a:pt x="1066" y="0"/>
                  <a:pt x="1066" y="0"/>
                </a:cubicBezTo>
                <a:cubicBezTo>
                  <a:pt x="0" y="0"/>
                  <a:pt x="0" y="0"/>
                  <a:pt x="0" y="0"/>
                </a:cubicBezTo>
                <a:cubicBezTo>
                  <a:pt x="0" y="1062"/>
                  <a:pt x="0" y="1062"/>
                  <a:pt x="0" y="1062"/>
                </a:cubicBezTo>
                <a:cubicBezTo>
                  <a:pt x="687" y="1062"/>
                  <a:pt x="687" y="1062"/>
                  <a:pt x="687" y="1062"/>
                </a:cubicBezTo>
                <a:cubicBezTo>
                  <a:pt x="737" y="1062"/>
                  <a:pt x="787" y="1066"/>
                  <a:pt x="825" y="1073"/>
                </a:cubicBezTo>
                <a:cubicBezTo>
                  <a:pt x="965" y="1101"/>
                  <a:pt x="1038" y="1196"/>
                  <a:pt x="1064" y="1285"/>
                </a:cubicBezTo>
                <a:lnTo>
                  <a:pt x="1066" y="1285"/>
                </a:lnTo>
                <a:close/>
              </a:path>
            </a:pathLst>
          </a:custGeom>
          <a:gradFill flip="none" rotWithShape="1">
            <a:gsLst>
              <a:gs pos="0">
                <a:schemeClr val="accent1">
                  <a:alpha val="90000"/>
                </a:schemeClr>
              </a:gs>
              <a:gs pos="100000">
                <a:schemeClr val="accent2">
                  <a:alpha val="90000"/>
                </a:schemeClr>
              </a:gs>
            </a:gsLst>
            <a:lin ang="2700000" scaled="1"/>
            <a:tileRect/>
          </a:gradFill>
          <a:ln w="9525">
            <a:noFill/>
            <a:round/>
            <a:headEnd/>
            <a:tailEnd/>
          </a:ln>
        </p:spPr>
        <p:txBody>
          <a:bodyPr vert="horz" wrap="square" lIns="108000" tIns="108000" rIns="108000" bIns="108000" numCol="1" anchor="t" anchorCtr="0" compatLnSpc="1">
            <a:prstTxWarp prst="textNoShape">
              <a:avLst/>
            </a:prstTxWarp>
          </a:bodyPr>
          <a:lstStyle/>
          <a:p>
            <a:pPr>
              <a:spcBef>
                <a:spcPts val="600"/>
              </a:spcBef>
            </a:pPr>
            <a:r>
              <a:rPr lang="en-US" sz="2000" dirty="0" smtClean="0">
                <a:solidFill>
                  <a:srgbClr val="FFFFFF"/>
                </a:solidFill>
              </a:rPr>
              <a:t>Software-</a:t>
            </a:r>
            <a:r>
              <a:rPr lang="hu-HU" sz="2000" dirty="0" err="1" smtClean="0">
                <a:solidFill>
                  <a:srgbClr val="FFFFFF"/>
                </a:solidFill>
              </a:rPr>
              <a:t>based</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Storage</a:t>
            </a:r>
            <a:r>
              <a:rPr lang="hu-HU" sz="2000" dirty="0" smtClean="0">
                <a:solidFill>
                  <a:srgbClr val="FFFFFF"/>
                </a:solidFill>
              </a:rPr>
              <a:t>: </a:t>
            </a:r>
            <a:r>
              <a:rPr lang="hu-HU" sz="2000" dirty="0" err="1" smtClean="0">
                <a:solidFill>
                  <a:srgbClr val="FFFFFF"/>
                </a:solidFill>
              </a:rPr>
              <a:t>Ceph</a:t>
            </a:r>
            <a:endParaRPr lang="en-US" sz="2000" dirty="0">
              <a:solidFill>
                <a:srgbClr val="FFFFFF"/>
              </a:solidFill>
            </a:endParaRPr>
          </a:p>
        </p:txBody>
      </p:sp>
      <p:grpSp>
        <p:nvGrpSpPr>
          <p:cNvPr id="6" name="Gruppieren 104"/>
          <p:cNvGrpSpPr/>
          <p:nvPr>
            <p:custDataLst>
              <p:tags r:id="rId3"/>
            </p:custDataLst>
          </p:nvPr>
        </p:nvGrpSpPr>
        <p:grpSpPr bwMode="gray">
          <a:xfrm>
            <a:off x="7675553" y="4732953"/>
            <a:ext cx="1213428" cy="110684"/>
            <a:chOff x="7675553" y="4732953"/>
            <a:chExt cx="1213428" cy="110684"/>
          </a:xfrm>
          <a:solidFill>
            <a:schemeClr val="tx1"/>
          </a:solidFill>
        </p:grpSpPr>
        <p:sp>
          <p:nvSpPr>
            <p:cNvPr id="7" name="Freeform 49"/>
            <p:cNvSpPr>
              <a:spLocks/>
            </p:cNvSpPr>
            <p:nvPr userDrawn="1"/>
          </p:nvSpPr>
          <p:spPr bwMode="gray">
            <a:xfrm>
              <a:off x="7675553" y="4758916"/>
              <a:ext cx="35528" cy="58759"/>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grpFill/>
            <a:ln w="9525">
              <a:noFill/>
              <a:round/>
              <a:headEnd/>
              <a:tailEnd/>
            </a:ln>
          </p:spPr>
          <p:txBody>
            <a:bodyPr/>
            <a:lstStyle/>
            <a:p>
              <a:endParaRPr lang="en-US" dirty="0">
                <a:solidFill>
                  <a:srgbClr val="000000"/>
                </a:solidFill>
              </a:endParaRPr>
            </a:p>
          </p:txBody>
        </p:sp>
        <p:sp>
          <p:nvSpPr>
            <p:cNvPr id="8" name="Freeform 50"/>
            <p:cNvSpPr>
              <a:spLocks/>
            </p:cNvSpPr>
            <p:nvPr userDrawn="1"/>
          </p:nvSpPr>
          <p:spPr bwMode="gray">
            <a:xfrm>
              <a:off x="7724748" y="4732953"/>
              <a:ext cx="40994" cy="83355"/>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grpFill/>
            <a:ln w="9525">
              <a:noFill/>
              <a:round/>
              <a:headEnd/>
              <a:tailEnd/>
            </a:ln>
          </p:spPr>
          <p:txBody>
            <a:bodyPr/>
            <a:lstStyle/>
            <a:p>
              <a:endParaRPr lang="en-US" dirty="0">
                <a:solidFill>
                  <a:srgbClr val="000000"/>
                </a:solidFill>
              </a:endParaRPr>
            </a:p>
          </p:txBody>
        </p:sp>
        <p:sp>
          <p:nvSpPr>
            <p:cNvPr id="9" name="Freeform 51"/>
            <p:cNvSpPr>
              <a:spLocks noEditPoints="1"/>
            </p:cNvSpPr>
            <p:nvPr userDrawn="1"/>
          </p:nvSpPr>
          <p:spPr bwMode="gray">
            <a:xfrm>
              <a:off x="7778042" y="4758916"/>
              <a:ext cx="43727" cy="58759"/>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grpFill/>
            <a:ln w="9525">
              <a:noFill/>
              <a:round/>
              <a:headEnd/>
              <a:tailEnd/>
            </a:ln>
          </p:spPr>
          <p:txBody>
            <a:bodyPr/>
            <a:lstStyle/>
            <a:p>
              <a:endParaRPr lang="en-US" dirty="0">
                <a:solidFill>
                  <a:srgbClr val="000000"/>
                </a:solidFill>
              </a:endParaRPr>
            </a:p>
          </p:txBody>
        </p:sp>
        <p:sp>
          <p:nvSpPr>
            <p:cNvPr id="10" name="Freeform 52"/>
            <p:cNvSpPr>
              <a:spLocks noEditPoints="1"/>
            </p:cNvSpPr>
            <p:nvPr userDrawn="1"/>
          </p:nvSpPr>
          <p:spPr bwMode="gray">
            <a:xfrm>
              <a:off x="7838168" y="4758916"/>
              <a:ext cx="43727" cy="83355"/>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grpFill/>
            <a:ln w="9525">
              <a:noFill/>
              <a:round/>
              <a:headEnd/>
              <a:tailEnd/>
            </a:ln>
          </p:spPr>
          <p:txBody>
            <a:bodyPr/>
            <a:lstStyle/>
            <a:p>
              <a:endParaRPr lang="en-US" dirty="0">
                <a:solidFill>
                  <a:srgbClr val="000000"/>
                </a:solidFill>
              </a:endParaRPr>
            </a:p>
          </p:txBody>
        </p:sp>
        <p:sp>
          <p:nvSpPr>
            <p:cNvPr id="11" name="Freeform 53"/>
            <p:cNvSpPr>
              <a:spLocks noEditPoints="1"/>
            </p:cNvSpPr>
            <p:nvPr userDrawn="1"/>
          </p:nvSpPr>
          <p:spPr bwMode="gray">
            <a:xfrm>
              <a:off x="7894193" y="4741152"/>
              <a:ext cx="12299" cy="75157"/>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grpFill/>
            <a:ln w="9525">
              <a:noFill/>
              <a:round/>
              <a:headEnd/>
              <a:tailEnd/>
            </a:ln>
          </p:spPr>
          <p:txBody>
            <a:bodyPr/>
            <a:lstStyle/>
            <a:p>
              <a:endParaRPr lang="en-US" dirty="0">
                <a:solidFill>
                  <a:srgbClr val="000000"/>
                </a:solidFill>
              </a:endParaRPr>
            </a:p>
          </p:txBody>
        </p:sp>
        <p:sp>
          <p:nvSpPr>
            <p:cNvPr id="12" name="Freeform 54"/>
            <p:cNvSpPr>
              <a:spLocks/>
            </p:cNvSpPr>
            <p:nvPr userDrawn="1"/>
          </p:nvSpPr>
          <p:spPr bwMode="gray">
            <a:xfrm>
              <a:off x="7922886" y="4758916"/>
              <a:ext cx="42361" cy="5739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grpFill/>
            <a:ln w="9525">
              <a:noFill/>
              <a:round/>
              <a:headEnd/>
              <a:tailEnd/>
            </a:ln>
          </p:spPr>
          <p:txBody>
            <a:bodyPr/>
            <a:lstStyle/>
            <a:p>
              <a:endParaRPr lang="en-US" dirty="0">
                <a:solidFill>
                  <a:srgbClr val="000000"/>
                </a:solidFill>
              </a:endParaRPr>
            </a:p>
          </p:txBody>
        </p:sp>
        <p:sp>
          <p:nvSpPr>
            <p:cNvPr id="13" name="Freeform 55"/>
            <p:cNvSpPr>
              <a:spLocks noEditPoints="1"/>
            </p:cNvSpPr>
            <p:nvPr userDrawn="1"/>
          </p:nvSpPr>
          <p:spPr bwMode="gray">
            <a:xfrm>
              <a:off x="7977543" y="4758916"/>
              <a:ext cx="43727" cy="84721"/>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grpFill/>
            <a:ln w="9525">
              <a:noFill/>
              <a:round/>
              <a:headEnd/>
              <a:tailEnd/>
            </a:ln>
          </p:spPr>
          <p:txBody>
            <a:bodyPr/>
            <a:lstStyle/>
            <a:p>
              <a:endParaRPr lang="en-US" dirty="0">
                <a:solidFill>
                  <a:srgbClr val="000000"/>
                </a:solidFill>
              </a:endParaRPr>
            </a:p>
          </p:txBody>
        </p:sp>
        <p:sp>
          <p:nvSpPr>
            <p:cNvPr id="14" name="Freeform 56"/>
            <p:cNvSpPr>
              <a:spLocks/>
            </p:cNvSpPr>
            <p:nvPr userDrawn="1"/>
          </p:nvSpPr>
          <p:spPr bwMode="gray">
            <a:xfrm>
              <a:off x="8063631" y="4746617"/>
              <a:ext cx="24597" cy="6969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grpFill/>
            <a:ln w="9525">
              <a:noFill/>
              <a:round/>
              <a:headEnd/>
              <a:tailEnd/>
            </a:ln>
          </p:spPr>
          <p:txBody>
            <a:bodyPr/>
            <a:lstStyle/>
            <a:p>
              <a:endParaRPr lang="en-US" dirty="0">
                <a:solidFill>
                  <a:srgbClr val="000000"/>
                </a:solidFill>
              </a:endParaRPr>
            </a:p>
          </p:txBody>
        </p:sp>
        <p:sp>
          <p:nvSpPr>
            <p:cNvPr id="15" name="Freeform 57"/>
            <p:cNvSpPr>
              <a:spLocks noEditPoints="1"/>
            </p:cNvSpPr>
            <p:nvPr userDrawn="1"/>
          </p:nvSpPr>
          <p:spPr bwMode="gray">
            <a:xfrm>
              <a:off x="8096427" y="4758916"/>
              <a:ext cx="46460" cy="58759"/>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grpFill/>
            <a:ln w="9525">
              <a:noFill/>
              <a:round/>
              <a:headEnd/>
              <a:tailEnd/>
            </a:ln>
          </p:spPr>
          <p:txBody>
            <a:bodyPr/>
            <a:lstStyle/>
            <a:p>
              <a:endParaRPr lang="en-US" dirty="0">
                <a:solidFill>
                  <a:srgbClr val="000000"/>
                </a:solidFill>
              </a:endParaRPr>
            </a:p>
          </p:txBody>
        </p:sp>
        <p:sp>
          <p:nvSpPr>
            <p:cNvPr id="16" name="Freeform 58"/>
            <p:cNvSpPr>
              <a:spLocks/>
            </p:cNvSpPr>
            <p:nvPr userDrawn="1"/>
          </p:nvSpPr>
          <p:spPr bwMode="gray">
            <a:xfrm>
              <a:off x="8156551" y="4758916"/>
              <a:ext cx="71057" cy="5739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grpFill/>
            <a:ln w="9525">
              <a:noFill/>
              <a:round/>
              <a:headEnd/>
              <a:tailEnd/>
            </a:ln>
          </p:spPr>
          <p:txBody>
            <a:bodyPr/>
            <a:lstStyle/>
            <a:p>
              <a:endParaRPr lang="en-US" dirty="0">
                <a:solidFill>
                  <a:srgbClr val="000000"/>
                </a:solidFill>
              </a:endParaRPr>
            </a:p>
          </p:txBody>
        </p:sp>
        <p:sp>
          <p:nvSpPr>
            <p:cNvPr id="17" name="Freeform 62"/>
            <p:cNvSpPr>
              <a:spLocks noEditPoints="1"/>
            </p:cNvSpPr>
            <p:nvPr userDrawn="1"/>
          </p:nvSpPr>
          <p:spPr bwMode="gray">
            <a:xfrm>
              <a:off x="8241273" y="4758916"/>
              <a:ext cx="46460" cy="58759"/>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grpFill/>
            <a:ln w="9525">
              <a:noFill/>
              <a:round/>
              <a:headEnd/>
              <a:tailEnd/>
            </a:ln>
          </p:spPr>
          <p:txBody>
            <a:bodyPr/>
            <a:lstStyle/>
            <a:p>
              <a:endParaRPr lang="en-US" dirty="0">
                <a:solidFill>
                  <a:srgbClr val="000000"/>
                </a:solidFill>
              </a:endParaRPr>
            </a:p>
          </p:txBody>
        </p:sp>
        <p:sp>
          <p:nvSpPr>
            <p:cNvPr id="18" name="Freeform 63"/>
            <p:cNvSpPr>
              <a:spLocks/>
            </p:cNvSpPr>
            <p:nvPr userDrawn="1"/>
          </p:nvSpPr>
          <p:spPr bwMode="gray">
            <a:xfrm>
              <a:off x="8301398" y="4758916"/>
              <a:ext cx="23230" cy="5739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grpFill/>
            <a:ln w="9525">
              <a:noFill/>
              <a:round/>
              <a:headEnd/>
              <a:tailEnd/>
            </a:ln>
          </p:spPr>
          <p:txBody>
            <a:bodyPr/>
            <a:lstStyle/>
            <a:p>
              <a:endParaRPr lang="en-US" dirty="0">
                <a:solidFill>
                  <a:srgbClr val="000000"/>
                </a:solidFill>
              </a:endParaRPr>
            </a:p>
          </p:txBody>
        </p:sp>
        <p:sp>
          <p:nvSpPr>
            <p:cNvPr id="19" name="Freeform 64"/>
            <p:cNvSpPr>
              <a:spLocks/>
            </p:cNvSpPr>
            <p:nvPr userDrawn="1"/>
          </p:nvSpPr>
          <p:spPr bwMode="gray">
            <a:xfrm>
              <a:off x="8335559" y="4758916"/>
              <a:ext cx="23230" cy="5739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grpFill/>
            <a:ln w="9525">
              <a:noFill/>
              <a:round/>
              <a:headEnd/>
              <a:tailEnd/>
            </a:ln>
          </p:spPr>
          <p:txBody>
            <a:bodyPr/>
            <a:lstStyle/>
            <a:p>
              <a:endParaRPr lang="en-US" dirty="0">
                <a:solidFill>
                  <a:srgbClr val="000000"/>
                </a:solidFill>
              </a:endParaRPr>
            </a:p>
          </p:txBody>
        </p:sp>
        <p:sp>
          <p:nvSpPr>
            <p:cNvPr id="20" name="Freeform 65"/>
            <p:cNvSpPr>
              <a:spLocks noEditPoints="1"/>
            </p:cNvSpPr>
            <p:nvPr userDrawn="1"/>
          </p:nvSpPr>
          <p:spPr bwMode="gray">
            <a:xfrm>
              <a:off x="8365622" y="4758916"/>
              <a:ext cx="46460" cy="58759"/>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grpFill/>
            <a:ln w="9525">
              <a:noFill/>
              <a:round/>
              <a:headEnd/>
              <a:tailEnd/>
            </a:ln>
          </p:spPr>
          <p:txBody>
            <a:bodyPr/>
            <a:lstStyle/>
            <a:p>
              <a:endParaRPr lang="en-US" dirty="0">
                <a:solidFill>
                  <a:srgbClr val="000000"/>
                </a:solidFill>
              </a:endParaRPr>
            </a:p>
          </p:txBody>
        </p:sp>
        <p:sp>
          <p:nvSpPr>
            <p:cNvPr id="21" name="Freeform 66"/>
            <p:cNvSpPr>
              <a:spLocks/>
            </p:cNvSpPr>
            <p:nvPr userDrawn="1"/>
          </p:nvSpPr>
          <p:spPr bwMode="gray">
            <a:xfrm>
              <a:off x="8417548" y="4760282"/>
              <a:ext cx="71057" cy="56026"/>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grpFill/>
            <a:ln w="9525">
              <a:noFill/>
              <a:round/>
              <a:headEnd/>
              <a:tailEnd/>
            </a:ln>
          </p:spPr>
          <p:txBody>
            <a:bodyPr/>
            <a:lstStyle/>
            <a:p>
              <a:endParaRPr lang="en-US" dirty="0">
                <a:solidFill>
                  <a:srgbClr val="000000"/>
                </a:solidFill>
              </a:endParaRPr>
            </a:p>
          </p:txBody>
        </p:sp>
        <p:sp>
          <p:nvSpPr>
            <p:cNvPr id="22" name="Freeform 67"/>
            <p:cNvSpPr>
              <a:spLocks/>
            </p:cNvSpPr>
            <p:nvPr userDrawn="1"/>
          </p:nvSpPr>
          <p:spPr bwMode="gray">
            <a:xfrm>
              <a:off x="8515934" y="4760282"/>
              <a:ext cx="71057" cy="56026"/>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grpFill/>
            <a:ln w="9525">
              <a:noFill/>
              <a:round/>
              <a:headEnd/>
              <a:tailEnd/>
            </a:ln>
          </p:spPr>
          <p:txBody>
            <a:bodyPr/>
            <a:lstStyle/>
            <a:p>
              <a:endParaRPr lang="en-US" dirty="0">
                <a:solidFill>
                  <a:srgbClr val="000000"/>
                </a:solidFill>
              </a:endParaRPr>
            </a:p>
          </p:txBody>
        </p:sp>
        <p:sp>
          <p:nvSpPr>
            <p:cNvPr id="23" name="Freeform 68"/>
            <p:cNvSpPr>
              <a:spLocks noEditPoints="1"/>
            </p:cNvSpPr>
            <p:nvPr userDrawn="1"/>
          </p:nvSpPr>
          <p:spPr bwMode="gray">
            <a:xfrm>
              <a:off x="8596556" y="4741152"/>
              <a:ext cx="12299" cy="75157"/>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grpFill/>
            <a:ln w="9525">
              <a:noFill/>
              <a:round/>
              <a:headEnd/>
              <a:tailEnd/>
            </a:ln>
          </p:spPr>
          <p:txBody>
            <a:bodyPr/>
            <a:lstStyle/>
            <a:p>
              <a:endParaRPr lang="en-US" dirty="0">
                <a:solidFill>
                  <a:srgbClr val="000000"/>
                </a:solidFill>
              </a:endParaRPr>
            </a:p>
          </p:txBody>
        </p:sp>
        <p:sp>
          <p:nvSpPr>
            <p:cNvPr id="24" name="Freeform 69"/>
            <p:cNvSpPr>
              <a:spLocks/>
            </p:cNvSpPr>
            <p:nvPr userDrawn="1"/>
          </p:nvSpPr>
          <p:spPr bwMode="gray">
            <a:xfrm>
              <a:off x="8625252" y="4746617"/>
              <a:ext cx="24597" cy="6969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grpFill/>
            <a:ln w="9525">
              <a:noFill/>
              <a:round/>
              <a:headEnd/>
              <a:tailEnd/>
            </a:ln>
          </p:spPr>
          <p:txBody>
            <a:bodyPr/>
            <a:lstStyle/>
            <a:p>
              <a:endParaRPr lang="en-US" dirty="0">
                <a:solidFill>
                  <a:srgbClr val="000000"/>
                </a:solidFill>
              </a:endParaRPr>
            </a:p>
          </p:txBody>
        </p:sp>
        <p:sp>
          <p:nvSpPr>
            <p:cNvPr id="25" name="Freeform 70"/>
            <p:cNvSpPr>
              <a:spLocks/>
            </p:cNvSpPr>
            <p:nvPr userDrawn="1"/>
          </p:nvSpPr>
          <p:spPr bwMode="gray">
            <a:xfrm>
              <a:off x="8660780" y="4732953"/>
              <a:ext cx="42361" cy="83355"/>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grpFill/>
            <a:ln w="9525">
              <a:noFill/>
              <a:round/>
              <a:headEnd/>
              <a:tailEnd/>
            </a:ln>
          </p:spPr>
          <p:txBody>
            <a:bodyPr/>
            <a:lstStyle/>
            <a:p>
              <a:endParaRPr lang="en-US" dirty="0">
                <a:solidFill>
                  <a:srgbClr val="000000"/>
                </a:solidFill>
              </a:endParaRPr>
            </a:p>
          </p:txBody>
        </p:sp>
        <p:sp>
          <p:nvSpPr>
            <p:cNvPr id="26" name="Freeform 71"/>
            <p:cNvSpPr>
              <a:spLocks/>
            </p:cNvSpPr>
            <p:nvPr userDrawn="1"/>
          </p:nvSpPr>
          <p:spPr bwMode="gray">
            <a:xfrm>
              <a:off x="8737302" y="4760282"/>
              <a:ext cx="46460" cy="81988"/>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grpFill/>
            <a:ln w="9525">
              <a:noFill/>
              <a:round/>
              <a:headEnd/>
              <a:tailEnd/>
            </a:ln>
          </p:spPr>
          <p:txBody>
            <a:bodyPr/>
            <a:lstStyle/>
            <a:p>
              <a:endParaRPr lang="en-US" dirty="0">
                <a:solidFill>
                  <a:srgbClr val="000000"/>
                </a:solidFill>
              </a:endParaRPr>
            </a:p>
          </p:txBody>
        </p:sp>
        <p:sp>
          <p:nvSpPr>
            <p:cNvPr id="27" name="Freeform 72"/>
            <p:cNvSpPr>
              <a:spLocks noEditPoints="1"/>
            </p:cNvSpPr>
            <p:nvPr userDrawn="1"/>
          </p:nvSpPr>
          <p:spPr bwMode="gray">
            <a:xfrm>
              <a:off x="8789228" y="4758916"/>
              <a:ext cx="46460" cy="58759"/>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grpFill/>
            <a:ln w="9525">
              <a:noFill/>
              <a:round/>
              <a:headEnd/>
              <a:tailEnd/>
            </a:ln>
          </p:spPr>
          <p:txBody>
            <a:bodyPr/>
            <a:lstStyle/>
            <a:p>
              <a:endParaRPr lang="en-US" dirty="0">
                <a:solidFill>
                  <a:srgbClr val="000000"/>
                </a:solidFill>
              </a:endParaRPr>
            </a:p>
          </p:txBody>
        </p:sp>
        <p:sp>
          <p:nvSpPr>
            <p:cNvPr id="28" name="Freeform 73"/>
            <p:cNvSpPr>
              <a:spLocks/>
            </p:cNvSpPr>
            <p:nvPr userDrawn="1"/>
          </p:nvSpPr>
          <p:spPr bwMode="gray">
            <a:xfrm>
              <a:off x="8849353" y="4760282"/>
              <a:ext cx="39628" cy="5739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grpFill/>
            <a:ln w="9525">
              <a:noFill/>
              <a:round/>
              <a:headEnd/>
              <a:tailEnd/>
            </a:ln>
          </p:spPr>
          <p:txBody>
            <a:bodyPr/>
            <a:lstStyle/>
            <a:p>
              <a:endParaRPr lang="en-US" dirty="0">
                <a:solidFill>
                  <a:srgbClr val="000000"/>
                </a:solidFill>
              </a:endParaRPr>
            </a:p>
          </p:txBody>
        </p:sp>
      </p:grpSp>
      <p:grpSp>
        <p:nvGrpSpPr>
          <p:cNvPr id="29" name="Group 109"/>
          <p:cNvGrpSpPr/>
          <p:nvPr/>
        </p:nvGrpSpPr>
        <p:grpSpPr bwMode="gray">
          <a:xfrm>
            <a:off x="8010525" y="249238"/>
            <a:ext cx="892176" cy="434975"/>
            <a:chOff x="8010525" y="249238"/>
            <a:chExt cx="892176" cy="434975"/>
          </a:xfrm>
        </p:grpSpPr>
        <p:sp>
          <p:nvSpPr>
            <p:cNvPr id="3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75953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latin typeface="Fujitsu Sans" panose="020B0404060202020204" pitchFamily="34" charset="0"/>
              </a:rPr>
              <a:t>N</a:t>
            </a:r>
            <a:r>
              <a:rPr lang="hu-HU" dirty="0" smtClean="0">
                <a:latin typeface="Fujitsu Sans" panose="020B0404060202020204" pitchFamily="34" charset="0"/>
              </a:rPr>
              <a:t>e csak fájlrendszerben gondolkozzunk!</a:t>
            </a:r>
            <a:endParaRPr lang="en-US" dirty="0">
              <a:latin typeface="Fujitsu Sans" panose="020B040406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37" y="1339138"/>
            <a:ext cx="3991054" cy="289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05508" y="1203598"/>
            <a:ext cx="4242956" cy="305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203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ADJUSTSHAPES_ARROWANGLE" val="45"/>
  <p:tag name="VCT_ADJUSTSHAPES_CHEVRONANGLE" val="60"/>
  <p:tag name="VCT_ADJUSTSHAPES_ROUNDRECTPOINTS" val="30"/>
</p:tagLst>
</file>

<file path=ppt/tags/tag10.xml><?xml version="1.0" encoding="utf-8"?>
<p:tagLst xmlns:a="http://schemas.openxmlformats.org/drawingml/2006/main" xmlns:r="http://schemas.openxmlformats.org/officeDocument/2006/relationships" xmlns:p="http://schemas.openxmlformats.org/presentationml/2006/main">
  <p:tag name="VCT-RADIUS" val="30"/>
</p:tagLst>
</file>

<file path=ppt/tags/tag100.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01.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02.xml><?xml version="1.0" encoding="utf-8"?>
<p:tagLst xmlns:a="http://schemas.openxmlformats.org/drawingml/2006/main" xmlns:r="http://schemas.openxmlformats.org/officeDocument/2006/relationships" xmlns:p="http://schemas.openxmlformats.org/presentationml/2006/main">
  <p:tag name="VCT-RADIUS" val="30"/>
</p:tagLst>
</file>

<file path=ppt/tags/tag103.xml><?xml version="1.0" encoding="utf-8"?>
<p:tagLst xmlns:a="http://schemas.openxmlformats.org/drawingml/2006/main" xmlns:r="http://schemas.openxmlformats.org/officeDocument/2006/relationships" xmlns:p="http://schemas.openxmlformats.org/presentationml/2006/main">
  <p:tag name="VCT-RADIUS" val="30"/>
</p:tagLst>
</file>

<file path=ppt/tags/tag104.xml><?xml version="1.0" encoding="utf-8"?>
<p:tagLst xmlns:a="http://schemas.openxmlformats.org/drawingml/2006/main" xmlns:r="http://schemas.openxmlformats.org/officeDocument/2006/relationships" xmlns:p="http://schemas.openxmlformats.org/presentationml/2006/main">
  <p:tag name="VCT-RADIUS" val="30"/>
</p:tagLst>
</file>

<file path=ppt/tags/tag105.xml><?xml version="1.0" encoding="utf-8"?>
<p:tagLst xmlns:a="http://schemas.openxmlformats.org/drawingml/2006/main" xmlns:r="http://schemas.openxmlformats.org/officeDocument/2006/relationships" xmlns:p="http://schemas.openxmlformats.org/presentationml/2006/main">
  <p:tag name="VCT-RADIUS" val="30"/>
</p:tagLst>
</file>

<file path=ppt/tags/tag106.xml><?xml version="1.0" encoding="utf-8"?>
<p:tagLst xmlns:a="http://schemas.openxmlformats.org/drawingml/2006/main" xmlns:r="http://schemas.openxmlformats.org/officeDocument/2006/relationships" xmlns:p="http://schemas.openxmlformats.org/presentationml/2006/main">
  <p:tag name="VCT-RADIUS" val="30"/>
</p:tagLst>
</file>

<file path=ppt/tags/tag107.xml><?xml version="1.0" encoding="utf-8"?>
<p:tagLst xmlns:a="http://schemas.openxmlformats.org/drawingml/2006/main" xmlns:r="http://schemas.openxmlformats.org/officeDocument/2006/relationships" xmlns:p="http://schemas.openxmlformats.org/presentationml/2006/main">
  <p:tag name="VCT-RADIUS" val="30"/>
</p:tagLst>
</file>

<file path=ppt/tags/tag108.xml><?xml version="1.0" encoding="utf-8"?>
<p:tagLst xmlns:a="http://schemas.openxmlformats.org/drawingml/2006/main" xmlns:r="http://schemas.openxmlformats.org/officeDocument/2006/relationships" xmlns:p="http://schemas.openxmlformats.org/presentationml/2006/main">
  <p:tag name="VCT-RADIUS" val="30"/>
</p:tagLst>
</file>

<file path=ppt/tags/tag109.xml><?xml version="1.0" encoding="utf-8"?>
<p:tagLst xmlns:a="http://schemas.openxmlformats.org/drawingml/2006/main" xmlns:r="http://schemas.openxmlformats.org/officeDocument/2006/relationships" xmlns:p="http://schemas.openxmlformats.org/presentationml/2006/main">
  <p:tag name="VCT-RADIUS" val="30"/>
</p:tagLst>
</file>

<file path=ppt/tags/tag11.xml><?xml version="1.0" encoding="utf-8"?>
<p:tagLst xmlns:a="http://schemas.openxmlformats.org/drawingml/2006/main" xmlns:r="http://schemas.openxmlformats.org/officeDocument/2006/relationships" xmlns:p="http://schemas.openxmlformats.org/presentationml/2006/main">
  <p:tag name="VCT-RADIUS" val="30"/>
</p:tagLst>
</file>

<file path=ppt/tags/tag110.xml><?xml version="1.0" encoding="utf-8"?>
<p:tagLst xmlns:a="http://schemas.openxmlformats.org/drawingml/2006/main" xmlns:r="http://schemas.openxmlformats.org/officeDocument/2006/relationships" xmlns:p="http://schemas.openxmlformats.org/presentationml/2006/main">
  <p:tag name="VCT-RADIUS" val="30"/>
</p:tagLst>
</file>

<file path=ppt/tags/tag111.xml><?xml version="1.0" encoding="utf-8"?>
<p:tagLst xmlns:a="http://schemas.openxmlformats.org/drawingml/2006/main" xmlns:r="http://schemas.openxmlformats.org/officeDocument/2006/relationships" xmlns:p="http://schemas.openxmlformats.org/presentationml/2006/main">
  <p:tag name="VCT-RADIUS" val="30"/>
</p:tagLst>
</file>

<file path=ppt/tags/tag112.xml><?xml version="1.0" encoding="utf-8"?>
<p:tagLst xmlns:a="http://schemas.openxmlformats.org/drawingml/2006/main" xmlns:r="http://schemas.openxmlformats.org/officeDocument/2006/relationships" xmlns:p="http://schemas.openxmlformats.org/presentationml/2006/main">
  <p:tag name="VCT-RADIUS" val="30"/>
</p:tagLst>
</file>

<file path=ppt/tags/tag113.xml><?xml version="1.0" encoding="utf-8"?>
<p:tagLst xmlns:a="http://schemas.openxmlformats.org/drawingml/2006/main" xmlns:r="http://schemas.openxmlformats.org/officeDocument/2006/relationships" xmlns:p="http://schemas.openxmlformats.org/presentationml/2006/main">
  <p:tag name="VCT-RADIUS" val="30"/>
</p:tagLst>
</file>

<file path=ppt/tags/tag114.xml><?xml version="1.0" encoding="utf-8"?>
<p:tagLst xmlns:a="http://schemas.openxmlformats.org/drawingml/2006/main" xmlns:r="http://schemas.openxmlformats.org/officeDocument/2006/relationships" xmlns:p="http://schemas.openxmlformats.org/presentationml/2006/main">
  <p:tag name="VCT-RADIUS" val="30"/>
</p:tagLst>
</file>

<file path=ppt/tags/tag115.xml><?xml version="1.0" encoding="utf-8"?>
<p:tagLst xmlns:a="http://schemas.openxmlformats.org/drawingml/2006/main" xmlns:r="http://schemas.openxmlformats.org/officeDocument/2006/relationships" xmlns:p="http://schemas.openxmlformats.org/presentationml/2006/main">
  <p:tag name="VCT-RADIUS" val="30"/>
</p:tagLst>
</file>

<file path=ppt/tags/tag116.xml><?xml version="1.0" encoding="utf-8"?>
<p:tagLst xmlns:a="http://schemas.openxmlformats.org/drawingml/2006/main" xmlns:r="http://schemas.openxmlformats.org/officeDocument/2006/relationships" xmlns:p="http://schemas.openxmlformats.org/presentationml/2006/main">
  <p:tag name="VCT-RADIUS" val="30"/>
</p:tagLst>
</file>

<file path=ppt/tags/tag117.xml><?xml version="1.0" encoding="utf-8"?>
<p:tagLst xmlns:a="http://schemas.openxmlformats.org/drawingml/2006/main" xmlns:r="http://schemas.openxmlformats.org/officeDocument/2006/relationships" xmlns:p="http://schemas.openxmlformats.org/presentationml/2006/main">
  <p:tag name="VCT-RADIUS" val="30"/>
</p:tagLst>
</file>

<file path=ppt/tags/tag118.xml><?xml version="1.0" encoding="utf-8"?>
<p:tagLst xmlns:a="http://schemas.openxmlformats.org/drawingml/2006/main" xmlns:r="http://schemas.openxmlformats.org/officeDocument/2006/relationships" xmlns:p="http://schemas.openxmlformats.org/presentationml/2006/main">
  <p:tag name="VCT-RADIUS" val="30"/>
</p:tagLst>
</file>

<file path=ppt/tags/tag119.xml><?xml version="1.0" encoding="utf-8"?>
<p:tagLst xmlns:a="http://schemas.openxmlformats.org/drawingml/2006/main" xmlns:r="http://schemas.openxmlformats.org/officeDocument/2006/relationships" xmlns:p="http://schemas.openxmlformats.org/presentationml/2006/main">
  <p:tag name="VCT-RADIUS" val="30"/>
</p:tagLst>
</file>

<file path=ppt/tags/tag12.xml><?xml version="1.0" encoding="utf-8"?>
<p:tagLst xmlns:a="http://schemas.openxmlformats.org/drawingml/2006/main" xmlns:r="http://schemas.openxmlformats.org/officeDocument/2006/relationships" xmlns:p="http://schemas.openxmlformats.org/presentationml/2006/main">
  <p:tag name="VCT-RADIUS" val="30"/>
</p:tagLst>
</file>

<file path=ppt/tags/tag120.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121.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122.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23.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24.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25.xml><?xml version="1.0" encoding="utf-8"?>
<p:tagLst xmlns:a="http://schemas.openxmlformats.org/drawingml/2006/main" xmlns:r="http://schemas.openxmlformats.org/officeDocument/2006/relationships" xmlns:p="http://schemas.openxmlformats.org/presentationml/2006/main">
  <p:tag name="VCT-RADIUS" val="30"/>
</p:tagLst>
</file>

<file path=ppt/tags/tag126.xml><?xml version="1.0" encoding="utf-8"?>
<p:tagLst xmlns:a="http://schemas.openxmlformats.org/drawingml/2006/main" xmlns:r="http://schemas.openxmlformats.org/officeDocument/2006/relationships" xmlns:p="http://schemas.openxmlformats.org/presentationml/2006/main">
  <p:tag name="VCT-RADIUS" val="30"/>
</p:tagLst>
</file>

<file path=ppt/tags/tag127.xml><?xml version="1.0" encoding="utf-8"?>
<p:tagLst xmlns:a="http://schemas.openxmlformats.org/drawingml/2006/main" xmlns:r="http://schemas.openxmlformats.org/officeDocument/2006/relationships" xmlns:p="http://schemas.openxmlformats.org/presentationml/2006/main">
  <p:tag name="VCT-RADIUS" val="30"/>
</p:tagLst>
</file>

<file path=ppt/tags/tag128.xml><?xml version="1.0" encoding="utf-8"?>
<p:tagLst xmlns:a="http://schemas.openxmlformats.org/drawingml/2006/main" xmlns:r="http://schemas.openxmlformats.org/officeDocument/2006/relationships" xmlns:p="http://schemas.openxmlformats.org/presentationml/2006/main">
  <p:tag name="VCT-RADIUS" val="30"/>
</p:tagLst>
</file>

<file path=ppt/tags/tag129.xml><?xml version="1.0" encoding="utf-8"?>
<p:tagLst xmlns:a="http://schemas.openxmlformats.org/drawingml/2006/main" xmlns:r="http://schemas.openxmlformats.org/officeDocument/2006/relationships" xmlns:p="http://schemas.openxmlformats.org/presentationml/2006/main">
  <p:tag name="VCT-RADIUS" val="30"/>
</p:tagLst>
</file>

<file path=ppt/tags/tag13.xml><?xml version="1.0" encoding="utf-8"?>
<p:tagLst xmlns:a="http://schemas.openxmlformats.org/drawingml/2006/main" xmlns:r="http://schemas.openxmlformats.org/officeDocument/2006/relationships" xmlns:p="http://schemas.openxmlformats.org/presentationml/2006/main">
  <p:tag name="VCT-RADIUS" val="30"/>
</p:tagLst>
</file>

<file path=ppt/tags/tag130.xml><?xml version="1.0" encoding="utf-8"?>
<p:tagLst xmlns:a="http://schemas.openxmlformats.org/drawingml/2006/main" xmlns:r="http://schemas.openxmlformats.org/officeDocument/2006/relationships" xmlns:p="http://schemas.openxmlformats.org/presentationml/2006/main">
  <p:tag name="VCT-RADIUS" val="30"/>
</p:tagLst>
</file>

<file path=ppt/tags/tag131.xml><?xml version="1.0" encoding="utf-8"?>
<p:tagLst xmlns:a="http://schemas.openxmlformats.org/drawingml/2006/main" xmlns:r="http://schemas.openxmlformats.org/officeDocument/2006/relationships" xmlns:p="http://schemas.openxmlformats.org/presentationml/2006/main">
  <p:tag name="VCT-RADIUS" val="30"/>
</p:tagLst>
</file>

<file path=ppt/tags/tag132.xml><?xml version="1.0" encoding="utf-8"?>
<p:tagLst xmlns:a="http://schemas.openxmlformats.org/drawingml/2006/main" xmlns:r="http://schemas.openxmlformats.org/officeDocument/2006/relationships" xmlns:p="http://schemas.openxmlformats.org/presentationml/2006/main">
  <p:tag name="VCT-RADIUS" val="30"/>
</p:tagLst>
</file>

<file path=ppt/tags/tag133.xml><?xml version="1.0" encoding="utf-8"?>
<p:tagLst xmlns:a="http://schemas.openxmlformats.org/drawingml/2006/main" xmlns:r="http://schemas.openxmlformats.org/officeDocument/2006/relationships" xmlns:p="http://schemas.openxmlformats.org/presentationml/2006/main">
  <p:tag name="VCT-RADIUS" val="30"/>
</p:tagLst>
</file>

<file path=ppt/tags/tag134.xml><?xml version="1.0" encoding="utf-8"?>
<p:tagLst xmlns:a="http://schemas.openxmlformats.org/drawingml/2006/main" xmlns:r="http://schemas.openxmlformats.org/officeDocument/2006/relationships" xmlns:p="http://schemas.openxmlformats.org/presentationml/2006/main">
  <p:tag name="VCT-RADIUS" val="30"/>
</p:tagLst>
</file>

<file path=ppt/tags/tag135.xml><?xml version="1.0" encoding="utf-8"?>
<p:tagLst xmlns:a="http://schemas.openxmlformats.org/drawingml/2006/main" xmlns:r="http://schemas.openxmlformats.org/officeDocument/2006/relationships" xmlns:p="http://schemas.openxmlformats.org/presentationml/2006/main">
  <p:tag name="VCT-RADIUS" val="30"/>
</p:tagLst>
</file>

<file path=ppt/tags/tag136.xml><?xml version="1.0" encoding="utf-8"?>
<p:tagLst xmlns:a="http://schemas.openxmlformats.org/drawingml/2006/main" xmlns:r="http://schemas.openxmlformats.org/officeDocument/2006/relationships" xmlns:p="http://schemas.openxmlformats.org/presentationml/2006/main">
  <p:tag name="VCT-RADIUS" val="30"/>
</p:tagLst>
</file>

<file path=ppt/tags/tag137.xml><?xml version="1.0" encoding="utf-8"?>
<p:tagLst xmlns:a="http://schemas.openxmlformats.org/drawingml/2006/main" xmlns:r="http://schemas.openxmlformats.org/officeDocument/2006/relationships" xmlns:p="http://schemas.openxmlformats.org/presentationml/2006/main">
  <p:tag name="VCT-RADIUS" val="30"/>
</p:tagLst>
</file>

<file path=ppt/tags/tag138.xml><?xml version="1.0" encoding="utf-8"?>
<p:tagLst xmlns:a="http://schemas.openxmlformats.org/drawingml/2006/main" xmlns:r="http://schemas.openxmlformats.org/officeDocument/2006/relationships" xmlns:p="http://schemas.openxmlformats.org/presentationml/2006/main">
  <p:tag name="VCT-RADIUS" val="30"/>
</p:tagLst>
</file>

<file path=ppt/tags/tag139.xml><?xml version="1.0" encoding="utf-8"?>
<p:tagLst xmlns:a="http://schemas.openxmlformats.org/drawingml/2006/main" xmlns:r="http://schemas.openxmlformats.org/officeDocument/2006/relationships" xmlns:p="http://schemas.openxmlformats.org/presentationml/2006/main">
  <p:tag name="VCT-RADIUS" val="30"/>
</p:tagLst>
</file>

<file path=ppt/tags/tag14.xml><?xml version="1.0" encoding="utf-8"?>
<p:tagLst xmlns:a="http://schemas.openxmlformats.org/drawingml/2006/main" xmlns:r="http://schemas.openxmlformats.org/officeDocument/2006/relationships" xmlns:p="http://schemas.openxmlformats.org/presentationml/2006/main">
  <p:tag name="VCT-RADIUS" val="30"/>
</p:tagLst>
</file>

<file path=ppt/tags/tag140.xml><?xml version="1.0" encoding="utf-8"?>
<p:tagLst xmlns:a="http://schemas.openxmlformats.org/drawingml/2006/main" xmlns:r="http://schemas.openxmlformats.org/officeDocument/2006/relationships" xmlns:p="http://schemas.openxmlformats.org/presentationml/2006/main">
  <p:tag name="VCT-RADIUS" val="30"/>
</p:tagLst>
</file>

<file path=ppt/tags/tag141.xml><?xml version="1.0" encoding="utf-8"?>
<p:tagLst xmlns:a="http://schemas.openxmlformats.org/drawingml/2006/main" xmlns:r="http://schemas.openxmlformats.org/officeDocument/2006/relationships" xmlns:p="http://schemas.openxmlformats.org/presentationml/2006/main">
  <p:tag name="VCT-RADIUS" val="30"/>
</p:tagLst>
</file>

<file path=ppt/tags/tag142.xml><?xml version="1.0" encoding="utf-8"?>
<p:tagLst xmlns:a="http://schemas.openxmlformats.org/drawingml/2006/main" xmlns:r="http://schemas.openxmlformats.org/officeDocument/2006/relationships" xmlns:p="http://schemas.openxmlformats.org/presentationml/2006/main">
  <p:tag name="VCT-RADIUS" val="30"/>
</p:tagLst>
</file>

<file path=ppt/tags/tag143.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144.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145.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46.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47.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48.xml><?xml version="1.0" encoding="utf-8"?>
<p:tagLst xmlns:a="http://schemas.openxmlformats.org/drawingml/2006/main" xmlns:r="http://schemas.openxmlformats.org/officeDocument/2006/relationships" xmlns:p="http://schemas.openxmlformats.org/presentationml/2006/main">
  <p:tag name="VCT-RADIUS" val="30"/>
</p:tagLst>
</file>

<file path=ppt/tags/tag149.xml><?xml version="1.0" encoding="utf-8"?>
<p:tagLst xmlns:a="http://schemas.openxmlformats.org/drawingml/2006/main" xmlns:r="http://schemas.openxmlformats.org/officeDocument/2006/relationships" xmlns:p="http://schemas.openxmlformats.org/presentationml/2006/main">
  <p:tag name="VCT-RADIUS" val="30"/>
</p:tagLst>
</file>

<file path=ppt/tags/tag15.xml><?xml version="1.0" encoding="utf-8"?>
<p:tagLst xmlns:a="http://schemas.openxmlformats.org/drawingml/2006/main" xmlns:r="http://schemas.openxmlformats.org/officeDocument/2006/relationships" xmlns:p="http://schemas.openxmlformats.org/presentationml/2006/main">
  <p:tag name="VCT-RADIUS" val="30"/>
</p:tagLst>
</file>

<file path=ppt/tags/tag150.xml><?xml version="1.0" encoding="utf-8"?>
<p:tagLst xmlns:a="http://schemas.openxmlformats.org/drawingml/2006/main" xmlns:r="http://schemas.openxmlformats.org/officeDocument/2006/relationships" xmlns:p="http://schemas.openxmlformats.org/presentationml/2006/main">
  <p:tag name="VCT-RADIUS" val="30"/>
</p:tagLst>
</file>

<file path=ppt/tags/tag151.xml><?xml version="1.0" encoding="utf-8"?>
<p:tagLst xmlns:a="http://schemas.openxmlformats.org/drawingml/2006/main" xmlns:r="http://schemas.openxmlformats.org/officeDocument/2006/relationships" xmlns:p="http://schemas.openxmlformats.org/presentationml/2006/main">
  <p:tag name="VCT-RADIUS" val="30"/>
</p:tagLst>
</file>

<file path=ppt/tags/tag152.xml><?xml version="1.0" encoding="utf-8"?>
<p:tagLst xmlns:a="http://schemas.openxmlformats.org/drawingml/2006/main" xmlns:r="http://schemas.openxmlformats.org/officeDocument/2006/relationships" xmlns:p="http://schemas.openxmlformats.org/presentationml/2006/main">
  <p:tag name="VCT-RADIUS" val="30"/>
</p:tagLst>
</file>

<file path=ppt/tags/tag153.xml><?xml version="1.0" encoding="utf-8"?>
<p:tagLst xmlns:a="http://schemas.openxmlformats.org/drawingml/2006/main" xmlns:r="http://schemas.openxmlformats.org/officeDocument/2006/relationships" xmlns:p="http://schemas.openxmlformats.org/presentationml/2006/main">
  <p:tag name="VCT-RADIUS" val="30"/>
</p:tagLst>
</file>

<file path=ppt/tags/tag154.xml><?xml version="1.0" encoding="utf-8"?>
<p:tagLst xmlns:a="http://schemas.openxmlformats.org/drawingml/2006/main" xmlns:r="http://schemas.openxmlformats.org/officeDocument/2006/relationships" xmlns:p="http://schemas.openxmlformats.org/presentationml/2006/main">
  <p:tag name="VCT-RADIUS" val="30"/>
</p:tagLst>
</file>

<file path=ppt/tags/tag155.xml><?xml version="1.0" encoding="utf-8"?>
<p:tagLst xmlns:a="http://schemas.openxmlformats.org/drawingml/2006/main" xmlns:r="http://schemas.openxmlformats.org/officeDocument/2006/relationships" xmlns:p="http://schemas.openxmlformats.org/presentationml/2006/main">
  <p:tag name="VCT-RADIUS" val="30"/>
</p:tagLst>
</file>

<file path=ppt/tags/tag156.xml><?xml version="1.0" encoding="utf-8"?>
<p:tagLst xmlns:a="http://schemas.openxmlformats.org/drawingml/2006/main" xmlns:r="http://schemas.openxmlformats.org/officeDocument/2006/relationships" xmlns:p="http://schemas.openxmlformats.org/presentationml/2006/main">
  <p:tag name="VCT-RADIUS" val="30"/>
</p:tagLst>
</file>

<file path=ppt/tags/tag157.xml><?xml version="1.0" encoding="utf-8"?>
<p:tagLst xmlns:a="http://schemas.openxmlformats.org/drawingml/2006/main" xmlns:r="http://schemas.openxmlformats.org/officeDocument/2006/relationships" xmlns:p="http://schemas.openxmlformats.org/presentationml/2006/main">
  <p:tag name="VCT-RADIUS" val="30"/>
</p:tagLst>
</file>

<file path=ppt/tags/tag158.xml><?xml version="1.0" encoding="utf-8"?>
<p:tagLst xmlns:a="http://schemas.openxmlformats.org/drawingml/2006/main" xmlns:r="http://schemas.openxmlformats.org/officeDocument/2006/relationships" xmlns:p="http://schemas.openxmlformats.org/presentationml/2006/main">
  <p:tag name="VCT-RADIUS" val="30"/>
</p:tagLst>
</file>

<file path=ppt/tags/tag159.xml><?xml version="1.0" encoding="utf-8"?>
<p:tagLst xmlns:a="http://schemas.openxmlformats.org/drawingml/2006/main" xmlns:r="http://schemas.openxmlformats.org/officeDocument/2006/relationships" xmlns:p="http://schemas.openxmlformats.org/presentationml/2006/main">
  <p:tag name="VCT-RADIUS" val="30"/>
</p:tagLst>
</file>

<file path=ppt/tags/tag16.xml><?xml version="1.0" encoding="utf-8"?>
<p:tagLst xmlns:a="http://schemas.openxmlformats.org/drawingml/2006/main" xmlns:r="http://schemas.openxmlformats.org/officeDocument/2006/relationships" xmlns:p="http://schemas.openxmlformats.org/presentationml/2006/main">
  <p:tag name="VCT-RADIUS" val="30"/>
</p:tagLst>
</file>

<file path=ppt/tags/tag160.xml><?xml version="1.0" encoding="utf-8"?>
<p:tagLst xmlns:a="http://schemas.openxmlformats.org/drawingml/2006/main" xmlns:r="http://schemas.openxmlformats.org/officeDocument/2006/relationships" xmlns:p="http://schemas.openxmlformats.org/presentationml/2006/main">
  <p:tag name="VCT-RADIUS" val="30"/>
</p:tagLst>
</file>

<file path=ppt/tags/tag161.xml><?xml version="1.0" encoding="utf-8"?>
<p:tagLst xmlns:a="http://schemas.openxmlformats.org/drawingml/2006/main" xmlns:r="http://schemas.openxmlformats.org/officeDocument/2006/relationships" xmlns:p="http://schemas.openxmlformats.org/presentationml/2006/main">
  <p:tag name="VCT-RADIUS" val="30"/>
</p:tagLst>
</file>

<file path=ppt/tags/tag162.xml><?xml version="1.0" encoding="utf-8"?>
<p:tagLst xmlns:a="http://schemas.openxmlformats.org/drawingml/2006/main" xmlns:r="http://schemas.openxmlformats.org/officeDocument/2006/relationships" xmlns:p="http://schemas.openxmlformats.org/presentationml/2006/main">
  <p:tag name="VCT-RADIUS" val="30"/>
</p:tagLst>
</file>

<file path=ppt/tags/tag163.xml><?xml version="1.0" encoding="utf-8"?>
<p:tagLst xmlns:a="http://schemas.openxmlformats.org/drawingml/2006/main" xmlns:r="http://schemas.openxmlformats.org/officeDocument/2006/relationships" xmlns:p="http://schemas.openxmlformats.org/presentationml/2006/main">
  <p:tag name="VCT-RADIUS" val="30"/>
</p:tagLst>
</file>

<file path=ppt/tags/tag164.xml><?xml version="1.0" encoding="utf-8"?>
<p:tagLst xmlns:a="http://schemas.openxmlformats.org/drawingml/2006/main" xmlns:r="http://schemas.openxmlformats.org/officeDocument/2006/relationships" xmlns:p="http://schemas.openxmlformats.org/presentationml/2006/main">
  <p:tag name="VCT-RADIUS" val="30"/>
</p:tagLst>
</file>

<file path=ppt/tags/tag165.xml><?xml version="1.0" encoding="utf-8"?>
<p:tagLst xmlns:a="http://schemas.openxmlformats.org/drawingml/2006/main" xmlns:r="http://schemas.openxmlformats.org/officeDocument/2006/relationships" xmlns:p="http://schemas.openxmlformats.org/presentationml/2006/main">
  <p:tag name="VCT-RADIUS" val="30"/>
</p:tagLst>
</file>

<file path=ppt/tags/tag166.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167.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168.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69.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7.xml><?xml version="1.0" encoding="utf-8"?>
<p:tagLst xmlns:a="http://schemas.openxmlformats.org/drawingml/2006/main" xmlns:r="http://schemas.openxmlformats.org/officeDocument/2006/relationships" xmlns:p="http://schemas.openxmlformats.org/presentationml/2006/main">
  <p:tag name="VCT-RADIUS" val="30"/>
</p:tagLst>
</file>

<file path=ppt/tags/tag170.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71.xml><?xml version="1.0" encoding="utf-8"?>
<p:tagLst xmlns:a="http://schemas.openxmlformats.org/drawingml/2006/main" xmlns:r="http://schemas.openxmlformats.org/officeDocument/2006/relationships" xmlns:p="http://schemas.openxmlformats.org/presentationml/2006/main">
  <p:tag name="VCT-RADIUS" val="30"/>
</p:tagLst>
</file>

<file path=ppt/tags/tag172.xml><?xml version="1.0" encoding="utf-8"?>
<p:tagLst xmlns:a="http://schemas.openxmlformats.org/drawingml/2006/main" xmlns:r="http://schemas.openxmlformats.org/officeDocument/2006/relationships" xmlns:p="http://schemas.openxmlformats.org/presentationml/2006/main">
  <p:tag name="VCT-RADIUS" val="30"/>
</p:tagLst>
</file>

<file path=ppt/tags/tag173.xml><?xml version="1.0" encoding="utf-8"?>
<p:tagLst xmlns:a="http://schemas.openxmlformats.org/drawingml/2006/main" xmlns:r="http://schemas.openxmlformats.org/officeDocument/2006/relationships" xmlns:p="http://schemas.openxmlformats.org/presentationml/2006/main">
  <p:tag name="VCT-RADIUS" val="30"/>
</p:tagLst>
</file>

<file path=ppt/tags/tag174.xml><?xml version="1.0" encoding="utf-8"?>
<p:tagLst xmlns:a="http://schemas.openxmlformats.org/drawingml/2006/main" xmlns:r="http://schemas.openxmlformats.org/officeDocument/2006/relationships" xmlns:p="http://schemas.openxmlformats.org/presentationml/2006/main">
  <p:tag name="VCT-RADIUS" val="30"/>
</p:tagLst>
</file>

<file path=ppt/tags/tag175.xml><?xml version="1.0" encoding="utf-8"?>
<p:tagLst xmlns:a="http://schemas.openxmlformats.org/drawingml/2006/main" xmlns:r="http://schemas.openxmlformats.org/officeDocument/2006/relationships" xmlns:p="http://schemas.openxmlformats.org/presentationml/2006/main">
  <p:tag name="VCT-RADIUS" val="30"/>
</p:tagLst>
</file>

<file path=ppt/tags/tag176.xml><?xml version="1.0" encoding="utf-8"?>
<p:tagLst xmlns:a="http://schemas.openxmlformats.org/drawingml/2006/main" xmlns:r="http://schemas.openxmlformats.org/officeDocument/2006/relationships" xmlns:p="http://schemas.openxmlformats.org/presentationml/2006/main">
  <p:tag name="VCT-RADIUS" val="30"/>
</p:tagLst>
</file>

<file path=ppt/tags/tag177.xml><?xml version="1.0" encoding="utf-8"?>
<p:tagLst xmlns:a="http://schemas.openxmlformats.org/drawingml/2006/main" xmlns:r="http://schemas.openxmlformats.org/officeDocument/2006/relationships" xmlns:p="http://schemas.openxmlformats.org/presentationml/2006/main">
  <p:tag name="VCT-RADIUS" val="30"/>
</p:tagLst>
</file>

<file path=ppt/tags/tag178.xml><?xml version="1.0" encoding="utf-8"?>
<p:tagLst xmlns:a="http://schemas.openxmlformats.org/drawingml/2006/main" xmlns:r="http://schemas.openxmlformats.org/officeDocument/2006/relationships" xmlns:p="http://schemas.openxmlformats.org/presentationml/2006/main">
  <p:tag name="VCT-RADIUS" val="30"/>
</p:tagLst>
</file>

<file path=ppt/tags/tag179.xml><?xml version="1.0" encoding="utf-8"?>
<p:tagLst xmlns:a="http://schemas.openxmlformats.org/drawingml/2006/main" xmlns:r="http://schemas.openxmlformats.org/officeDocument/2006/relationships" xmlns:p="http://schemas.openxmlformats.org/presentationml/2006/main">
  <p:tag name="VCT-RADIUS" val="30"/>
</p:tagLst>
</file>

<file path=ppt/tags/tag18.xml><?xml version="1.0" encoding="utf-8"?>
<p:tagLst xmlns:a="http://schemas.openxmlformats.org/drawingml/2006/main" xmlns:r="http://schemas.openxmlformats.org/officeDocument/2006/relationships" xmlns:p="http://schemas.openxmlformats.org/presentationml/2006/main">
  <p:tag name="VCT-RADIUS" val="30"/>
</p:tagLst>
</file>

<file path=ppt/tags/tag180.xml><?xml version="1.0" encoding="utf-8"?>
<p:tagLst xmlns:a="http://schemas.openxmlformats.org/drawingml/2006/main" xmlns:r="http://schemas.openxmlformats.org/officeDocument/2006/relationships" xmlns:p="http://schemas.openxmlformats.org/presentationml/2006/main">
  <p:tag name="VCT-RADIUS" val="30"/>
</p:tagLst>
</file>

<file path=ppt/tags/tag181.xml><?xml version="1.0" encoding="utf-8"?>
<p:tagLst xmlns:a="http://schemas.openxmlformats.org/drawingml/2006/main" xmlns:r="http://schemas.openxmlformats.org/officeDocument/2006/relationships" xmlns:p="http://schemas.openxmlformats.org/presentationml/2006/main">
  <p:tag name="VCT-RADIUS" val="30"/>
</p:tagLst>
</file>

<file path=ppt/tags/tag182.xml><?xml version="1.0" encoding="utf-8"?>
<p:tagLst xmlns:a="http://schemas.openxmlformats.org/drawingml/2006/main" xmlns:r="http://schemas.openxmlformats.org/officeDocument/2006/relationships" xmlns:p="http://schemas.openxmlformats.org/presentationml/2006/main">
  <p:tag name="VCT-RADIUS" val="30"/>
</p:tagLst>
</file>

<file path=ppt/tags/tag183.xml><?xml version="1.0" encoding="utf-8"?>
<p:tagLst xmlns:a="http://schemas.openxmlformats.org/drawingml/2006/main" xmlns:r="http://schemas.openxmlformats.org/officeDocument/2006/relationships" xmlns:p="http://schemas.openxmlformats.org/presentationml/2006/main">
  <p:tag name="VCT-RADIUS" val="30"/>
</p:tagLst>
</file>

<file path=ppt/tags/tag184.xml><?xml version="1.0" encoding="utf-8"?>
<p:tagLst xmlns:a="http://schemas.openxmlformats.org/drawingml/2006/main" xmlns:r="http://schemas.openxmlformats.org/officeDocument/2006/relationships" xmlns:p="http://schemas.openxmlformats.org/presentationml/2006/main">
  <p:tag name="VCT-RADIUS" val="30"/>
</p:tagLst>
</file>

<file path=ppt/tags/tag185.xml><?xml version="1.0" encoding="utf-8"?>
<p:tagLst xmlns:a="http://schemas.openxmlformats.org/drawingml/2006/main" xmlns:r="http://schemas.openxmlformats.org/officeDocument/2006/relationships" xmlns:p="http://schemas.openxmlformats.org/presentationml/2006/main">
  <p:tag name="VCT-RADIUS" val="30"/>
</p:tagLst>
</file>

<file path=ppt/tags/tag186.xml><?xml version="1.0" encoding="utf-8"?>
<p:tagLst xmlns:a="http://schemas.openxmlformats.org/drawingml/2006/main" xmlns:r="http://schemas.openxmlformats.org/officeDocument/2006/relationships" xmlns:p="http://schemas.openxmlformats.org/presentationml/2006/main">
  <p:tag name="VCT-RADIUS" val="30"/>
</p:tagLst>
</file>

<file path=ppt/tags/tag187.xml><?xml version="1.0" encoding="utf-8"?>
<p:tagLst xmlns:a="http://schemas.openxmlformats.org/drawingml/2006/main" xmlns:r="http://schemas.openxmlformats.org/officeDocument/2006/relationships" xmlns:p="http://schemas.openxmlformats.org/presentationml/2006/main">
  <p:tag name="VCT-RADIUS" val="30"/>
</p:tagLst>
</file>

<file path=ppt/tags/tag188.xml><?xml version="1.0" encoding="utf-8"?>
<p:tagLst xmlns:a="http://schemas.openxmlformats.org/drawingml/2006/main" xmlns:r="http://schemas.openxmlformats.org/officeDocument/2006/relationships" xmlns:p="http://schemas.openxmlformats.org/presentationml/2006/main">
  <p:tag name="VCT-RADIUS" val="30"/>
</p:tagLst>
</file>

<file path=ppt/tags/tag189.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19.xml><?xml version="1.0" encoding="utf-8"?>
<p:tagLst xmlns:a="http://schemas.openxmlformats.org/drawingml/2006/main" xmlns:r="http://schemas.openxmlformats.org/officeDocument/2006/relationships" xmlns:p="http://schemas.openxmlformats.org/presentationml/2006/main">
  <p:tag name="VCT-RADIUS" val="30"/>
</p:tagLst>
</file>

<file path=ppt/tags/tag190.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191.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92.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93.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94.xml><?xml version="1.0" encoding="utf-8"?>
<p:tagLst xmlns:a="http://schemas.openxmlformats.org/drawingml/2006/main" xmlns:r="http://schemas.openxmlformats.org/officeDocument/2006/relationships" xmlns:p="http://schemas.openxmlformats.org/presentationml/2006/main">
  <p:tag name="VCT-RADIUS" val="30"/>
</p:tagLst>
</file>

<file path=ppt/tags/tag195.xml><?xml version="1.0" encoding="utf-8"?>
<p:tagLst xmlns:a="http://schemas.openxmlformats.org/drawingml/2006/main" xmlns:r="http://schemas.openxmlformats.org/officeDocument/2006/relationships" xmlns:p="http://schemas.openxmlformats.org/presentationml/2006/main">
  <p:tag name="VCT-RADIUS" val="30"/>
</p:tagLst>
</file>

<file path=ppt/tags/tag196.xml><?xml version="1.0" encoding="utf-8"?>
<p:tagLst xmlns:a="http://schemas.openxmlformats.org/drawingml/2006/main" xmlns:r="http://schemas.openxmlformats.org/officeDocument/2006/relationships" xmlns:p="http://schemas.openxmlformats.org/presentationml/2006/main">
  <p:tag name="VCT-RADIUS" val="30"/>
</p:tagLst>
</file>

<file path=ppt/tags/tag197.xml><?xml version="1.0" encoding="utf-8"?>
<p:tagLst xmlns:a="http://schemas.openxmlformats.org/drawingml/2006/main" xmlns:r="http://schemas.openxmlformats.org/officeDocument/2006/relationships" xmlns:p="http://schemas.openxmlformats.org/presentationml/2006/main">
  <p:tag name="VCT-RADIUS" val="30"/>
</p:tagLst>
</file>

<file path=ppt/tags/tag198.xml><?xml version="1.0" encoding="utf-8"?>
<p:tagLst xmlns:a="http://schemas.openxmlformats.org/drawingml/2006/main" xmlns:r="http://schemas.openxmlformats.org/officeDocument/2006/relationships" xmlns:p="http://schemas.openxmlformats.org/presentationml/2006/main">
  <p:tag name="VCT-RADIUS" val="30"/>
</p:tagLst>
</file>

<file path=ppt/tags/tag199.xml><?xml version="1.0" encoding="utf-8"?>
<p:tagLst xmlns:a="http://schemas.openxmlformats.org/drawingml/2006/main" xmlns:r="http://schemas.openxmlformats.org/officeDocument/2006/relationships" xmlns:p="http://schemas.openxmlformats.org/presentationml/2006/main">
  <p:tag name="VCT-RADIUS" val="30"/>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VCT-RADIUS" val="30"/>
</p:tagLst>
</file>

<file path=ppt/tags/tag200.xml><?xml version="1.0" encoding="utf-8"?>
<p:tagLst xmlns:a="http://schemas.openxmlformats.org/drawingml/2006/main" xmlns:r="http://schemas.openxmlformats.org/officeDocument/2006/relationships" xmlns:p="http://schemas.openxmlformats.org/presentationml/2006/main">
  <p:tag name="VCT-RADIUS" val="30"/>
</p:tagLst>
</file>

<file path=ppt/tags/tag201.xml><?xml version="1.0" encoding="utf-8"?>
<p:tagLst xmlns:a="http://schemas.openxmlformats.org/drawingml/2006/main" xmlns:r="http://schemas.openxmlformats.org/officeDocument/2006/relationships" xmlns:p="http://schemas.openxmlformats.org/presentationml/2006/main">
  <p:tag name="VCT-RADIUS" val="30"/>
</p:tagLst>
</file>

<file path=ppt/tags/tag202.xml><?xml version="1.0" encoding="utf-8"?>
<p:tagLst xmlns:a="http://schemas.openxmlformats.org/drawingml/2006/main" xmlns:r="http://schemas.openxmlformats.org/officeDocument/2006/relationships" xmlns:p="http://schemas.openxmlformats.org/presentationml/2006/main">
  <p:tag name="VCT-RADIUS" val="30"/>
</p:tagLst>
</file>

<file path=ppt/tags/tag203.xml><?xml version="1.0" encoding="utf-8"?>
<p:tagLst xmlns:a="http://schemas.openxmlformats.org/drawingml/2006/main" xmlns:r="http://schemas.openxmlformats.org/officeDocument/2006/relationships" xmlns:p="http://schemas.openxmlformats.org/presentationml/2006/main">
  <p:tag name="VCT-RADIUS" val="30"/>
</p:tagLst>
</file>

<file path=ppt/tags/tag204.xml><?xml version="1.0" encoding="utf-8"?>
<p:tagLst xmlns:a="http://schemas.openxmlformats.org/drawingml/2006/main" xmlns:r="http://schemas.openxmlformats.org/officeDocument/2006/relationships" xmlns:p="http://schemas.openxmlformats.org/presentationml/2006/main">
  <p:tag name="VCT-RADIUS" val="30"/>
</p:tagLst>
</file>

<file path=ppt/tags/tag205.xml><?xml version="1.0" encoding="utf-8"?>
<p:tagLst xmlns:a="http://schemas.openxmlformats.org/drawingml/2006/main" xmlns:r="http://schemas.openxmlformats.org/officeDocument/2006/relationships" xmlns:p="http://schemas.openxmlformats.org/presentationml/2006/main">
  <p:tag name="VCT-RADIUS" val="30"/>
</p:tagLst>
</file>

<file path=ppt/tags/tag206.xml><?xml version="1.0" encoding="utf-8"?>
<p:tagLst xmlns:a="http://schemas.openxmlformats.org/drawingml/2006/main" xmlns:r="http://schemas.openxmlformats.org/officeDocument/2006/relationships" xmlns:p="http://schemas.openxmlformats.org/presentationml/2006/main">
  <p:tag name="VCT-RADIUS" val="30"/>
</p:tagLst>
</file>

<file path=ppt/tags/tag207.xml><?xml version="1.0" encoding="utf-8"?>
<p:tagLst xmlns:a="http://schemas.openxmlformats.org/drawingml/2006/main" xmlns:r="http://schemas.openxmlformats.org/officeDocument/2006/relationships" xmlns:p="http://schemas.openxmlformats.org/presentationml/2006/main">
  <p:tag name="VCT-RADIUS" val="30"/>
</p:tagLst>
</file>

<file path=ppt/tags/tag208.xml><?xml version="1.0" encoding="utf-8"?>
<p:tagLst xmlns:a="http://schemas.openxmlformats.org/drawingml/2006/main" xmlns:r="http://schemas.openxmlformats.org/officeDocument/2006/relationships" xmlns:p="http://schemas.openxmlformats.org/presentationml/2006/main">
  <p:tag name="VCT-RADIUS" val="30"/>
</p:tagLst>
</file>

<file path=ppt/tags/tag209.xml><?xml version="1.0" encoding="utf-8"?>
<p:tagLst xmlns:a="http://schemas.openxmlformats.org/drawingml/2006/main" xmlns:r="http://schemas.openxmlformats.org/officeDocument/2006/relationships" xmlns:p="http://schemas.openxmlformats.org/presentationml/2006/main">
  <p:tag name="VCT-RADIUS" val="30"/>
</p:tagLst>
</file>

<file path=ppt/tags/tag21.xml><?xml version="1.0" encoding="utf-8"?>
<p:tagLst xmlns:a="http://schemas.openxmlformats.org/drawingml/2006/main" xmlns:r="http://schemas.openxmlformats.org/officeDocument/2006/relationships" xmlns:p="http://schemas.openxmlformats.org/presentationml/2006/main">
  <p:tag name="VCT-RADIUS" val="30"/>
</p:tagLst>
</file>

<file path=ppt/tags/tag210.xml><?xml version="1.0" encoding="utf-8"?>
<p:tagLst xmlns:a="http://schemas.openxmlformats.org/drawingml/2006/main" xmlns:r="http://schemas.openxmlformats.org/officeDocument/2006/relationships" xmlns:p="http://schemas.openxmlformats.org/presentationml/2006/main">
  <p:tag name="VCT-RADIUS" val="30"/>
</p:tagLst>
</file>

<file path=ppt/tags/tag211.xml><?xml version="1.0" encoding="utf-8"?>
<p:tagLst xmlns:a="http://schemas.openxmlformats.org/drawingml/2006/main" xmlns:r="http://schemas.openxmlformats.org/officeDocument/2006/relationships" xmlns:p="http://schemas.openxmlformats.org/presentationml/2006/main">
  <p:tag name="VCT-RADIUS" val="30"/>
</p:tagLst>
</file>

<file path=ppt/tags/tag212.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13.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14.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215.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216.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217.xml><?xml version="1.0" encoding="utf-8"?>
<p:tagLst xmlns:a="http://schemas.openxmlformats.org/drawingml/2006/main" xmlns:r="http://schemas.openxmlformats.org/officeDocument/2006/relationships" xmlns:p="http://schemas.openxmlformats.org/presentationml/2006/main">
  <p:tag name="VCT-RADIUS" val="30"/>
</p:tagLst>
</file>

<file path=ppt/tags/tag218.xml><?xml version="1.0" encoding="utf-8"?>
<p:tagLst xmlns:a="http://schemas.openxmlformats.org/drawingml/2006/main" xmlns:r="http://schemas.openxmlformats.org/officeDocument/2006/relationships" xmlns:p="http://schemas.openxmlformats.org/presentationml/2006/main">
  <p:tag name="VCT-RADIUS" val="30"/>
</p:tagLst>
</file>

<file path=ppt/tags/tag219.xml><?xml version="1.0" encoding="utf-8"?>
<p:tagLst xmlns:a="http://schemas.openxmlformats.org/drawingml/2006/main" xmlns:r="http://schemas.openxmlformats.org/officeDocument/2006/relationships" xmlns:p="http://schemas.openxmlformats.org/presentationml/2006/main">
  <p:tag name="VCT-RADIUS" val="30"/>
</p:tagLst>
</file>

<file path=ppt/tags/tag22.xml><?xml version="1.0" encoding="utf-8"?>
<p:tagLst xmlns:a="http://schemas.openxmlformats.org/drawingml/2006/main" xmlns:r="http://schemas.openxmlformats.org/officeDocument/2006/relationships" xmlns:p="http://schemas.openxmlformats.org/presentationml/2006/main">
  <p:tag name="VCT-RADIUS" val="30"/>
</p:tagLst>
</file>

<file path=ppt/tags/tag220.xml><?xml version="1.0" encoding="utf-8"?>
<p:tagLst xmlns:a="http://schemas.openxmlformats.org/drawingml/2006/main" xmlns:r="http://schemas.openxmlformats.org/officeDocument/2006/relationships" xmlns:p="http://schemas.openxmlformats.org/presentationml/2006/main">
  <p:tag name="VCT-RADIUS" val="30"/>
</p:tagLst>
</file>

<file path=ppt/tags/tag221.xml><?xml version="1.0" encoding="utf-8"?>
<p:tagLst xmlns:a="http://schemas.openxmlformats.org/drawingml/2006/main" xmlns:r="http://schemas.openxmlformats.org/officeDocument/2006/relationships" xmlns:p="http://schemas.openxmlformats.org/presentationml/2006/main">
  <p:tag name="VCT-RADIUS" val="30"/>
</p:tagLst>
</file>

<file path=ppt/tags/tag222.xml><?xml version="1.0" encoding="utf-8"?>
<p:tagLst xmlns:a="http://schemas.openxmlformats.org/drawingml/2006/main" xmlns:r="http://schemas.openxmlformats.org/officeDocument/2006/relationships" xmlns:p="http://schemas.openxmlformats.org/presentationml/2006/main">
  <p:tag name="VCT-RADIUS" val="30"/>
</p:tagLst>
</file>

<file path=ppt/tags/tag223.xml><?xml version="1.0" encoding="utf-8"?>
<p:tagLst xmlns:a="http://schemas.openxmlformats.org/drawingml/2006/main" xmlns:r="http://schemas.openxmlformats.org/officeDocument/2006/relationships" xmlns:p="http://schemas.openxmlformats.org/presentationml/2006/main">
  <p:tag name="VCT-RADIUS" val="30"/>
</p:tagLst>
</file>

<file path=ppt/tags/tag224.xml><?xml version="1.0" encoding="utf-8"?>
<p:tagLst xmlns:a="http://schemas.openxmlformats.org/drawingml/2006/main" xmlns:r="http://schemas.openxmlformats.org/officeDocument/2006/relationships" xmlns:p="http://schemas.openxmlformats.org/presentationml/2006/main">
  <p:tag name="VCT-RADIUS" val="30"/>
</p:tagLst>
</file>

<file path=ppt/tags/tag225.xml><?xml version="1.0" encoding="utf-8"?>
<p:tagLst xmlns:a="http://schemas.openxmlformats.org/drawingml/2006/main" xmlns:r="http://schemas.openxmlformats.org/officeDocument/2006/relationships" xmlns:p="http://schemas.openxmlformats.org/presentationml/2006/main">
  <p:tag name="VCT-RADIUS" val="30"/>
</p:tagLst>
</file>

<file path=ppt/tags/tag226.xml><?xml version="1.0" encoding="utf-8"?>
<p:tagLst xmlns:a="http://schemas.openxmlformats.org/drawingml/2006/main" xmlns:r="http://schemas.openxmlformats.org/officeDocument/2006/relationships" xmlns:p="http://schemas.openxmlformats.org/presentationml/2006/main">
  <p:tag name="VCT-RADIUS" val="30"/>
</p:tagLst>
</file>

<file path=ppt/tags/tag227.xml><?xml version="1.0" encoding="utf-8"?>
<p:tagLst xmlns:a="http://schemas.openxmlformats.org/drawingml/2006/main" xmlns:r="http://schemas.openxmlformats.org/officeDocument/2006/relationships" xmlns:p="http://schemas.openxmlformats.org/presentationml/2006/main">
  <p:tag name="VCT-RADIUS" val="30"/>
</p:tagLst>
</file>

<file path=ppt/tags/tag228.xml><?xml version="1.0" encoding="utf-8"?>
<p:tagLst xmlns:a="http://schemas.openxmlformats.org/drawingml/2006/main" xmlns:r="http://schemas.openxmlformats.org/officeDocument/2006/relationships" xmlns:p="http://schemas.openxmlformats.org/presentationml/2006/main">
  <p:tag name="VCT-RADIUS" val="30"/>
</p:tagLst>
</file>

<file path=ppt/tags/tag229.xml><?xml version="1.0" encoding="utf-8"?>
<p:tagLst xmlns:a="http://schemas.openxmlformats.org/drawingml/2006/main" xmlns:r="http://schemas.openxmlformats.org/officeDocument/2006/relationships" xmlns:p="http://schemas.openxmlformats.org/presentationml/2006/main">
  <p:tag name="VCT-RADIUS" val="30"/>
</p:tagLst>
</file>

<file path=ppt/tags/tag23.xml><?xml version="1.0" encoding="utf-8"?>
<p:tagLst xmlns:a="http://schemas.openxmlformats.org/drawingml/2006/main" xmlns:r="http://schemas.openxmlformats.org/officeDocument/2006/relationships" xmlns:p="http://schemas.openxmlformats.org/presentationml/2006/main">
  <p:tag name="VCT-RADIUS" val="30"/>
</p:tagLst>
</file>

<file path=ppt/tags/tag230.xml><?xml version="1.0" encoding="utf-8"?>
<p:tagLst xmlns:a="http://schemas.openxmlformats.org/drawingml/2006/main" xmlns:r="http://schemas.openxmlformats.org/officeDocument/2006/relationships" xmlns:p="http://schemas.openxmlformats.org/presentationml/2006/main">
  <p:tag name="VCT-RADIUS" val="30"/>
</p:tagLst>
</file>

<file path=ppt/tags/tag231.xml><?xml version="1.0" encoding="utf-8"?>
<p:tagLst xmlns:a="http://schemas.openxmlformats.org/drawingml/2006/main" xmlns:r="http://schemas.openxmlformats.org/officeDocument/2006/relationships" xmlns:p="http://schemas.openxmlformats.org/presentationml/2006/main">
  <p:tag name="VCT-RADIUS" val="30"/>
</p:tagLst>
</file>

<file path=ppt/tags/tag232.xml><?xml version="1.0" encoding="utf-8"?>
<p:tagLst xmlns:a="http://schemas.openxmlformats.org/drawingml/2006/main" xmlns:r="http://schemas.openxmlformats.org/officeDocument/2006/relationships" xmlns:p="http://schemas.openxmlformats.org/presentationml/2006/main">
  <p:tag name="VCT-RADIUS" val="30"/>
</p:tagLst>
</file>

<file path=ppt/tags/tag233.xml><?xml version="1.0" encoding="utf-8"?>
<p:tagLst xmlns:a="http://schemas.openxmlformats.org/drawingml/2006/main" xmlns:r="http://schemas.openxmlformats.org/officeDocument/2006/relationships" xmlns:p="http://schemas.openxmlformats.org/presentationml/2006/main">
  <p:tag name="VCT-RADIUS" val="30"/>
</p:tagLst>
</file>

<file path=ppt/tags/tag234.xml><?xml version="1.0" encoding="utf-8"?>
<p:tagLst xmlns:a="http://schemas.openxmlformats.org/drawingml/2006/main" xmlns:r="http://schemas.openxmlformats.org/officeDocument/2006/relationships" xmlns:p="http://schemas.openxmlformats.org/presentationml/2006/main">
  <p:tag name="VCT-RADIUS" val="30"/>
</p:tagLst>
</file>

<file path=ppt/tags/tag235.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36.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37.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238.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239.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24.xml><?xml version="1.0" encoding="utf-8"?>
<p:tagLst xmlns:a="http://schemas.openxmlformats.org/drawingml/2006/main" xmlns:r="http://schemas.openxmlformats.org/officeDocument/2006/relationships" xmlns:p="http://schemas.openxmlformats.org/presentationml/2006/main">
  <p:tag name="VCT-RADIUS" val="30"/>
</p:tagLst>
</file>

<file path=ppt/tags/tag240.xml><?xml version="1.0" encoding="utf-8"?>
<p:tagLst xmlns:a="http://schemas.openxmlformats.org/drawingml/2006/main" xmlns:r="http://schemas.openxmlformats.org/officeDocument/2006/relationships" xmlns:p="http://schemas.openxmlformats.org/presentationml/2006/main">
  <p:tag name="VCT-RADIUS" val="30"/>
</p:tagLst>
</file>

<file path=ppt/tags/tag241.xml><?xml version="1.0" encoding="utf-8"?>
<p:tagLst xmlns:a="http://schemas.openxmlformats.org/drawingml/2006/main" xmlns:r="http://schemas.openxmlformats.org/officeDocument/2006/relationships" xmlns:p="http://schemas.openxmlformats.org/presentationml/2006/main">
  <p:tag name="VCT-RADIUS" val="30"/>
</p:tagLst>
</file>

<file path=ppt/tags/tag242.xml><?xml version="1.0" encoding="utf-8"?>
<p:tagLst xmlns:a="http://schemas.openxmlformats.org/drawingml/2006/main" xmlns:r="http://schemas.openxmlformats.org/officeDocument/2006/relationships" xmlns:p="http://schemas.openxmlformats.org/presentationml/2006/main">
  <p:tag name="VCT-RADIUS" val="30"/>
</p:tagLst>
</file>

<file path=ppt/tags/tag243.xml><?xml version="1.0" encoding="utf-8"?>
<p:tagLst xmlns:a="http://schemas.openxmlformats.org/drawingml/2006/main" xmlns:r="http://schemas.openxmlformats.org/officeDocument/2006/relationships" xmlns:p="http://schemas.openxmlformats.org/presentationml/2006/main">
  <p:tag name="VCT-RADIUS" val="30"/>
</p:tagLst>
</file>

<file path=ppt/tags/tag244.xml><?xml version="1.0" encoding="utf-8"?>
<p:tagLst xmlns:a="http://schemas.openxmlformats.org/drawingml/2006/main" xmlns:r="http://schemas.openxmlformats.org/officeDocument/2006/relationships" xmlns:p="http://schemas.openxmlformats.org/presentationml/2006/main">
  <p:tag name="VCT-RADIUS" val="30"/>
</p:tagLst>
</file>

<file path=ppt/tags/tag245.xml><?xml version="1.0" encoding="utf-8"?>
<p:tagLst xmlns:a="http://schemas.openxmlformats.org/drawingml/2006/main" xmlns:r="http://schemas.openxmlformats.org/officeDocument/2006/relationships" xmlns:p="http://schemas.openxmlformats.org/presentationml/2006/main">
  <p:tag name="VCT-RADIUS" val="30"/>
</p:tagLst>
</file>

<file path=ppt/tags/tag246.xml><?xml version="1.0" encoding="utf-8"?>
<p:tagLst xmlns:a="http://schemas.openxmlformats.org/drawingml/2006/main" xmlns:r="http://schemas.openxmlformats.org/officeDocument/2006/relationships" xmlns:p="http://schemas.openxmlformats.org/presentationml/2006/main">
  <p:tag name="VCT-RADIUS" val="30"/>
</p:tagLst>
</file>

<file path=ppt/tags/tag247.xml><?xml version="1.0" encoding="utf-8"?>
<p:tagLst xmlns:a="http://schemas.openxmlformats.org/drawingml/2006/main" xmlns:r="http://schemas.openxmlformats.org/officeDocument/2006/relationships" xmlns:p="http://schemas.openxmlformats.org/presentationml/2006/main">
  <p:tag name="VCT-RADIUS" val="30"/>
</p:tagLst>
</file>

<file path=ppt/tags/tag248.xml><?xml version="1.0" encoding="utf-8"?>
<p:tagLst xmlns:a="http://schemas.openxmlformats.org/drawingml/2006/main" xmlns:r="http://schemas.openxmlformats.org/officeDocument/2006/relationships" xmlns:p="http://schemas.openxmlformats.org/presentationml/2006/main">
  <p:tag name="VCT-RADIUS" val="30"/>
</p:tagLst>
</file>

<file path=ppt/tags/tag249.xml><?xml version="1.0" encoding="utf-8"?>
<p:tagLst xmlns:a="http://schemas.openxmlformats.org/drawingml/2006/main" xmlns:r="http://schemas.openxmlformats.org/officeDocument/2006/relationships" xmlns:p="http://schemas.openxmlformats.org/presentationml/2006/main">
  <p:tag name="VCT-RADIUS" val="30"/>
</p:tagLst>
</file>

<file path=ppt/tags/tag25.xml><?xml version="1.0" encoding="utf-8"?>
<p:tagLst xmlns:a="http://schemas.openxmlformats.org/drawingml/2006/main" xmlns:r="http://schemas.openxmlformats.org/officeDocument/2006/relationships" xmlns:p="http://schemas.openxmlformats.org/presentationml/2006/main">
  <p:tag name="VCT-RADIUS" val="30"/>
</p:tagLst>
</file>

<file path=ppt/tags/tag250.xml><?xml version="1.0" encoding="utf-8"?>
<p:tagLst xmlns:a="http://schemas.openxmlformats.org/drawingml/2006/main" xmlns:r="http://schemas.openxmlformats.org/officeDocument/2006/relationships" xmlns:p="http://schemas.openxmlformats.org/presentationml/2006/main">
  <p:tag name="VCT-RADIUS" val="30"/>
</p:tagLst>
</file>

<file path=ppt/tags/tag251.xml><?xml version="1.0" encoding="utf-8"?>
<p:tagLst xmlns:a="http://schemas.openxmlformats.org/drawingml/2006/main" xmlns:r="http://schemas.openxmlformats.org/officeDocument/2006/relationships" xmlns:p="http://schemas.openxmlformats.org/presentationml/2006/main">
  <p:tag name="VCT-RADIUS" val="30"/>
</p:tagLst>
</file>

<file path=ppt/tags/tag252.xml><?xml version="1.0" encoding="utf-8"?>
<p:tagLst xmlns:a="http://schemas.openxmlformats.org/drawingml/2006/main" xmlns:r="http://schemas.openxmlformats.org/officeDocument/2006/relationships" xmlns:p="http://schemas.openxmlformats.org/presentationml/2006/main">
  <p:tag name="VCT-RADIUS" val="30"/>
</p:tagLst>
</file>

<file path=ppt/tags/tag253.xml><?xml version="1.0" encoding="utf-8"?>
<p:tagLst xmlns:a="http://schemas.openxmlformats.org/drawingml/2006/main" xmlns:r="http://schemas.openxmlformats.org/officeDocument/2006/relationships" xmlns:p="http://schemas.openxmlformats.org/presentationml/2006/main">
  <p:tag name="VCT-RADIUS" val="30"/>
</p:tagLst>
</file>

<file path=ppt/tags/tag254.xml><?xml version="1.0" encoding="utf-8"?>
<p:tagLst xmlns:a="http://schemas.openxmlformats.org/drawingml/2006/main" xmlns:r="http://schemas.openxmlformats.org/officeDocument/2006/relationships" xmlns:p="http://schemas.openxmlformats.org/presentationml/2006/main">
  <p:tag name="VCT-RADIUS" val="30"/>
</p:tagLst>
</file>

<file path=ppt/tags/tag255.xml><?xml version="1.0" encoding="utf-8"?>
<p:tagLst xmlns:a="http://schemas.openxmlformats.org/drawingml/2006/main" xmlns:r="http://schemas.openxmlformats.org/officeDocument/2006/relationships" xmlns:p="http://schemas.openxmlformats.org/presentationml/2006/main">
  <p:tag name="VCT-RADIUS" val="30"/>
</p:tagLst>
</file>

<file path=ppt/tags/tag256.xml><?xml version="1.0" encoding="utf-8"?>
<p:tagLst xmlns:a="http://schemas.openxmlformats.org/drawingml/2006/main" xmlns:r="http://schemas.openxmlformats.org/officeDocument/2006/relationships" xmlns:p="http://schemas.openxmlformats.org/presentationml/2006/main">
  <p:tag name="VCT-RADIUS" val="30"/>
</p:tagLst>
</file>

<file path=ppt/tags/tag257.xml><?xml version="1.0" encoding="utf-8"?>
<p:tagLst xmlns:a="http://schemas.openxmlformats.org/drawingml/2006/main" xmlns:r="http://schemas.openxmlformats.org/officeDocument/2006/relationships" xmlns:p="http://schemas.openxmlformats.org/presentationml/2006/main">
  <p:tag name="VCT-RADIUS" val="30"/>
</p:tagLst>
</file>

<file path=ppt/tags/tag258.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59.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6.xml><?xml version="1.0" encoding="utf-8"?>
<p:tagLst xmlns:a="http://schemas.openxmlformats.org/drawingml/2006/main" xmlns:r="http://schemas.openxmlformats.org/officeDocument/2006/relationships" xmlns:p="http://schemas.openxmlformats.org/presentationml/2006/main">
  <p:tag name="VCT-RADIUS" val="30"/>
</p:tagLst>
</file>

<file path=ppt/tags/tag260.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261.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262.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263.xml><?xml version="1.0" encoding="utf-8"?>
<p:tagLst xmlns:a="http://schemas.openxmlformats.org/drawingml/2006/main" xmlns:r="http://schemas.openxmlformats.org/officeDocument/2006/relationships" xmlns:p="http://schemas.openxmlformats.org/presentationml/2006/main">
  <p:tag name="VCT-RADIUS" val="30"/>
</p:tagLst>
</file>

<file path=ppt/tags/tag264.xml><?xml version="1.0" encoding="utf-8"?>
<p:tagLst xmlns:a="http://schemas.openxmlformats.org/drawingml/2006/main" xmlns:r="http://schemas.openxmlformats.org/officeDocument/2006/relationships" xmlns:p="http://schemas.openxmlformats.org/presentationml/2006/main">
  <p:tag name="VCT-RADIUS" val="30"/>
</p:tagLst>
</file>

<file path=ppt/tags/tag265.xml><?xml version="1.0" encoding="utf-8"?>
<p:tagLst xmlns:a="http://schemas.openxmlformats.org/drawingml/2006/main" xmlns:r="http://schemas.openxmlformats.org/officeDocument/2006/relationships" xmlns:p="http://schemas.openxmlformats.org/presentationml/2006/main">
  <p:tag name="VCT-RADIUS" val="30"/>
</p:tagLst>
</file>

<file path=ppt/tags/tag266.xml><?xml version="1.0" encoding="utf-8"?>
<p:tagLst xmlns:a="http://schemas.openxmlformats.org/drawingml/2006/main" xmlns:r="http://schemas.openxmlformats.org/officeDocument/2006/relationships" xmlns:p="http://schemas.openxmlformats.org/presentationml/2006/main">
  <p:tag name="VCT-RADIUS" val="30"/>
</p:tagLst>
</file>

<file path=ppt/tags/tag267.xml><?xml version="1.0" encoding="utf-8"?>
<p:tagLst xmlns:a="http://schemas.openxmlformats.org/drawingml/2006/main" xmlns:r="http://schemas.openxmlformats.org/officeDocument/2006/relationships" xmlns:p="http://schemas.openxmlformats.org/presentationml/2006/main">
  <p:tag name="VCT-RADIUS" val="30"/>
</p:tagLst>
</file>

<file path=ppt/tags/tag268.xml><?xml version="1.0" encoding="utf-8"?>
<p:tagLst xmlns:a="http://schemas.openxmlformats.org/drawingml/2006/main" xmlns:r="http://schemas.openxmlformats.org/officeDocument/2006/relationships" xmlns:p="http://schemas.openxmlformats.org/presentationml/2006/main">
  <p:tag name="VCT-RADIUS" val="30"/>
</p:tagLst>
</file>

<file path=ppt/tags/tag269.xml><?xml version="1.0" encoding="utf-8"?>
<p:tagLst xmlns:a="http://schemas.openxmlformats.org/drawingml/2006/main" xmlns:r="http://schemas.openxmlformats.org/officeDocument/2006/relationships" xmlns:p="http://schemas.openxmlformats.org/presentationml/2006/main">
  <p:tag name="VCT-RADIUS" val="30"/>
</p:tagLst>
</file>

<file path=ppt/tags/tag27.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70.xml><?xml version="1.0" encoding="utf-8"?>
<p:tagLst xmlns:a="http://schemas.openxmlformats.org/drawingml/2006/main" xmlns:r="http://schemas.openxmlformats.org/officeDocument/2006/relationships" xmlns:p="http://schemas.openxmlformats.org/presentationml/2006/main">
  <p:tag name="VCT-RADIUS" val="30"/>
</p:tagLst>
</file>

<file path=ppt/tags/tag271.xml><?xml version="1.0" encoding="utf-8"?>
<p:tagLst xmlns:a="http://schemas.openxmlformats.org/drawingml/2006/main" xmlns:r="http://schemas.openxmlformats.org/officeDocument/2006/relationships" xmlns:p="http://schemas.openxmlformats.org/presentationml/2006/main">
  <p:tag name="VCT-RADIUS" val="30"/>
</p:tagLst>
</file>

<file path=ppt/tags/tag272.xml><?xml version="1.0" encoding="utf-8"?>
<p:tagLst xmlns:a="http://schemas.openxmlformats.org/drawingml/2006/main" xmlns:r="http://schemas.openxmlformats.org/officeDocument/2006/relationships" xmlns:p="http://schemas.openxmlformats.org/presentationml/2006/main">
  <p:tag name="VCT-RADIUS" val="30"/>
</p:tagLst>
</file>

<file path=ppt/tags/tag273.xml><?xml version="1.0" encoding="utf-8"?>
<p:tagLst xmlns:a="http://schemas.openxmlformats.org/drawingml/2006/main" xmlns:r="http://schemas.openxmlformats.org/officeDocument/2006/relationships" xmlns:p="http://schemas.openxmlformats.org/presentationml/2006/main">
  <p:tag name="VCT-RADIUS" val="30"/>
</p:tagLst>
</file>

<file path=ppt/tags/tag274.xml><?xml version="1.0" encoding="utf-8"?>
<p:tagLst xmlns:a="http://schemas.openxmlformats.org/drawingml/2006/main" xmlns:r="http://schemas.openxmlformats.org/officeDocument/2006/relationships" xmlns:p="http://schemas.openxmlformats.org/presentationml/2006/main">
  <p:tag name="VCT-RADIUS" val="30"/>
</p:tagLst>
</file>

<file path=ppt/tags/tag275.xml><?xml version="1.0" encoding="utf-8"?>
<p:tagLst xmlns:a="http://schemas.openxmlformats.org/drawingml/2006/main" xmlns:r="http://schemas.openxmlformats.org/officeDocument/2006/relationships" xmlns:p="http://schemas.openxmlformats.org/presentationml/2006/main">
  <p:tag name="VCT-RADIUS" val="30"/>
</p:tagLst>
</file>

<file path=ppt/tags/tag276.xml><?xml version="1.0" encoding="utf-8"?>
<p:tagLst xmlns:a="http://schemas.openxmlformats.org/drawingml/2006/main" xmlns:r="http://schemas.openxmlformats.org/officeDocument/2006/relationships" xmlns:p="http://schemas.openxmlformats.org/presentationml/2006/main">
  <p:tag name="VCT-RADIUS" val="30"/>
</p:tagLst>
</file>

<file path=ppt/tags/tag277.xml><?xml version="1.0" encoding="utf-8"?>
<p:tagLst xmlns:a="http://schemas.openxmlformats.org/drawingml/2006/main" xmlns:r="http://schemas.openxmlformats.org/officeDocument/2006/relationships" xmlns:p="http://schemas.openxmlformats.org/presentationml/2006/main">
  <p:tag name="VCT-RADIUS" val="30"/>
</p:tagLst>
</file>

<file path=ppt/tags/tag278.xml><?xml version="1.0" encoding="utf-8"?>
<p:tagLst xmlns:a="http://schemas.openxmlformats.org/drawingml/2006/main" xmlns:r="http://schemas.openxmlformats.org/officeDocument/2006/relationships" xmlns:p="http://schemas.openxmlformats.org/presentationml/2006/main">
  <p:tag name="VCT-RADIUS" val="30"/>
</p:tagLst>
</file>

<file path=ppt/tags/tag279.xml><?xml version="1.0" encoding="utf-8"?>
<p:tagLst xmlns:a="http://schemas.openxmlformats.org/drawingml/2006/main" xmlns:r="http://schemas.openxmlformats.org/officeDocument/2006/relationships" xmlns:p="http://schemas.openxmlformats.org/presentationml/2006/main">
  <p:tag name="VCT-RADIUS" val="30"/>
</p:tagLst>
</file>

<file path=ppt/tags/tag28.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80.xml><?xml version="1.0" encoding="utf-8"?>
<p:tagLst xmlns:a="http://schemas.openxmlformats.org/drawingml/2006/main" xmlns:r="http://schemas.openxmlformats.org/officeDocument/2006/relationships" xmlns:p="http://schemas.openxmlformats.org/presentationml/2006/main">
  <p:tag name="VCT-RADIUS" val="30"/>
</p:tagLst>
</file>

<file path=ppt/tags/tag281.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282.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83.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284.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285.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286.xml><?xml version="1.0" encoding="utf-8"?>
<p:tagLst xmlns:a="http://schemas.openxmlformats.org/drawingml/2006/main" xmlns:r="http://schemas.openxmlformats.org/officeDocument/2006/relationships" xmlns:p="http://schemas.openxmlformats.org/presentationml/2006/main">
  <p:tag name="VCT-RADIUS" val="30"/>
</p:tagLst>
</file>

<file path=ppt/tags/tag287.xml><?xml version="1.0" encoding="utf-8"?>
<p:tagLst xmlns:a="http://schemas.openxmlformats.org/drawingml/2006/main" xmlns:r="http://schemas.openxmlformats.org/officeDocument/2006/relationships" xmlns:p="http://schemas.openxmlformats.org/presentationml/2006/main">
  <p:tag name="VCT-RADIUS" val="30"/>
</p:tagLst>
</file>

<file path=ppt/tags/tag288.xml><?xml version="1.0" encoding="utf-8"?>
<p:tagLst xmlns:a="http://schemas.openxmlformats.org/drawingml/2006/main" xmlns:r="http://schemas.openxmlformats.org/officeDocument/2006/relationships" xmlns:p="http://schemas.openxmlformats.org/presentationml/2006/main">
  <p:tag name="VCT-RADIUS" val="30"/>
</p:tagLst>
</file>

<file path=ppt/tags/tag289.xml><?xml version="1.0" encoding="utf-8"?>
<p:tagLst xmlns:a="http://schemas.openxmlformats.org/drawingml/2006/main" xmlns:r="http://schemas.openxmlformats.org/officeDocument/2006/relationships" xmlns:p="http://schemas.openxmlformats.org/presentationml/2006/main">
  <p:tag name="VCT-RADIUS" val="30"/>
</p:tagLst>
</file>

<file path=ppt/tags/tag29.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290.xml><?xml version="1.0" encoding="utf-8"?>
<p:tagLst xmlns:a="http://schemas.openxmlformats.org/drawingml/2006/main" xmlns:r="http://schemas.openxmlformats.org/officeDocument/2006/relationships" xmlns:p="http://schemas.openxmlformats.org/presentationml/2006/main">
  <p:tag name="VCT-RADIUS" val="30"/>
</p:tagLst>
</file>

<file path=ppt/tags/tag291.xml><?xml version="1.0" encoding="utf-8"?>
<p:tagLst xmlns:a="http://schemas.openxmlformats.org/drawingml/2006/main" xmlns:r="http://schemas.openxmlformats.org/officeDocument/2006/relationships" xmlns:p="http://schemas.openxmlformats.org/presentationml/2006/main">
  <p:tag name="VCT-RADIUS" val="30"/>
</p:tagLst>
</file>

<file path=ppt/tags/tag292.xml><?xml version="1.0" encoding="utf-8"?>
<p:tagLst xmlns:a="http://schemas.openxmlformats.org/drawingml/2006/main" xmlns:r="http://schemas.openxmlformats.org/officeDocument/2006/relationships" xmlns:p="http://schemas.openxmlformats.org/presentationml/2006/main">
  <p:tag name="VCT-RADIUS" val="30"/>
</p:tagLst>
</file>

<file path=ppt/tags/tag293.xml><?xml version="1.0" encoding="utf-8"?>
<p:tagLst xmlns:a="http://schemas.openxmlformats.org/drawingml/2006/main" xmlns:r="http://schemas.openxmlformats.org/officeDocument/2006/relationships" xmlns:p="http://schemas.openxmlformats.org/presentationml/2006/main">
  <p:tag name="VCT-RADIUS" val="30"/>
</p:tagLst>
</file>

<file path=ppt/tags/tag294.xml><?xml version="1.0" encoding="utf-8"?>
<p:tagLst xmlns:a="http://schemas.openxmlformats.org/drawingml/2006/main" xmlns:r="http://schemas.openxmlformats.org/officeDocument/2006/relationships" xmlns:p="http://schemas.openxmlformats.org/presentationml/2006/main">
  <p:tag name="VCT-RADIUS" val="30"/>
</p:tagLst>
</file>

<file path=ppt/tags/tag295.xml><?xml version="1.0" encoding="utf-8"?>
<p:tagLst xmlns:a="http://schemas.openxmlformats.org/drawingml/2006/main" xmlns:r="http://schemas.openxmlformats.org/officeDocument/2006/relationships" xmlns:p="http://schemas.openxmlformats.org/presentationml/2006/main">
  <p:tag name="VCT-RADIUS" val="30"/>
</p:tagLst>
</file>

<file path=ppt/tags/tag296.xml><?xml version="1.0" encoding="utf-8"?>
<p:tagLst xmlns:a="http://schemas.openxmlformats.org/drawingml/2006/main" xmlns:r="http://schemas.openxmlformats.org/officeDocument/2006/relationships" xmlns:p="http://schemas.openxmlformats.org/presentationml/2006/main">
  <p:tag name="VCT-RADIUS" val="30"/>
</p:tagLst>
</file>

<file path=ppt/tags/tag297.xml><?xml version="1.0" encoding="utf-8"?>
<p:tagLst xmlns:a="http://schemas.openxmlformats.org/drawingml/2006/main" xmlns:r="http://schemas.openxmlformats.org/officeDocument/2006/relationships" xmlns:p="http://schemas.openxmlformats.org/presentationml/2006/main">
  <p:tag name="VCT-RADIUS" val="30"/>
</p:tagLst>
</file>

<file path=ppt/tags/tag298.xml><?xml version="1.0" encoding="utf-8"?>
<p:tagLst xmlns:a="http://schemas.openxmlformats.org/drawingml/2006/main" xmlns:r="http://schemas.openxmlformats.org/officeDocument/2006/relationships" xmlns:p="http://schemas.openxmlformats.org/presentationml/2006/main">
  <p:tag name="VCT-RADIUS" val="30"/>
</p:tagLst>
</file>

<file path=ppt/tags/tag299.xml><?xml version="1.0" encoding="utf-8"?>
<p:tagLst xmlns:a="http://schemas.openxmlformats.org/drawingml/2006/main" xmlns:r="http://schemas.openxmlformats.org/officeDocument/2006/relationships" xmlns:p="http://schemas.openxmlformats.org/presentationml/2006/main">
  <p:tag name="VCT-RADIUS" val="3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30.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300.xml><?xml version="1.0" encoding="utf-8"?>
<p:tagLst xmlns:a="http://schemas.openxmlformats.org/drawingml/2006/main" xmlns:r="http://schemas.openxmlformats.org/officeDocument/2006/relationships" xmlns:p="http://schemas.openxmlformats.org/presentationml/2006/main">
  <p:tag name="VCT-RADIUS" val="30"/>
</p:tagLst>
</file>

<file path=ppt/tags/tag301.xml><?xml version="1.0" encoding="utf-8"?>
<p:tagLst xmlns:a="http://schemas.openxmlformats.org/drawingml/2006/main" xmlns:r="http://schemas.openxmlformats.org/officeDocument/2006/relationships" xmlns:p="http://schemas.openxmlformats.org/presentationml/2006/main">
  <p:tag name="VCT-RADIUS" val="30"/>
</p:tagLst>
</file>

<file path=ppt/tags/tag302.xml><?xml version="1.0" encoding="utf-8"?>
<p:tagLst xmlns:a="http://schemas.openxmlformats.org/drawingml/2006/main" xmlns:r="http://schemas.openxmlformats.org/officeDocument/2006/relationships" xmlns:p="http://schemas.openxmlformats.org/presentationml/2006/main">
  <p:tag name="VCT-RADIUS" val="30"/>
</p:tagLst>
</file>

<file path=ppt/tags/tag303.xml><?xml version="1.0" encoding="utf-8"?>
<p:tagLst xmlns:a="http://schemas.openxmlformats.org/drawingml/2006/main" xmlns:r="http://schemas.openxmlformats.org/officeDocument/2006/relationships" xmlns:p="http://schemas.openxmlformats.org/presentationml/2006/main">
  <p:tag name="VCT-RADIUS" val="30"/>
</p:tagLst>
</file>

<file path=ppt/tags/tag304.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305.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306.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307.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308.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309.xml><?xml version="1.0" encoding="utf-8"?>
<p:tagLst xmlns:a="http://schemas.openxmlformats.org/drawingml/2006/main" xmlns:r="http://schemas.openxmlformats.org/officeDocument/2006/relationships" xmlns:p="http://schemas.openxmlformats.org/presentationml/2006/main">
  <p:tag name="VCT-RADIUS" val="30"/>
</p:tagLst>
</file>

<file path=ppt/tags/tag31.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310.xml><?xml version="1.0" encoding="utf-8"?>
<p:tagLst xmlns:a="http://schemas.openxmlformats.org/drawingml/2006/main" xmlns:r="http://schemas.openxmlformats.org/officeDocument/2006/relationships" xmlns:p="http://schemas.openxmlformats.org/presentationml/2006/main">
  <p:tag name="VCT-RADIUS" val="30"/>
</p:tagLst>
</file>

<file path=ppt/tags/tag311.xml><?xml version="1.0" encoding="utf-8"?>
<p:tagLst xmlns:a="http://schemas.openxmlformats.org/drawingml/2006/main" xmlns:r="http://schemas.openxmlformats.org/officeDocument/2006/relationships" xmlns:p="http://schemas.openxmlformats.org/presentationml/2006/main">
  <p:tag name="VCT-RADIUS" val="30"/>
</p:tagLst>
</file>

<file path=ppt/tags/tag312.xml><?xml version="1.0" encoding="utf-8"?>
<p:tagLst xmlns:a="http://schemas.openxmlformats.org/drawingml/2006/main" xmlns:r="http://schemas.openxmlformats.org/officeDocument/2006/relationships" xmlns:p="http://schemas.openxmlformats.org/presentationml/2006/main">
  <p:tag name="VCT-RADIUS" val="30"/>
</p:tagLst>
</file>

<file path=ppt/tags/tag313.xml><?xml version="1.0" encoding="utf-8"?>
<p:tagLst xmlns:a="http://schemas.openxmlformats.org/drawingml/2006/main" xmlns:r="http://schemas.openxmlformats.org/officeDocument/2006/relationships" xmlns:p="http://schemas.openxmlformats.org/presentationml/2006/main">
  <p:tag name="VCT-RADIUS" val="30"/>
</p:tagLst>
</file>

<file path=ppt/tags/tag314.xml><?xml version="1.0" encoding="utf-8"?>
<p:tagLst xmlns:a="http://schemas.openxmlformats.org/drawingml/2006/main" xmlns:r="http://schemas.openxmlformats.org/officeDocument/2006/relationships" xmlns:p="http://schemas.openxmlformats.org/presentationml/2006/main">
  <p:tag name="VCT-RADIUS" val="30"/>
</p:tagLst>
</file>

<file path=ppt/tags/tag315.xml><?xml version="1.0" encoding="utf-8"?>
<p:tagLst xmlns:a="http://schemas.openxmlformats.org/drawingml/2006/main" xmlns:r="http://schemas.openxmlformats.org/officeDocument/2006/relationships" xmlns:p="http://schemas.openxmlformats.org/presentationml/2006/main">
  <p:tag name="VCT-RADIUS" val="30"/>
</p:tagLst>
</file>

<file path=ppt/tags/tag316.xml><?xml version="1.0" encoding="utf-8"?>
<p:tagLst xmlns:a="http://schemas.openxmlformats.org/drawingml/2006/main" xmlns:r="http://schemas.openxmlformats.org/officeDocument/2006/relationships" xmlns:p="http://schemas.openxmlformats.org/presentationml/2006/main">
  <p:tag name="VCT-RADIUS" val="30"/>
</p:tagLst>
</file>

<file path=ppt/tags/tag317.xml><?xml version="1.0" encoding="utf-8"?>
<p:tagLst xmlns:a="http://schemas.openxmlformats.org/drawingml/2006/main" xmlns:r="http://schemas.openxmlformats.org/officeDocument/2006/relationships" xmlns:p="http://schemas.openxmlformats.org/presentationml/2006/main">
  <p:tag name="VCT-RADIUS" val="30"/>
</p:tagLst>
</file>

<file path=ppt/tags/tag318.xml><?xml version="1.0" encoding="utf-8"?>
<p:tagLst xmlns:a="http://schemas.openxmlformats.org/drawingml/2006/main" xmlns:r="http://schemas.openxmlformats.org/officeDocument/2006/relationships" xmlns:p="http://schemas.openxmlformats.org/presentationml/2006/main">
  <p:tag name="VCT-RADIUS" val="30"/>
</p:tagLst>
</file>

<file path=ppt/tags/tag319.xml><?xml version="1.0" encoding="utf-8"?>
<p:tagLst xmlns:a="http://schemas.openxmlformats.org/drawingml/2006/main" xmlns:r="http://schemas.openxmlformats.org/officeDocument/2006/relationships" xmlns:p="http://schemas.openxmlformats.org/presentationml/2006/main">
  <p:tag name="VCT-RADIUS" val="30"/>
</p:tagLst>
</file>

<file path=ppt/tags/tag32.xml><?xml version="1.0" encoding="utf-8"?>
<p:tagLst xmlns:a="http://schemas.openxmlformats.org/drawingml/2006/main" xmlns:r="http://schemas.openxmlformats.org/officeDocument/2006/relationships" xmlns:p="http://schemas.openxmlformats.org/presentationml/2006/main">
  <p:tag name="VCT-RADIUS" val="30"/>
</p:tagLst>
</file>

<file path=ppt/tags/tag320.xml><?xml version="1.0" encoding="utf-8"?>
<p:tagLst xmlns:a="http://schemas.openxmlformats.org/drawingml/2006/main" xmlns:r="http://schemas.openxmlformats.org/officeDocument/2006/relationships" xmlns:p="http://schemas.openxmlformats.org/presentationml/2006/main">
  <p:tag name="VCT-RADIUS" val="30"/>
</p:tagLst>
</file>

<file path=ppt/tags/tag321.xml><?xml version="1.0" encoding="utf-8"?>
<p:tagLst xmlns:a="http://schemas.openxmlformats.org/drawingml/2006/main" xmlns:r="http://schemas.openxmlformats.org/officeDocument/2006/relationships" xmlns:p="http://schemas.openxmlformats.org/presentationml/2006/main">
  <p:tag name="VCT-RADIUS" val="30"/>
</p:tagLst>
</file>

<file path=ppt/tags/tag322.xml><?xml version="1.0" encoding="utf-8"?>
<p:tagLst xmlns:a="http://schemas.openxmlformats.org/drawingml/2006/main" xmlns:r="http://schemas.openxmlformats.org/officeDocument/2006/relationships" xmlns:p="http://schemas.openxmlformats.org/presentationml/2006/main">
  <p:tag name="VCT-RADIUS" val="30"/>
</p:tagLst>
</file>

<file path=ppt/tags/tag323.xml><?xml version="1.0" encoding="utf-8"?>
<p:tagLst xmlns:a="http://schemas.openxmlformats.org/drawingml/2006/main" xmlns:r="http://schemas.openxmlformats.org/officeDocument/2006/relationships" xmlns:p="http://schemas.openxmlformats.org/presentationml/2006/main">
  <p:tag name="VCT-RADIUS" val="30"/>
</p:tagLst>
</file>

<file path=ppt/tags/tag324.xml><?xml version="1.0" encoding="utf-8"?>
<p:tagLst xmlns:a="http://schemas.openxmlformats.org/drawingml/2006/main" xmlns:r="http://schemas.openxmlformats.org/officeDocument/2006/relationships" xmlns:p="http://schemas.openxmlformats.org/presentationml/2006/main">
  <p:tag name="VCT-RADIUS" val="30"/>
</p:tagLst>
</file>

<file path=ppt/tags/tag325.xml><?xml version="1.0" encoding="utf-8"?>
<p:tagLst xmlns:a="http://schemas.openxmlformats.org/drawingml/2006/main" xmlns:r="http://schemas.openxmlformats.org/officeDocument/2006/relationships" xmlns:p="http://schemas.openxmlformats.org/presentationml/2006/main">
  <p:tag name="VCT-RADIUS" val="30"/>
</p:tagLst>
</file>

<file path=ppt/tags/tag326.xml><?xml version="1.0" encoding="utf-8"?>
<p:tagLst xmlns:a="http://schemas.openxmlformats.org/drawingml/2006/main" xmlns:r="http://schemas.openxmlformats.org/officeDocument/2006/relationships" xmlns:p="http://schemas.openxmlformats.org/presentationml/2006/main">
  <p:tag name="VCT-RADIUS" val="30"/>
</p:tagLst>
</file>

<file path=ppt/tags/tag327.xml><?xml version="1.0" encoding="utf-8"?>
<p:tagLst xmlns:a="http://schemas.openxmlformats.org/drawingml/2006/main" xmlns:r="http://schemas.openxmlformats.org/officeDocument/2006/relationships" xmlns:p="http://schemas.openxmlformats.org/presentationml/2006/main">
  <p:tag name="LAYOUTNR" val="11"/>
</p:tagLst>
</file>

<file path=ppt/tags/tag3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RADIUS" val="30"/>
</p:tagLst>
</file>

<file path=ppt/tags/tag3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RADIUS" val="30"/>
</p:tagLst>
</file>

<file path=ppt/tags/tag3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7.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48.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RADIUS" val="30"/>
</p:tagLst>
</file>

<file path=ppt/tags/tag3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6.xml><?xml version="1.0" encoding="utf-8"?>
<p:tagLst xmlns:a="http://schemas.openxmlformats.org/drawingml/2006/main" xmlns:r="http://schemas.openxmlformats.org/officeDocument/2006/relationships" xmlns:p="http://schemas.openxmlformats.org/presentationml/2006/main">
  <p:tag name="VCTCREATESHAPEHANDLED" val="0"/>
  <p:tag name="VCT-RADIUS" val="10"/>
</p:tagLst>
</file>

<file path=ppt/tags/tag357.xml><?xml version="1.0" encoding="utf-8"?>
<p:tagLst xmlns:a="http://schemas.openxmlformats.org/drawingml/2006/main" xmlns:r="http://schemas.openxmlformats.org/officeDocument/2006/relationships" xmlns:p="http://schemas.openxmlformats.org/presentationml/2006/main">
  <p:tag name="VCTCREATESHAPEHANDLED" val="0"/>
  <p:tag name="VCT-RADIUS" val="10"/>
</p:tagLst>
</file>

<file path=ppt/tags/tag3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RADIUS" val="30"/>
</p:tagLst>
</file>

<file path=ppt/tags/tag3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RADIUS" val="30"/>
</p:tagLst>
</file>

<file path=ppt/tags/tag3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RADIUS" val="30"/>
</p:tagLst>
</file>

<file path=ppt/tags/tag3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6.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87.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88.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89.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39.xml><?xml version="1.0" encoding="utf-8"?>
<p:tagLst xmlns:a="http://schemas.openxmlformats.org/drawingml/2006/main" xmlns:r="http://schemas.openxmlformats.org/officeDocument/2006/relationships" xmlns:p="http://schemas.openxmlformats.org/presentationml/2006/main">
  <p:tag name="VCT-RADIUS" val="30"/>
</p:tagLst>
</file>

<file path=ppt/tags/tag3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RADIUS" val="30"/>
</p:tagLst>
</file>

<file path=ppt/tags/tag4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1.xml><?xml version="1.0" encoding="utf-8"?>
<p:tagLst xmlns:a="http://schemas.openxmlformats.org/drawingml/2006/main" xmlns:r="http://schemas.openxmlformats.org/officeDocument/2006/relationships" xmlns:p="http://schemas.openxmlformats.org/presentationml/2006/main">
  <p:tag name="VCTCREATESHAPEHANDLED" val="0"/>
  <p:tag name="VCT-RADIUS" val="10"/>
</p:tagLst>
</file>

<file path=ppt/tags/tag4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4.xml><?xml version="1.0" encoding="utf-8"?>
<p:tagLst xmlns:a="http://schemas.openxmlformats.org/drawingml/2006/main" xmlns:r="http://schemas.openxmlformats.org/officeDocument/2006/relationships" xmlns:p="http://schemas.openxmlformats.org/presentationml/2006/main">
  <p:tag name="VCT-ANGLE" val="60"/>
</p:tagLst>
</file>

<file path=ppt/tags/tag405.xml><?xml version="1.0" encoding="utf-8"?>
<p:tagLst xmlns:a="http://schemas.openxmlformats.org/drawingml/2006/main" xmlns:r="http://schemas.openxmlformats.org/officeDocument/2006/relationships" xmlns:p="http://schemas.openxmlformats.org/presentationml/2006/main">
  <p:tag name="VCTCREATESHAPEHANDLED" val="0"/>
  <p:tag name="VCT-RADIUS" val="10"/>
</p:tagLst>
</file>

<file path=ppt/tags/tag4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RADIUS" val="30"/>
</p:tagLst>
</file>

<file path=ppt/tags/tag4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4.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415.xml><?xml version="1.0" encoding="utf-8"?>
<p:tagLst xmlns:a="http://schemas.openxmlformats.org/drawingml/2006/main" xmlns:r="http://schemas.openxmlformats.org/officeDocument/2006/relationships" xmlns:p="http://schemas.openxmlformats.org/presentationml/2006/main">
  <p:tag name="VCT-ENDARROWHEAD" val="222"/>
  <p:tag name="VCTCREATESHAPEHANDLED" val="1"/>
</p:tagLst>
</file>

<file path=ppt/tags/tag4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RADIUS" val="30"/>
</p:tagLst>
</file>

<file path=ppt/tags/tag4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RADIUS" val="30"/>
</p:tagLst>
</file>

<file path=ppt/tags/tag4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RADIUS" val="30"/>
</p:tagLst>
</file>

<file path=ppt/tags/tag4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RADIUS" val="30"/>
</p:tagLst>
</file>

<file path=ppt/tags/tag4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RADIUS" val="30"/>
</p:tagLst>
</file>

<file path=ppt/tags/tag4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RADIUS" val="30"/>
</p:tagLst>
</file>

<file path=ppt/tags/tag4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RADIUS" val="30"/>
</p:tagLst>
</file>

<file path=ppt/tags/tag4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RADIUS" val="30"/>
</p:tagLst>
</file>

<file path=ppt/tags/tag4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50.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5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VCT-RADIUS" val="7"/>
</p:tagLst>
</file>

<file path=ppt/tags/tag518.xml><?xml version="1.0" encoding="utf-8"?>
<p:tagLst xmlns:a="http://schemas.openxmlformats.org/drawingml/2006/main" xmlns:r="http://schemas.openxmlformats.org/officeDocument/2006/relationships" xmlns:p="http://schemas.openxmlformats.org/presentationml/2006/main">
  <p:tag name="VCT-RADIUS" val="10"/>
</p:tagLst>
</file>

<file path=ppt/tags/tag519.xml><?xml version="1.0" encoding="utf-8"?>
<p:tagLst xmlns:a="http://schemas.openxmlformats.org/drawingml/2006/main" xmlns:r="http://schemas.openxmlformats.org/officeDocument/2006/relationships" xmlns:p="http://schemas.openxmlformats.org/presentationml/2006/main">
  <p:tag name="VCT-RADIUS" val="10"/>
</p:tagLst>
</file>

<file path=ppt/tags/tag52.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520.xml><?xml version="1.0" encoding="utf-8"?>
<p:tagLst xmlns:a="http://schemas.openxmlformats.org/drawingml/2006/main" xmlns:r="http://schemas.openxmlformats.org/officeDocument/2006/relationships" xmlns:p="http://schemas.openxmlformats.org/presentationml/2006/main">
  <p:tag name="VCT-RADIUS" val="7"/>
</p:tagLst>
</file>

<file path=ppt/tags/tag521.xml><?xml version="1.0" encoding="utf-8"?>
<p:tagLst xmlns:a="http://schemas.openxmlformats.org/drawingml/2006/main" xmlns:r="http://schemas.openxmlformats.org/officeDocument/2006/relationships" xmlns:p="http://schemas.openxmlformats.org/presentationml/2006/main">
  <p:tag name="VCT-RADIUS" val="10"/>
</p:tagLst>
</file>

<file path=ppt/tags/tag522.xml><?xml version="1.0" encoding="utf-8"?>
<p:tagLst xmlns:a="http://schemas.openxmlformats.org/drawingml/2006/main" xmlns:r="http://schemas.openxmlformats.org/officeDocument/2006/relationships" xmlns:p="http://schemas.openxmlformats.org/presentationml/2006/main">
  <p:tag name="VCT-RADIUS" val="10"/>
</p:tagLst>
</file>

<file path=ppt/tags/tag523.xml><?xml version="1.0" encoding="utf-8"?>
<p:tagLst xmlns:a="http://schemas.openxmlformats.org/drawingml/2006/main" xmlns:r="http://schemas.openxmlformats.org/officeDocument/2006/relationships" xmlns:p="http://schemas.openxmlformats.org/presentationml/2006/main">
  <p:tag name="VCT-RADIUS" val="7"/>
</p:tagLst>
</file>

<file path=ppt/tags/tag524.xml><?xml version="1.0" encoding="utf-8"?>
<p:tagLst xmlns:a="http://schemas.openxmlformats.org/drawingml/2006/main" xmlns:r="http://schemas.openxmlformats.org/officeDocument/2006/relationships" xmlns:p="http://schemas.openxmlformats.org/presentationml/2006/main">
  <p:tag name="VCT-RADIUS" val="7"/>
</p:tagLst>
</file>

<file path=ppt/tags/tag525.xml><?xml version="1.0" encoding="utf-8"?>
<p:tagLst xmlns:a="http://schemas.openxmlformats.org/drawingml/2006/main" xmlns:r="http://schemas.openxmlformats.org/officeDocument/2006/relationships" xmlns:p="http://schemas.openxmlformats.org/presentationml/2006/main">
  <p:tag name="VCT-RADIUS" val="7"/>
</p:tagLst>
</file>

<file path=ppt/tags/tag526.xml><?xml version="1.0" encoding="utf-8"?>
<p:tagLst xmlns:a="http://schemas.openxmlformats.org/drawingml/2006/main" xmlns:r="http://schemas.openxmlformats.org/officeDocument/2006/relationships" xmlns:p="http://schemas.openxmlformats.org/presentationml/2006/main">
  <p:tag name="VCT-RADIUS" val="7"/>
</p:tagLst>
</file>

<file path=ppt/tags/tag527.xml><?xml version="1.0" encoding="utf-8"?>
<p:tagLst xmlns:a="http://schemas.openxmlformats.org/drawingml/2006/main" xmlns:r="http://schemas.openxmlformats.org/officeDocument/2006/relationships" xmlns:p="http://schemas.openxmlformats.org/presentationml/2006/main">
  <p:tag name="VCT-RADIUS" val="7"/>
</p:tagLst>
</file>

<file path=ppt/tags/tag528.xml><?xml version="1.0" encoding="utf-8"?>
<p:tagLst xmlns:a="http://schemas.openxmlformats.org/drawingml/2006/main" xmlns:r="http://schemas.openxmlformats.org/officeDocument/2006/relationships" xmlns:p="http://schemas.openxmlformats.org/presentationml/2006/main">
  <p:tag name="VCT-RADIUS" val="7"/>
</p:tagLst>
</file>

<file path=ppt/tags/tag529.xml><?xml version="1.0" encoding="utf-8"?>
<p:tagLst xmlns:a="http://schemas.openxmlformats.org/drawingml/2006/main" xmlns:r="http://schemas.openxmlformats.org/officeDocument/2006/relationships" xmlns:p="http://schemas.openxmlformats.org/presentationml/2006/main">
  <p:tag name="VCT-RADIUS" val="7"/>
</p:tagLst>
</file>

<file path=ppt/tags/tag53.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530.xml><?xml version="1.0" encoding="utf-8"?>
<p:tagLst xmlns:a="http://schemas.openxmlformats.org/drawingml/2006/main" xmlns:r="http://schemas.openxmlformats.org/officeDocument/2006/relationships" xmlns:p="http://schemas.openxmlformats.org/presentationml/2006/main">
  <p:tag name="VCT-RADIUS" val="7"/>
</p:tagLst>
</file>

<file path=ppt/tags/tag531.xml><?xml version="1.0" encoding="utf-8"?>
<p:tagLst xmlns:a="http://schemas.openxmlformats.org/drawingml/2006/main" xmlns:r="http://schemas.openxmlformats.org/officeDocument/2006/relationships" xmlns:p="http://schemas.openxmlformats.org/presentationml/2006/main">
  <p:tag name="VCT-RADIUS" val="7"/>
</p:tagLst>
</file>

<file path=ppt/tags/tag532.xml><?xml version="1.0" encoding="utf-8"?>
<p:tagLst xmlns:a="http://schemas.openxmlformats.org/drawingml/2006/main" xmlns:r="http://schemas.openxmlformats.org/officeDocument/2006/relationships" xmlns:p="http://schemas.openxmlformats.org/presentationml/2006/main">
  <p:tag name="VCT-RADIUS" val="7"/>
</p:tagLst>
</file>

<file path=ppt/tags/tag533.xml><?xml version="1.0" encoding="utf-8"?>
<p:tagLst xmlns:a="http://schemas.openxmlformats.org/drawingml/2006/main" xmlns:r="http://schemas.openxmlformats.org/officeDocument/2006/relationships" xmlns:p="http://schemas.openxmlformats.org/presentationml/2006/main">
  <p:tag name="VCT-RADIUS" val="7"/>
</p:tagLst>
</file>

<file path=ppt/tags/tag534.xml><?xml version="1.0" encoding="utf-8"?>
<p:tagLst xmlns:a="http://schemas.openxmlformats.org/drawingml/2006/main" xmlns:r="http://schemas.openxmlformats.org/officeDocument/2006/relationships" xmlns:p="http://schemas.openxmlformats.org/presentationml/2006/main">
  <p:tag name="VCT-RADIUS" val="7"/>
</p:tagLst>
</file>

<file path=ppt/tags/tag535.xml><?xml version="1.0" encoding="utf-8"?>
<p:tagLst xmlns:a="http://schemas.openxmlformats.org/drawingml/2006/main" xmlns:r="http://schemas.openxmlformats.org/officeDocument/2006/relationships" xmlns:p="http://schemas.openxmlformats.org/presentationml/2006/main">
  <p:tag name="VCT-RADIUS" val="7"/>
</p:tagLst>
</file>

<file path=ppt/tags/tag536.xml><?xml version="1.0" encoding="utf-8"?>
<p:tagLst xmlns:a="http://schemas.openxmlformats.org/drawingml/2006/main" xmlns:r="http://schemas.openxmlformats.org/officeDocument/2006/relationships" xmlns:p="http://schemas.openxmlformats.org/presentationml/2006/main">
  <p:tag name="VCT-RADIUS" val="7"/>
</p:tagLst>
</file>

<file path=ppt/tags/tag537.xml><?xml version="1.0" encoding="utf-8"?>
<p:tagLst xmlns:a="http://schemas.openxmlformats.org/drawingml/2006/main" xmlns:r="http://schemas.openxmlformats.org/officeDocument/2006/relationships" xmlns:p="http://schemas.openxmlformats.org/presentationml/2006/main">
  <p:tag name="VCT-RADIUS" val="7"/>
</p:tagLst>
</file>

<file path=ppt/tags/tag538.xml><?xml version="1.0" encoding="utf-8"?>
<p:tagLst xmlns:a="http://schemas.openxmlformats.org/drawingml/2006/main" xmlns:r="http://schemas.openxmlformats.org/officeDocument/2006/relationships" xmlns:p="http://schemas.openxmlformats.org/presentationml/2006/main">
  <p:tag name="VCT-RADIUS" val="7"/>
</p:tagLst>
</file>

<file path=ppt/tags/tag539.xml><?xml version="1.0" encoding="utf-8"?>
<p:tagLst xmlns:a="http://schemas.openxmlformats.org/drawingml/2006/main" xmlns:r="http://schemas.openxmlformats.org/officeDocument/2006/relationships" xmlns:p="http://schemas.openxmlformats.org/presentationml/2006/main">
  <p:tag name="VCT-RADIUS" val="7"/>
</p:tagLst>
</file>

<file path=ppt/tags/tag54.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540.xml><?xml version="1.0" encoding="utf-8"?>
<p:tagLst xmlns:a="http://schemas.openxmlformats.org/drawingml/2006/main" xmlns:r="http://schemas.openxmlformats.org/officeDocument/2006/relationships" xmlns:p="http://schemas.openxmlformats.org/presentationml/2006/main">
  <p:tag name="VCT-RADIUS" val="7"/>
</p:tagLst>
</file>

<file path=ppt/tags/tag541.xml><?xml version="1.0" encoding="utf-8"?>
<p:tagLst xmlns:a="http://schemas.openxmlformats.org/drawingml/2006/main" xmlns:r="http://schemas.openxmlformats.org/officeDocument/2006/relationships" xmlns:p="http://schemas.openxmlformats.org/presentationml/2006/main">
  <p:tag name="VCT-RADIUS" val="7"/>
</p:tagLst>
</file>

<file path=ppt/tags/tag542.xml><?xml version="1.0" encoding="utf-8"?>
<p:tagLst xmlns:a="http://schemas.openxmlformats.org/drawingml/2006/main" xmlns:r="http://schemas.openxmlformats.org/officeDocument/2006/relationships" xmlns:p="http://schemas.openxmlformats.org/presentationml/2006/main">
  <p:tag name="VCT-RADIUS" val="7"/>
</p:tagLst>
</file>

<file path=ppt/tags/tag543.xml><?xml version="1.0" encoding="utf-8"?>
<p:tagLst xmlns:a="http://schemas.openxmlformats.org/drawingml/2006/main" xmlns:r="http://schemas.openxmlformats.org/officeDocument/2006/relationships" xmlns:p="http://schemas.openxmlformats.org/presentationml/2006/main">
  <p:tag name="VCT-RADIUS" val="7"/>
</p:tagLst>
</file>

<file path=ppt/tags/tag544.xml><?xml version="1.0" encoding="utf-8"?>
<p:tagLst xmlns:a="http://schemas.openxmlformats.org/drawingml/2006/main" xmlns:r="http://schemas.openxmlformats.org/officeDocument/2006/relationships" xmlns:p="http://schemas.openxmlformats.org/presentationml/2006/main">
  <p:tag name="VCT-RADIUS" val="7"/>
</p:tagLst>
</file>

<file path=ppt/tags/tag545.xml><?xml version="1.0" encoding="utf-8"?>
<p:tagLst xmlns:a="http://schemas.openxmlformats.org/drawingml/2006/main" xmlns:r="http://schemas.openxmlformats.org/officeDocument/2006/relationships" xmlns:p="http://schemas.openxmlformats.org/presentationml/2006/main">
  <p:tag name="VCT-RADIUS" val="7"/>
</p:tagLst>
</file>

<file path=ppt/tags/tag546.xml><?xml version="1.0" encoding="utf-8"?>
<p:tagLst xmlns:a="http://schemas.openxmlformats.org/drawingml/2006/main" xmlns:r="http://schemas.openxmlformats.org/officeDocument/2006/relationships" xmlns:p="http://schemas.openxmlformats.org/presentationml/2006/main">
  <p:tag name="VCT-RADIUS" val="10"/>
</p:tagLst>
</file>

<file path=ppt/tags/tag547.xml><?xml version="1.0" encoding="utf-8"?>
<p:tagLst xmlns:a="http://schemas.openxmlformats.org/drawingml/2006/main" xmlns:r="http://schemas.openxmlformats.org/officeDocument/2006/relationships" xmlns:p="http://schemas.openxmlformats.org/presentationml/2006/main">
  <p:tag name="VCT-RADIUS" val="10"/>
</p:tagLst>
</file>

<file path=ppt/tags/tag548.xml><?xml version="1.0" encoding="utf-8"?>
<p:tagLst xmlns:a="http://schemas.openxmlformats.org/drawingml/2006/main" xmlns:r="http://schemas.openxmlformats.org/officeDocument/2006/relationships" xmlns:p="http://schemas.openxmlformats.org/presentationml/2006/main">
  <p:tag name="VCT-RADIUS" val="10"/>
</p:tagLst>
</file>

<file path=ppt/tags/tag549.xml><?xml version="1.0" encoding="utf-8"?>
<p:tagLst xmlns:a="http://schemas.openxmlformats.org/drawingml/2006/main" xmlns:r="http://schemas.openxmlformats.org/officeDocument/2006/relationships" xmlns:p="http://schemas.openxmlformats.org/presentationml/2006/main">
  <p:tag name="VCT-RADIUS" val="10"/>
</p:tagLst>
</file>

<file path=ppt/tags/tag55.xml><?xml version="1.0" encoding="utf-8"?>
<p:tagLst xmlns:a="http://schemas.openxmlformats.org/drawingml/2006/main" xmlns:r="http://schemas.openxmlformats.org/officeDocument/2006/relationships" xmlns:p="http://schemas.openxmlformats.org/presentationml/2006/main">
  <p:tag name="VCT-RADIUS" val="30"/>
</p:tagLst>
</file>

<file path=ppt/tags/tag550.xml><?xml version="1.0" encoding="utf-8"?>
<p:tagLst xmlns:a="http://schemas.openxmlformats.org/drawingml/2006/main" xmlns:r="http://schemas.openxmlformats.org/officeDocument/2006/relationships" xmlns:p="http://schemas.openxmlformats.org/presentationml/2006/main">
  <p:tag name="VCT-RADIUS" val="10"/>
</p:tagLst>
</file>

<file path=ppt/tags/tag551.xml><?xml version="1.0" encoding="utf-8"?>
<p:tagLst xmlns:a="http://schemas.openxmlformats.org/drawingml/2006/main" xmlns:r="http://schemas.openxmlformats.org/officeDocument/2006/relationships" xmlns:p="http://schemas.openxmlformats.org/presentationml/2006/main">
  <p:tag name="VCT-RADIUS" val="10"/>
</p:tagLst>
</file>

<file path=ppt/tags/tag552.xml><?xml version="1.0" encoding="utf-8"?>
<p:tagLst xmlns:a="http://schemas.openxmlformats.org/drawingml/2006/main" xmlns:r="http://schemas.openxmlformats.org/officeDocument/2006/relationships" xmlns:p="http://schemas.openxmlformats.org/presentationml/2006/main">
  <p:tag name="VCT-RADIUS" val="10"/>
</p:tagLst>
</file>

<file path=ppt/tags/tag553.xml><?xml version="1.0" encoding="utf-8"?>
<p:tagLst xmlns:a="http://schemas.openxmlformats.org/drawingml/2006/main" xmlns:r="http://schemas.openxmlformats.org/officeDocument/2006/relationships" xmlns:p="http://schemas.openxmlformats.org/presentationml/2006/main">
  <p:tag name="VCT-RADIUS" val="10"/>
</p:tagLst>
</file>

<file path=ppt/tags/tag554.xml><?xml version="1.0" encoding="utf-8"?>
<p:tagLst xmlns:a="http://schemas.openxmlformats.org/drawingml/2006/main" xmlns:r="http://schemas.openxmlformats.org/officeDocument/2006/relationships" xmlns:p="http://schemas.openxmlformats.org/presentationml/2006/main">
  <p:tag name="VCT-RADIUS" val="10"/>
</p:tagLst>
</file>

<file path=ppt/tags/tag555.xml><?xml version="1.0" encoding="utf-8"?>
<p:tagLst xmlns:a="http://schemas.openxmlformats.org/drawingml/2006/main" xmlns:r="http://schemas.openxmlformats.org/officeDocument/2006/relationships" xmlns:p="http://schemas.openxmlformats.org/presentationml/2006/main">
  <p:tag name="VCT-RADIUS" val="10"/>
</p:tagLst>
</file>

<file path=ppt/tags/tag556.xml><?xml version="1.0" encoding="utf-8"?>
<p:tagLst xmlns:a="http://schemas.openxmlformats.org/drawingml/2006/main" xmlns:r="http://schemas.openxmlformats.org/officeDocument/2006/relationships" xmlns:p="http://schemas.openxmlformats.org/presentationml/2006/main">
  <p:tag name="VCT-RADIUS" val="10"/>
</p:tagLst>
</file>

<file path=ppt/tags/tag557.xml><?xml version="1.0" encoding="utf-8"?>
<p:tagLst xmlns:a="http://schemas.openxmlformats.org/drawingml/2006/main" xmlns:r="http://schemas.openxmlformats.org/officeDocument/2006/relationships" xmlns:p="http://schemas.openxmlformats.org/presentationml/2006/main">
  <p:tag name="VCT-RADIUS" val="10"/>
</p:tagLst>
</file>

<file path=ppt/tags/tag558.xml><?xml version="1.0" encoding="utf-8"?>
<p:tagLst xmlns:a="http://schemas.openxmlformats.org/drawingml/2006/main" xmlns:r="http://schemas.openxmlformats.org/officeDocument/2006/relationships" xmlns:p="http://schemas.openxmlformats.org/presentationml/2006/main">
  <p:tag name="VCT-RADIUS" val="10"/>
</p:tagLst>
</file>

<file path=ppt/tags/tag559.xml><?xml version="1.0" encoding="utf-8"?>
<p:tagLst xmlns:a="http://schemas.openxmlformats.org/drawingml/2006/main" xmlns:r="http://schemas.openxmlformats.org/officeDocument/2006/relationships" xmlns:p="http://schemas.openxmlformats.org/presentationml/2006/main">
  <p:tag name="VCT-RADIUS" val="10"/>
</p:tagLst>
</file>

<file path=ppt/tags/tag56.xml><?xml version="1.0" encoding="utf-8"?>
<p:tagLst xmlns:a="http://schemas.openxmlformats.org/drawingml/2006/main" xmlns:r="http://schemas.openxmlformats.org/officeDocument/2006/relationships" xmlns:p="http://schemas.openxmlformats.org/presentationml/2006/main">
  <p:tag name="VCT-RADIUS" val="30"/>
</p:tagLst>
</file>

<file path=ppt/tags/tag560.xml><?xml version="1.0" encoding="utf-8"?>
<p:tagLst xmlns:a="http://schemas.openxmlformats.org/drawingml/2006/main" xmlns:r="http://schemas.openxmlformats.org/officeDocument/2006/relationships" xmlns:p="http://schemas.openxmlformats.org/presentationml/2006/main">
  <p:tag name="VCT-RADIUS" val="10"/>
</p:tagLst>
</file>

<file path=ppt/tags/tag561.xml><?xml version="1.0" encoding="utf-8"?>
<p:tagLst xmlns:a="http://schemas.openxmlformats.org/drawingml/2006/main" xmlns:r="http://schemas.openxmlformats.org/officeDocument/2006/relationships" xmlns:p="http://schemas.openxmlformats.org/presentationml/2006/main">
  <p:tag name="VCT-RADIUS" val="10"/>
</p:tagLst>
</file>

<file path=ppt/tags/tag562.xml><?xml version="1.0" encoding="utf-8"?>
<p:tagLst xmlns:a="http://schemas.openxmlformats.org/drawingml/2006/main" xmlns:r="http://schemas.openxmlformats.org/officeDocument/2006/relationships" xmlns:p="http://schemas.openxmlformats.org/presentationml/2006/main">
  <p:tag name="VCT-RADIUS" val="10"/>
</p:tagLst>
</file>

<file path=ppt/tags/tag563.xml><?xml version="1.0" encoding="utf-8"?>
<p:tagLst xmlns:a="http://schemas.openxmlformats.org/drawingml/2006/main" xmlns:r="http://schemas.openxmlformats.org/officeDocument/2006/relationships" xmlns:p="http://schemas.openxmlformats.org/presentationml/2006/main">
  <p:tag name="VCT-RADIUS" val="10"/>
</p:tagLst>
</file>

<file path=ppt/tags/tag564.xml><?xml version="1.0" encoding="utf-8"?>
<p:tagLst xmlns:a="http://schemas.openxmlformats.org/drawingml/2006/main" xmlns:r="http://schemas.openxmlformats.org/officeDocument/2006/relationships" xmlns:p="http://schemas.openxmlformats.org/presentationml/2006/main">
  <p:tag name="VCT-RADIUS" val="10"/>
</p:tagLst>
</file>

<file path=ppt/tags/tag565.xml><?xml version="1.0" encoding="utf-8"?>
<p:tagLst xmlns:a="http://schemas.openxmlformats.org/drawingml/2006/main" xmlns:r="http://schemas.openxmlformats.org/officeDocument/2006/relationships" xmlns:p="http://schemas.openxmlformats.org/presentationml/2006/main">
  <p:tag name="VCT-RADIUS" val="10"/>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RADIUS" val="30"/>
</p:tagLst>
</file>

<file path=ppt/tags/tag5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RADIUS" val="30"/>
</p:tagLst>
</file>

<file path=ppt/tags/tag5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RADIUS" val="30"/>
</p:tagLst>
</file>

<file path=ppt/tags/tag5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60.xml><?xml version="1.0" encoding="utf-8"?>
<p:tagLst xmlns:a="http://schemas.openxmlformats.org/drawingml/2006/main" xmlns:r="http://schemas.openxmlformats.org/officeDocument/2006/relationships" xmlns:p="http://schemas.openxmlformats.org/presentationml/2006/main">
  <p:tag name="VCT-RADIUS" val="30"/>
</p:tagLst>
</file>

<file path=ppt/tags/tag61.xml><?xml version="1.0" encoding="utf-8"?>
<p:tagLst xmlns:a="http://schemas.openxmlformats.org/drawingml/2006/main" xmlns:r="http://schemas.openxmlformats.org/officeDocument/2006/relationships" xmlns:p="http://schemas.openxmlformats.org/presentationml/2006/main">
  <p:tag name="VCT-RADIUS" val="30"/>
</p:tagLst>
</file>

<file path=ppt/tags/tag62.xml><?xml version="1.0" encoding="utf-8"?>
<p:tagLst xmlns:a="http://schemas.openxmlformats.org/drawingml/2006/main" xmlns:r="http://schemas.openxmlformats.org/officeDocument/2006/relationships" xmlns:p="http://schemas.openxmlformats.org/presentationml/2006/main">
  <p:tag name="VCT-RADIUS" val="30"/>
</p:tagLst>
</file>

<file path=ppt/tags/tag63.xml><?xml version="1.0" encoding="utf-8"?>
<p:tagLst xmlns:a="http://schemas.openxmlformats.org/drawingml/2006/main" xmlns:r="http://schemas.openxmlformats.org/officeDocument/2006/relationships" xmlns:p="http://schemas.openxmlformats.org/presentationml/2006/main">
  <p:tag name="VCT-RADIUS" val="30"/>
</p:tagLst>
</file>

<file path=ppt/tags/tag64.xml><?xml version="1.0" encoding="utf-8"?>
<p:tagLst xmlns:a="http://schemas.openxmlformats.org/drawingml/2006/main" xmlns:r="http://schemas.openxmlformats.org/officeDocument/2006/relationships" xmlns:p="http://schemas.openxmlformats.org/presentationml/2006/main">
  <p:tag name="VCT-RADIUS" val="30"/>
</p:tagLst>
</file>

<file path=ppt/tags/tag65.xml><?xml version="1.0" encoding="utf-8"?>
<p:tagLst xmlns:a="http://schemas.openxmlformats.org/drawingml/2006/main" xmlns:r="http://schemas.openxmlformats.org/officeDocument/2006/relationships" xmlns:p="http://schemas.openxmlformats.org/presentationml/2006/main">
  <p:tag name="VCT-RADIUS" val="30"/>
</p:tagLst>
</file>

<file path=ppt/tags/tag66.xml><?xml version="1.0" encoding="utf-8"?>
<p:tagLst xmlns:a="http://schemas.openxmlformats.org/drawingml/2006/main" xmlns:r="http://schemas.openxmlformats.org/officeDocument/2006/relationships" xmlns:p="http://schemas.openxmlformats.org/presentationml/2006/main">
  <p:tag name="VCT-RADIUS" val="30"/>
</p:tagLst>
</file>

<file path=ppt/tags/tag67.xml><?xml version="1.0" encoding="utf-8"?>
<p:tagLst xmlns:a="http://schemas.openxmlformats.org/drawingml/2006/main" xmlns:r="http://schemas.openxmlformats.org/officeDocument/2006/relationships" xmlns:p="http://schemas.openxmlformats.org/presentationml/2006/main">
  <p:tag name="VCT-RADIUS" val="30"/>
</p:tagLst>
</file>

<file path=ppt/tags/tag68.xml><?xml version="1.0" encoding="utf-8"?>
<p:tagLst xmlns:a="http://schemas.openxmlformats.org/drawingml/2006/main" xmlns:r="http://schemas.openxmlformats.org/officeDocument/2006/relationships" xmlns:p="http://schemas.openxmlformats.org/presentationml/2006/main">
  <p:tag name="VCT-RADIUS" val="30"/>
</p:tagLst>
</file>

<file path=ppt/tags/tag69.xml><?xml version="1.0" encoding="utf-8"?>
<p:tagLst xmlns:a="http://schemas.openxmlformats.org/drawingml/2006/main" xmlns:r="http://schemas.openxmlformats.org/officeDocument/2006/relationships" xmlns:p="http://schemas.openxmlformats.org/presentationml/2006/main">
  <p:tag name="VCT-RADIUS" val="30"/>
</p:tagLst>
</file>

<file path=ppt/tags/tag7.xml><?xml version="1.0" encoding="utf-8"?>
<p:tagLst xmlns:a="http://schemas.openxmlformats.org/drawingml/2006/main" xmlns:r="http://schemas.openxmlformats.org/officeDocument/2006/relationships" xmlns:p="http://schemas.openxmlformats.org/presentationml/2006/main">
  <p:tag name="VCT-RADIUS" val="30"/>
</p:tagLst>
</file>

<file path=ppt/tags/tag70.xml><?xml version="1.0" encoding="utf-8"?>
<p:tagLst xmlns:a="http://schemas.openxmlformats.org/drawingml/2006/main" xmlns:r="http://schemas.openxmlformats.org/officeDocument/2006/relationships" xmlns:p="http://schemas.openxmlformats.org/presentationml/2006/main">
  <p:tag name="VCT-RADIUS" val="30"/>
</p:tagLst>
</file>

<file path=ppt/tags/tag71.xml><?xml version="1.0" encoding="utf-8"?>
<p:tagLst xmlns:a="http://schemas.openxmlformats.org/drawingml/2006/main" xmlns:r="http://schemas.openxmlformats.org/officeDocument/2006/relationships" xmlns:p="http://schemas.openxmlformats.org/presentationml/2006/main">
  <p:tag name="VCT-RADIUS" val="30"/>
</p:tagLst>
</file>

<file path=ppt/tags/tag72.xml><?xml version="1.0" encoding="utf-8"?>
<p:tagLst xmlns:a="http://schemas.openxmlformats.org/drawingml/2006/main" xmlns:r="http://schemas.openxmlformats.org/officeDocument/2006/relationships" xmlns:p="http://schemas.openxmlformats.org/presentationml/2006/main">
  <p:tag name="VCT-RADIUS" val="30"/>
</p:tagLst>
</file>

<file path=ppt/tags/tag73.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TEMPLATE" val="Master 16-9_red.potx"/>
  <p:tag name="VCTMASTER" val="Fujitsu Master 16-9 red"/>
  <p:tag name="VCTORDER" val="1"/>
</p:tagLst>
</file>

<file path=ppt/tags/tag74.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75.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76.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77.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78.xml><?xml version="1.0" encoding="utf-8"?>
<p:tagLst xmlns:a="http://schemas.openxmlformats.org/drawingml/2006/main" xmlns:r="http://schemas.openxmlformats.org/officeDocument/2006/relationships" xmlns:p="http://schemas.openxmlformats.org/presentationml/2006/main">
  <p:tag name="VCT-RADIUS" val="30"/>
</p:tagLst>
</file>

<file path=ppt/tags/tag79.xml><?xml version="1.0" encoding="utf-8"?>
<p:tagLst xmlns:a="http://schemas.openxmlformats.org/drawingml/2006/main" xmlns:r="http://schemas.openxmlformats.org/officeDocument/2006/relationships" xmlns:p="http://schemas.openxmlformats.org/presentationml/2006/main">
  <p:tag name="VCT-RADIUS" val="30"/>
</p:tagLst>
</file>

<file path=ppt/tags/tag8.xml><?xml version="1.0" encoding="utf-8"?>
<p:tagLst xmlns:a="http://schemas.openxmlformats.org/drawingml/2006/main" xmlns:r="http://schemas.openxmlformats.org/officeDocument/2006/relationships" xmlns:p="http://schemas.openxmlformats.org/presentationml/2006/main">
  <p:tag name="VCT-RADIUS" val="30"/>
</p:tagLst>
</file>

<file path=ppt/tags/tag80.xml><?xml version="1.0" encoding="utf-8"?>
<p:tagLst xmlns:a="http://schemas.openxmlformats.org/drawingml/2006/main" xmlns:r="http://schemas.openxmlformats.org/officeDocument/2006/relationships" xmlns:p="http://schemas.openxmlformats.org/presentationml/2006/main">
  <p:tag name="VCT-RADIUS" val="30"/>
</p:tagLst>
</file>

<file path=ppt/tags/tag81.xml><?xml version="1.0" encoding="utf-8"?>
<p:tagLst xmlns:a="http://schemas.openxmlformats.org/drawingml/2006/main" xmlns:r="http://schemas.openxmlformats.org/officeDocument/2006/relationships" xmlns:p="http://schemas.openxmlformats.org/presentationml/2006/main">
  <p:tag name="VCT-RADIUS" val="30"/>
</p:tagLst>
</file>

<file path=ppt/tags/tag82.xml><?xml version="1.0" encoding="utf-8"?>
<p:tagLst xmlns:a="http://schemas.openxmlformats.org/drawingml/2006/main" xmlns:r="http://schemas.openxmlformats.org/officeDocument/2006/relationships" xmlns:p="http://schemas.openxmlformats.org/presentationml/2006/main">
  <p:tag name="VCT-RADIUS" val="30"/>
</p:tagLst>
</file>

<file path=ppt/tags/tag83.xml><?xml version="1.0" encoding="utf-8"?>
<p:tagLst xmlns:a="http://schemas.openxmlformats.org/drawingml/2006/main" xmlns:r="http://schemas.openxmlformats.org/officeDocument/2006/relationships" xmlns:p="http://schemas.openxmlformats.org/presentationml/2006/main">
  <p:tag name="VCT-RADIUS" val="30"/>
</p:tagLst>
</file>

<file path=ppt/tags/tag84.xml><?xml version="1.0" encoding="utf-8"?>
<p:tagLst xmlns:a="http://schemas.openxmlformats.org/drawingml/2006/main" xmlns:r="http://schemas.openxmlformats.org/officeDocument/2006/relationships" xmlns:p="http://schemas.openxmlformats.org/presentationml/2006/main">
  <p:tag name="VCT-RADIUS" val="30"/>
</p:tagLst>
</file>

<file path=ppt/tags/tag85.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TEMPLATE" val="Master 16-9_red.potx"/>
  <p:tag name="VCTMASTER" val="Fujitsu Master 16-9 red"/>
  <p:tag name="VCTORDER" val="1"/>
</p:tagLst>
</file>

<file path=ppt/tags/tag86.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87.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88.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89.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9.xml><?xml version="1.0" encoding="utf-8"?>
<p:tagLst xmlns:a="http://schemas.openxmlformats.org/drawingml/2006/main" xmlns:r="http://schemas.openxmlformats.org/officeDocument/2006/relationships" xmlns:p="http://schemas.openxmlformats.org/presentationml/2006/main">
  <p:tag name="VCT-RADIUS" val="30"/>
</p:tagLst>
</file>

<file path=ppt/tags/tag90.xml><?xml version="1.0" encoding="utf-8"?>
<p:tagLst xmlns:a="http://schemas.openxmlformats.org/drawingml/2006/main" xmlns:r="http://schemas.openxmlformats.org/officeDocument/2006/relationships" xmlns:p="http://schemas.openxmlformats.org/presentationml/2006/main">
  <p:tag name="VCT-RADIUS" val="30"/>
</p:tagLst>
</file>

<file path=ppt/tags/tag91.xml><?xml version="1.0" encoding="utf-8"?>
<p:tagLst xmlns:a="http://schemas.openxmlformats.org/drawingml/2006/main" xmlns:r="http://schemas.openxmlformats.org/officeDocument/2006/relationships" xmlns:p="http://schemas.openxmlformats.org/presentationml/2006/main">
  <p:tag name="VCT-RADIUS" val="30"/>
</p:tagLst>
</file>

<file path=ppt/tags/tag92.xml><?xml version="1.0" encoding="utf-8"?>
<p:tagLst xmlns:a="http://schemas.openxmlformats.org/drawingml/2006/main" xmlns:r="http://schemas.openxmlformats.org/officeDocument/2006/relationships" xmlns:p="http://schemas.openxmlformats.org/presentationml/2006/main">
  <p:tag name="VCT-RADIUS" val="30"/>
</p:tagLst>
</file>

<file path=ppt/tags/tag93.xml><?xml version="1.0" encoding="utf-8"?>
<p:tagLst xmlns:a="http://schemas.openxmlformats.org/drawingml/2006/main" xmlns:r="http://schemas.openxmlformats.org/officeDocument/2006/relationships" xmlns:p="http://schemas.openxmlformats.org/presentationml/2006/main">
  <p:tag name="VCT-RADIUS" val="30"/>
</p:tagLst>
</file>

<file path=ppt/tags/tag94.xml><?xml version="1.0" encoding="utf-8"?>
<p:tagLst xmlns:a="http://schemas.openxmlformats.org/drawingml/2006/main" xmlns:r="http://schemas.openxmlformats.org/officeDocument/2006/relationships" xmlns:p="http://schemas.openxmlformats.org/presentationml/2006/main">
  <p:tag name="VCT-RADIUS" val="30"/>
</p:tagLst>
</file>

<file path=ppt/tags/tag95.xml><?xml version="1.0" encoding="utf-8"?>
<p:tagLst xmlns:a="http://schemas.openxmlformats.org/drawingml/2006/main" xmlns:r="http://schemas.openxmlformats.org/officeDocument/2006/relationships" xmlns:p="http://schemas.openxmlformats.org/presentationml/2006/main">
  <p:tag name="VCT-RADIUS" val="30"/>
</p:tagLst>
</file>

<file path=ppt/tags/tag96.xml><?xml version="1.0" encoding="utf-8"?>
<p:tagLst xmlns:a="http://schemas.openxmlformats.org/drawingml/2006/main" xmlns:r="http://schemas.openxmlformats.org/officeDocument/2006/relationships" xmlns:p="http://schemas.openxmlformats.org/presentationml/2006/main">
  <p:tag name="VCT-RADIUS" val="30"/>
</p:tagLst>
</file>

<file path=ppt/tags/tag97.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98.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99.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heme/theme1.xml><?xml version="1.0" encoding="utf-8"?>
<a:theme xmlns:a="http://schemas.openxmlformats.org/drawingml/2006/main" name="Master-16-9-RED-Fujitsu Public">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6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7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8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9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10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11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Larissa-Design">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Fujitsu-Forum-2013-PowerPoint-TEMPLATE">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Fujitsu-Forum-2013-PowerPoint-TEMPLATE">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3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4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5_Master-16-9-Fujitsu Graphical Examples">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f0418a64-c4c4-4c52-b6a4-fa19483f03a5">Power Point Template </Description0>
    <Category xmlns="f0418a64-c4c4-4c52-b6a4-fa19483f03a5">Powerpoint Templates</Category>
    <IconOverlay xmlns="http://schemas.microsoft.com/sharepoint/v4" xsi:nil="true"/>
    <Source_x002f_Owner xmlns="f0418a64-c4c4-4c52-b6a4-fa19483f03a5" xsi:nil="true"/>
    <RetentionPeriod xmlns="http://schemas.microsoft.com/sharepoint/v3/fields">Do not retain</RetentionPeriod>
    <Comment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324184BD609A49AEA9EA9CD5C30344" ma:contentTypeVersion="4" ma:contentTypeDescription="Create a new document." ma:contentTypeScope="" ma:versionID="7c64ccd6608d7fc57cb050fa7a693128">
  <xsd:schema xmlns:xsd="http://www.w3.org/2001/XMLSchema" xmlns:xs="http://www.w3.org/2001/XMLSchema" xmlns:p="http://schemas.microsoft.com/office/2006/metadata/properties" xmlns:ns1="http://schemas.microsoft.com/sharepoint/v3" xmlns:ns2="http://schemas.microsoft.com/sharepoint/v3/fields" xmlns:ns3="f0418a64-c4c4-4c52-b6a4-fa19483f03a5" xmlns:ns4="http://schemas.microsoft.com/sharepoint/v4" targetNamespace="http://schemas.microsoft.com/office/2006/metadata/properties" ma:root="true" ma:fieldsID="2cdfc109d628d81da9254836d15ed2e7" ns1:_="" ns2:_="" ns3:_="" ns4:_="">
    <xsd:import namespace="http://schemas.microsoft.com/sharepoint/v3"/>
    <xsd:import namespace="http://schemas.microsoft.com/sharepoint/v3/fields"/>
    <xsd:import namespace="f0418a64-c4c4-4c52-b6a4-fa19483f03a5"/>
    <xsd:import namespace="http://schemas.microsoft.com/sharepoint/v4"/>
    <xsd:element name="properties">
      <xsd:complexType>
        <xsd:sequence>
          <xsd:element name="documentManagement">
            <xsd:complexType>
              <xsd:all>
                <xsd:element ref="ns2:RetentionPeriod"/>
                <xsd:element ref="ns1:Comments" minOccurs="0"/>
                <xsd:element ref="ns3:Description0" minOccurs="0"/>
                <xsd:element ref="ns3:Category" minOccurs="0"/>
                <xsd:element ref="ns3:Source_x002f_Owner"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9"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tentionPeriod" ma:index="8" ma:displayName="Retention Period" ma:default="Do not retain" ma:format="Dropdown" ma:internalName="RetentionPeriod" ma:readOnly="false" ma:showField="Text">
      <xsd:simpleType>
        <xsd:restriction base="dms:Choice">
          <xsd:enumeration value="Do not retain"/>
          <xsd:enumeration value="1 year"/>
          <xsd:enumeration value="2 years"/>
          <xsd:enumeration value="3 years"/>
          <xsd:enumeration value="6 years"/>
          <xsd:enumeration value="10 years"/>
          <xsd:enumeration value="30 years"/>
          <xsd:enumeration value="30 after end of contract"/>
          <xsd:enumeration value="Validity + 3 years"/>
          <xsd:enumeration value="Until end of contract"/>
          <xsd:enumeration value="Indefinite"/>
        </xsd:restriction>
      </xsd:simpleType>
    </xsd:element>
  </xsd:schema>
  <xsd:schema xmlns:xsd="http://www.w3.org/2001/XMLSchema" xmlns:xs="http://www.w3.org/2001/XMLSchema" xmlns:dms="http://schemas.microsoft.com/office/2006/documentManagement/types" xmlns:pc="http://schemas.microsoft.com/office/infopath/2007/PartnerControls" targetNamespace="f0418a64-c4c4-4c52-b6a4-fa19483f03a5"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element name="Category" ma:index="11" nillable="true" ma:displayName="Category" ma:format="Dropdown" ma:internalName="Category">
      <xsd:simpleType>
        <xsd:union memberTypes="dms:Text">
          <xsd:simpleType>
            <xsd:restriction base="dms:Choice">
              <xsd:enumeration value="Word Templates"/>
              <xsd:enumeration value="Corporate Marketing Collaterals"/>
              <xsd:enumeration value="Advertising Templates"/>
              <xsd:enumeration value="Newsletter Templates"/>
              <xsd:enumeration value="Powerpoint Templates"/>
              <xsd:enumeration value="Collaterals Templates"/>
              <xsd:enumeration value="Guidelines"/>
              <xsd:enumeration value="OFT File"/>
            </xsd:restriction>
          </xsd:simpleType>
        </xsd:union>
      </xsd:simpleType>
    </xsd:element>
    <xsd:element name="Source_x002f_Owner" ma:index="12" nillable="true" ma:displayName="Source/Owner" ma:internalName="Source_x002f_Own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1C9E3-7593-423D-89C1-42E82ADA8CD0}">
  <ds:schemaRefs>
    <ds:schemaRef ds:uri="http://purl.org/dc/dcmitype/"/>
    <ds:schemaRef ds:uri="http://purl.org/dc/elements/1.1/"/>
    <ds:schemaRef ds:uri="http://schemas.microsoft.com/office/2006/metadata/properties"/>
    <ds:schemaRef ds:uri="f0418a64-c4c4-4c52-b6a4-fa19483f03a5"/>
    <ds:schemaRef ds:uri="http://purl.org/dc/terms/"/>
    <ds:schemaRef ds:uri="http://schemas.microsoft.com/office/infopath/2007/PartnerControls"/>
    <ds:schemaRef ds:uri="http://schemas.openxmlformats.org/package/2006/metadata/core-properties"/>
    <ds:schemaRef ds:uri="http://schemas.microsoft.com/sharepoint/v4"/>
    <ds:schemaRef ds:uri="http://schemas.microsoft.com/office/2006/documentManagement/types"/>
    <ds:schemaRef ds:uri="http://schemas.microsoft.com/sharepoint/v3/field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F772B5B-6283-467C-AF31-FC8512E6F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f0418a64-c4c4-4c52-b6a4-fa19483f03a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E6BFCC-DFEB-46C9-B58D-55BAB6169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Master-16-9-RED-Fujitsu Public</Template>
  <TotalTime>115</TotalTime>
  <Words>1485</Words>
  <Application>Microsoft Office PowerPoint</Application>
  <PresentationFormat>Diavetítés a képernyőre (16:9 oldalarány)</PresentationFormat>
  <Paragraphs>350</Paragraphs>
  <Slides>24</Slides>
  <Notes>21</Notes>
  <HiddenSlides>4</HiddenSlides>
  <MMClips>0</MMClips>
  <ScaleCrop>false</ScaleCrop>
  <HeadingPairs>
    <vt:vector size="8" baseType="variant">
      <vt:variant>
        <vt:lpstr>Használt betűtípusok</vt:lpstr>
      </vt:variant>
      <vt:variant>
        <vt:i4>13</vt:i4>
      </vt:variant>
      <vt:variant>
        <vt:lpstr>Téma</vt:lpstr>
      </vt:variant>
      <vt:variant>
        <vt:i4>15</vt:i4>
      </vt:variant>
      <vt:variant>
        <vt:lpstr>Beágyazott OLE kiszolgálók</vt:lpstr>
      </vt:variant>
      <vt:variant>
        <vt:i4>1</vt:i4>
      </vt:variant>
      <vt:variant>
        <vt:lpstr>Diacímek</vt:lpstr>
      </vt:variant>
      <vt:variant>
        <vt:i4>24</vt:i4>
      </vt:variant>
    </vt:vector>
  </HeadingPairs>
  <TitlesOfParts>
    <vt:vector size="53" baseType="lpstr">
      <vt:lpstr>標楷體</vt:lpstr>
      <vt:lpstr>Meiryo UI</vt:lpstr>
      <vt:lpstr>ＭＳ Ｐゴシック</vt:lpstr>
      <vt:lpstr>MS UI Gothic</vt:lpstr>
      <vt:lpstr>PMingLiU</vt:lpstr>
      <vt:lpstr>Arial</vt:lpstr>
      <vt:lpstr>Calibri</vt:lpstr>
      <vt:lpstr>Fujitsu Sans</vt:lpstr>
      <vt:lpstr>Overpass</vt:lpstr>
      <vt:lpstr>StarSymbol</vt:lpstr>
      <vt:lpstr>Times New Roman</vt:lpstr>
      <vt:lpstr>Wingdings</vt:lpstr>
      <vt:lpstr>Wingdings 3</vt:lpstr>
      <vt:lpstr>Master-16-9-RED-Fujitsu Public</vt:lpstr>
      <vt:lpstr>Master-16-9-Fujitsu Graphical Examples</vt:lpstr>
      <vt:lpstr>1_Master-16-9-Fujitsu Graphical Examples</vt:lpstr>
      <vt:lpstr>Fujitsu-Forum-2013-PowerPoint-TEMPLATE</vt:lpstr>
      <vt:lpstr>1_Fujitsu-Forum-2013-PowerPoint-TEMPLATE</vt:lpstr>
      <vt:lpstr>2_Master-16-9-Fujitsu Graphical Examples</vt:lpstr>
      <vt:lpstr>3_Master-16-9-Fujitsu Graphical Examples</vt:lpstr>
      <vt:lpstr>4_Master-16-9-Fujitsu Graphical Examples</vt:lpstr>
      <vt:lpstr>5_Master-16-9-Fujitsu Graphical Examples</vt:lpstr>
      <vt:lpstr>6_Master-16-9-Fujitsu Graphical Examples</vt:lpstr>
      <vt:lpstr>7_Master-16-9-Fujitsu Graphical Examples</vt:lpstr>
      <vt:lpstr>8_Master-16-9-Fujitsu Graphical Examples</vt:lpstr>
      <vt:lpstr>9_Master-16-9-Fujitsu Graphical Examples</vt:lpstr>
      <vt:lpstr>10_Master-16-9-Fujitsu Graphical Examples</vt:lpstr>
      <vt:lpstr>11_Master-16-9-Fujitsu Graphical Examples</vt:lpstr>
      <vt:lpstr>think-cell Folie</vt:lpstr>
      <vt:lpstr>Gondolatok az adattárolás jövőjéről</vt:lpstr>
      <vt:lpstr>Mi az ami várható?</vt:lpstr>
      <vt:lpstr>Mi az ami látható?</vt:lpstr>
      <vt:lpstr>Enterprise Data Storage Market</vt:lpstr>
      <vt:lpstr>Software-based vs Software defined storage</vt:lpstr>
      <vt:lpstr>Példák: Software Based Storage megoldásokra</vt:lpstr>
      <vt:lpstr>Ez szerver vagy tároló? 24 diszk megy bele, és RX2540 M1-nek hívják</vt:lpstr>
      <vt:lpstr>PowerPoint bemutató</vt:lpstr>
      <vt:lpstr>Ne csak fájlrendszerben gondolkozzunk!</vt:lpstr>
      <vt:lpstr>True Scalability, Disaster Resilience, Seamless Lifecycle</vt:lpstr>
      <vt:lpstr>Ceph</vt:lpstr>
      <vt:lpstr>Honnan jön a Ceph? Válasz: az Inktank és a Cephalopodák</vt:lpstr>
      <vt:lpstr>CRUSH Data Placement – A Ceph lelke…</vt:lpstr>
      <vt:lpstr>Ceph – Architectural components</vt:lpstr>
      <vt:lpstr>Miért Ceph?</vt:lpstr>
      <vt:lpstr>Software Architecture</vt:lpstr>
      <vt:lpstr>Workloads requiring business-centric storage</vt:lpstr>
      <vt:lpstr>Ceph Challenge: Installation</vt:lpstr>
      <vt:lpstr>Összefoglaló</vt:lpstr>
      <vt:lpstr>PowerPoint bemutató</vt:lpstr>
      <vt:lpstr>PowerPoint bemutató</vt:lpstr>
      <vt:lpstr>PowerPoint bemutató</vt:lpstr>
      <vt:lpstr>OpenStack Architecture</vt:lpstr>
      <vt:lpstr>OPENSTACK ARCHITECTURE</vt:lpstr>
    </vt:vector>
  </TitlesOfParts>
  <Company>Fujitsu Technology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Gondolatok az adattárolás jövőjéről</dc:title>
  <dc:creator>Pulai, András</dc:creator>
  <cp:lastModifiedBy>maps@hwsw.hu</cp:lastModifiedBy>
  <cp:revision>21</cp:revision>
  <dcterms:created xsi:type="dcterms:W3CDTF">2016-05-05T06:27:57Z</dcterms:created>
  <dcterms:modified xsi:type="dcterms:W3CDTF">2016-05-24T15:23:05Z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0x010100BC324184BD609A49AEA9EA9CD5C30344</vt:lpwstr>
  </property>
  <property fmtid="{D5CDD505-2E9C-101B-9397-08002B2CF9AE}" pid="3" name="Order">
    <vt:r8>37100</vt:r8>
  </property>
</Properties>
</file>