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p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1" r:id="rId2"/>
    <p:sldId id="553" r:id="rId3"/>
    <p:sldId id="559" r:id="rId4"/>
    <p:sldId id="555" r:id="rId5"/>
    <p:sldId id="560" r:id="rId6"/>
    <p:sldId id="557" r:id="rId7"/>
    <p:sldId id="561" r:id="rId8"/>
    <p:sldId id="563" r:id="rId9"/>
    <p:sldId id="564" r:id="rId10"/>
    <p:sldId id="565" r:id="rId11"/>
    <p:sldId id="566" r:id="rId12"/>
    <p:sldId id="567" r:id="rId13"/>
    <p:sldId id="554" r:id="rId14"/>
    <p:sldId id="562" r:id="rId15"/>
    <p:sldId id="558" r:id="rId16"/>
    <p:sldId id="552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B15F00-81C2-2549-A734-D8AC941DFF04}">
          <p14:sldIdLst>
            <p14:sldId id="541"/>
            <p14:sldId id="553"/>
            <p14:sldId id="559"/>
            <p14:sldId id="555"/>
            <p14:sldId id="560"/>
            <p14:sldId id="557"/>
            <p14:sldId id="561"/>
            <p14:sldId id="563"/>
            <p14:sldId id="564"/>
            <p14:sldId id="565"/>
            <p14:sldId id="566"/>
            <p14:sldId id="567"/>
            <p14:sldId id="554"/>
            <p14:sldId id="562"/>
            <p14:sldId id="558"/>
            <p14:sldId id="5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38"/>
    <a:srgbClr val="023989"/>
    <a:srgbClr val="FFC5CF"/>
    <a:srgbClr val="FF8899"/>
    <a:srgbClr val="AFCEE7"/>
    <a:srgbClr val="80C2BF"/>
    <a:srgbClr val="EA3916"/>
    <a:srgbClr val="FF5050"/>
    <a:srgbClr val="00559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60" autoAdjust="0"/>
    <p:restoredTop sz="94188" autoAdjust="0"/>
  </p:normalViewPr>
  <p:slideViewPr>
    <p:cSldViewPr snapToGrid="0">
      <p:cViewPr>
        <p:scale>
          <a:sx n="90" d="100"/>
          <a:sy n="90" d="100"/>
        </p:scale>
        <p:origin x="-1248" y="-256"/>
      </p:cViewPr>
      <p:guideLst>
        <p:guide orient="horz" pos="904"/>
        <p:guide orient="horz" pos="2748"/>
        <p:guide pos="293"/>
        <p:guide pos="777"/>
        <p:guide pos="5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768"/>
    </p:cViewPr>
  </p:sorterViewPr>
  <p:notesViewPr>
    <p:cSldViewPr snapToGrid="0">
      <p:cViewPr varScale="1">
        <p:scale>
          <a:sx n="84" d="100"/>
          <a:sy n="84" d="100"/>
        </p:scale>
        <p:origin x="-380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1434C-CCDA-4A4C-9834-480BE5423B6B}" type="datetime1">
              <a:rPr lang="hu-HU" smtClean="0"/>
              <a:t>16. 05. 24.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677D-93ED-421D-8F07-BA3E735AE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59549-D1A3-8148-9A1A-E7662F6B9F5E}" type="datetime1">
              <a:rPr lang="hu-HU" smtClean="0"/>
              <a:t>16. 05. 24.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49D4-7C2E-4626-BC60-EBB68E138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7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Előadás</a:t>
            </a:r>
            <a:r>
              <a:rPr lang="en-US" dirty="0" smtClean="0"/>
              <a:t> </a:t>
            </a:r>
            <a:r>
              <a:rPr lang="en-US" dirty="0" err="1" smtClean="0"/>
              <a:t>előtt</a:t>
            </a:r>
            <a:r>
              <a:rPr lang="en-US" dirty="0" smtClean="0"/>
              <a:t> </a:t>
            </a:r>
            <a:r>
              <a:rPr lang="en-US" dirty="0" err="1" smtClean="0"/>
              <a:t>elindítani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jd-gui</a:t>
            </a:r>
            <a:r>
              <a:rPr lang="en-US" dirty="0" smtClean="0"/>
              <a:t> 59……jar</a:t>
            </a:r>
          </a:p>
          <a:p>
            <a:r>
              <a:rPr lang="en-US" dirty="0" smtClean="0"/>
              <a:t> - sublime Text-be a </a:t>
            </a:r>
            <a:r>
              <a:rPr lang="en-US" dirty="0" err="1" smtClean="0"/>
              <a:t>finspy_conf.java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fájlt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betölteni</a:t>
            </a:r>
            <a:endParaRPr lang="en-US" dirty="0" smtClean="0"/>
          </a:p>
          <a:p>
            <a:r>
              <a:rPr lang="en-US" baseline="0" dirty="0" smtClean="0"/>
              <a:t> - </a:t>
            </a:r>
            <a:r>
              <a:rPr lang="en-US" baseline="0" dirty="0" err="1" smtClean="0"/>
              <a:t>androidAtScreen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lássák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képernyőt</a:t>
            </a:r>
            <a:endParaRPr lang="en-US" baseline="0" dirty="0" smtClean="0"/>
          </a:p>
          <a:p>
            <a:r>
              <a:rPr lang="en-US" baseline="0" dirty="0" smtClean="0"/>
              <a:t> - </a:t>
            </a:r>
            <a:r>
              <a:rPr lang="en-US" baseline="0" dirty="0" err="1" smtClean="0"/>
              <a:t>bejelentkezni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finspy.marosi.hu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szerverre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legalább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ablakon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49D4-7C2E-4626-BC60-EBB68E138B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es Kickoff 2013 PPT slide-4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4723323"/>
            <a:ext cx="9144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062" y="5005898"/>
            <a:ext cx="5662738" cy="50800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898" y="4839631"/>
            <a:ext cx="1838322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6007100" y="255591"/>
            <a:ext cx="31369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1654" y="5377376"/>
            <a:ext cx="5648325" cy="519113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AutoShape 10"/>
          <p:cNvSpPr>
            <a:spLocks noChangeAspect="1" noChangeArrowheads="1" noTextEdit="1"/>
          </p:cNvSpPr>
          <p:nvPr userDrawn="1"/>
        </p:nvSpPr>
        <p:spPr bwMode="auto">
          <a:xfrm>
            <a:off x="5965829" y="257177"/>
            <a:ext cx="3178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82604" y="1436256"/>
            <a:ext cx="5630333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7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7739" y="1441006"/>
            <a:ext cx="3988925" cy="48521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4680885" y="1449147"/>
            <a:ext cx="4029629" cy="48440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7619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10800000">
            <a:off x="1295530" y="4947920"/>
            <a:ext cx="348655" cy="213360"/>
          </a:xfrm>
          <a:prstGeom prst="triangle">
            <a:avLst/>
          </a:prstGeom>
          <a:solidFill>
            <a:srgbClr val="F1F1F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24116" y="5263889"/>
            <a:ext cx="7130771" cy="38276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Source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ales Kickoff 2013 PPT segue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298738" y="3057650"/>
            <a:ext cx="4525496" cy="738660"/>
            <a:chOff x="-1547555" y="4178683"/>
            <a:chExt cx="5217785" cy="851660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4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5935980" y="6556248"/>
            <a:ext cx="28956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>
                <a:solidFill>
                  <a:schemeClr val="bg1">
                    <a:lumMod val="95000"/>
                  </a:schemeClr>
                </a:solidFill>
              </a:rPr>
              <a:t>© Sophos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352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ales Kickoff 2013 PPT slide-4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4723323"/>
            <a:ext cx="9144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84062" y="5005898"/>
            <a:ext cx="5662738" cy="50800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1654" y="5377376"/>
            <a:ext cx="5648325" cy="519113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918" y="4858447"/>
            <a:ext cx="1838322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6007100" y="255591"/>
            <a:ext cx="31369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/>
          <p:cNvSpPr>
            <a:spLocks noChangeAspect="1" noChangeArrowheads="1" noTextEdit="1"/>
          </p:cNvSpPr>
          <p:nvPr userDrawn="1"/>
        </p:nvSpPr>
        <p:spPr bwMode="auto">
          <a:xfrm>
            <a:off x="5965829" y="257177"/>
            <a:ext cx="3178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82614" y="131881"/>
            <a:ext cx="414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SOPHOS CONFIDENTIAL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2604" y="1436256"/>
            <a:ext cx="5630333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2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ales Kickoff 2013 PPT segue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5190067"/>
            <a:ext cx="9144000" cy="1667932"/>
          </a:xfrm>
          <a:prstGeom prst="rect">
            <a:avLst/>
          </a:prstGeom>
          <a:solidFill>
            <a:srgbClr val="0055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81" y="2324100"/>
            <a:ext cx="7092420" cy="2713567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6000" b="1" kern="1200" dirty="0" smtClean="0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58366" y="6589245"/>
            <a:ext cx="457200" cy="21402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9C6E6-8982-405B-A92C-3F86EADB632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02867" y="380859"/>
            <a:ext cx="1799981" cy="293796"/>
            <a:chOff x="-1547555" y="4178683"/>
            <a:chExt cx="5217785" cy="851660"/>
          </a:xfrm>
        </p:grpSpPr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5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21100"/>
            <a:ext cx="8229600" cy="4831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559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7619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21100"/>
            <a:ext cx="8229600" cy="48313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paragraph text</a:t>
            </a:r>
          </a:p>
        </p:txBody>
      </p:sp>
    </p:spTree>
    <p:extLst>
      <p:ext uri="{BB962C8B-B14F-4D97-AF65-F5344CB8AC3E}">
        <p14:creationId xmlns:p14="http://schemas.microsoft.com/office/powerpoint/2010/main" val="351093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2763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21100"/>
            <a:ext cx="8229600" cy="4831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00100"/>
            <a:ext cx="8242300" cy="406400"/>
          </a:xfrm>
        </p:spPr>
        <p:txBody>
          <a:bodyPr/>
          <a:lstStyle>
            <a:lvl1pPr marL="0" indent="0">
              <a:buNone/>
              <a:defRPr sz="2000" b="1" i="1" baseline="0"/>
            </a:lvl1pPr>
          </a:lstStyle>
          <a:p>
            <a:pPr lvl="0"/>
            <a:r>
              <a:rPr lang="en-US" dirty="0" smtClean="0"/>
              <a:t>Click to add a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1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2763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00100"/>
            <a:ext cx="8242300" cy="406400"/>
          </a:xfrm>
        </p:spPr>
        <p:txBody>
          <a:bodyPr/>
          <a:lstStyle>
            <a:lvl1pPr marL="0" indent="0">
              <a:buNone/>
              <a:defRPr sz="2000" b="1" i="1" baseline="0"/>
            </a:lvl1pPr>
          </a:lstStyle>
          <a:p>
            <a:pPr lvl="0"/>
            <a:r>
              <a:rPr lang="en-US" dirty="0" smtClean="0"/>
              <a:t>Click to add a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1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7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222"/>
            <a:ext cx="8229600" cy="494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28104" y="6590746"/>
            <a:ext cx="3777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E7FC3B6-8694-5E4B-A8EC-5F1FF3DD3600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4667"/>
          </a:xfrm>
          <a:prstGeom prst="rect">
            <a:avLst/>
          </a:prstGeom>
          <a:solidFill>
            <a:srgbClr val="0055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88606"/>
            <a:ext cx="9144000" cy="269394"/>
          </a:xfrm>
          <a:prstGeom prst="rect">
            <a:avLst/>
          </a:prstGeom>
          <a:solidFill>
            <a:srgbClr val="0055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43008" y="6660146"/>
            <a:ext cx="773489" cy="126250"/>
            <a:chOff x="-1547555" y="4178683"/>
            <a:chExt cx="5217785" cy="851660"/>
          </a:xfrm>
        </p:grpSpPr>
        <p:sp>
          <p:nvSpPr>
            <p:cNvPr id="11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4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58366" y="6587904"/>
            <a:ext cx="457200" cy="21402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9C6E6-8982-405B-A92C-3F86EADB632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51" r:id="rId3"/>
    <p:sldLayoutId id="2147483654" r:id="rId4"/>
    <p:sldLayoutId id="2147483679" r:id="rId5"/>
    <p:sldLayoutId id="2147483684" r:id="rId6"/>
    <p:sldLayoutId id="2147483688" r:id="rId7"/>
    <p:sldLayoutId id="2147483687" r:id="rId8"/>
    <p:sldLayoutId id="2147483689" r:id="rId9"/>
    <p:sldLayoutId id="2147483665" r:id="rId10"/>
    <p:sldLayoutId id="2147483655" r:id="rId11"/>
    <p:sldLayoutId id="214748368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ts val="600"/>
        </a:spcBef>
        <a:buNone/>
        <a:defRPr lang="en-US" sz="3600" b="1" kern="1200" dirty="0" smtClean="0">
          <a:solidFill>
            <a:srgbClr val="0077C5"/>
          </a:solidFill>
          <a:latin typeface="+mj-lt"/>
          <a:ea typeface="+mj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77C5"/>
        </a:buClr>
        <a:buFont typeface="Arial" pitchFamily="34" charset="0"/>
        <a:buChar char="•"/>
        <a:defRPr lang="en-US" sz="2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1pPr>
      <a:lvl2pPr marL="466344" indent="-219456" algn="l" defTabSz="914400" rtl="0" eaLnBrk="1" latinLnBrk="0" hangingPunct="1">
        <a:spcBef>
          <a:spcPts val="480"/>
        </a:spcBef>
        <a:spcAft>
          <a:spcPts val="0"/>
        </a:spcAft>
        <a:buClr>
          <a:srgbClr val="0077C5"/>
        </a:buClr>
        <a:buSzPct val="70000"/>
        <a:buFont typeface="Arial Unicode MS"/>
        <a:buChar char="￮"/>
        <a:defRPr lang="en-US" sz="20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2pPr>
      <a:lvl3pPr marL="803275" indent="-219456" algn="l" defTabSz="914400" rtl="0" eaLnBrk="1" latinLnBrk="0" hangingPunct="1">
        <a:spcBef>
          <a:spcPct val="20000"/>
        </a:spcBef>
        <a:buClr>
          <a:srgbClr val="0077C5"/>
        </a:buClr>
        <a:buSzPct val="90000"/>
        <a:buFont typeface="Lucida Grande"/>
        <a:buChar char="‒"/>
        <a:defRPr lang="en-US" sz="16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3pPr>
      <a:lvl4pPr marL="1144588" indent="-219456" algn="l" defTabSz="914400" rtl="0" eaLnBrk="1" latinLnBrk="0" hangingPunct="1">
        <a:spcBef>
          <a:spcPct val="20000"/>
        </a:spcBef>
        <a:buClr>
          <a:srgbClr val="0077C5"/>
        </a:buClr>
        <a:buFont typeface="Wingdings" charset="2"/>
        <a:buChar char="§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7C5"/>
        </a:buClr>
        <a:buFont typeface="Arial" pitchFamily="34" charset="0"/>
        <a:buChar char="•"/>
        <a:defRPr lang="en-US" sz="1200" kern="1200" dirty="0" smtClean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f"/><Relationship Id="rId3" Type="http://schemas.openxmlformats.org/officeDocument/2006/relationships/hyperlink" Target="https://www.sophos.com/en-us/medialibrary/PDFs/technical%20papers/sophos-current-state-of-ransomware.pdf?la=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p-content/uploads/2016/03/RansomwareManual-1.pdf" TargetMode="External"/><Relationship Id="rId4" Type="http://schemas.openxmlformats.org/officeDocument/2006/relationships/hyperlink" Target="https://nakedsecurity.sophos.com/2016/05/19/teslacrypt-ransomware-gang-shuts-up-shop-reveals-master-key/" TargetMode="External"/><Relationship Id="rId5" Type="http://schemas.openxmlformats.org/officeDocument/2006/relationships/hyperlink" Target="http://www.welivesecurity.com/2015/09/10/aggressive-android-ransomware-spreading-in-the-usa/" TargetMode="External"/><Relationship Id="rId6" Type="http://schemas.openxmlformats.org/officeDocument/2006/relationships/hyperlink" Target="https://nakedsecurity.sophos.com/2016/03/02/php-ransomware-attacks-blogs-websites-content-managers-and-more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ired.com/2016/03/ransomware-why-hospitals-are-the-perfect-target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876" y="4680696"/>
            <a:ext cx="5662738" cy="508001"/>
          </a:xfrm>
        </p:spPr>
        <p:txBody>
          <a:bodyPr>
            <a:noAutofit/>
          </a:bodyPr>
          <a:lstStyle/>
          <a:p>
            <a:r>
              <a:rPr lang="en-US" sz="3600" dirty="0" smtClean="0"/>
              <a:t>Attila Marosi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2698" y="5219207"/>
            <a:ext cx="5648325" cy="907040"/>
          </a:xfrm>
        </p:spPr>
        <p:txBody>
          <a:bodyPr>
            <a:normAutofit lnSpcReduction="10000"/>
          </a:bodyPr>
          <a:lstStyle/>
          <a:p>
            <a:r>
              <a:rPr lang="hu-HU" sz="3100" dirty="0" smtClean="0"/>
              <a:t>Senior Threat</a:t>
            </a:r>
            <a:r>
              <a:rPr lang="en-GB" sz="3100" dirty="0" smtClean="0"/>
              <a:t> R</a:t>
            </a:r>
            <a:r>
              <a:rPr lang="hu-HU" sz="3100" dirty="0" smtClean="0"/>
              <a:t>esearcher</a:t>
            </a:r>
          </a:p>
          <a:p>
            <a:r>
              <a:rPr lang="hu-HU" sz="1900" dirty="0" smtClean="0">
                <a:solidFill>
                  <a:srgbClr val="E46200"/>
                </a:solidFill>
              </a:rPr>
              <a:t>OSCE, OSCP, ECSA, CEH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413" y="1837235"/>
            <a:ext cx="6876443" cy="1191023"/>
          </a:xfrm>
        </p:spPr>
        <p:txBody>
          <a:bodyPr/>
          <a:lstStyle/>
          <a:p>
            <a:r>
              <a:rPr lang="en-US" dirty="0" err="1" smtClean="0">
                <a:latin typeface="Lucida Grande CE"/>
                <a:cs typeface="Lucida Grande CE"/>
              </a:rPr>
              <a:t>Ransomware</a:t>
            </a:r>
            <a:r>
              <a:rPr lang="en-US" dirty="0" smtClean="0">
                <a:latin typeface="Lucida Grande CE"/>
                <a:cs typeface="Lucida Grande CE"/>
              </a:rPr>
              <a:t>: </a:t>
            </a:r>
            <a:br>
              <a:rPr lang="en-US" dirty="0" smtClean="0">
                <a:latin typeface="Lucida Grande CE"/>
                <a:cs typeface="Lucida Grande CE"/>
              </a:rPr>
            </a:br>
            <a:r>
              <a:rPr lang="en-US" dirty="0" smtClean="0">
                <a:latin typeface="Lucida Grande CE"/>
                <a:cs typeface="Lucida Grande CE"/>
              </a:rPr>
              <a:t> </a:t>
            </a:r>
            <a:r>
              <a:rPr lang="en-US" dirty="0" err="1" smtClean="0">
                <a:latin typeface="Lucida Grande CE"/>
                <a:cs typeface="Lucida Grande CE"/>
              </a:rPr>
              <a:t>ideje</a:t>
            </a:r>
            <a:r>
              <a:rPr lang="en-US" dirty="0" smtClean="0">
                <a:latin typeface="Lucida Grande CE"/>
                <a:cs typeface="Lucida Grande CE"/>
              </a:rPr>
              <a:t> </a:t>
            </a:r>
            <a:r>
              <a:rPr lang="en-US" dirty="0" err="1" smtClean="0">
                <a:latin typeface="Lucida Grande CE"/>
                <a:cs typeface="Lucida Grande CE"/>
              </a:rPr>
              <a:t>már</a:t>
            </a:r>
            <a:r>
              <a:rPr lang="en-US" dirty="0" smtClean="0">
                <a:latin typeface="Lucida Grande CE"/>
                <a:cs typeface="Lucida Grande CE"/>
              </a:rPr>
              <a:t> </a:t>
            </a:r>
            <a:r>
              <a:rPr lang="en-US" dirty="0" err="1" smtClean="0">
                <a:latin typeface="Lucida Grande CE"/>
                <a:cs typeface="Lucida Grande CE"/>
              </a:rPr>
              <a:t>rettegni</a:t>
            </a:r>
            <a:r>
              <a:rPr lang="en-US" dirty="0" smtClean="0">
                <a:latin typeface="Lucida Grande CE"/>
                <a:cs typeface="Lucida Grande CE"/>
              </a:rPr>
              <a:t>?</a:t>
            </a:r>
            <a:endParaRPr lang="en-US" dirty="0">
              <a:latin typeface="Lucida Grande CE"/>
              <a:cs typeface="Lucida Grande CE"/>
            </a:endParaRPr>
          </a:p>
        </p:txBody>
      </p:sp>
    </p:spTree>
    <p:extLst>
      <p:ext uri="{BB962C8B-B14F-4D97-AF65-F5344CB8AC3E}">
        <p14:creationId xmlns:p14="http://schemas.microsoft.com/office/powerpoint/2010/main" val="244548585"/>
      </p:ext>
    </p:extLst>
  </p:cSld>
  <p:clrMapOvr>
    <a:masterClrMapping/>
  </p:clrMapOvr>
  <p:transition xmlns:p14="http://schemas.microsoft.com/office/powerpoint/2010/main" advTm="19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spit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7" y="84666"/>
            <a:ext cx="8129543" cy="64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9408" y="4911817"/>
            <a:ext cx="5873450" cy="98945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Lucida Grande CE"/>
                <a:cs typeface="Lucida Grande CE"/>
              </a:rPr>
              <a:t>Egy</a:t>
            </a:r>
            <a:r>
              <a:rPr lang="en-US" dirty="0" smtClean="0">
                <a:latin typeface="Lucida Grande CE"/>
                <a:cs typeface="Lucida Grande CE"/>
              </a:rPr>
              <a:t> </a:t>
            </a:r>
            <a:r>
              <a:rPr lang="en-US" dirty="0" err="1" smtClean="0">
                <a:latin typeface="Lucida Grande CE"/>
                <a:cs typeface="Lucida Grande CE"/>
              </a:rPr>
              <a:t>érdekes</a:t>
            </a:r>
            <a:r>
              <a:rPr lang="en-US" dirty="0" smtClean="0">
                <a:latin typeface="Lucida Grande CE"/>
                <a:cs typeface="Lucida Grande CE"/>
              </a:rPr>
              <a:t> </a:t>
            </a:r>
            <a:r>
              <a:rPr lang="en-US" dirty="0" err="1" smtClean="0">
                <a:latin typeface="Lucida Grande CE"/>
                <a:cs typeface="Lucida Grande CE"/>
              </a:rPr>
              <a:t>eset</a:t>
            </a:r>
            <a:r>
              <a:rPr lang="is-IS" dirty="0" smtClean="0">
                <a:latin typeface="Lucida Grande CE"/>
                <a:cs typeface="Lucida Grande CE"/>
              </a:rPr>
              <a:t>…</a:t>
            </a:r>
            <a:endParaRPr lang="en-US" dirty="0">
              <a:latin typeface="Lucida Grande CE"/>
              <a:cs typeface="Lucida Grande CE"/>
            </a:endParaRPr>
          </a:p>
        </p:txBody>
      </p:sp>
    </p:spTree>
    <p:extLst>
      <p:ext uri="{BB962C8B-B14F-4D97-AF65-F5344CB8AC3E}">
        <p14:creationId xmlns:p14="http://schemas.microsoft.com/office/powerpoint/2010/main" val="352388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et_tesl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888"/>
            <a:ext cx="7301552" cy="6858000"/>
          </a:xfrm>
          <a:prstGeom prst="rect">
            <a:avLst/>
          </a:prstGeom>
        </p:spPr>
      </p:pic>
      <p:pic>
        <p:nvPicPr>
          <p:cNvPr id="4" name="Picture 3" descr="teslacrypt_clo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376"/>
            <a:ext cx="9144000" cy="18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Megelőzés</a:t>
            </a:r>
            <a:r>
              <a:rPr lang="en-US" dirty="0" smtClean="0"/>
              <a:t> / </a:t>
            </a:r>
            <a:r>
              <a:rPr lang="en-US" dirty="0" err="1" smtClean="0"/>
              <a:t>Mit</a:t>
            </a:r>
            <a:r>
              <a:rPr lang="en-US" dirty="0" smtClean="0"/>
              <a:t> is </a:t>
            </a:r>
            <a:r>
              <a:rPr lang="en-US" dirty="0" err="1" smtClean="0"/>
              <a:t>tehetünk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 </a:t>
            </a:r>
            <a:r>
              <a:rPr lang="en-US" sz="3600" dirty="0" err="1" smtClean="0"/>
              <a:t>biztonsági</a:t>
            </a:r>
            <a:r>
              <a:rPr lang="en-US" sz="3600" dirty="0" smtClean="0"/>
              <a:t> </a:t>
            </a:r>
            <a:r>
              <a:rPr lang="en-US" sz="3600" dirty="0" err="1" smtClean="0"/>
              <a:t>tudatosítás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itt</a:t>
            </a:r>
            <a:r>
              <a:rPr lang="en-US" sz="3200" dirty="0" smtClean="0"/>
              <a:t> a </a:t>
            </a:r>
            <a:r>
              <a:rPr lang="en-US" sz="3200" dirty="0" err="1" smtClean="0"/>
              <a:t>legtöbbet</a:t>
            </a:r>
            <a:r>
              <a:rPr lang="en-US" sz="3200" dirty="0" smtClean="0"/>
              <a:t> meg </a:t>
            </a:r>
            <a:r>
              <a:rPr lang="en-US" sz="3200" dirty="0" err="1" smtClean="0"/>
              <a:t>lehet</a:t>
            </a:r>
            <a:r>
              <a:rPr lang="en-US" sz="3200" dirty="0" smtClean="0"/>
              <a:t>(</a:t>
            </a:r>
            <a:r>
              <a:rPr lang="en-US" sz="3200" dirty="0" err="1" smtClean="0"/>
              <a:t>tett</a:t>
            </a:r>
            <a:r>
              <a:rPr lang="en-US" sz="3200" dirty="0" smtClean="0"/>
              <a:t> </a:t>
            </a:r>
            <a:r>
              <a:rPr lang="en-US" sz="3200" dirty="0" err="1" smtClean="0"/>
              <a:t>volna</a:t>
            </a:r>
            <a:r>
              <a:rPr lang="en-US" sz="3200" dirty="0" smtClean="0"/>
              <a:t>) </a:t>
            </a:r>
            <a:r>
              <a:rPr lang="en-US" sz="3200" dirty="0" err="1" smtClean="0"/>
              <a:t>fogni</a:t>
            </a:r>
            <a:endParaRPr lang="en-US" sz="3200" dirty="0" smtClean="0"/>
          </a:p>
          <a:p>
            <a:r>
              <a:rPr lang="en-US" sz="3600" dirty="0" err="1" smtClean="0"/>
              <a:t>Biztonsági</a:t>
            </a:r>
            <a:r>
              <a:rPr lang="en-US" sz="3600" dirty="0" smtClean="0"/>
              <a:t> </a:t>
            </a:r>
            <a:r>
              <a:rPr lang="en-US" sz="3600" dirty="0" err="1" smtClean="0"/>
              <a:t>megoldások</a:t>
            </a:r>
            <a:r>
              <a:rPr lang="en-US" sz="3600" dirty="0" smtClean="0"/>
              <a:t> </a:t>
            </a:r>
            <a:r>
              <a:rPr lang="en-US" sz="3600" dirty="0" err="1" smtClean="0"/>
              <a:t>használata</a:t>
            </a:r>
            <a:r>
              <a:rPr lang="en-US" sz="3600" dirty="0" smtClean="0"/>
              <a:t> </a:t>
            </a:r>
            <a:r>
              <a:rPr lang="en-US" sz="3200" dirty="0" smtClean="0"/>
              <a:t>(antivirus, </a:t>
            </a:r>
            <a:r>
              <a:rPr lang="en-US" sz="3200" dirty="0" err="1" smtClean="0"/>
              <a:t>végpontvédelmi</a:t>
            </a:r>
            <a:r>
              <a:rPr lang="en-US" sz="3200" dirty="0" smtClean="0"/>
              <a:t> </a:t>
            </a:r>
            <a:r>
              <a:rPr lang="en-US" sz="3200" dirty="0" err="1" smtClean="0"/>
              <a:t>megoldások</a:t>
            </a:r>
            <a:r>
              <a:rPr lang="en-US" sz="3200" dirty="0" smtClean="0"/>
              <a:t>)</a:t>
            </a:r>
            <a:endParaRPr lang="en-US" sz="3600" dirty="0" smtClean="0"/>
          </a:p>
          <a:p>
            <a:r>
              <a:rPr lang="en-US" sz="3600" dirty="0" err="1" smtClean="0"/>
              <a:t>Jól</a:t>
            </a:r>
            <a:r>
              <a:rPr lang="en-US" sz="3600" dirty="0" smtClean="0"/>
              <a:t> </a:t>
            </a:r>
            <a:r>
              <a:rPr lang="en-US" sz="3600" dirty="0" err="1" smtClean="0"/>
              <a:t>kidolgozott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működő</a:t>
            </a:r>
            <a:r>
              <a:rPr lang="en-US" sz="3600" dirty="0" smtClean="0"/>
              <a:t> </a:t>
            </a:r>
            <a:r>
              <a:rPr lang="en-US" sz="3600" dirty="0" err="1" smtClean="0"/>
              <a:t>mentési</a:t>
            </a:r>
            <a:r>
              <a:rPr lang="en-US" sz="3600" dirty="0" smtClean="0"/>
              <a:t> </a:t>
            </a:r>
            <a:r>
              <a:rPr lang="en-US" sz="3600" dirty="0" err="1" smtClean="0"/>
              <a:t>eljárások</a:t>
            </a:r>
            <a:r>
              <a:rPr lang="en-US" sz="3600" dirty="0" smtClean="0"/>
              <a:t>!!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309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phos_cs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77"/>
            <a:ext cx="7248041" cy="5602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67" y="5813776"/>
            <a:ext cx="822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https://www.sophos.com/en-us/medialibrary/PDFs/technical%20papers/sophos-current-state-of-ransomware.pdf?la=</a:t>
            </a:r>
            <a:r>
              <a:rPr lang="en-US" dirty="0" smtClean="0">
                <a:hlinkClick r:id="rId3"/>
              </a:rPr>
              <a:t>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2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pár</a:t>
            </a:r>
            <a:r>
              <a:rPr lang="en-US" dirty="0" smtClean="0"/>
              <a:t>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https://www.sophos.com/en-us/medialibrary/PDFs/technical%20papers/sophos-current-state-of-ransomware.pdf?la=en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://www.wired.com/2016/03/ransomware-why-hospitals-are-the-perfect-targets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http://www.wired.com/wp-content/uploads/2016/03/RansomwareManual-1.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https://nakedsecurity.sophos.com/2016/05/19/teslacrypt-ransomware-gang-shuts-up-shop-reveals-master-key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http://www.welivesecurity.com/2015/09/10/aggressive-android-ransomware-spreading-in-the-usa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https://nakedsecurity.sophos.com/2016/03/02/php-ransomware-attacks-blogs-websites-content-managers-and-more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6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58773"/>
            <a:ext cx="9144000" cy="189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7"/>
          <p:cNvSpPr txBox="1">
            <a:spLocks/>
          </p:cNvSpPr>
          <p:nvPr/>
        </p:nvSpPr>
        <p:spPr>
          <a:xfrm>
            <a:off x="967210" y="778855"/>
            <a:ext cx="7092420" cy="143865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  <a:latin typeface="Lucida Grande CE"/>
                <a:cs typeface="Lucida Grande CE"/>
              </a:rPr>
              <a:t>Kérdések</a:t>
            </a: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Lucida Grande CE"/>
                <a:cs typeface="Lucida Grande CE"/>
              </a:rPr>
              <a:t>?</a:t>
            </a:r>
            <a:endParaRPr kumimoji="0" lang="en-GB" sz="6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Grande CE"/>
              <a:ea typeface="+mj-ea"/>
              <a:cs typeface="Lucida Grande C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42" y="3913025"/>
            <a:ext cx="882418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2"/>
              </a:solidFill>
              <a:latin typeface="Avenir Book"/>
              <a:cs typeface="Avenir Book"/>
            </a:endParaRPr>
          </a:p>
          <a:p>
            <a:pPr lvl="0" algn="ctr">
              <a:lnSpc>
                <a:spcPct val="80000"/>
              </a:lnSpc>
            </a:pPr>
            <a:r>
              <a:rPr lang="en-GB" sz="2800" b="1" dirty="0" err="1">
                <a:solidFill>
                  <a:schemeClr val="bg2"/>
                </a:solidFill>
                <a:latin typeface="Avenir Book"/>
                <a:cs typeface="Avenir Book"/>
              </a:rPr>
              <a:t>attila.marosi@</a:t>
            </a:r>
            <a:r>
              <a:rPr lang="en-GB" sz="2800" b="1" dirty="0" err="1" smtClean="0">
                <a:solidFill>
                  <a:schemeClr val="bg2"/>
                </a:solidFill>
                <a:latin typeface="Avenir Book"/>
                <a:cs typeface="Avenir Book"/>
              </a:rPr>
              <a:t>sophos.com</a:t>
            </a:r>
            <a:endParaRPr lang="en-GB" sz="2800" b="1" dirty="0">
              <a:solidFill>
                <a:schemeClr val="bg2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98" y="5053725"/>
            <a:ext cx="3172663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err="1" smtClean="0">
                <a:solidFill>
                  <a:srgbClr val="E46200"/>
                </a:solidFill>
                <a:latin typeface="Avenir Book"/>
                <a:cs typeface="Avenir Book"/>
              </a:rPr>
              <a:t>attila.marosi</a:t>
            </a:r>
            <a:r>
              <a:rPr lang="en-US" sz="1400" b="1" dirty="0" err="1">
                <a:solidFill>
                  <a:srgbClr val="E46200"/>
                </a:solidFill>
                <a:latin typeface="Avenir Book"/>
                <a:cs typeface="Avenir Book"/>
              </a:rPr>
              <a:t>@gmail.com</a:t>
            </a:r>
            <a:endParaRPr lang="en-US" sz="1400" b="1" dirty="0">
              <a:solidFill>
                <a:srgbClr val="E46200"/>
              </a:solidFill>
              <a:latin typeface="Avenir Book"/>
              <a:cs typeface="Avenir Book"/>
            </a:endParaRPr>
          </a:p>
          <a:p>
            <a:endParaRPr lang="en-US" sz="1400" b="1" dirty="0">
              <a:solidFill>
                <a:srgbClr val="003860"/>
              </a:solidFill>
              <a:latin typeface="Avenir Book"/>
              <a:cs typeface="Avenir Book"/>
            </a:endParaRPr>
          </a:p>
          <a:p>
            <a:r>
              <a:rPr lang="en-US" sz="1400" b="1" dirty="0">
                <a:solidFill>
                  <a:srgbClr val="003860"/>
                </a:solidFill>
                <a:latin typeface="Avenir Book"/>
                <a:cs typeface="Avenir Book"/>
              </a:rPr>
              <a:t>PGP ID: </a:t>
            </a:r>
            <a:r>
              <a:rPr lang="en-US" sz="1400" b="1" dirty="0" smtClean="0">
                <a:solidFill>
                  <a:srgbClr val="003860"/>
                </a:solidFill>
                <a:latin typeface="Avenir Book"/>
                <a:cs typeface="Avenir Book"/>
              </a:rPr>
              <a:t>3782A65A</a:t>
            </a:r>
          </a:p>
          <a:p>
            <a:endParaRPr lang="en-US" sz="1400" b="1" dirty="0">
              <a:solidFill>
                <a:srgbClr val="003860"/>
              </a:solidFill>
              <a:latin typeface="Avenir Book"/>
              <a:cs typeface="Avenir Book"/>
            </a:endParaRPr>
          </a:p>
          <a:p>
            <a:r>
              <a:rPr lang="en-US" sz="1400" b="1" dirty="0">
                <a:solidFill>
                  <a:srgbClr val="003860"/>
                </a:solidFill>
                <a:latin typeface="Avenir Book"/>
                <a:cs typeface="Avenir Book"/>
              </a:rPr>
              <a:t>PGP FP.</a:t>
            </a:r>
            <a:r>
              <a:rPr lang="en-US" sz="1400" b="1" dirty="0" smtClean="0">
                <a:solidFill>
                  <a:srgbClr val="003860"/>
                </a:solidFill>
                <a:latin typeface="Avenir Book"/>
                <a:cs typeface="Avenir Book"/>
              </a:rPr>
              <a:t>: 4D49 </a:t>
            </a:r>
            <a:r>
              <a:rPr lang="en-US" sz="1400" b="1" dirty="0">
                <a:solidFill>
                  <a:srgbClr val="003860"/>
                </a:solidFill>
                <a:latin typeface="Avenir Book"/>
                <a:cs typeface="Avenir Book"/>
              </a:rPr>
              <a:t>1447 A4E1 </a:t>
            </a:r>
            <a:r>
              <a:rPr lang="en-US" sz="1400" b="1" dirty="0" smtClean="0">
                <a:solidFill>
                  <a:srgbClr val="003860"/>
                </a:solidFill>
                <a:latin typeface="Avenir Book"/>
                <a:cs typeface="Avenir Book"/>
              </a:rPr>
              <a:t>F016 </a:t>
            </a:r>
            <a:r>
              <a:rPr lang="en-US" sz="1400" b="1" dirty="0">
                <a:solidFill>
                  <a:srgbClr val="003860"/>
                </a:solidFill>
                <a:latin typeface="Avenir Book"/>
                <a:cs typeface="Avenir Book"/>
              </a:rPr>
              <a:t>F833 </a:t>
            </a:r>
            <a:endParaRPr lang="en-US" sz="1400" b="1" dirty="0" smtClean="0">
              <a:solidFill>
                <a:srgbClr val="003860"/>
              </a:solidFill>
              <a:latin typeface="Avenir Book"/>
              <a:cs typeface="Avenir Book"/>
            </a:endParaRPr>
          </a:p>
          <a:p>
            <a:r>
              <a:rPr lang="en-US" sz="1400" b="1" dirty="0" smtClean="0">
                <a:solidFill>
                  <a:srgbClr val="003860"/>
                </a:solidFill>
                <a:latin typeface="Avenir Book"/>
                <a:cs typeface="Avenir Book"/>
              </a:rPr>
              <a:t>              8700 8853 </a:t>
            </a:r>
            <a:r>
              <a:rPr lang="en-US" sz="1400" b="1" dirty="0">
                <a:solidFill>
                  <a:srgbClr val="003860"/>
                </a:solidFill>
                <a:latin typeface="Avenir Book"/>
                <a:cs typeface="Avenir Book"/>
              </a:rPr>
              <a:t>60A7 3782 </a:t>
            </a:r>
            <a:r>
              <a:rPr lang="en-US" sz="1400" b="1" dirty="0" smtClean="0">
                <a:solidFill>
                  <a:srgbClr val="003860"/>
                </a:solidFill>
                <a:latin typeface="Avenir Book"/>
                <a:cs typeface="Avenir Book"/>
              </a:rPr>
              <a:t>A65A</a:t>
            </a:r>
            <a:endParaRPr lang="en-US" sz="1400" b="1" dirty="0">
              <a:solidFill>
                <a:srgbClr val="00386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4069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Ransomware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1989 </a:t>
            </a:r>
            <a:endParaRPr lang="en-US" sz="4000" dirty="0" smtClean="0"/>
          </a:p>
          <a:p>
            <a:pPr lvl="1"/>
            <a:r>
              <a:rPr lang="en-US" sz="3600" dirty="0" smtClean="0"/>
              <a:t>"</a:t>
            </a:r>
            <a:r>
              <a:rPr lang="en-US" sz="3600" dirty="0"/>
              <a:t>AIDS" </a:t>
            </a:r>
            <a:r>
              <a:rPr lang="en-US" sz="3600" dirty="0" smtClean="0"/>
              <a:t>Trojan (US $189)</a:t>
            </a:r>
          </a:p>
          <a:p>
            <a:r>
              <a:rPr lang="en-US" sz="4000" dirty="0" smtClean="0"/>
              <a:t>2013</a:t>
            </a:r>
          </a:p>
          <a:p>
            <a:pPr lvl="1"/>
            <a:r>
              <a:rPr lang="en-US" sz="3600" dirty="0" smtClean="0"/>
              <a:t>T</a:t>
            </a:r>
            <a:r>
              <a:rPr lang="is-IS" sz="3600" dirty="0" smtClean="0"/>
              <a:t>apogatás</a:t>
            </a:r>
          </a:p>
          <a:p>
            <a:pPr lvl="1"/>
            <a:r>
              <a:rPr lang="en-US" sz="3200" dirty="0" smtClean="0"/>
              <a:t>non</a:t>
            </a:r>
            <a:r>
              <a:rPr lang="en-US" sz="3200" dirty="0"/>
              <a:t>-</a:t>
            </a:r>
            <a:r>
              <a:rPr lang="en-US" sz="3200" dirty="0" smtClean="0"/>
              <a:t>encrypting</a:t>
            </a:r>
          </a:p>
          <a:p>
            <a:pPr lvl="1"/>
            <a:r>
              <a:rPr lang="en-US" sz="3200" dirty="0" err="1" smtClean="0"/>
              <a:t>tönkretevők</a:t>
            </a:r>
            <a:endParaRPr lang="is-IS" sz="3200" dirty="0" smtClean="0"/>
          </a:p>
          <a:p>
            <a:r>
              <a:rPr lang="is-IS" sz="4000" dirty="0" smtClean="0"/>
              <a:t>2015 ... </a:t>
            </a:r>
            <a:r>
              <a:rPr lang="en-US" sz="4000" dirty="0"/>
              <a:t>a</a:t>
            </a:r>
            <a:r>
              <a:rPr lang="is-IS" sz="4000" dirty="0" smtClean="0"/>
              <a:t> nagy bumm</a:t>
            </a:r>
          </a:p>
        </p:txBody>
      </p:sp>
    </p:spTree>
    <p:extLst>
      <p:ext uri="{BB962C8B-B14F-4D97-AF65-F5344CB8AC3E}">
        <p14:creationId xmlns:p14="http://schemas.microsoft.com/office/powerpoint/2010/main" val="3002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9408" y="4911817"/>
            <a:ext cx="5873450" cy="98945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Lucida Grande CE"/>
                <a:cs typeface="Lucida Grande CE"/>
              </a:rPr>
              <a:t>Hogy</a:t>
            </a:r>
            <a:r>
              <a:rPr lang="en-US" dirty="0" smtClean="0">
                <a:latin typeface="Lucida Grande CE"/>
                <a:cs typeface="Lucida Grande CE"/>
              </a:rPr>
              <a:t> </a:t>
            </a:r>
            <a:r>
              <a:rPr lang="en-US" dirty="0" err="1" smtClean="0">
                <a:latin typeface="Lucida Grande CE"/>
                <a:cs typeface="Lucida Grande CE"/>
              </a:rPr>
              <a:t>állunk</a:t>
            </a:r>
            <a:r>
              <a:rPr lang="en-US" dirty="0" smtClean="0">
                <a:latin typeface="Lucida Grande CE"/>
                <a:cs typeface="Lucida Grande CE"/>
              </a:rPr>
              <a:t> most</a:t>
            </a:r>
            <a:endParaRPr lang="en-US" dirty="0">
              <a:latin typeface="Lucida Grande CE"/>
              <a:cs typeface="Lucida Grande CE"/>
            </a:endParaRPr>
          </a:p>
        </p:txBody>
      </p:sp>
    </p:spTree>
    <p:extLst>
      <p:ext uri="{BB962C8B-B14F-4D97-AF65-F5344CB8AC3E}">
        <p14:creationId xmlns:p14="http://schemas.microsoft.com/office/powerpoint/2010/main" val="385286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állunk</a:t>
            </a:r>
            <a:r>
              <a:rPr lang="en-US" dirty="0"/>
              <a:t> most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2014 </a:t>
            </a:r>
            <a:endParaRPr lang="en-US" sz="3600" dirty="0" smtClean="0"/>
          </a:p>
          <a:p>
            <a:pPr lvl="1"/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/>
              <a:t>FBI </a:t>
            </a:r>
            <a:r>
              <a:rPr lang="en-US" sz="3200" dirty="0" err="1"/>
              <a:t>becslése</a:t>
            </a:r>
            <a:r>
              <a:rPr lang="en-US" sz="3200" dirty="0"/>
              <a:t> </a:t>
            </a:r>
            <a:r>
              <a:rPr lang="en-US" sz="3200" dirty="0" err="1"/>
              <a:t>alapján</a:t>
            </a:r>
            <a:r>
              <a:rPr lang="en-US" sz="3200" dirty="0"/>
              <a:t> </a:t>
            </a:r>
            <a:r>
              <a:rPr lang="en-US" sz="3200" dirty="0" err="1"/>
              <a:t>CryptoLocker</a:t>
            </a:r>
            <a:r>
              <a:rPr lang="en-US" sz="3200" dirty="0"/>
              <a:t> 6 </a:t>
            </a:r>
            <a:r>
              <a:rPr lang="en-US" sz="3200" dirty="0" err="1"/>
              <a:t>hónap</a:t>
            </a:r>
            <a:r>
              <a:rPr lang="en-US" sz="3200" dirty="0"/>
              <a:t> </a:t>
            </a:r>
            <a:r>
              <a:rPr lang="en-US" sz="3200" dirty="0" err="1"/>
              <a:t>alatt</a:t>
            </a:r>
            <a:r>
              <a:rPr lang="en-US" sz="3200" dirty="0"/>
              <a:t> </a:t>
            </a:r>
            <a:r>
              <a:rPr lang="en-US" sz="3200" dirty="0" err="1"/>
              <a:t>közel</a:t>
            </a:r>
            <a:r>
              <a:rPr lang="en-US" sz="3200" dirty="0"/>
              <a:t> 27 </a:t>
            </a:r>
            <a:r>
              <a:rPr lang="en-US" sz="3200" dirty="0" err="1"/>
              <a:t>milló</a:t>
            </a:r>
            <a:r>
              <a:rPr lang="en-US" sz="3200" dirty="0"/>
              <a:t> USD = 7.634.790.000 FT </a:t>
            </a:r>
            <a:r>
              <a:rPr lang="en-US" sz="3200" dirty="0" err="1"/>
              <a:t>veszteséget</a:t>
            </a:r>
            <a:r>
              <a:rPr lang="en-US" sz="3200" dirty="0"/>
              <a:t> </a:t>
            </a:r>
            <a:r>
              <a:rPr lang="en-US" sz="3200" dirty="0" err="1"/>
              <a:t>okozott</a:t>
            </a:r>
            <a:endParaRPr lang="en-US" sz="3200" dirty="0"/>
          </a:p>
          <a:p>
            <a:r>
              <a:rPr lang="en-US" sz="3600" dirty="0"/>
              <a:t>2015 </a:t>
            </a:r>
            <a:endParaRPr lang="en-US" sz="3600" dirty="0" smtClean="0"/>
          </a:p>
          <a:p>
            <a:pPr lvl="1"/>
            <a:r>
              <a:rPr lang="en-US" sz="3200" dirty="0" err="1" smtClean="0"/>
              <a:t>ez</a:t>
            </a:r>
            <a:r>
              <a:rPr lang="en-US" sz="3200" dirty="0" smtClean="0"/>
              <a:t> </a:t>
            </a:r>
            <a:r>
              <a:rPr lang="en-US" sz="3200" dirty="0"/>
              <a:t>a </a:t>
            </a:r>
            <a:r>
              <a:rPr lang="en-US" sz="3200" dirty="0" err="1"/>
              <a:t>szám</a:t>
            </a:r>
            <a:r>
              <a:rPr lang="en-US" sz="3200" dirty="0"/>
              <a:t> 325 </a:t>
            </a:r>
            <a:r>
              <a:rPr lang="en-US" sz="3200" dirty="0" err="1"/>
              <a:t>millió</a:t>
            </a:r>
            <a:r>
              <a:rPr lang="en-US" sz="3200" dirty="0"/>
              <a:t> USD volt</a:t>
            </a:r>
          </a:p>
          <a:p>
            <a:r>
              <a:rPr lang="en-US" sz="3600" dirty="0" err="1"/>
              <a:t>Ezek</a:t>
            </a:r>
            <a:r>
              <a:rPr lang="en-US" sz="3600" dirty="0"/>
              <a:t> </a:t>
            </a:r>
            <a:r>
              <a:rPr lang="en-US" sz="3600" dirty="0" err="1"/>
              <a:t>igen</a:t>
            </a:r>
            <a:r>
              <a:rPr lang="en-US" sz="3600" dirty="0"/>
              <a:t> </a:t>
            </a:r>
            <a:r>
              <a:rPr lang="en-US" sz="3600" dirty="0" err="1"/>
              <a:t>nagy</a:t>
            </a:r>
            <a:r>
              <a:rPr lang="en-US" sz="3600" dirty="0"/>
              <a:t> </a:t>
            </a:r>
            <a:r>
              <a:rPr lang="en-US" sz="3600" dirty="0" err="1"/>
              <a:t>hányada</a:t>
            </a:r>
            <a:r>
              <a:rPr lang="en-US" sz="3600" dirty="0"/>
              <a:t> </a:t>
            </a:r>
            <a:r>
              <a:rPr lang="en-US" sz="3600" dirty="0" err="1"/>
              <a:t>kifizetés</a:t>
            </a:r>
            <a:r>
              <a:rPr lang="en-US" sz="3600" dirty="0"/>
              <a:t>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935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9408" y="4911817"/>
            <a:ext cx="5873450" cy="98945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Lucida Grande CE"/>
                <a:cs typeface="Lucida Grande CE"/>
              </a:rPr>
              <a:t>Hol</a:t>
            </a:r>
            <a:r>
              <a:rPr lang="en-US" dirty="0" smtClean="0">
                <a:latin typeface="Lucida Grande CE"/>
                <a:cs typeface="Lucida Grande CE"/>
              </a:rPr>
              <a:t> “</a:t>
            </a:r>
            <a:r>
              <a:rPr lang="en-US" dirty="0" err="1" smtClean="0">
                <a:latin typeface="Lucida Grande CE"/>
                <a:cs typeface="Lucida Grande CE"/>
              </a:rPr>
              <a:t>számolhatsz</a:t>
            </a:r>
            <a:r>
              <a:rPr lang="en-US" dirty="0" smtClean="0">
                <a:latin typeface="Lucida Grande CE"/>
                <a:cs typeface="Lucida Grande CE"/>
              </a:rPr>
              <a:t>” </a:t>
            </a:r>
            <a:r>
              <a:rPr lang="en-US" dirty="0" err="1" smtClean="0">
                <a:latin typeface="Lucida Grande CE"/>
                <a:cs typeface="Lucida Grande CE"/>
              </a:rPr>
              <a:t>vele</a:t>
            </a:r>
            <a:r>
              <a:rPr lang="en-US" dirty="0" smtClean="0">
                <a:latin typeface="Lucida Grande CE"/>
                <a:cs typeface="Lucida Grande CE"/>
              </a:rPr>
              <a:t>?</a:t>
            </a:r>
            <a:endParaRPr lang="en-US" dirty="0">
              <a:latin typeface="Lucida Grande CE"/>
              <a:cs typeface="Lucida Grande CE"/>
            </a:endParaRPr>
          </a:p>
        </p:txBody>
      </p:sp>
    </p:spTree>
    <p:extLst>
      <p:ext uri="{BB962C8B-B14F-4D97-AF65-F5344CB8AC3E}">
        <p14:creationId xmlns:p14="http://schemas.microsoft.com/office/powerpoint/2010/main" val="5566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droi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65" y="127000"/>
            <a:ext cx="6478783" cy="66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p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r="1525"/>
          <a:stretch/>
        </p:blipFill>
        <p:spPr>
          <a:xfrm>
            <a:off x="1523999" y="92970"/>
            <a:ext cx="6321779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tya-ransomware-how-remove-decrypt-files-new-unlock-computer-windows-dropbox-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9408" y="4911817"/>
            <a:ext cx="5873450" cy="98945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Lucida Grande CE"/>
                <a:cs typeface="Lucida Grande CE"/>
              </a:rPr>
              <a:t>Egy sajnálatos eset...</a:t>
            </a:r>
            <a:endParaRPr lang="en-US" dirty="0">
              <a:latin typeface="Lucida Grande CE"/>
              <a:cs typeface="Lucida Grande CE"/>
            </a:endParaRPr>
          </a:p>
        </p:txBody>
      </p:sp>
    </p:spTree>
    <p:extLst>
      <p:ext uri="{BB962C8B-B14F-4D97-AF65-F5344CB8AC3E}">
        <p14:creationId xmlns:p14="http://schemas.microsoft.com/office/powerpoint/2010/main" val="275932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ee777c395adb73fc4319f96aef2aaafbf38aee"/>
</p:tagLst>
</file>

<file path=ppt/theme/theme1.xml><?xml version="1.0" encoding="utf-8"?>
<a:theme xmlns:a="http://schemas.openxmlformats.org/drawingml/2006/main" name="Sophos_Simple_Template_v1">
  <a:themeElements>
    <a:clrScheme name="Custom 9">
      <a:dk1>
        <a:srgbClr val="333333"/>
      </a:dk1>
      <a:lt1>
        <a:sysClr val="window" lastClr="FFFFFF"/>
      </a:lt1>
      <a:dk2>
        <a:srgbClr val="0068B1"/>
      </a:dk2>
      <a:lt2>
        <a:srgbClr val="F2F2F2"/>
      </a:lt2>
      <a:accent1>
        <a:srgbClr val="0070C0"/>
      </a:accent1>
      <a:accent2>
        <a:srgbClr val="E46200"/>
      </a:accent2>
      <a:accent3>
        <a:srgbClr val="009796"/>
      </a:accent3>
      <a:accent4>
        <a:srgbClr val="7F7F7F"/>
      </a:accent4>
      <a:accent5>
        <a:srgbClr val="72AD64"/>
      </a:accent5>
      <a:accent6>
        <a:srgbClr val="AACEA2"/>
      </a:accent6>
      <a:hlink>
        <a:srgbClr val="00B0F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52674</TotalTime>
  <Words>363</Words>
  <Application>Microsoft Macintosh PowerPoint</Application>
  <PresentationFormat>On-screen Show (4:3)</PresentationFormat>
  <Paragraphs>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Sophos_Simple_Template_v1</vt:lpstr>
      <vt:lpstr>Ransomware:   ideje már rettegni?</vt:lpstr>
      <vt:lpstr>Ransomware</vt:lpstr>
      <vt:lpstr>Hogy állunk most</vt:lpstr>
      <vt:lpstr>Hogy állunk most</vt:lpstr>
      <vt:lpstr>Hol “számolhatsz” vele?</vt:lpstr>
      <vt:lpstr>PowerPoint Presentation</vt:lpstr>
      <vt:lpstr>PowerPoint Presentation</vt:lpstr>
      <vt:lpstr>PowerPoint Presentation</vt:lpstr>
      <vt:lpstr>Egy sajnálatos eset...</vt:lpstr>
      <vt:lpstr>PowerPoint Presentation</vt:lpstr>
      <vt:lpstr>Egy érdekes eset…</vt:lpstr>
      <vt:lpstr>PowerPoint Presentation</vt:lpstr>
      <vt:lpstr>Megelőzés / Mit is tehetünk</vt:lpstr>
      <vt:lpstr>PowerPoint Presentation</vt:lpstr>
      <vt:lpstr>Egy pár link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FinSpy</dc:title>
  <dc:creator>Marosi Attila</dc:creator>
  <cp:lastModifiedBy>Attila Marosi</cp:lastModifiedBy>
  <cp:revision>1513</cp:revision>
  <dcterms:created xsi:type="dcterms:W3CDTF">2013-05-11T07:42:56Z</dcterms:created>
  <dcterms:modified xsi:type="dcterms:W3CDTF">2016-05-24T15:26:04Z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1236497247</vt:i4>
  </property>
  <property fmtid="{D5CDD505-2E9C-101B-9397-08002B2CF9AE}" pid="3" name="_NewReviewCycle">
    <vt:lpwstr/>
  </property>
  <property fmtid="{D5CDD505-2E9C-101B-9397-08002B2CF9AE}" pid="4" name="_EmailSubject">
    <vt:lpwstr>template</vt:lpwstr>
  </property>
  <property fmtid="{D5CDD505-2E9C-101B-9397-08002B2CF9AE}" pid="5" name="_AuthorEmail">
    <vt:lpwstr>Attila.Marosi@Sophos.com</vt:lpwstr>
  </property>
  <property fmtid="{D5CDD505-2E9C-101B-9397-08002B2CF9AE}" pid="6" name="_AuthorEmailDisplayName">
    <vt:lpwstr>Attila Marosi</vt:lpwstr>
  </property>
</Properties>
</file>