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9.xml.rels" ContentType="application/vnd.openxmlformats-package.relationships+xml"/>
  <Override PartName="/ppt/notesSlides/notesSlide1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32.png" ContentType="image/png"/>
  <Override PartName="/ppt/media/image31.jpeg" ContentType="image/jpeg"/>
  <Override PartName="/ppt/media/image28.png" ContentType="image/png"/>
  <Override PartName="/ppt/media/image22.png" ContentType="image/png"/>
  <Override PartName="/ppt/media/image21.png" ContentType="image/png"/>
  <Override PartName="/ppt/media/image19.jpeg" ContentType="image/jpeg"/>
  <Override PartName="/ppt/media/image20.png" ContentType="image/png"/>
  <Override PartName="/ppt/media/image18.png" ContentType="image/png"/>
  <Override PartName="/ppt/media/image26.png" ContentType="image/png"/>
  <Override PartName="/ppt/media/image3.png" ContentType="image/png"/>
  <Override PartName="/ppt/media/image17.jpeg" ContentType="image/jpeg"/>
  <Override PartName="/ppt/media/image16.jpeg" ContentType="image/jpeg"/>
  <Override PartName="/ppt/media/image8.png" ContentType="image/png"/>
  <Override PartName="/ppt/media/image14.jpeg" ContentType="image/jpeg"/>
  <Override PartName="/ppt/media/image12.jpeg" ContentType="image/jpeg"/>
  <Override PartName="/ppt/media/image11.jpeg" ContentType="image/jpeg"/>
  <Override PartName="/ppt/media/image10.png" ContentType="image/png"/>
  <Override PartName="/ppt/media/image9.png" ContentType="image/png"/>
  <Override PartName="/ppt/media/image1.png" ContentType="image/png"/>
  <Override PartName="/ppt/media/image15.jpeg" ContentType="image/jpeg"/>
  <Override PartName="/ppt/media/image7.png" ContentType="image/png"/>
  <Override PartName="/ppt/media/image29.png" ContentType="image/png"/>
  <Override PartName="/ppt/media/image6.png" ContentType="image/png"/>
  <Override PartName="/ppt/media/image30.jpeg" ContentType="image/jpeg"/>
  <Override PartName="/ppt/media/image27.png" ContentType="image/png"/>
  <Override PartName="/ppt/media/image5.jpeg" ContentType="image/jpeg"/>
  <Override PartName="/ppt/media/image4.png" ContentType="image/png"/>
  <Override PartName="/ppt/media/image23.png" ContentType="image/png"/>
  <Override PartName="/ppt/media/image25.png" ContentType="image/png"/>
  <Override PartName="/ppt/media/image13.jpeg" ContentType="image/jpeg"/>
  <Override PartName="/ppt/media/image2.png" ContentType="image/png"/>
  <Override PartName="/ppt/media/image24.png" ContentType="image/png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hu-HU" sz="2000">
                <a:latin typeface="Arial"/>
              </a:rPr>
              <a:t>Click to edit the notes' format</a:t>
            </a:r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hu-HU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hu-HU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hu-HU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77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9AD71AE3-1779-4959-A7FB-747FFC7CF87A}" type="slidenum">
              <a:rPr lang="hu-HU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E29AA9FC-5C68-4DF8-A860-9104663E17EE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2CB6AFB6-8F44-4919-B6D5-02C0283E2030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EF39E00-EB6D-434A-818E-AEBBE4E1D2BF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AA8A8C2-E3E1-4D93-A035-5AF4D53BBA00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8A9728F1-2436-4284-8C06-51029B497FFF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4A51B989-9FCB-43C2-A864-8F80001DFA46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3A89576A-CAF9-4A68-979B-595EC754B1ED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E0CE7944-47F9-42E0-A348-D1D879B808E9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644D89E3-2635-42D3-82CD-EB0A87CC8BE8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CE6E526A-6526-46BA-B29E-4C9C54B321BC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303FCF3-DA86-4438-B431-18C15E9239E3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8DBE05EB-D0DC-4F63-B4B7-26117DCD417E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DA532657-019D-4F77-8613-24E1163A5461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84564E5-961C-41D8-8969-1044D943BA4B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A8A5F012-CE65-4DDA-AE2D-9C75B52B96A5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5AC2BF31-4794-4A56-B8BA-907CE55D19FF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AAAE4FE7-823A-4BBE-9FDE-88347E4BA99F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6CBF98A-36D8-454C-A610-43AD64182B35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BE030F9-856F-45CF-8A98-F690C2FCAB32}" type="slidenum">
              <a:rPr lang="hu-HU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1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2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hu-HU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hu-HU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hu-HU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hu-HU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hu-HU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hu-HU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hu-HU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hu-HU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hu-HU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hu-HU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hu-HU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hu-HU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hu-HU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hu-HU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hu-HU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1124640"/>
            <a:ext cx="9143280" cy="17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hu-HU" sz="5400" strike="noStrike">
                <a:solidFill>
                  <a:srgbClr val="f2f2f2"/>
                </a:solidFill>
                <a:latin typeface="Calibri"/>
                <a:ea typeface="DejaVu Sans"/>
              </a:rPr>
              <a:t>Festipay és mobilfizetés a gyakorlatban</a:t>
            </a:r>
            <a:endParaRPr/>
          </a:p>
        </p:txBody>
      </p:sp>
      <p:pic>
        <p:nvPicPr>
          <p:cNvPr id="79" name="Kép 3" descr=""/>
          <p:cNvPicPr/>
          <p:nvPr/>
        </p:nvPicPr>
        <p:blipFill>
          <a:blip r:embed="rId2"/>
          <a:stretch/>
        </p:blipFill>
        <p:spPr>
          <a:xfrm>
            <a:off x="3255840" y="3425040"/>
            <a:ext cx="2631600" cy="2635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666000" y="1556640"/>
            <a:ext cx="6234840" cy="1041840"/>
          </a:xfrm>
          <a:prstGeom prst="roundRect">
            <a:avLst>
              <a:gd name="adj" fmla="val 13599"/>
            </a:avLst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83880" rIns="83880" tIns="114480" bIns="114480" anchor="ctr"/>
          <a:p>
            <a:pPr>
              <a:lnSpc>
                <a:spcPct val="90000"/>
              </a:lnSpc>
            </a:pPr>
            <a:r>
              <a:rPr lang="hu-HU" sz="2200" strike="noStrike">
                <a:solidFill>
                  <a:srgbClr val="ffffff"/>
                </a:solidFill>
                <a:latin typeface="Calibri"/>
                <a:ea typeface="DejaVu Sans"/>
              </a:rPr>
              <a:t>Új feltöltési kérelem érkezik</a:t>
            </a:r>
            <a:endParaRPr/>
          </a:p>
        </p:txBody>
      </p:sp>
      <p:sp>
        <p:nvSpPr>
          <p:cNvPr id="106" name="CustomShape 2"/>
          <p:cNvSpPr/>
          <p:nvPr/>
        </p:nvSpPr>
        <p:spPr>
          <a:xfrm>
            <a:off x="1188000" y="2788920"/>
            <a:ext cx="6234840" cy="1041840"/>
          </a:xfrm>
          <a:prstGeom prst="roundRect">
            <a:avLst>
              <a:gd name="adj" fmla="val 13599"/>
            </a:avLst>
          </a:prstGeom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83880" rIns="83880" tIns="114480" bIns="114480" anchor="ctr"/>
          <a:p>
            <a:pPr>
              <a:lnSpc>
                <a:spcPct val="90000"/>
              </a:lnSpc>
            </a:pPr>
            <a:r>
              <a:rPr lang="hu-HU" sz="2200" strike="noStrike">
                <a:solidFill>
                  <a:srgbClr val="ffffff"/>
                </a:solidFill>
                <a:latin typeface="Calibri"/>
                <a:ea typeface="DejaVu Sans"/>
              </a:rPr>
              <a:t>Ellenőrizzük a kártya státuszát, jogosultságokat</a:t>
            </a:r>
            <a:endParaRPr/>
          </a:p>
        </p:txBody>
      </p:sp>
      <p:sp>
        <p:nvSpPr>
          <p:cNvPr id="107" name="CustomShape 3"/>
          <p:cNvSpPr/>
          <p:nvPr/>
        </p:nvSpPr>
        <p:spPr>
          <a:xfrm>
            <a:off x="1702440" y="4020840"/>
            <a:ext cx="6234840" cy="1041840"/>
          </a:xfrm>
          <a:prstGeom prst="roundRect">
            <a:avLst>
              <a:gd name="adj" fmla="val 13599"/>
            </a:avLst>
          </a:prstGeom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83880" rIns="83880" tIns="114480" bIns="114480" anchor="ctr"/>
          <a:p>
            <a:pPr>
              <a:lnSpc>
                <a:spcPct val="90000"/>
              </a:lnSpc>
            </a:pPr>
            <a:r>
              <a:rPr lang="hu-HU" sz="2200" strike="noStrike">
                <a:solidFill>
                  <a:srgbClr val="ffffff"/>
                </a:solidFill>
                <a:latin typeface="Calibri"/>
                <a:ea typeface="DejaVu Sans"/>
              </a:rPr>
              <a:t>Bejegyezzük a kérelmet</a:t>
            </a:r>
            <a:endParaRPr/>
          </a:p>
        </p:txBody>
      </p:sp>
      <p:sp>
        <p:nvSpPr>
          <p:cNvPr id="108" name="CustomShape 4"/>
          <p:cNvSpPr/>
          <p:nvPr/>
        </p:nvSpPr>
        <p:spPr>
          <a:xfrm>
            <a:off x="2224800" y="5253120"/>
            <a:ext cx="6234840" cy="1041840"/>
          </a:xfrm>
          <a:prstGeom prst="roundRect">
            <a:avLst>
              <a:gd name="adj" fmla="val 13599"/>
            </a:avLst>
          </a:prstGeom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83880" rIns="83880" tIns="114480" bIns="114480" anchor="ctr"/>
          <a:p>
            <a:pPr>
              <a:lnSpc>
                <a:spcPct val="90000"/>
              </a:lnSpc>
            </a:pPr>
            <a:r>
              <a:rPr lang="hu-HU" sz="2200" strike="noStrike">
                <a:solidFill>
                  <a:srgbClr val="ffffff"/>
                </a:solidFill>
                <a:latin typeface="Calibri"/>
                <a:ea typeface="DejaVu Sans"/>
              </a:rPr>
              <a:t>A kártyát a terminálhoz érintve kötegelve érvényesítjük a feltöltési kérelmeket</a:t>
            </a:r>
            <a:endParaRPr/>
          </a:p>
        </p:txBody>
      </p:sp>
      <p:sp>
        <p:nvSpPr>
          <p:cNvPr id="109" name="CustomShape 5"/>
          <p:cNvSpPr/>
          <p:nvPr/>
        </p:nvSpPr>
        <p:spPr>
          <a:xfrm>
            <a:off x="6223680" y="2355120"/>
            <a:ext cx="676800" cy="676800"/>
          </a:xfrm>
          <a:prstGeom prst="downArrow">
            <a:avLst>
              <a:gd name="adj1" fmla="val 55000"/>
              <a:gd name="adj2" fmla="val 45000"/>
            </a:avLst>
          </a:prstGeom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/>
          <a:fillRef idx="0"/>
          <a:effectRef idx="0"/>
          <a:fontRef idx="minor"/>
        </p:style>
      </p:sp>
      <p:sp>
        <p:nvSpPr>
          <p:cNvPr id="110" name="CustomShape 6"/>
          <p:cNvSpPr/>
          <p:nvPr/>
        </p:nvSpPr>
        <p:spPr>
          <a:xfrm>
            <a:off x="6746040" y="3587400"/>
            <a:ext cx="676800" cy="676800"/>
          </a:xfrm>
          <a:prstGeom prst="downArrow">
            <a:avLst>
              <a:gd name="adj1" fmla="val 55000"/>
              <a:gd name="adj2" fmla="val 45000"/>
            </a:avLst>
          </a:prstGeom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ln>
            <a:solidFill>
              <a:schemeClr val="accent4">
                <a:tint val="40000"/>
                <a:alpha val="90000"/>
                <a:hueOff val="-1972855"/>
                <a:satOff val="11079"/>
                <a:lumOff val="704"/>
                <a:alphaOff val="0"/>
              </a:schemeClr>
            </a:solidFill>
            <a:round/>
          </a:ln>
        </p:spPr>
        <p:style>
          <a:lnRef idx="2"/>
          <a:fillRef idx="0"/>
          <a:effectRef idx="0"/>
          <a:fontRef idx="minor"/>
        </p:style>
      </p:sp>
      <p:sp>
        <p:nvSpPr>
          <p:cNvPr id="111" name="CustomShape 7"/>
          <p:cNvSpPr/>
          <p:nvPr/>
        </p:nvSpPr>
        <p:spPr>
          <a:xfrm>
            <a:off x="7260480" y="4819320"/>
            <a:ext cx="676800" cy="676800"/>
          </a:xfrm>
          <a:prstGeom prst="downArrow">
            <a:avLst>
              <a:gd name="adj1" fmla="val 55000"/>
              <a:gd name="adj2" fmla="val 45000"/>
            </a:avLst>
          </a:prstGeom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ln>
            <a:solidFill>
              <a:schemeClr val="accent4">
                <a:tint val="40000"/>
                <a:alpha val="90000"/>
                <a:hueOff val="-3945710"/>
                <a:satOff val="22157"/>
                <a:lumOff val="1408"/>
                <a:alphaOff val="0"/>
              </a:schemeClr>
            </a:solidFill>
            <a:round/>
          </a:ln>
        </p:spPr>
        <p:style>
          <a:lnRef idx="2"/>
          <a:fillRef idx="0"/>
          <a:effectRef idx="0"/>
          <a:fontRef idx="minor"/>
        </p:style>
      </p:sp>
      <p:sp>
        <p:nvSpPr>
          <p:cNvPr id="112" name="CustomShape 8"/>
          <p:cNvSpPr/>
          <p:nvPr/>
        </p:nvSpPr>
        <p:spPr>
          <a:xfrm>
            <a:off x="134640" y="116640"/>
            <a:ext cx="533916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hu-HU" sz="5400" strike="noStrike">
                <a:solidFill>
                  <a:srgbClr val="000000"/>
                </a:solidFill>
                <a:latin typeface="Calibri"/>
                <a:ea typeface="DejaVu Sans"/>
              </a:rPr>
              <a:t>Alternatív feltöltés</a:t>
            </a:r>
            <a:endParaRPr/>
          </a:p>
        </p:txBody>
      </p:sp>
    </p:spTree>
  </p:cSld>
  <p:transition spd="slow">
    <p:fade/>
  </p:transition>
  <p:timing>
    <p:tnLst>
      <p:par>
        <p:cTn id="54" dur="indefinite" restart="never" nodeType="tmRoot">
          <p:childTnLst>
            <p:seq>
              <p:cTn id="5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Kép 1" descr=""/>
          <p:cNvPicPr/>
          <p:nvPr/>
        </p:nvPicPr>
        <p:blipFill>
          <a:blip r:embed="rId2"/>
          <a:stretch/>
        </p:blipFill>
        <p:spPr>
          <a:xfrm>
            <a:off x="5004000" y="23400"/>
            <a:ext cx="4056120" cy="6857280"/>
          </a:xfrm>
          <a:prstGeom prst="rect">
            <a:avLst/>
          </a:prstGeom>
          <a:ln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126000" y="116640"/>
            <a:ext cx="373608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hu-HU" sz="5400" strike="noStrike">
                <a:solidFill>
                  <a:srgbClr val="000000"/>
                </a:solidFill>
                <a:latin typeface="Calibri"/>
                <a:ea typeface="DejaVu Sans"/>
              </a:rPr>
              <a:t>Festipay App</a:t>
            </a:r>
            <a:endParaRPr/>
          </a:p>
        </p:txBody>
      </p:sp>
      <p:sp>
        <p:nvSpPr>
          <p:cNvPr id="115" name="CustomShape 2"/>
          <p:cNvSpPr/>
          <p:nvPr/>
        </p:nvSpPr>
        <p:spPr>
          <a:xfrm>
            <a:off x="716400" y="1484640"/>
            <a:ext cx="3854880" cy="30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StarSymbol"/>
              <a:buChar char="-"/>
            </a:pPr>
            <a:r>
              <a:rPr b="1" i="1"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Gourmet 2015</a:t>
            </a:r>
            <a:endParaRPr/>
          </a:p>
          <a:p>
            <a:pPr>
              <a:lnSpc>
                <a:spcPct val="100000"/>
              </a:lnSpc>
            </a:pPr>
            <a:r>
              <a:rPr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zárt Beta tesztelés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i="1"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Untold Festival 2015</a:t>
            </a:r>
            <a:endParaRPr/>
          </a:p>
          <a:p>
            <a:pPr>
              <a:lnSpc>
                <a:spcPct val="100000"/>
              </a:lnSpc>
            </a:pPr>
            <a:r>
              <a:rPr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első publikus megjelenés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i="1"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Play Store</a:t>
            </a:r>
            <a:endParaRPr/>
          </a:p>
          <a:p>
            <a:pPr>
              <a:lnSpc>
                <a:spcPct val="100000"/>
              </a:lnSpc>
            </a:pPr>
            <a:r>
              <a:rPr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4000 telepítés</a:t>
            </a:r>
            <a:endParaRPr/>
          </a:p>
          <a:p>
            <a:pPr>
              <a:lnSpc>
                <a:spcPct val="100000"/>
              </a:lnSpc>
            </a:pPr>
            <a:r>
              <a:rPr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4.5 csillagos értékelés</a:t>
            </a:r>
            <a:endParaRPr/>
          </a:p>
        </p:txBody>
      </p:sp>
    </p:spTree>
  </p:cSld>
  <p:transition spd="slow">
    <p:fade/>
  </p:transition>
  <p:timing>
    <p:tnLst>
      <p:par>
        <p:cTn id="56" dur="indefinite" restart="never" nodeType="tmRoot">
          <p:childTnLst>
            <p:seq>
              <p:cTn id="5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Kép 2" descr=""/>
          <p:cNvPicPr/>
          <p:nvPr/>
        </p:nvPicPr>
        <p:blipFill>
          <a:blip r:embed="rId1"/>
          <a:stretch/>
        </p:blipFill>
        <p:spPr>
          <a:xfrm>
            <a:off x="0" y="3429000"/>
            <a:ext cx="9143280" cy="3428280"/>
          </a:xfrm>
          <a:prstGeom prst="rect">
            <a:avLst/>
          </a:prstGeom>
          <a:ln>
            <a:noFill/>
          </a:ln>
        </p:spPr>
      </p:pic>
      <p:sp>
        <p:nvSpPr>
          <p:cNvPr id="117" name="CustomShape 1"/>
          <p:cNvSpPr/>
          <p:nvPr/>
        </p:nvSpPr>
        <p:spPr>
          <a:xfrm>
            <a:off x="103320" y="102600"/>
            <a:ext cx="631620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hu-HU" sz="5400" strike="noStrike">
                <a:solidFill>
                  <a:srgbClr val="000000"/>
                </a:solidFill>
                <a:latin typeface="Calibri"/>
                <a:ea typeface="DejaVu Sans"/>
              </a:rPr>
              <a:t>Cellum Plug&amp;Play SDK</a:t>
            </a:r>
            <a:endParaRPr/>
          </a:p>
        </p:txBody>
      </p:sp>
      <p:sp>
        <p:nvSpPr>
          <p:cNvPr id="118" name="CustomShape 2"/>
          <p:cNvSpPr/>
          <p:nvPr/>
        </p:nvSpPr>
        <p:spPr>
          <a:xfrm>
            <a:off x="395640" y="1087920"/>
            <a:ext cx="6408000" cy="228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Split Secret kártyatár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Az adatokat mPIN titkosítja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PCI-DSS 3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MasterPass támogatás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400" strike="noStrike">
                <a:solidFill>
                  <a:srgbClr val="000000"/>
                </a:solidFill>
                <a:latin typeface="Calibri"/>
                <a:ea typeface="DejaVu Sans"/>
              </a:rPr>
              <a:t>2.0-ás verzió lényegesen egyszerűbben integrálható</a:t>
            </a:r>
            <a:endParaRPr/>
          </a:p>
        </p:txBody>
      </p:sp>
      <p:pic>
        <p:nvPicPr>
          <p:cNvPr id="119" name="Kép 6" descr=""/>
          <p:cNvPicPr/>
          <p:nvPr/>
        </p:nvPicPr>
        <p:blipFill>
          <a:blip r:embed="rId2"/>
          <a:stretch/>
        </p:blipFill>
        <p:spPr>
          <a:xfrm>
            <a:off x="6128280" y="404640"/>
            <a:ext cx="2624760" cy="26247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58" dur="indefinite" restart="never" nodeType="tmRoot">
          <p:childTnLst>
            <p:seq>
              <p:cTn id="5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3447000" y="4221000"/>
            <a:ext cx="2321640" cy="1904400"/>
          </a:xfrm>
          <a:prstGeom prst="roundRect">
            <a:avLst>
              <a:gd name="adj" fmla="val 13599"/>
            </a:avLst>
          </a:prstGeom>
          <a:solidFill>
            <a:srgbClr val="119ecd"/>
          </a:solidFill>
          <a:ln>
            <a:round/>
          </a:ln>
          <a:effectLst>
            <a:outerShdw algn="t" blurRad="50800" dir="54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/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hu-HU" sz="3200" strike="noStrike">
                <a:solidFill>
                  <a:srgbClr val="ffffff"/>
                </a:solidFill>
                <a:latin typeface="Calibri"/>
                <a:ea typeface="DejaVu Sans"/>
              </a:rPr>
              <a:t>Cellum backend</a:t>
            </a:r>
            <a:endParaRPr/>
          </a:p>
        </p:txBody>
      </p:sp>
      <p:sp>
        <p:nvSpPr>
          <p:cNvPr id="121" name="CustomShape 2"/>
          <p:cNvSpPr/>
          <p:nvPr/>
        </p:nvSpPr>
        <p:spPr>
          <a:xfrm>
            <a:off x="6496200" y="4221000"/>
            <a:ext cx="2321640" cy="1904400"/>
          </a:xfrm>
          <a:prstGeom prst="roundRect">
            <a:avLst>
              <a:gd name="adj" fmla="val 13599"/>
            </a:avLst>
          </a:prstGeom>
          <a:solidFill>
            <a:srgbClr val="119ecd"/>
          </a:solidFill>
          <a:ln>
            <a:round/>
          </a:ln>
          <a:effectLst>
            <a:outerShdw algn="t" blurRad="50800" dir="54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/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hu-HU" sz="3200" strike="noStrike">
                <a:solidFill>
                  <a:srgbClr val="ffffff"/>
                </a:solidFill>
                <a:latin typeface="Calibri"/>
                <a:ea typeface="DejaVu Sans"/>
              </a:rPr>
              <a:t>Bank</a:t>
            </a:r>
            <a:endParaRPr/>
          </a:p>
        </p:txBody>
      </p:sp>
      <p:sp>
        <p:nvSpPr>
          <p:cNvPr id="122" name="CustomShape 3"/>
          <p:cNvSpPr/>
          <p:nvPr/>
        </p:nvSpPr>
        <p:spPr>
          <a:xfrm>
            <a:off x="395640" y="1628640"/>
            <a:ext cx="2321640" cy="4496760"/>
          </a:xfrm>
          <a:prstGeom prst="roundRect">
            <a:avLst>
              <a:gd name="adj" fmla="val 13599"/>
            </a:avLst>
          </a:prstGeom>
          <a:solidFill>
            <a:srgbClr val="119ecd"/>
          </a:solidFill>
          <a:ln>
            <a:round/>
          </a:ln>
          <a:effectLst>
            <a:outerShdw algn="t" blurRad="50800" dir="54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/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hu-HU" sz="3200" strike="noStrike">
                <a:solidFill>
                  <a:srgbClr val="ffffff"/>
                </a:solidFill>
                <a:latin typeface="Calibri"/>
                <a:ea typeface="DejaVu Sans"/>
              </a:rPr>
              <a:t>Alkalmazás</a:t>
            </a:r>
            <a:endParaRPr/>
          </a:p>
        </p:txBody>
      </p:sp>
      <p:sp>
        <p:nvSpPr>
          <p:cNvPr id="123" name="CustomShape 4"/>
          <p:cNvSpPr/>
          <p:nvPr/>
        </p:nvSpPr>
        <p:spPr>
          <a:xfrm>
            <a:off x="717480" y="2349000"/>
            <a:ext cx="1677960" cy="1079280"/>
          </a:xfrm>
          <a:prstGeom prst="roundRect">
            <a:avLst>
              <a:gd name="adj" fmla="val 13599"/>
            </a:avLst>
          </a:prstGeom>
          <a:solidFill>
            <a:srgbClr val="f9dd16"/>
          </a:solidFill>
          <a:ln>
            <a:round/>
          </a:ln>
          <a:effectLst>
            <a:innerShdw blurRad="63500" dir="16200000" dist="50800">
              <a:srgbClr val="000000">
                <a:alpha val="50000"/>
              </a:srgb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/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hu-HU" strike="noStrike">
                <a:solidFill>
                  <a:srgbClr val="000000"/>
                </a:solidFill>
                <a:latin typeface="Calibri"/>
                <a:ea typeface="DejaVu Sans"/>
              </a:rPr>
              <a:t>Festipay Core</a:t>
            </a:r>
            <a:endParaRPr/>
          </a:p>
        </p:txBody>
      </p:sp>
      <p:sp>
        <p:nvSpPr>
          <p:cNvPr id="124" name="CustomShape 5"/>
          <p:cNvSpPr/>
          <p:nvPr/>
        </p:nvSpPr>
        <p:spPr>
          <a:xfrm>
            <a:off x="717480" y="4725000"/>
            <a:ext cx="1677960" cy="1079280"/>
          </a:xfrm>
          <a:prstGeom prst="roundRect">
            <a:avLst>
              <a:gd name="adj" fmla="val 13599"/>
            </a:avLst>
          </a:prstGeom>
          <a:solidFill>
            <a:srgbClr val="f9dd16"/>
          </a:solidFill>
          <a:ln>
            <a:round/>
          </a:ln>
          <a:effectLst>
            <a:innerShdw blurRad="63500" dir="16200000" dist="50800">
              <a:srgbClr val="000000">
                <a:alpha val="50000"/>
              </a:srgb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/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hu-HU" strike="noStrike">
                <a:solidFill>
                  <a:srgbClr val="000000"/>
                </a:solidFill>
                <a:latin typeface="Calibri"/>
                <a:ea typeface="DejaVu Sans"/>
              </a:rPr>
              <a:t>Cellum SDK</a:t>
            </a:r>
            <a:endParaRPr/>
          </a:p>
        </p:txBody>
      </p:sp>
      <p:sp>
        <p:nvSpPr>
          <p:cNvPr id="125" name="CustomShape 6"/>
          <p:cNvSpPr/>
          <p:nvPr/>
        </p:nvSpPr>
        <p:spPr>
          <a:xfrm>
            <a:off x="3447000" y="1628640"/>
            <a:ext cx="2321640" cy="1904400"/>
          </a:xfrm>
          <a:prstGeom prst="roundRect">
            <a:avLst>
              <a:gd name="adj" fmla="val 13599"/>
            </a:avLst>
          </a:prstGeom>
          <a:solidFill>
            <a:srgbClr val="119ecd"/>
          </a:solidFill>
          <a:ln>
            <a:round/>
          </a:ln>
          <a:effectLst>
            <a:outerShdw algn="t" blurRad="50800" dir="54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0"/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hu-HU" sz="3200" strike="noStrike">
                <a:solidFill>
                  <a:srgbClr val="ffffff"/>
                </a:solidFill>
                <a:latin typeface="Calibri"/>
                <a:ea typeface="DejaVu Sans"/>
              </a:rPr>
              <a:t>Festipay backend</a:t>
            </a:r>
            <a:endParaRPr/>
          </a:p>
        </p:txBody>
      </p:sp>
      <p:sp>
        <p:nvSpPr>
          <p:cNvPr id="126" name="CustomShape 7"/>
          <p:cNvSpPr/>
          <p:nvPr/>
        </p:nvSpPr>
        <p:spPr>
          <a:xfrm>
            <a:off x="1043640" y="3645000"/>
            <a:ext cx="512280" cy="8632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119ecd"/>
          </a:solidFill>
          <a:ln>
            <a:solidFill>
              <a:srgbClr val="f9dd1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CustomShape 8"/>
          <p:cNvSpPr/>
          <p:nvPr/>
        </p:nvSpPr>
        <p:spPr>
          <a:xfrm rot="10800000">
            <a:off x="2635200" y="5372640"/>
            <a:ext cx="512280" cy="8632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119ecd"/>
          </a:solidFill>
          <a:ln>
            <a:solidFill>
              <a:srgbClr val="f9dd1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9"/>
          <p:cNvSpPr/>
          <p:nvPr/>
        </p:nvSpPr>
        <p:spPr>
          <a:xfrm rot="16200000">
            <a:off x="2826000" y="2241720"/>
            <a:ext cx="512280" cy="7282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10"/>
          <p:cNvSpPr/>
          <p:nvPr/>
        </p:nvSpPr>
        <p:spPr>
          <a:xfrm rot="5400000">
            <a:off x="2826720" y="2799360"/>
            <a:ext cx="512280" cy="7282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11"/>
          <p:cNvSpPr/>
          <p:nvPr/>
        </p:nvSpPr>
        <p:spPr>
          <a:xfrm rot="16200000">
            <a:off x="2826000" y="4618080"/>
            <a:ext cx="512280" cy="728280"/>
          </a:xfrm>
          <a:prstGeom prst="upArrow">
            <a:avLst>
              <a:gd name="adj1" fmla="val 50000"/>
              <a:gd name="adj2" fmla="val 50000"/>
            </a:avLst>
          </a:prstGeom>
          <a:noFill/>
          <a:ln>
            <a:solidFill>
              <a:srgbClr val="119ecd"/>
            </a:solidFill>
            <a:custDash>
              <a:ds d="3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ustomShape 12"/>
          <p:cNvSpPr/>
          <p:nvPr/>
        </p:nvSpPr>
        <p:spPr>
          <a:xfrm rot="5400000">
            <a:off x="2826720" y="5175360"/>
            <a:ext cx="512280" cy="728280"/>
          </a:xfrm>
          <a:prstGeom prst="upArrow">
            <a:avLst>
              <a:gd name="adj1" fmla="val 50000"/>
              <a:gd name="adj2" fmla="val 50000"/>
            </a:avLst>
          </a:prstGeom>
          <a:noFill/>
          <a:ln>
            <a:solidFill>
              <a:srgbClr val="119ecd"/>
            </a:solidFill>
            <a:custDash>
              <a:ds d="3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13"/>
          <p:cNvSpPr/>
          <p:nvPr/>
        </p:nvSpPr>
        <p:spPr>
          <a:xfrm rot="16200000">
            <a:off x="5875200" y="4618080"/>
            <a:ext cx="512280" cy="728280"/>
          </a:xfrm>
          <a:prstGeom prst="upArrow">
            <a:avLst>
              <a:gd name="adj1" fmla="val 50000"/>
              <a:gd name="adj2" fmla="val 50000"/>
            </a:avLst>
          </a:prstGeom>
          <a:noFill/>
          <a:ln>
            <a:solidFill>
              <a:srgbClr val="119ecd"/>
            </a:solidFill>
            <a:custDash>
              <a:ds d="3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14"/>
          <p:cNvSpPr/>
          <p:nvPr/>
        </p:nvSpPr>
        <p:spPr>
          <a:xfrm rot="5400000">
            <a:off x="5875920" y="5175360"/>
            <a:ext cx="512280" cy="728280"/>
          </a:xfrm>
          <a:prstGeom prst="upArrow">
            <a:avLst>
              <a:gd name="adj1" fmla="val 50000"/>
              <a:gd name="adj2" fmla="val 50000"/>
            </a:avLst>
          </a:prstGeom>
          <a:noFill/>
          <a:ln>
            <a:solidFill>
              <a:srgbClr val="119ecd"/>
            </a:solidFill>
            <a:custDash>
              <a:ds d="3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" name="CustomShape 15"/>
          <p:cNvSpPr/>
          <p:nvPr/>
        </p:nvSpPr>
        <p:spPr>
          <a:xfrm>
            <a:off x="4059000" y="3533760"/>
            <a:ext cx="512280" cy="68652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16"/>
          <p:cNvSpPr/>
          <p:nvPr/>
        </p:nvSpPr>
        <p:spPr>
          <a:xfrm rot="10800000">
            <a:off x="5650560" y="4907880"/>
            <a:ext cx="512280" cy="68652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CustomShape 17"/>
          <p:cNvSpPr/>
          <p:nvPr/>
        </p:nvSpPr>
        <p:spPr>
          <a:xfrm>
            <a:off x="210600" y="174240"/>
            <a:ext cx="600228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hu-HU" sz="5400" strike="noStrike">
                <a:solidFill>
                  <a:srgbClr val="000000"/>
                </a:solidFill>
                <a:latin typeface="Calibri"/>
                <a:ea typeface="DejaVu Sans"/>
              </a:rPr>
              <a:t>A rendszer felépítése</a:t>
            </a:r>
            <a:endParaRPr/>
          </a:p>
        </p:txBody>
      </p:sp>
    </p:spTree>
  </p:cSld>
  <p:transition spd="slow">
    <p:fade/>
  </p:transition>
  <p:timing>
    <p:tnLst>
      <p:par>
        <p:cTn id="60" dur="indefinite" restart="never" nodeType="tmRoot">
          <p:childTnLst>
            <p:seq>
              <p:cTn id="6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0" y="216900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119ec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"/>
          <p:cNvSpPr/>
          <p:nvPr/>
        </p:nvSpPr>
        <p:spPr>
          <a:xfrm>
            <a:off x="2448360" y="215892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f9dd1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3"/>
          <p:cNvSpPr/>
          <p:nvPr/>
        </p:nvSpPr>
        <p:spPr>
          <a:xfrm>
            <a:off x="4896720" y="216900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119ec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4"/>
          <p:cNvSpPr/>
          <p:nvPr/>
        </p:nvSpPr>
        <p:spPr>
          <a:xfrm>
            <a:off x="7344720" y="215892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f9dd1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1" name="Kép 1" descr=""/>
          <p:cNvPicPr/>
          <p:nvPr/>
        </p:nvPicPr>
        <p:blipFill>
          <a:blip r:embed="rId1"/>
          <a:stretch/>
        </p:blipFill>
        <p:spPr>
          <a:xfrm>
            <a:off x="0" y="0"/>
            <a:ext cx="4056120" cy="6857280"/>
          </a:xfrm>
          <a:prstGeom prst="rect">
            <a:avLst/>
          </a:prstGeom>
          <a:ln>
            <a:noFill/>
          </a:ln>
        </p:spPr>
      </p:pic>
      <p:pic>
        <p:nvPicPr>
          <p:cNvPr id="142" name="Kép 2" descr=""/>
          <p:cNvPicPr/>
          <p:nvPr/>
        </p:nvPicPr>
        <p:blipFill>
          <a:blip r:embed="rId2"/>
          <a:stretch/>
        </p:blipFill>
        <p:spPr>
          <a:xfrm>
            <a:off x="5087160" y="0"/>
            <a:ext cx="4056120" cy="685728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62" dur="indefinite" restart="never" nodeType="tmRoot">
          <p:childTnLst>
            <p:seq>
              <p:cTn id="6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216900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119ec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2"/>
          <p:cNvSpPr/>
          <p:nvPr/>
        </p:nvSpPr>
        <p:spPr>
          <a:xfrm>
            <a:off x="2448360" y="215892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f9dd1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3"/>
          <p:cNvSpPr/>
          <p:nvPr/>
        </p:nvSpPr>
        <p:spPr>
          <a:xfrm>
            <a:off x="4896720" y="216900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119ec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4"/>
          <p:cNvSpPr/>
          <p:nvPr/>
        </p:nvSpPr>
        <p:spPr>
          <a:xfrm>
            <a:off x="7344720" y="215892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f9dd1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7" name="Kép 1" descr=""/>
          <p:cNvPicPr/>
          <p:nvPr/>
        </p:nvPicPr>
        <p:blipFill>
          <a:blip r:embed="rId1"/>
          <a:stretch/>
        </p:blipFill>
        <p:spPr>
          <a:xfrm>
            <a:off x="0" y="0"/>
            <a:ext cx="4056120" cy="6857280"/>
          </a:xfrm>
          <a:prstGeom prst="rect">
            <a:avLst/>
          </a:prstGeom>
          <a:ln>
            <a:noFill/>
          </a:ln>
        </p:spPr>
      </p:pic>
      <p:pic>
        <p:nvPicPr>
          <p:cNvPr id="148" name="Kép 2" descr=""/>
          <p:cNvPicPr/>
          <p:nvPr/>
        </p:nvPicPr>
        <p:blipFill>
          <a:blip r:embed="rId2"/>
          <a:stretch/>
        </p:blipFill>
        <p:spPr>
          <a:xfrm>
            <a:off x="5087160" y="0"/>
            <a:ext cx="4056120" cy="685728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64" dur="indefinite" restart="never" nodeType="tmRoot">
          <p:childTnLst>
            <p:seq>
              <p:cTn id="6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0" y="216900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119ec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2"/>
          <p:cNvSpPr/>
          <p:nvPr/>
        </p:nvSpPr>
        <p:spPr>
          <a:xfrm>
            <a:off x="2448360" y="215892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f9dd1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"/>
          <p:cNvSpPr/>
          <p:nvPr/>
        </p:nvSpPr>
        <p:spPr>
          <a:xfrm>
            <a:off x="4896720" y="216900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119ec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4"/>
          <p:cNvSpPr/>
          <p:nvPr/>
        </p:nvSpPr>
        <p:spPr>
          <a:xfrm>
            <a:off x="7344720" y="215892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f9dd1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Kép 1" descr=""/>
          <p:cNvPicPr/>
          <p:nvPr/>
        </p:nvPicPr>
        <p:blipFill>
          <a:blip r:embed="rId1"/>
          <a:stretch/>
        </p:blipFill>
        <p:spPr>
          <a:xfrm>
            <a:off x="0" y="0"/>
            <a:ext cx="4056120" cy="6857280"/>
          </a:xfrm>
          <a:prstGeom prst="rect">
            <a:avLst/>
          </a:prstGeom>
          <a:ln>
            <a:noFill/>
          </a:ln>
        </p:spPr>
      </p:pic>
      <p:pic>
        <p:nvPicPr>
          <p:cNvPr id="154" name="Kép 2" descr=""/>
          <p:cNvPicPr/>
          <p:nvPr/>
        </p:nvPicPr>
        <p:blipFill>
          <a:blip r:embed="rId2"/>
          <a:stretch/>
        </p:blipFill>
        <p:spPr>
          <a:xfrm>
            <a:off x="5087160" y="0"/>
            <a:ext cx="4056120" cy="685728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66" dur="indefinite" restart="never" nodeType="tmRoot">
          <p:childTnLst>
            <p:seq>
              <p:cTn id="6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0" y="216900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119ec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2"/>
          <p:cNvSpPr/>
          <p:nvPr/>
        </p:nvSpPr>
        <p:spPr>
          <a:xfrm>
            <a:off x="2448360" y="215892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f9dd1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"/>
          <p:cNvSpPr/>
          <p:nvPr/>
        </p:nvSpPr>
        <p:spPr>
          <a:xfrm>
            <a:off x="4896720" y="216900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119ecd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"/>
          <p:cNvSpPr/>
          <p:nvPr/>
        </p:nvSpPr>
        <p:spPr>
          <a:xfrm>
            <a:off x="7344720" y="2158920"/>
            <a:ext cx="2447640" cy="2519640"/>
          </a:xfrm>
          <a:prstGeom prst="chevron">
            <a:avLst>
              <a:gd name="adj" fmla="val 21600"/>
            </a:avLst>
          </a:prstGeom>
          <a:solidFill>
            <a:srgbClr val="f9dd1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Kép 2" descr=""/>
          <p:cNvPicPr/>
          <p:nvPr/>
        </p:nvPicPr>
        <p:blipFill>
          <a:blip r:embed="rId1"/>
          <a:stretch/>
        </p:blipFill>
        <p:spPr>
          <a:xfrm>
            <a:off x="5087160" y="0"/>
            <a:ext cx="4056120" cy="6857280"/>
          </a:xfrm>
          <a:prstGeom prst="rect">
            <a:avLst/>
          </a:prstGeom>
          <a:ln>
            <a:noFill/>
          </a:ln>
        </p:spPr>
      </p:pic>
      <p:pic>
        <p:nvPicPr>
          <p:cNvPr id="160" name="Kép 7" descr=""/>
          <p:cNvPicPr/>
          <p:nvPr/>
        </p:nvPicPr>
        <p:blipFill>
          <a:blip r:embed="rId2"/>
          <a:stretch/>
        </p:blipFill>
        <p:spPr>
          <a:xfrm>
            <a:off x="1065960" y="1091520"/>
            <a:ext cx="3180960" cy="4854240"/>
          </a:xfrm>
          <a:prstGeom prst="rect">
            <a:avLst/>
          </a:prstGeom>
          <a:ln>
            <a:noFill/>
          </a:ln>
        </p:spPr>
      </p:pic>
      <p:pic>
        <p:nvPicPr>
          <p:cNvPr id="161" name="Kép 8" descr=""/>
          <p:cNvPicPr/>
          <p:nvPr/>
        </p:nvPicPr>
        <p:blipFill>
          <a:blip r:embed="rId3"/>
          <a:stretch/>
        </p:blipFill>
        <p:spPr>
          <a:xfrm rot="5400000">
            <a:off x="-157680" y="2880360"/>
            <a:ext cx="2995200" cy="1888560"/>
          </a:xfrm>
          <a:prstGeom prst="rect">
            <a:avLst/>
          </a:prstGeom>
          <a:ln>
            <a:noFill/>
          </a:ln>
          <a:scene3d>
            <a:camera prst="perspectiveHeroicExtremeLeftFacing">
              <a:rot lat="1526262" lon="111369" rev="21164261"/>
            </a:camera>
            <a:lightRig dir="t" rig="threePt"/>
          </a:scene3d>
        </p:spPr>
      </p:pic>
    </p:spTree>
  </p:cSld>
  <p:transition spd="slow">
    <p:push dir="u"/>
  </p:transition>
  <p:timing>
    <p:tnLst>
      <p:par>
        <p:cTn id="68" dur="indefinite" restart="never" nodeType="tmRoot">
          <p:childTnLst>
            <p:seq>
              <p:cTn id="6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24560" y="116640"/>
            <a:ext cx="364320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hu-HU" sz="5400" strike="noStrike">
                <a:solidFill>
                  <a:srgbClr val="ffffff"/>
                </a:solidFill>
                <a:latin typeface="Calibri"/>
                <a:ea typeface="DejaVu Sans"/>
              </a:rPr>
              <a:t>Eredmények</a:t>
            </a:r>
            <a:endParaRPr/>
          </a:p>
        </p:txBody>
      </p:sp>
      <p:sp>
        <p:nvSpPr>
          <p:cNvPr id="163" name="CustomShape 2"/>
          <p:cNvSpPr/>
          <p:nvPr/>
        </p:nvSpPr>
        <p:spPr>
          <a:xfrm>
            <a:off x="395640" y="1989000"/>
            <a:ext cx="8208360" cy="155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3200" strike="noStrike">
                <a:solidFill>
                  <a:srgbClr val="000000"/>
                </a:solidFill>
                <a:latin typeface="Calibri"/>
                <a:ea typeface="DejaVu Sans"/>
              </a:rPr>
              <a:t>Zártkörű éles teszt a Sziget fesztiválon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3200" strike="noStrike">
                <a:solidFill>
                  <a:srgbClr val="000000"/>
                </a:solidFill>
                <a:latin typeface="Calibri"/>
                <a:ea typeface="DejaVu Sans"/>
              </a:rPr>
              <a:t>2016-os szezonban publikus működés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3200" strike="noStrike">
                <a:solidFill>
                  <a:srgbClr val="000000"/>
                </a:solidFill>
                <a:latin typeface="Calibri"/>
                <a:ea typeface="DejaVu Sans"/>
              </a:rPr>
              <a:t>IOS alkalmazás</a:t>
            </a:r>
            <a:endParaRPr/>
          </a:p>
        </p:txBody>
      </p:sp>
    </p:spTree>
  </p:cSld>
  <p:transition spd="slow">
    <p:fade/>
  </p:transition>
  <p:timing>
    <p:tnLst>
      <p:par>
        <p:cTn id="70" dur="indefinite" restart="never" nodeType="tmRoot">
          <p:childTnLst>
            <p:seq>
              <p:cTn id="7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117000" y="116640"/>
            <a:ext cx="192240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hu-HU" sz="5400" strike="noStrike">
                <a:solidFill>
                  <a:srgbClr val="ffffff"/>
                </a:solidFill>
                <a:latin typeface="Calibri"/>
                <a:ea typeface="DejaVu Sans"/>
              </a:rPr>
              <a:t>A jövő</a:t>
            </a:r>
            <a:endParaRPr/>
          </a:p>
        </p:txBody>
      </p:sp>
      <p:sp>
        <p:nvSpPr>
          <p:cNvPr id="165" name="CustomShape 2"/>
          <p:cNvSpPr/>
          <p:nvPr/>
        </p:nvSpPr>
        <p:spPr>
          <a:xfrm>
            <a:off x="395640" y="5013000"/>
            <a:ext cx="6048000" cy="155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3200" strike="noStrike">
                <a:solidFill>
                  <a:srgbClr val="ffffff"/>
                </a:solidFill>
                <a:latin typeface="Calibri"/>
                <a:ea typeface="DejaVu Sans"/>
              </a:rPr>
              <a:t>HCE – Host Card Emulation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3200" strike="noStrike">
                <a:solidFill>
                  <a:srgbClr val="ffffff"/>
                </a:solidFill>
                <a:latin typeface="Calibri"/>
                <a:ea typeface="DejaVu Sans"/>
              </a:rPr>
              <a:t>Köztes terminál kiiktatása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3200" strike="noStrike">
                <a:solidFill>
                  <a:srgbClr val="ffffff"/>
                </a:solidFill>
                <a:latin typeface="Calibri"/>
                <a:ea typeface="DejaVu Sans"/>
              </a:rPr>
              <a:t>Apple Pay, Android Pay integráció</a:t>
            </a:r>
            <a:endParaRPr/>
          </a:p>
        </p:txBody>
      </p:sp>
    </p:spTree>
  </p:cSld>
  <p:transition spd="slow">
    <p:fade/>
  </p:transition>
  <p:timing>
    <p:tnLst>
      <p:par>
        <p:cTn id="72" dur="indefinite" restart="never" nodeType="tmRoot">
          <p:childTnLst>
            <p:seq>
              <p:cTn id="7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Kép 1" descr=""/>
          <p:cNvPicPr/>
          <p:nvPr/>
        </p:nvPicPr>
        <p:blipFill>
          <a:blip r:embed="rId1"/>
          <a:srcRect l="32976" t="0" r="32314" b="0"/>
          <a:stretch/>
        </p:blipFill>
        <p:spPr>
          <a:xfrm>
            <a:off x="7133760" y="1386720"/>
            <a:ext cx="1414800" cy="408420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107640" y="116640"/>
            <a:ext cx="7128000" cy="91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hu-HU" sz="5400" strike="noStrike">
                <a:solidFill>
                  <a:srgbClr val="ffffff"/>
                </a:solidFill>
                <a:latin typeface="Calibri"/>
                <a:ea typeface="DejaVu Sans"/>
              </a:rPr>
              <a:t>Kik vagyunk?</a:t>
            </a:r>
            <a:endParaRPr/>
          </a:p>
        </p:txBody>
      </p:sp>
      <p:sp>
        <p:nvSpPr>
          <p:cNvPr id="82" name="CustomShape 2"/>
          <p:cNvSpPr/>
          <p:nvPr/>
        </p:nvSpPr>
        <p:spPr>
          <a:xfrm>
            <a:off x="251640" y="1905480"/>
            <a:ext cx="6624000" cy="338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hu-HU" sz="2400" strike="noStrike">
                <a:solidFill>
                  <a:srgbClr val="ffffff"/>
                </a:solidFill>
                <a:latin typeface="Calibri"/>
                <a:ea typeface="DejaVu Sans"/>
              </a:rPr>
              <a:t>Cardnet Zrt. Magyarország egyik legnagyobb: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400" strike="noStrike">
                <a:solidFill>
                  <a:srgbClr val="ffffff"/>
                </a:solidFill>
                <a:latin typeface="Calibri"/>
                <a:ea typeface="DejaVu Sans"/>
              </a:rPr>
              <a:t>POS szerviz üzemeltetője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-"/>
            </a:pPr>
            <a:r>
              <a:rPr lang="hu-HU" sz="2400" strike="noStrike">
                <a:solidFill>
                  <a:srgbClr val="ffffff"/>
                </a:solidFill>
                <a:latin typeface="Calibri"/>
                <a:ea typeface="DejaVu Sans"/>
              </a:rPr>
              <a:t>30 000 banki és nem banki POS terminál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400" strike="noStrike">
                <a:solidFill>
                  <a:srgbClr val="ffffff"/>
                </a:solidFill>
                <a:latin typeface="Calibri"/>
                <a:ea typeface="DejaVu Sans"/>
              </a:rPr>
              <a:t>Nem banki tranzakciós szolgáltatója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-"/>
            </a:pPr>
            <a:r>
              <a:rPr lang="hu-HU" sz="2400" strike="noStrike">
                <a:solidFill>
                  <a:srgbClr val="ffffff"/>
                </a:solidFill>
                <a:latin typeface="Calibri"/>
                <a:ea typeface="DejaVu Sans"/>
              </a:rPr>
              <a:t>Évente több, mint 10 millió nem banki tranzakció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ransition spd="slow"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Kép 7" descr=""/>
          <p:cNvPicPr/>
          <p:nvPr/>
        </p:nvPicPr>
        <p:blipFill>
          <a:blip r:embed="rId1"/>
          <a:stretch/>
        </p:blipFill>
        <p:spPr>
          <a:xfrm>
            <a:off x="1979640" y="833400"/>
            <a:ext cx="5184000" cy="519084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1318320" y="2967480"/>
            <a:ext cx="650664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hu-HU" sz="5400" strike="noStrike">
                <a:solidFill>
                  <a:srgbClr val="000000"/>
                </a:solidFill>
                <a:latin typeface="Calibri"/>
                <a:ea typeface="DejaVu Sans"/>
              </a:rPr>
              <a:t>Köszönöm a figyelmet!</a:t>
            </a:r>
            <a:endParaRPr/>
          </a:p>
        </p:txBody>
      </p:sp>
    </p:spTree>
  </p:cSld>
  <p:transition spd="slow">
    <p:fade/>
  </p:transition>
  <p:timing>
    <p:tnLst>
      <p:par>
        <p:cTn id="74" dur="indefinite" restart="never" nodeType="tmRoot">
          <p:childTnLst>
            <p:seq>
              <p:cTn id="7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Kép 10" descr=""/>
          <p:cNvPicPr/>
          <p:nvPr/>
        </p:nvPicPr>
        <p:blipFill>
          <a:blip r:embed="rId1"/>
          <a:stretch/>
        </p:blipFill>
        <p:spPr>
          <a:xfrm>
            <a:off x="1152000" y="2421000"/>
            <a:ext cx="6838920" cy="5128920"/>
          </a:xfrm>
          <a:prstGeom prst="rect">
            <a:avLst/>
          </a:prstGeom>
          <a:ln w="101520">
            <a:solidFill>
              <a:srgbClr val="fdfdfd"/>
            </a:solidFill>
            <a:miter/>
          </a:ln>
          <a:effectLst>
            <a:outerShdw algn="tl" blurRad="57150" dir="7560000" dist="37500" kx="110000" ky="200000" rotWithShape="0" sy="98000">
              <a:srgbClr val="000000">
                <a:alpha val="20000"/>
              </a:srgbClr>
            </a:outerShdw>
          </a:effectLst>
          <a:scene3d>
            <a:camera prst="perspectiveRelaxed">
              <a:rot lat="17459993" lon="0" rev="0"/>
            </a:camera>
            <a:lightRig dir="t" rig="twoP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4" name="Kép 3" descr=""/>
          <p:cNvPicPr/>
          <p:nvPr/>
        </p:nvPicPr>
        <p:blipFill>
          <a:blip r:embed="rId2"/>
          <a:stretch/>
        </p:blipFill>
        <p:spPr>
          <a:xfrm>
            <a:off x="770400" y="404640"/>
            <a:ext cx="7602840" cy="302364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72000" y="1496880"/>
            <a:ext cx="7560000" cy="131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000" strike="noStrike">
                <a:solidFill>
                  <a:srgbClr val="008cb2"/>
                </a:solidFill>
                <a:latin typeface="Calibri"/>
                <a:ea typeface="DejaVu Sans"/>
              </a:rPr>
              <a:t>A Cardnet 2011 óta van jelen a fesztivál piacon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000" strike="noStrike">
                <a:solidFill>
                  <a:srgbClr val="008cb2"/>
                </a:solidFill>
                <a:latin typeface="Calibri"/>
                <a:ea typeface="DejaVu Sans"/>
              </a:rPr>
              <a:t>A Festipay, mint brand 2012-ben jelent meg először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000" strike="noStrike">
                <a:solidFill>
                  <a:srgbClr val="008cb2"/>
                </a:solidFill>
                <a:latin typeface="Calibri"/>
                <a:ea typeface="DejaVu Sans"/>
              </a:rPr>
              <a:t>2014-től a Sziget Kft. szolgáltatója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000" strike="noStrike">
                <a:solidFill>
                  <a:srgbClr val="008cb2"/>
                </a:solidFill>
                <a:latin typeface="Calibri"/>
                <a:ea typeface="DejaVu Sans"/>
              </a:rPr>
              <a:t>2015-től nemzetközi piac</a:t>
            </a:r>
            <a:endParaRPr/>
          </a:p>
        </p:txBody>
      </p:sp>
    </p:spTree>
  </p:cSld>
  <p:transition spd="slow">
    <p:fad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107640" y="5871600"/>
            <a:ext cx="6912000" cy="94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„</a:t>
            </a:r>
            <a:r>
              <a:rPr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Az emberek azért járnak fesztiválra, hogy sorban álljanak…”</a:t>
            </a:r>
            <a:endParaRPr/>
          </a:p>
        </p:txBody>
      </p:sp>
      <p:sp>
        <p:nvSpPr>
          <p:cNvPr id="87" name="CustomShape 2"/>
          <p:cNvSpPr/>
          <p:nvPr/>
        </p:nvSpPr>
        <p:spPr>
          <a:xfrm>
            <a:off x="3109320" y="1397520"/>
            <a:ext cx="2924640" cy="1624320"/>
          </a:xfrm>
          <a:prstGeom prst="roundRect">
            <a:avLst>
              <a:gd name="adj" fmla="val 13599"/>
            </a:avLst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247680" rIns="247680" tIns="295200" bIns="295200" anchor="ctr"/>
          <a:p>
            <a:pPr algn="ctr">
              <a:lnSpc>
                <a:spcPct val="90000"/>
              </a:lnSpc>
            </a:pPr>
            <a:r>
              <a:rPr lang="hu-HU" sz="6500" strike="noStrike">
                <a:solidFill>
                  <a:srgbClr val="ffffff"/>
                </a:solidFill>
                <a:latin typeface="Calibri"/>
                <a:ea typeface="DejaVu Sans"/>
              </a:rPr>
              <a:t>40s</a:t>
            </a:r>
            <a:endParaRPr/>
          </a:p>
        </p:txBody>
      </p:sp>
      <p:sp>
        <p:nvSpPr>
          <p:cNvPr id="88" name="CustomShape 3"/>
          <p:cNvSpPr/>
          <p:nvPr/>
        </p:nvSpPr>
        <p:spPr>
          <a:xfrm rot="5400000">
            <a:off x="4267800" y="3063240"/>
            <a:ext cx="608760" cy="730800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>
            <a:noFill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1"/>
          <a:fontRef idx="minor"/>
        </p:style>
      </p:sp>
      <p:sp>
        <p:nvSpPr>
          <p:cNvPr id="89" name="CustomShape 4"/>
          <p:cNvSpPr/>
          <p:nvPr/>
        </p:nvSpPr>
        <p:spPr>
          <a:xfrm>
            <a:off x="3109320" y="3835440"/>
            <a:ext cx="2924640" cy="1624320"/>
          </a:xfrm>
          <a:prstGeom prst="roundRect">
            <a:avLst>
              <a:gd name="adj" fmla="val 13599"/>
            </a:avLst>
          </a:prstGeom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247680" rIns="247680" tIns="295200" bIns="295200" anchor="ctr"/>
          <a:p>
            <a:pPr algn="ctr">
              <a:lnSpc>
                <a:spcPct val="90000"/>
              </a:lnSpc>
            </a:pPr>
            <a:r>
              <a:rPr lang="hu-HU" sz="6500" strike="noStrike">
                <a:solidFill>
                  <a:srgbClr val="ffffff"/>
                </a:solidFill>
                <a:latin typeface="Calibri"/>
                <a:ea typeface="DejaVu Sans"/>
              </a:rPr>
              <a:t>5s</a:t>
            </a:r>
            <a:endParaRPr/>
          </a:p>
        </p:txBody>
      </p:sp>
    </p:spTree>
  </p:cSld>
  <p:transition spd="slow">
    <p:fade/>
  </p:transition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3" dur="250" fill="hold"/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4" dur="250" fill="hold"/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" dur="250"/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4572000" y="2551680"/>
            <a:ext cx="4247640" cy="17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lang="hu-HU" sz="5400" strike="noStrike">
                <a:solidFill>
                  <a:srgbClr val="000000"/>
                </a:solidFill>
                <a:latin typeface="Calibri"/>
                <a:ea typeface="DejaVu Sans"/>
              </a:rPr>
              <a:t>Festipay</a:t>
            </a:r>
            <a:endParaRPr/>
          </a:p>
          <a:p>
            <a:pPr algn="r">
              <a:lnSpc>
                <a:spcPct val="100000"/>
              </a:lnSpc>
            </a:pPr>
            <a:r>
              <a:rPr lang="hu-HU" sz="5400" strike="noStrike">
                <a:solidFill>
                  <a:srgbClr val="000000"/>
                </a:solidFill>
                <a:latin typeface="Calibri"/>
                <a:ea typeface="DejaVu Sans"/>
              </a:rPr>
              <a:t>Technológiák</a:t>
            </a:r>
            <a:endParaRPr/>
          </a:p>
        </p:txBody>
      </p:sp>
    </p:spTree>
  </p:cSld>
  <p:transition spd="slow">
    <p:fade/>
  </p:transition>
  <p:timing>
    <p:tnLst>
      <p:par>
        <p:cTn id="16" dur="indefinite" restart="never" nodeType="tmRoot">
          <p:childTnLst>
            <p:seq>
              <p:cTn id="1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6444360" y="476640"/>
            <a:ext cx="208476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hu-HU" sz="5400" strike="noStrike">
                <a:solidFill>
                  <a:srgbClr val="000000"/>
                </a:solidFill>
                <a:latin typeface="Calibri"/>
                <a:ea typeface="DejaVu Sans"/>
              </a:rPr>
              <a:t>Offline</a:t>
            </a:r>
            <a:endParaRPr/>
          </a:p>
        </p:txBody>
      </p:sp>
      <p:sp>
        <p:nvSpPr>
          <p:cNvPr id="92" name="CustomShape 2"/>
          <p:cNvSpPr/>
          <p:nvPr/>
        </p:nvSpPr>
        <p:spPr>
          <a:xfrm>
            <a:off x="4716000" y="6320520"/>
            <a:ext cx="4247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hu-HU" strike="noStrike">
                <a:solidFill>
                  <a:srgbClr val="808080"/>
                </a:solidFill>
                <a:latin typeface="Calibri"/>
                <a:ea typeface="DejaVu Sans"/>
              </a:rPr>
              <a:t>Burning Man - Black Rock Desert in Nevada</a:t>
            </a:r>
            <a:endParaRPr/>
          </a:p>
        </p:txBody>
      </p:sp>
      <p:sp>
        <p:nvSpPr>
          <p:cNvPr id="93" name="CustomShape 3"/>
          <p:cNvSpPr/>
          <p:nvPr/>
        </p:nvSpPr>
        <p:spPr>
          <a:xfrm>
            <a:off x="611640" y="598680"/>
            <a:ext cx="475164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Előnyei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Egyszerű infrastruktúra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Méretezhetőség</a:t>
            </a:r>
            <a:endParaRPr/>
          </a:p>
        </p:txBody>
      </p:sp>
      <p:sp>
        <p:nvSpPr>
          <p:cNvPr id="94" name="CustomShape 4"/>
          <p:cNvSpPr/>
          <p:nvPr/>
        </p:nvSpPr>
        <p:spPr>
          <a:xfrm>
            <a:off x="4392360" y="2521080"/>
            <a:ext cx="4571280" cy="179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Hátrányai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Körülményes elszámolás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Drága kártya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Online szolgáltatások hiánya</a:t>
            </a:r>
            <a:endParaRPr/>
          </a:p>
        </p:txBody>
      </p:sp>
    </p:spTree>
  </p:cSld>
  <p:transition spd="slow">
    <p:fade/>
  </p:transition>
  <p:timing>
    <p:tnLst>
      <p:par>
        <p:cTn id="18" dur="indefinite" restart="never" nodeType="tmRoot">
          <p:childTnLst>
            <p:seq>
              <p:cTn id="19" dur="indefinite" nodeType="mainSeq"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6444360" y="476640"/>
            <a:ext cx="208476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hu-HU" sz="5400" strike="noStrike">
                <a:solidFill>
                  <a:srgbClr val="ffffff"/>
                </a:solidFill>
                <a:latin typeface="Calibri"/>
                <a:ea typeface="DejaVu Sans"/>
              </a:rPr>
              <a:t>Online</a:t>
            </a:r>
            <a:endParaRPr/>
          </a:p>
        </p:txBody>
      </p:sp>
      <p:sp>
        <p:nvSpPr>
          <p:cNvPr id="96" name="CustomShape 2"/>
          <p:cNvSpPr/>
          <p:nvPr/>
        </p:nvSpPr>
        <p:spPr>
          <a:xfrm>
            <a:off x="462240" y="476640"/>
            <a:ext cx="518400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Előnyei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Az NFC elem csak azonosít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Teljeskörű online szolgáltatások</a:t>
            </a:r>
            <a:endParaRPr/>
          </a:p>
        </p:txBody>
      </p:sp>
      <p:sp>
        <p:nvSpPr>
          <p:cNvPr id="97" name="CustomShape 3"/>
          <p:cNvSpPr/>
          <p:nvPr/>
        </p:nvSpPr>
        <p:spPr>
          <a:xfrm>
            <a:off x="467640" y="4725000"/>
            <a:ext cx="753912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Hátrányai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Rendkívül érzékeny a helyi infrastruktúrára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000000"/>
                </a:solidFill>
                <a:latin typeface="Calibri"/>
                <a:ea typeface="DejaVu Sans"/>
              </a:rPr>
              <a:t>Nagyobb teljesítményű háttérrendszert igényel</a:t>
            </a:r>
            <a:endParaRPr/>
          </a:p>
        </p:txBody>
      </p:sp>
    </p:spTree>
  </p:cSld>
  <p:transition spd="slow">
    <p:fade/>
  </p:transition>
  <p:timing>
    <p:tnLst>
      <p:par>
        <p:cTn id="28" dur="indefinite" restart="never" nodeType="tmRoot">
          <p:childTnLst>
            <p:seq>
              <p:cTn id="29" dur="indefinite" nodeType="mainSeq"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4860000" y="476640"/>
            <a:ext cx="366912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hu-HU" sz="5400" strike="noStrike">
                <a:solidFill>
                  <a:srgbClr val="ffffff"/>
                </a:solidFill>
                <a:latin typeface="Calibri"/>
                <a:ea typeface="DejaVu Sans"/>
              </a:rPr>
              <a:t>Semi-Online</a:t>
            </a:r>
            <a:endParaRPr/>
          </a:p>
        </p:txBody>
      </p:sp>
      <p:sp>
        <p:nvSpPr>
          <p:cNvPr id="99" name="CustomShape 2"/>
          <p:cNvSpPr/>
          <p:nvPr/>
        </p:nvSpPr>
        <p:spPr>
          <a:xfrm>
            <a:off x="437040" y="938160"/>
            <a:ext cx="7061400" cy="179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Előnyei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Közepes infrastrukturális függőség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Olcsóbb kártyával is biztonságos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Online szolgáltatásokra részlegesen alkalmas</a:t>
            </a:r>
            <a:endParaRPr/>
          </a:p>
        </p:txBody>
      </p:sp>
      <p:sp>
        <p:nvSpPr>
          <p:cNvPr id="100" name="CustomShape 3"/>
          <p:cNvSpPr/>
          <p:nvPr/>
        </p:nvSpPr>
        <p:spPr>
          <a:xfrm>
            <a:off x="467640" y="4725000"/>
            <a:ext cx="753912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Hátrányai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Legkomplexebb működési modell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A POS használata nem kerülhető meg teljesen</a:t>
            </a:r>
            <a:endParaRPr/>
          </a:p>
        </p:txBody>
      </p:sp>
    </p:spTree>
  </p:cSld>
  <p:transition spd="slow">
    <p:fade/>
  </p:transition>
  <p:timing>
    <p:tnLst>
      <p:par>
        <p:cTn id="38" dur="indefinite" restart="never" nodeType="tmRoot">
          <p:childTnLst>
            <p:seq>
              <p:cTn id="39" dur="indefinite" nodeType="mainSeq"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107640" y="116640"/>
            <a:ext cx="7128000" cy="173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hu-HU" sz="5400" strike="noStrike">
                <a:solidFill>
                  <a:srgbClr val="000000"/>
                </a:solidFill>
                <a:latin typeface="Calibri"/>
                <a:ea typeface="DejaVu Sans"/>
              </a:rPr>
              <a:t>Hogyan alkalmazzunk mobilfizetést?</a:t>
            </a:r>
            <a:endParaRPr/>
          </a:p>
        </p:txBody>
      </p:sp>
      <p:sp>
        <p:nvSpPr>
          <p:cNvPr id="102" name="CustomShape 2"/>
          <p:cNvSpPr/>
          <p:nvPr/>
        </p:nvSpPr>
        <p:spPr>
          <a:xfrm>
            <a:off x="539640" y="4655880"/>
            <a:ext cx="7992000" cy="803880"/>
          </a:xfrm>
          <a:prstGeom prst="rect">
            <a:avLst/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199080" rIns="199080" tIns="199080" bIns="199080" anchor="ctr"/>
          <a:p>
            <a:pPr algn="ctr">
              <a:lnSpc>
                <a:spcPct val="90000"/>
              </a:lnSpc>
            </a:pPr>
            <a:r>
              <a:rPr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„</a:t>
            </a:r>
            <a:r>
              <a:rPr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Alternatív feltöltés” tölti fel a Festipay kártyát</a:t>
            </a:r>
            <a:endParaRPr/>
          </a:p>
        </p:txBody>
      </p:sp>
      <p:sp>
        <p:nvSpPr>
          <p:cNvPr id="103" name="CustomShape 3"/>
          <p:cNvSpPr/>
          <p:nvPr/>
        </p:nvSpPr>
        <p:spPr>
          <a:xfrm rot="10800000">
            <a:off x="16524720" y="5905080"/>
            <a:ext cx="7992000" cy="12366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199080" rIns="199080" tIns="199080" bIns="199080" anchor="ctr"/>
          <a:p>
            <a:pPr algn="ctr">
              <a:lnSpc>
                <a:spcPct val="90000"/>
              </a:lnSpc>
            </a:pPr>
            <a:r>
              <a:rPr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A bankkártyás feltöltés nem érvényesül azonnal</a:t>
            </a:r>
            <a:endParaRPr/>
          </a:p>
        </p:txBody>
      </p:sp>
      <p:sp>
        <p:nvSpPr>
          <p:cNvPr id="104" name="CustomShape 4"/>
          <p:cNvSpPr/>
          <p:nvPr/>
        </p:nvSpPr>
        <p:spPr>
          <a:xfrm rot="10800000">
            <a:off x="16524720" y="4679640"/>
            <a:ext cx="7992000" cy="12366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3"/>
          <a:fillRef idx="0"/>
          <a:effectRef idx="1"/>
          <a:fontRef idx="minor"/>
        </p:style>
        <p:txBody>
          <a:bodyPr lIns="199080" rIns="199080" tIns="199080" bIns="199080" anchor="ctr"/>
          <a:p>
            <a:pPr algn="ctr">
              <a:lnSpc>
                <a:spcPct val="90000"/>
              </a:lnSpc>
            </a:pPr>
            <a:r>
              <a:rPr lang="hu-HU" sz="2800" strike="noStrike">
                <a:solidFill>
                  <a:srgbClr val="ffffff"/>
                </a:solidFill>
                <a:latin typeface="Calibri"/>
                <a:ea typeface="DejaVu Sans"/>
              </a:rPr>
              <a:t>A kártyán tároljuk az egyenleget</a:t>
            </a:r>
            <a:endParaRPr/>
          </a:p>
        </p:txBody>
      </p:sp>
    </p:spTree>
  </p:cSld>
  <p:transition spd="slow">
    <p:fade/>
  </p:transition>
  <p:timing>
    <p:tnLst>
      <p:par>
        <p:cTn id="48" dur="indefinite" restart="never" nodeType="tmRoot">
          <p:childTnLst>
            <p:seq>
              <p:cTn id="49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Application>LibreOffice/4.4.3.2$Windows_x86 LibreOffice_project/88805f81e9fe61362df02b9941de8e38a9b5fd16</Application>
  <Paragraphs>125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2014-11-03T19:36:10Z</dcterms:created>
  <dc:creator>ihasz.robert@cardnet.hu</dc:creator>
  <dc:language>hu-HU</dc:language>
  <dcterms:modified xsi:type="dcterms:W3CDTF">2015-11-20T19:06:05Z</dcterms:modified>
  <cp:revision>256</cp:revision>
  <dc:title>Festipay és mobilfizetés a gyakorlatban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19</vt:i4>
  </property>
  <property fmtid="{D5CDD505-2E9C-101B-9397-08002B2CF9AE}" pid="8" name="PresentationFormat">
    <vt:lpwstr>Diavetítés a képernyőre (4:3 oldalarány)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20</vt:i4>
  </property>
</Properties>
</file>