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14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2186640"/>
            <a:ext cx="442620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2772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1734480" y="1368000"/>
            <a:ext cx="1964520" cy="156744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1734480" y="1368000"/>
            <a:ext cx="1964520" cy="1567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58680"/>
            <a:ext cx="7019280" cy="5795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2772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2186640"/>
            <a:ext cx="442620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2186640"/>
            <a:ext cx="442620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2772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4" name="" descr=""/>
          <p:cNvPicPr/>
          <p:nvPr/>
        </p:nvPicPr>
        <p:blipFill>
          <a:blip r:embed="rId2"/>
          <a:stretch/>
        </p:blipFill>
        <p:spPr>
          <a:xfrm>
            <a:off x="1734480" y="1368000"/>
            <a:ext cx="1964520" cy="1567440"/>
          </a:xfrm>
          <a:prstGeom prst="rect">
            <a:avLst/>
          </a:prstGeom>
          <a:ln>
            <a:noFill/>
          </a:ln>
        </p:spPr>
      </p:pic>
      <p:pic>
        <p:nvPicPr>
          <p:cNvPr id="75" name="" descr=""/>
          <p:cNvPicPr/>
          <p:nvPr/>
        </p:nvPicPr>
        <p:blipFill>
          <a:blip r:embed="rId3"/>
          <a:stretch/>
        </p:blipFill>
        <p:spPr>
          <a:xfrm>
            <a:off x="1734480" y="1368000"/>
            <a:ext cx="1964520" cy="1567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504000" y="58680"/>
            <a:ext cx="7019280" cy="5795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2772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2186640"/>
            <a:ext cx="442620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04000" y="2186640"/>
            <a:ext cx="442620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2772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504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2" name="" descr=""/>
          <p:cNvPicPr/>
          <p:nvPr/>
        </p:nvPicPr>
        <p:blipFill>
          <a:blip r:embed="rId2"/>
          <a:stretch/>
        </p:blipFill>
        <p:spPr>
          <a:xfrm>
            <a:off x="1734480" y="1368000"/>
            <a:ext cx="1964520" cy="1567440"/>
          </a:xfrm>
          <a:prstGeom prst="rect">
            <a:avLst/>
          </a:prstGeom>
          <a:ln>
            <a:noFill/>
          </a:ln>
        </p:spPr>
      </p:pic>
      <p:pic>
        <p:nvPicPr>
          <p:cNvPr id="113" name="" descr=""/>
          <p:cNvPicPr/>
          <p:nvPr/>
        </p:nvPicPr>
        <p:blipFill>
          <a:blip r:embed="rId3"/>
          <a:stretch/>
        </p:blipFill>
        <p:spPr>
          <a:xfrm>
            <a:off x="1734480" y="1368000"/>
            <a:ext cx="1964520" cy="1567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58680"/>
            <a:ext cx="7019280" cy="5795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2772000" y="218664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2772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2186640"/>
            <a:ext cx="4426200" cy="747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49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200" cy="1567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Vázlatszöveg formátumának szerkesztése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Második vázlatszint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Harmadik vázlatszint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Negyedik vázlatszint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Hetedik vázlatszint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49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Vázlatszöveg formátumának szerkesztése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Második vázlatszint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Harmadik vázlatszint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Negyedik vázlatszint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Hetedik vázlatszint</a:t>
            </a:r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2772360" y="1368000"/>
            <a:ext cx="2159640" cy="7473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Vázlatszöveg formátumának szerkesztése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Második vázlatszint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Harmadik vázlatszint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Negyedik vázlatszint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Hetedik vázlatszint</a:t>
            </a:r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504000" y="2187000"/>
            <a:ext cx="4426200" cy="7473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Vázlatszöveg formátumának szerkesztése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Második vázlatszint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Harmadik vázlatszint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Negyedik vázlatszint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Hetedik vázlatszint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58680"/>
            <a:ext cx="7019280" cy="1249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Vázlatszöveg formátumának szerkesztése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Második vázlatszint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Harmadik vázlatszint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Negyedik vázlatszint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Hetedik vázlatszint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2772360" y="1368000"/>
            <a:ext cx="2159640" cy="1567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Vázlatszöveg formátumának szerkesztése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Második vázlatszint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Harmadik vázlatszint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u-HU">
                <a:latin typeface="Arial"/>
              </a:rPr>
              <a:t>Negyedik vázlatszint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>
                <a:latin typeface="Arial"/>
              </a:rPr>
              <a:t>Hetedik vázlatszint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2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2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hu-HU" sz="3570" strike="noStrike">
                <a:solidFill>
                  <a:srgbClr val="000000"/>
                </a:solidFill>
                <a:latin typeface="Arial"/>
                <a:ea typeface="DejaVu Sans"/>
              </a:rPr>
              <a:t>HWSW mobilfizetési konferencia</a:t>
            </a:r>
            <a:endParaRPr/>
          </a:p>
        </p:txBody>
      </p:sp>
      <p:sp>
        <p:nvSpPr>
          <p:cNvPr id="115" name="CustomShape 2"/>
          <p:cNvSpPr/>
          <p:nvPr/>
        </p:nvSpPr>
        <p:spPr>
          <a:xfrm>
            <a:off x="0" y="0"/>
            <a:ext cx="10079280" cy="571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hu-HU" sz="3200" strike="noStrike">
                <a:solidFill>
                  <a:srgbClr val="000000"/>
                </a:solidFill>
                <a:latin typeface="Arial"/>
                <a:ea typeface="DejaVu Sans"/>
              </a:rPr>
              <a:t>Jönnek a globális mobilfizetési megoldások: 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strike="noStrike">
                <a:solidFill>
                  <a:srgbClr val="000000"/>
                </a:solidFill>
                <a:latin typeface="Arial"/>
                <a:ea typeface="DejaVu Sans"/>
              </a:rPr>
              <a:t>Android Pay és Apple Pay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hu-HU" strike="noStrike">
                <a:solidFill>
                  <a:srgbClr val="000000"/>
                </a:solidFill>
                <a:latin typeface="Arial"/>
                <a:ea typeface="DejaVu Sans"/>
              </a:rPr>
              <a:t>Miben különböznek a globális mobilfizetési megoldások az eddigi mobilfizetési megoldásoktól, különösen az NFC alapú fizetési megoldásoktól?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hu-HU" strike="noStrike">
                <a:solidFill>
                  <a:srgbClr val="000000"/>
                </a:solidFill>
                <a:latin typeface="Arial"/>
                <a:ea typeface="DejaVu Sans"/>
              </a:rPr>
              <a:t>Sikerre vannak-e ítélve csak azért, mert globális szolgáltatók állnak mögötte?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r">
              <a:lnSpc>
                <a:spcPct val="100000"/>
              </a:lnSpc>
            </a:pPr>
            <a:r>
              <a:rPr i="1" lang="hu-HU" strike="noStrike">
                <a:solidFill>
                  <a:srgbClr val="808080"/>
                </a:solidFill>
                <a:latin typeface="Arial"/>
                <a:ea typeface="DejaVu Sans"/>
              </a:rPr>
              <a:t>Homa Péter </a:t>
            </a:r>
            <a:endParaRPr/>
          </a:p>
          <a:p>
            <a:pPr algn="r">
              <a:lnSpc>
                <a:spcPct val="100000"/>
              </a:lnSpc>
            </a:pPr>
            <a:r>
              <a:rPr b="1" i="1" lang="hu-HU" strike="noStrike">
                <a:solidFill>
                  <a:srgbClr val="808080"/>
                </a:solidFill>
                <a:latin typeface="Arial"/>
                <a:ea typeface="DejaVu Sans"/>
              </a:rPr>
              <a:t>Fizessgyorsan.hu 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" descr=""/>
          <p:cNvPicPr/>
          <p:nvPr/>
        </p:nvPicPr>
        <p:blipFill>
          <a:blip r:embed="rId1"/>
          <a:stretch/>
        </p:blipFill>
        <p:spPr>
          <a:xfrm>
            <a:off x="2255040" y="2353680"/>
            <a:ext cx="1067040" cy="1246320"/>
          </a:xfrm>
          <a:prstGeom prst="rect">
            <a:avLst/>
          </a:prstGeom>
          <a:ln>
            <a:noFill/>
          </a:ln>
        </p:spPr>
      </p:pic>
      <p:pic>
        <p:nvPicPr>
          <p:cNvPr id="117" name="" descr=""/>
          <p:cNvPicPr/>
          <p:nvPr/>
        </p:nvPicPr>
        <p:blipFill>
          <a:blip r:embed="rId2"/>
          <a:stretch/>
        </p:blipFill>
        <p:spPr>
          <a:xfrm>
            <a:off x="6120000" y="2504520"/>
            <a:ext cx="2047320" cy="1023480"/>
          </a:xfrm>
          <a:prstGeom prst="rect">
            <a:avLst/>
          </a:prstGeom>
          <a:ln>
            <a:noFill/>
          </a:ln>
        </p:spPr>
      </p:pic>
      <p:sp>
        <p:nvSpPr>
          <p:cNvPr id="118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hu-HU" sz="3570" strike="noStrike">
                <a:solidFill>
                  <a:srgbClr val="000000"/>
                </a:solidFill>
                <a:latin typeface="Arial"/>
                <a:ea typeface="DejaVu Sans"/>
              </a:rPr>
              <a:t>Mit tudunk eddig?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325440" y="3474720"/>
            <a:ext cx="4426200" cy="185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Indulás: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2015. június 1.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Terület: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USA (1M), online (hamarosan)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Készülékek: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Android 4.4 NFC-s okostelefonok és tabletek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Bankkártyák: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Visa, MasterCard, Discover, American Express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Hitelesítés: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ujjlenyomat, PIN kód, jelszó, minta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Díj: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a kártyát kibocsátó bank számára ingyenes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Cél: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a tranzakciós adatok valamiféle későbbi hasznosítása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Potenciális jövő: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white label megoldás, loyalty kártya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Riválisok: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Apple Pay, Samsung Pay, G Pay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0" name="CustomShape 3"/>
          <p:cNvSpPr/>
          <p:nvPr/>
        </p:nvSpPr>
        <p:spPr>
          <a:xfrm>
            <a:off x="5121360" y="3448440"/>
            <a:ext cx="4426200" cy="156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Indulás: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2014. október 8.</a:t>
            </a:r>
            <a:endParaRPr/>
          </a:p>
          <a:p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Terület: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USA (1M), 2015. július 14. UK, online (applikációk is)</a:t>
            </a:r>
            <a:endParaRPr/>
          </a:p>
          <a:p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Készülékek: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iPhone 6, 6 Plus, 6s, 6s Plus, Apple Watch (iPhone 5-től), iPad Pro, Air 2, mini 3, mini 4</a:t>
            </a:r>
            <a:endParaRPr/>
          </a:p>
          <a:p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Bankkártyák: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Visa, MasterCard</a:t>
            </a:r>
            <a:endParaRPr/>
          </a:p>
          <a:p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Hitelesítés: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ujjlenyomattal</a:t>
            </a:r>
            <a:endParaRPr/>
          </a:p>
          <a:p>
            <a:pPr>
              <a:lnSpc>
                <a:spcPct val="100000"/>
              </a:lnSpc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Díj: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a kártyát kibocsátó bank fizeti százalékos alapon</a:t>
            </a:r>
            <a:endParaRPr/>
          </a:p>
          <a:p>
            <a:pPr>
              <a:lnSpc>
                <a:spcPct val="100000"/>
              </a:lnSpc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Cél: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nem tudjuk, egyelőre csak piacépítést látunk</a:t>
            </a:r>
            <a:endParaRPr/>
          </a:p>
          <a:p>
            <a:pPr>
              <a:lnSpc>
                <a:spcPct val="100000"/>
              </a:lnSpc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Potenciális jövő: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„ügyfélszámla”, mint szabadalom</a:t>
            </a:r>
            <a:endParaRPr/>
          </a:p>
          <a:p>
            <a:pPr>
              <a:lnSpc>
                <a:spcPct val="100000"/>
              </a:lnSpc>
            </a:pPr>
            <a:r>
              <a:rPr b="1"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Riválisok:</a:t>
            </a:r>
            <a:r>
              <a:rPr lang="hu-HU" sz="1200" strike="noStrike">
                <a:solidFill>
                  <a:srgbClr val="000000"/>
                </a:solidFill>
                <a:latin typeface="Arial"/>
                <a:ea typeface="DejaVu Sans"/>
              </a:rPr>
              <a:t> Android Pay</a:t>
            </a:r>
            <a:endParaRPr/>
          </a:p>
          <a:p>
            <a:pPr>
              <a:lnSpc>
                <a:spcPct val="100000"/>
              </a:lnSpc>
            </a:pPr>
            <a:r>
              <a:rPr lang="hu-HU" sz="26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hu-HU" sz="2600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/>
          </a:p>
        </p:txBody>
      </p:sp>
      <p:sp>
        <p:nvSpPr>
          <p:cNvPr id="121" name="CustomShape 4"/>
          <p:cNvSpPr/>
          <p:nvPr/>
        </p:nvSpPr>
        <p:spPr>
          <a:xfrm>
            <a:off x="360000" y="1368000"/>
            <a:ext cx="9072000" cy="79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lang="hu-HU" sz="1200" strike="noStrike">
                <a:latin typeface="Arial"/>
              </a:rPr>
              <a:t>- mindkettő NFC-s megoldás</a:t>
            </a:r>
            <a:endParaRPr/>
          </a:p>
          <a:p>
            <a:r>
              <a:rPr lang="hu-HU" sz="1200" strike="noStrike">
                <a:latin typeface="Arial"/>
              </a:rPr>
              <a:t>- mindkettőnél a megállapodott bankoktól minden kártya beregisztrálható, a nem NFC-s is</a:t>
            </a:r>
            <a:endParaRPr/>
          </a:p>
          <a:p>
            <a:r>
              <a:rPr lang="hu-HU" sz="1200" strike="noStrike">
                <a:latin typeface="Arial"/>
              </a:rPr>
              <a:t>- könnyebb a regisztráció, mint a jelenlegi NFC-s mobiltárcákba</a:t>
            </a:r>
            <a:endParaRPr/>
          </a:p>
          <a:p>
            <a:r>
              <a:rPr lang="hu-HU" sz="1200" strike="noStrike">
                <a:latin typeface="Arial"/>
              </a:rPr>
              <a:t>- mindkettő hosszú távú megoldás</a:t>
            </a:r>
            <a:endParaRPr/>
          </a:p>
          <a:p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hu-HU" sz="4400" strike="noStrike">
                <a:latin typeface="Arial"/>
              </a:rPr>
              <a:t>Mi következik?</a:t>
            </a:r>
            <a:endParaRPr/>
          </a:p>
        </p:txBody>
      </p:sp>
      <p:sp>
        <p:nvSpPr>
          <p:cNvPr id="123" name="CustomShape 2"/>
          <p:cNvSpPr/>
          <p:nvPr/>
        </p:nvSpPr>
        <p:spPr>
          <a:xfrm>
            <a:off x="504000" y="2686320"/>
            <a:ext cx="4716360" cy="2984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lang="hu-HU" sz="1200" strike="noStrike">
                <a:latin typeface="Arial"/>
              </a:rPr>
              <a:t>1) megállapodás a bankokkal a kártyáik elfogadásáról, ami várhatóan gördülékenyebb lesz az ingyenesség miatt</a:t>
            </a:r>
            <a:endParaRPr/>
          </a:p>
          <a:p>
            <a:endParaRPr/>
          </a:p>
          <a:p>
            <a:r>
              <a:rPr lang="hu-HU" sz="1200" strike="noStrike">
                <a:latin typeface="Arial"/>
              </a:rPr>
              <a:t>2) nem tudni, mely országokban indul el legközelebb az Android Pay</a:t>
            </a:r>
            <a:endParaRPr/>
          </a:p>
          <a:p>
            <a:endParaRPr/>
          </a:p>
          <a:p>
            <a:r>
              <a:rPr lang="hu-HU" sz="1200" strike="noStrike">
                <a:latin typeface="Arial"/>
              </a:rPr>
              <a:t>3) megállapodás white label partnerekkel, előbb utóbb szükséges lesz az integráció is a saját pénzügyi szolgáltatások között (Google Wallet, SoftCard)</a:t>
            </a:r>
            <a:endParaRPr/>
          </a:p>
          <a:p>
            <a:endParaRPr/>
          </a:p>
          <a:p>
            <a:r>
              <a:rPr lang="hu-HU" sz="1200" strike="noStrike">
                <a:latin typeface="Arial"/>
              </a:rPr>
              <a:t>4) harc a készülékgyártókkal: Samsung Pay, G Pay, akik többet kínálnak, mint az Android Pay (a Samsung Pay mágnescsíkos elfogadóhelyeken is használható, a G Pay pedig még a Samsungot is túl akarja szárnyalni)</a:t>
            </a:r>
            <a:endParaRPr/>
          </a:p>
          <a:p>
            <a:endParaRPr/>
          </a:p>
          <a:p>
            <a:r>
              <a:rPr lang="hu-HU" sz="1200" strike="noStrike">
                <a:latin typeface="Arial"/>
              </a:rPr>
              <a:t>5) harc a fizetőképes ügyfelekért az Apple Pay-jel</a:t>
            </a:r>
            <a:endParaRPr/>
          </a:p>
        </p:txBody>
      </p:sp>
      <p:sp>
        <p:nvSpPr>
          <p:cNvPr id="124" name="CustomShape 3"/>
          <p:cNvSpPr/>
          <p:nvPr/>
        </p:nvSpPr>
        <p:spPr>
          <a:xfrm>
            <a:off x="5472000" y="2664000"/>
            <a:ext cx="4175640" cy="180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lang="hu-HU" sz="1200" strike="noStrike">
                <a:latin typeface="Arial"/>
              </a:rPr>
              <a:t>1) megállapodás a bankokkal, ahol a jutalékról is meg kell állapodni</a:t>
            </a:r>
            <a:endParaRPr/>
          </a:p>
          <a:p>
            <a:endParaRPr/>
          </a:p>
          <a:p>
            <a:r>
              <a:rPr lang="hu-HU" sz="1200" strike="noStrike">
                <a:latin typeface="Arial"/>
              </a:rPr>
              <a:t>2) még az idén elindul Kanadában és Ausztráliában, 2016-ban pedig Spanyolországban, Szingapúrban és Hong-Kongban (egyelőre American Express kártyákkal)</a:t>
            </a:r>
            <a:endParaRPr/>
          </a:p>
          <a:p>
            <a:endParaRPr/>
          </a:p>
          <a:p>
            <a:r>
              <a:rPr lang="hu-HU" sz="1200" strike="noStrike">
                <a:latin typeface="Arial"/>
              </a:rPr>
              <a:t>3) 2016: pénzküldés magánszemélyek között</a:t>
            </a:r>
            <a:endParaRPr/>
          </a:p>
        </p:txBody>
      </p:sp>
      <p:pic>
        <p:nvPicPr>
          <p:cNvPr id="125" name="" descr=""/>
          <p:cNvPicPr/>
          <p:nvPr/>
        </p:nvPicPr>
        <p:blipFill>
          <a:blip r:embed="rId1"/>
          <a:stretch/>
        </p:blipFill>
        <p:spPr>
          <a:xfrm>
            <a:off x="2460960" y="1440000"/>
            <a:ext cx="1067040" cy="1246320"/>
          </a:xfrm>
          <a:prstGeom prst="rect">
            <a:avLst/>
          </a:prstGeom>
          <a:ln>
            <a:noFill/>
          </a:ln>
        </p:spPr>
      </p:pic>
      <p:pic>
        <p:nvPicPr>
          <p:cNvPr id="126" name="" descr=""/>
          <p:cNvPicPr/>
          <p:nvPr/>
        </p:nvPicPr>
        <p:blipFill>
          <a:blip r:embed="rId2"/>
          <a:stretch/>
        </p:blipFill>
        <p:spPr>
          <a:xfrm>
            <a:off x="6552000" y="1584000"/>
            <a:ext cx="2047320" cy="1023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504000" y="58680"/>
            <a:ext cx="7019280" cy="1249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hu-HU" sz="4400">
                <a:latin typeface="Arial"/>
              </a:rPr>
              <a:t>Köszönöm a figyelmet!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504000" y="1584000"/>
            <a:ext cx="9360000" cy="28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algn="ctr"/>
            <a:r>
              <a:rPr lang="hu-HU" sz="1700">
                <a:latin typeface="Arial"/>
              </a:rPr>
              <a:t>Homa Péter,</a:t>
            </a:r>
            <a:endParaRPr/>
          </a:p>
          <a:p>
            <a:pPr algn="ctr"/>
            <a:r>
              <a:rPr lang="hu-HU" sz="1700">
                <a:latin typeface="Arial"/>
              </a:rPr>
              <a:t>szerkesztő</a:t>
            </a:r>
            <a:endParaRPr/>
          </a:p>
          <a:p>
            <a:pPr algn="ctr"/>
            <a:r>
              <a:rPr b="1" lang="hu-HU" sz="1700">
                <a:latin typeface="Arial"/>
              </a:rPr>
              <a:t>Fizessgyorsan.hu</a:t>
            </a:r>
            <a:endParaRPr/>
          </a:p>
          <a:p>
            <a:pPr algn="ctr"/>
            <a:r>
              <a:rPr b="1" lang="hu-HU" sz="1700">
                <a:latin typeface="Arial"/>
              </a:rPr>
              <a:t>Magyarország legnagyobb mobilfizetési és érintéses fizetési portálja</a:t>
            </a:r>
            <a:endParaRPr/>
          </a:p>
          <a:p>
            <a:pPr algn="ctr"/>
            <a:r>
              <a:rPr lang="hu-HU" sz="1700">
                <a:latin typeface="Arial"/>
              </a:rPr>
              <a:t>E-mail: homa.peter@fizessgyorsan.hu</a:t>
            </a:r>
            <a:endParaRPr/>
          </a:p>
          <a:p>
            <a:pPr algn="ctr"/>
            <a:r>
              <a:rPr lang="hu-HU" sz="1700">
                <a:latin typeface="Arial"/>
              </a:rPr>
              <a:t>Web: </a:t>
            </a:r>
            <a:r>
              <a:rPr lang="hu-HU" sz="1700">
                <a:latin typeface="Arial"/>
              </a:rPr>
              <a:t>http://www.fizessgyorsan.hu</a:t>
            </a:r>
            <a:endParaRPr/>
          </a:p>
          <a:p>
            <a:pPr algn="ctr"/>
            <a:r>
              <a:rPr lang="hu-HU" sz="1700">
                <a:latin typeface="Arial"/>
              </a:rPr>
              <a:t>Telefon: (70) 207 9464</a:t>
            </a:r>
            <a:endParaRPr/>
          </a:p>
        </p:txBody>
      </p:sp>
      <p:pic>
        <p:nvPicPr>
          <p:cNvPr id="129" name="" descr=""/>
          <p:cNvPicPr/>
          <p:nvPr/>
        </p:nvPicPr>
        <p:blipFill>
          <a:blip r:embed="rId1"/>
          <a:stretch/>
        </p:blipFill>
        <p:spPr>
          <a:xfrm>
            <a:off x="0" y="4823640"/>
            <a:ext cx="10080360" cy="84708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Application>LibreOffice/4.4.3.2$Windows_x86 LibreOffice_project/88805f81e9fe61362df02b9941de8e38a9b5fd16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2015-11-13T19:29:44Z</dcterms:created>
  <dc:language>hu-HU</dc:language>
  <dcterms:modified xsi:type="dcterms:W3CDTF">2015-11-14T16:48:29Z</dcterms:modified>
  <cp:revision>9</cp:revision>
  <dc:title>Bright Blue</dc:title>
</cp:coreProperties>
</file>