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1" r:id="rId3"/>
    <p:sldId id="263" r:id="rId4"/>
    <p:sldId id="264" r:id="rId5"/>
    <p:sldId id="259" r:id="rId6"/>
    <p:sldId id="272" r:id="rId7"/>
    <p:sldId id="270" r:id="rId8"/>
    <p:sldId id="269" r:id="rId9"/>
    <p:sldId id="266" r:id="rId10"/>
    <p:sldId id="267" r:id="rId11"/>
    <p:sldId id="268" r:id="rId12"/>
    <p:sldId id="278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1C1C1C"/>
    <a:srgbClr val="292929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0" autoAdjust="0"/>
    <p:restoredTop sz="94660"/>
  </p:normalViewPr>
  <p:slideViewPr>
    <p:cSldViewPr>
      <p:cViewPr>
        <p:scale>
          <a:sx n="66" d="100"/>
          <a:sy n="66" d="100"/>
        </p:scale>
        <p:origin x="-2316" y="-10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106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9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58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296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946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592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721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010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109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084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267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5C89C-DA6D-44CD-A56B-989796466AB3}" type="datetimeFigureOut">
              <a:rPr lang="hu-HU" smtClean="0"/>
              <a:t>2015.11.18.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588F3-7A1A-4F22-A47E-FAA4732E36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69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:\Head\SALEP\Own\Digitális Csatornák\Prezik\Egyéb saját prezik\HWSW_201511\Pics\00_ope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33" y="-13692"/>
            <a:ext cx="918426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6234"/>
          <a:stretch/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19813" y="260648"/>
            <a:ext cx="306069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Wingdings" pitchFamily="2" charset="2"/>
              <a:buChar char="§"/>
            </a:pP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Megfigyelők</a:t>
            </a:r>
          </a:p>
          <a:p>
            <a:pPr eaLnBrk="1" hangingPunct="1">
              <a:buSzPct val="80000"/>
              <a:buFont typeface="Wingdings" pitchFamily="2" charset="2"/>
              <a:buChar char="§"/>
            </a:pPr>
            <a:r>
              <a:rPr lang="hu-HU" altLang="hu-HU" dirty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Keresik az átütő koncepciót</a:t>
            </a:r>
          </a:p>
          <a:p>
            <a:pPr eaLnBrk="1" hangingPunct="1">
              <a:buSzPct val="80000"/>
              <a:buFont typeface="Wingdings" pitchFamily="2" charset="2"/>
              <a:buChar char="§"/>
            </a:pP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Nincs  </a:t>
            </a: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elegendő erőforrásuk </a:t>
            </a: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tesztelni       a </a:t>
            </a:r>
            <a:r>
              <a:rPr lang="hu-HU" altLang="hu-HU" dirty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különböző </a:t>
            </a: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megoldásokat</a:t>
            </a:r>
            <a:endParaRPr lang="hu-HU" altLang="hu-HU" dirty="0">
              <a:solidFill>
                <a:schemeClr val="bg1"/>
              </a:solidFill>
              <a:latin typeface="Kozuka Gothic Pr6N B" pitchFamily="34" charset="-128"/>
              <a:ea typeface="Kozuka Gothic Pr6N B" pitchFamily="34" charset="-128"/>
            </a:endParaRPr>
          </a:p>
          <a:p>
            <a:pPr eaLnBrk="1" hangingPunct="1">
              <a:buSzPct val="80000"/>
              <a:buFont typeface="Wingdings" pitchFamily="2" charset="2"/>
              <a:buChar char="§"/>
            </a:pPr>
            <a:r>
              <a:rPr lang="hu-HU" altLang="hu-HU" b="1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DE</a:t>
            </a: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 </a:t>
            </a:r>
            <a:r>
              <a:rPr lang="hu-HU" altLang="hu-HU" dirty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nem akarnak </a:t>
            </a: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lemaradni</a:t>
            </a:r>
            <a:endParaRPr lang="hu-HU" altLang="hu-HU" dirty="0">
              <a:solidFill>
                <a:schemeClr val="bg1"/>
              </a:solidFill>
              <a:latin typeface="Kozuka Gothic Pr6N B" pitchFamily="34" charset="-128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0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0" y="404664"/>
            <a:ext cx="30241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Wingdings" pitchFamily="2" charset="2"/>
              <a:buChar char="§"/>
            </a:pPr>
            <a:r>
              <a:rPr lang="hu-HU" altLang="hu-HU" dirty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Van erőforrásuk tesztelni a különböző megoldásokat</a:t>
            </a:r>
          </a:p>
          <a:p>
            <a:pPr eaLnBrk="1" hangingPunct="1">
              <a:buSzPct val="80000"/>
              <a:buFont typeface="Wingdings" pitchFamily="2" charset="2"/>
              <a:buChar char="§"/>
            </a:pPr>
            <a:r>
              <a:rPr lang="hu-HU" altLang="hu-HU" dirty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Ott akarnak lenni az elsők </a:t>
            </a: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között</a:t>
            </a:r>
            <a:endParaRPr lang="hu-HU" altLang="hu-HU" dirty="0">
              <a:solidFill>
                <a:schemeClr val="bg1"/>
              </a:solidFill>
              <a:latin typeface="Kozuka Gothic Pr6N B" pitchFamily="34" charset="-128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08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Head\SALEP\Own\Digitális Csatornák\Prezik\Egyéb saját prezik\HWSW_201511\Pics\10_clos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77" y="-14400"/>
            <a:ext cx="9186155" cy="6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55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llet Ninja - 18 tools in 1!_1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191" y="-13692"/>
            <a:ext cx="9416383" cy="6885384"/>
          </a:xfrm>
        </p:spPr>
      </p:pic>
    </p:spTree>
    <p:extLst>
      <p:ext uri="{BB962C8B-B14F-4D97-AF65-F5344CB8AC3E}">
        <p14:creationId xmlns:p14="http://schemas.microsoft.com/office/powerpoint/2010/main" val="1237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P:\Head\SALEP\Own\Digitális Csatornák\Prezik\Egyéb saját prezik\HWSW_201511\02_traditional_wallet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6"/>
          <a:stretch/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Head\SALEP\Own\Digitális Csatornák\Prezik\Egyéb saját prezik\HWSW_201511\Pics\03_say_no_to_cards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3"/>
          <a:stretch/>
        </p:blipFill>
        <p:spPr bwMode="auto">
          <a:xfrm>
            <a:off x="0" y="0"/>
            <a:ext cx="914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4860032" y="220486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Kozuka Gothic Pr6N B" pitchFamily="34" charset="-128"/>
                <a:ea typeface="Kozuka Gothic Pr6N B" pitchFamily="34" charset="-128"/>
              </a:rPr>
              <a:t>Az ügyfelek egyértelmű,  egyszerűen használható, kompakt megoldásokra vágynak</a:t>
            </a:r>
            <a:endParaRPr lang="hu-HU" sz="2400" dirty="0">
              <a:latin typeface="Kozuka Gothic Pr6N B" pitchFamily="34" charset="-128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706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--==Documents==--\Erste\Prezi\HWSW\Wall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"/>
          <a:stretch/>
        </p:blipFill>
        <p:spPr bwMode="auto">
          <a:xfrm>
            <a:off x="2813398" y="1124744"/>
            <a:ext cx="6336704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1520" y="332656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Kozuka Gothic Pr6N B" pitchFamily="34" charset="-128"/>
                <a:ea typeface="Kozuka Gothic Pr6N B" pitchFamily="34" charset="-128"/>
              </a:rPr>
              <a:t>Egy olyan mobiltárcára van szükség, ami egyesíti a mindennapi életben használt, jelenleg </a:t>
            </a:r>
            <a:r>
              <a:rPr lang="hu-HU" sz="2400" dirty="0" smtClean="0">
                <a:latin typeface="Kozuka Gothic Pr6N B" pitchFamily="34" charset="-128"/>
                <a:ea typeface="Kozuka Gothic Pr6N B" pitchFamily="34" charset="-128"/>
              </a:rPr>
              <a:t>plasztikon </a:t>
            </a:r>
            <a:r>
              <a:rPr lang="hu-HU" sz="2400" dirty="0">
                <a:latin typeface="Kozuka Gothic Pr6N B" pitchFamily="34" charset="-128"/>
                <a:ea typeface="Kozuka Gothic Pr6N B" pitchFamily="34" charset="-128"/>
              </a:rPr>
              <a:t>vagy papíron megtalálható </a:t>
            </a:r>
            <a:r>
              <a:rPr lang="hu-HU" sz="2400" dirty="0" smtClean="0">
                <a:latin typeface="Kozuka Gothic Pr6N B" pitchFamily="34" charset="-128"/>
                <a:ea typeface="Kozuka Gothic Pr6N B" pitchFamily="34" charset="-128"/>
              </a:rPr>
              <a:t>funkciókat, ugyanakkor  használata átlátható és egyszerű</a:t>
            </a:r>
            <a:endParaRPr lang="hu-HU" sz="2400" dirty="0">
              <a:latin typeface="Kozuka Gothic Pr6N B" pitchFamily="34" charset="-128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8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Head\SALEP\Own\Digitális Csatornák\Prezik\Egyéb saját prezik\HWSW_201511\Pics\06_ApplePay_SamsungPay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477" y="1529656"/>
            <a:ext cx="7058505" cy="53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292080" y="404664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Kozuka Gothic Pr6N B" pitchFamily="34" charset="-128"/>
                <a:ea typeface="Kozuka Gothic Pr6N B" pitchFamily="34" charset="-128"/>
              </a:rPr>
              <a:t>A nag</a:t>
            </a:r>
            <a:r>
              <a:rPr lang="hu-HU" sz="2400" dirty="0" smtClean="0">
                <a:latin typeface="Kozuka Gothic Pr6N B" pitchFamily="34" charset="-128"/>
                <a:ea typeface="Kozuka Gothic Pr6N B" pitchFamily="34" charset="-128"/>
              </a:rPr>
              <a:t>y </a:t>
            </a:r>
            <a:r>
              <a:rPr lang="hu-HU" sz="2400" dirty="0" err="1" smtClean="0">
                <a:latin typeface="Kozuka Gothic Pr6N B" pitchFamily="34" charset="-128"/>
                <a:ea typeface="Kozuka Gothic Pr6N B" pitchFamily="34" charset="-128"/>
              </a:rPr>
              <a:t>tech</a:t>
            </a:r>
            <a:r>
              <a:rPr lang="hu-HU" sz="2400" dirty="0" smtClean="0">
                <a:latin typeface="Kozuka Gothic Pr6N B" pitchFamily="34" charset="-128"/>
                <a:ea typeface="Kozuka Gothic Pr6N B" pitchFamily="34" charset="-128"/>
              </a:rPr>
              <a:t> cégek is felismerték az integráció szükségességét, ám a Szent </a:t>
            </a:r>
            <a:r>
              <a:rPr lang="hu-HU" sz="2400" dirty="0">
                <a:latin typeface="Kozuka Gothic Pr6N B" pitchFamily="34" charset="-128"/>
                <a:ea typeface="Kozuka Gothic Pr6N B" pitchFamily="34" charset="-128"/>
              </a:rPr>
              <a:t>G</a:t>
            </a:r>
            <a:r>
              <a:rPr lang="hu-HU" sz="2400" dirty="0" smtClean="0">
                <a:latin typeface="Kozuka Gothic Pr6N B" pitchFamily="34" charset="-128"/>
                <a:ea typeface="Kozuka Gothic Pr6N B" pitchFamily="34" charset="-128"/>
              </a:rPr>
              <a:t>rált még ők sem találták meg!</a:t>
            </a:r>
            <a:endParaRPr lang="hu-HU" sz="2400" dirty="0">
              <a:latin typeface="Kozuka Gothic Pr6N B" pitchFamily="34" charset="-128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7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mobile wallet commercial vagot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94" y="872716"/>
            <a:ext cx="9088212" cy="5112568"/>
          </a:xfrm>
        </p:spPr>
      </p:pic>
    </p:spTree>
    <p:extLst>
      <p:ext uri="{BB962C8B-B14F-4D97-AF65-F5344CB8AC3E}">
        <p14:creationId xmlns:p14="http://schemas.microsoft.com/office/powerpoint/2010/main" val="32942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Head\SALEP\Own\Digitális Csatornák\Prezik\Egyéb saját prezik\HWSW_201511\Pics\06_strategy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3" y="-31241"/>
            <a:ext cx="9231086" cy="692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2663788" y="508518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cap="small" dirty="0" smtClean="0">
                <a:solidFill>
                  <a:schemeClr val="bg1"/>
                </a:solidFill>
                <a:latin typeface="Erste Bold" pitchFamily="50" charset="-18"/>
                <a:ea typeface="Adobe Heiti Std R" pitchFamily="34" charset="-128"/>
              </a:rPr>
              <a:t>banki stratégiák</a:t>
            </a:r>
            <a:endParaRPr lang="hu-HU" sz="4000" cap="small" dirty="0">
              <a:solidFill>
                <a:schemeClr val="bg1"/>
              </a:solidFill>
              <a:latin typeface="Erste Bold" pitchFamily="50" charset="-18"/>
              <a:ea typeface="Adobe Heiti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42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r="7469"/>
          <a:stretch/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79512" y="188640"/>
            <a:ext cx="316835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Wingdings" pitchFamily="2" charset="2"/>
              <a:buChar char="§"/>
            </a:pPr>
            <a:r>
              <a:rPr lang="hu-HU" altLang="hu-HU" dirty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Nem lépnek</a:t>
            </a:r>
          </a:p>
          <a:p>
            <a:pPr eaLnBrk="1" hangingPunct="1">
              <a:buSzPct val="80000"/>
              <a:buFont typeface="Wingdings" pitchFamily="2" charset="2"/>
              <a:buChar char="§"/>
            </a:pPr>
            <a:r>
              <a:rPr lang="hu-HU" altLang="hu-HU" dirty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„Hol van az még?” attitűd</a:t>
            </a:r>
          </a:p>
          <a:p>
            <a:pPr eaLnBrk="1" hangingPunct="1">
              <a:buSzPct val="80000"/>
              <a:buFont typeface="Wingdings" pitchFamily="2" charset="2"/>
              <a:buChar char="§"/>
            </a:pP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Esetleg </a:t>
            </a:r>
            <a:r>
              <a:rPr lang="hu-HU" altLang="hu-HU" dirty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elég nekik ha az általuk kibocsátott kártya bekerül </a:t>
            </a:r>
            <a:r>
              <a:rPr lang="hu-HU" altLang="hu-HU" dirty="0" smtClean="0">
                <a:solidFill>
                  <a:schemeClr val="bg1"/>
                </a:solidFill>
                <a:latin typeface="Kozuka Gothic Pr6N B" pitchFamily="34" charset="-128"/>
                <a:ea typeface="Kozuka Gothic Pr6N B" pitchFamily="34" charset="-128"/>
              </a:rPr>
              <a:t>valamely más piaci szereplő által készített tárcába</a:t>
            </a:r>
            <a:endParaRPr lang="hu-HU" altLang="hu-HU" dirty="0">
              <a:solidFill>
                <a:schemeClr val="bg1"/>
              </a:solidFill>
              <a:latin typeface="Kozuka Gothic Pr6N B" pitchFamily="34" charset="-128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41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111</Words>
  <Application>Microsoft Office PowerPoint</Application>
  <PresentationFormat>Diavetítés a képernyőre (4:3 oldalarány)</PresentationFormat>
  <Paragraphs>13</Paragraphs>
  <Slides>12</Slides>
  <Notes>0</Notes>
  <HiddenSlides>0</HiddenSlides>
  <MMClips>2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Gergo Szathmari</dc:creator>
  <cp:lastModifiedBy>Szathmari Gergo EB_HU</cp:lastModifiedBy>
  <cp:revision>44</cp:revision>
  <dcterms:created xsi:type="dcterms:W3CDTF">2015-11-15T16:34:22Z</dcterms:created>
  <dcterms:modified xsi:type="dcterms:W3CDTF">2015-11-18T08:26:29Z</dcterms:modified>
</cp:coreProperties>
</file>