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40" r:id="rId3"/>
    <p:sldId id="342" r:id="rId4"/>
    <p:sldId id="341" r:id="rId5"/>
    <p:sldId id="344" r:id="rId6"/>
    <p:sldId id="345" r:id="rId7"/>
    <p:sldId id="343" r:id="rId8"/>
    <p:sldId id="349" r:id="rId9"/>
    <p:sldId id="350" r:id="rId10"/>
    <p:sldId id="347" r:id="rId11"/>
    <p:sldId id="346" r:id="rId12"/>
    <p:sldId id="348" r:id="rId13"/>
    <p:sldId id="351" r:id="rId14"/>
    <p:sldId id="352" r:id="rId15"/>
  </p:sldIdLst>
  <p:sldSz cx="9144000" cy="6858000" type="screen4x3"/>
  <p:notesSz cx="9939338" cy="143684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  <a:srgbClr val="6699FF"/>
    <a:srgbClr val="384180"/>
    <a:srgbClr val="99CCFF"/>
    <a:srgbClr val="9966FF"/>
    <a:srgbClr val="2B5D95"/>
    <a:srgbClr val="D6BBEB"/>
    <a:srgbClr val="7CB5E4"/>
    <a:srgbClr val="9966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9612" autoAdjust="0"/>
  </p:normalViewPr>
  <p:slideViewPr>
    <p:cSldViewPr>
      <p:cViewPr>
        <p:scale>
          <a:sx n="99" d="100"/>
          <a:sy n="9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718423"/>
          </a:xfrm>
          <a:prstGeom prst="rect">
            <a:avLst/>
          </a:prstGeom>
        </p:spPr>
        <p:txBody>
          <a:bodyPr vert="horz" lIns="138895" tIns="69448" rIns="138895" bIns="69448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718423"/>
          </a:xfrm>
          <a:prstGeom prst="rect">
            <a:avLst/>
          </a:prstGeom>
        </p:spPr>
        <p:txBody>
          <a:bodyPr vert="horz" lIns="138895" tIns="69448" rIns="138895" bIns="69448" rtlCol="0"/>
          <a:lstStyle>
            <a:lvl1pPr algn="r">
              <a:defRPr sz="1800"/>
            </a:lvl1pPr>
          </a:lstStyle>
          <a:p>
            <a:fld id="{A7191CD1-F697-4E6F-8A69-9D48CA26650D}" type="datetimeFigureOut">
              <a:rPr lang="en-US" smtClean="0"/>
              <a:t>18/11/15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5" tIns="69448" rIns="138895" bIns="694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5" y="6825021"/>
            <a:ext cx="7951470" cy="6465808"/>
          </a:xfrm>
          <a:prstGeom prst="rect">
            <a:avLst/>
          </a:prstGeom>
        </p:spPr>
        <p:txBody>
          <a:bodyPr vert="horz" lIns="138895" tIns="69448" rIns="138895" bIns="694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47547"/>
            <a:ext cx="4307047" cy="718423"/>
          </a:xfrm>
          <a:prstGeom prst="rect">
            <a:avLst/>
          </a:prstGeom>
        </p:spPr>
        <p:txBody>
          <a:bodyPr vert="horz" lIns="138895" tIns="69448" rIns="138895" bIns="69448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8895" tIns="69448" rIns="138895" bIns="69448" rtlCol="0" anchor="b"/>
          <a:lstStyle>
            <a:lvl1pPr algn="r">
              <a:defRPr sz="1800"/>
            </a:lvl1pPr>
          </a:lstStyle>
          <a:p>
            <a:fld id="{FF3CBC19-5C39-4B2C-A772-353D01F4F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1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.png"/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>
          <a:xfrm>
            <a:off x="5029200" y="3124200"/>
            <a:ext cx="4090416" cy="36741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 hasCustomPrompt="1"/>
          </p:nvPr>
        </p:nvSpPr>
        <p:spPr>
          <a:xfrm>
            <a:off x="533400" y="1524001"/>
            <a:ext cx="7772400" cy="609599"/>
          </a:xfrm>
          <a:prstGeom prst="rect">
            <a:avLst/>
          </a:prstGeom>
        </p:spPr>
        <p:txBody>
          <a:bodyPr vert="horz"/>
          <a:lstStyle>
            <a:lvl1pPr algn="l">
              <a:defRPr sz="2700">
                <a:solidFill>
                  <a:srgbClr val="B59E65"/>
                </a:solidFill>
                <a:latin typeface="+mn-lt"/>
                <a:cs typeface="Arial (Headings)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3400" y="2209800"/>
            <a:ext cx="48768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65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95214"/>
          </a:xfrm>
          <a:prstGeom prst="rect">
            <a:avLst/>
          </a:prstGeom>
        </p:spPr>
        <p:txBody>
          <a:bodyPr/>
          <a:lstStyle>
            <a:lvl1pPr algn="l">
              <a:defRPr sz="2400" cap="none" baseline="0">
                <a:solidFill>
                  <a:schemeClr val="accent4">
                    <a:lumMod val="75000"/>
                  </a:schemeClr>
                </a:solidFill>
                <a:latin typeface="+mj-lt"/>
                <a:cs typeface="Arial (Headings)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3056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723900" indent="-3683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990600" indent="-266700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1346200" indent="-355600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40191" y="790323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76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077200" y="6400800"/>
            <a:ext cx="990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D3C30F-D65C-3949-94D7-051F14821C40}" type="slidenum">
              <a:rPr lang="en-US" sz="1000">
                <a:solidFill>
                  <a:srgbClr val="B59E65"/>
                </a:solidFill>
                <a:latin typeface="Lucida Grande" pitchFamily="-8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B59E65"/>
              </a:solidFill>
              <a:latin typeface="Lucida Grande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8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 marL="714375" indent="-352425">
              <a:defRPr sz="1600">
                <a:solidFill>
                  <a:srgbClr val="000000"/>
                </a:solidFill>
                <a:latin typeface="+mj-lt"/>
              </a:defRPr>
            </a:lvl2pPr>
            <a:lvl3pPr marL="990600" indent="-276225">
              <a:defRPr sz="1400">
                <a:solidFill>
                  <a:srgbClr val="000000"/>
                </a:solidFill>
                <a:latin typeface="+mj-lt"/>
              </a:defRPr>
            </a:lvl3pPr>
            <a:lvl4pPr marL="1371600" indent="0">
              <a:buNone/>
              <a:defRPr sz="12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71550"/>
            <a:ext cx="4041775" cy="47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 marL="714375" indent="-352425">
              <a:defRPr sz="1600">
                <a:solidFill>
                  <a:srgbClr val="000000"/>
                </a:solidFill>
                <a:latin typeface="+mj-lt"/>
              </a:defRPr>
            </a:lvl2pPr>
            <a:lvl3pPr marL="990600" indent="-276225">
              <a:tabLst/>
              <a:defRPr sz="1400">
                <a:solidFill>
                  <a:srgbClr val="000000"/>
                </a:solidFill>
                <a:latin typeface="+mj-lt"/>
              </a:defRPr>
            </a:lvl3pPr>
            <a:lvl4pPr>
              <a:defRPr sz="1200">
                <a:solidFill>
                  <a:srgbClr val="000000"/>
                </a:solidFill>
                <a:latin typeface="+mj-lt"/>
              </a:defRPr>
            </a:lvl4pPr>
            <a:lvl5pPr>
              <a:defRPr sz="12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95214"/>
          </a:xfrm>
          <a:prstGeom prst="rect">
            <a:avLst/>
          </a:prstGeom>
        </p:spPr>
        <p:txBody>
          <a:bodyPr/>
          <a:lstStyle>
            <a:lvl1pPr algn="l">
              <a:defRPr sz="2400" cap="none" baseline="0">
                <a:solidFill>
                  <a:srgbClr val="B59E65"/>
                </a:solidFill>
                <a:latin typeface="+mj-lt"/>
                <a:cs typeface="Arial (Headings)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40191" y="790323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371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95214"/>
          </a:xfrm>
          <a:prstGeom prst="rect">
            <a:avLst/>
          </a:prstGeom>
        </p:spPr>
        <p:txBody>
          <a:bodyPr/>
          <a:lstStyle>
            <a:lvl1pPr algn="l">
              <a:defRPr sz="2400" cap="none" baseline="0">
                <a:solidFill>
                  <a:srgbClr val="B59E65"/>
                </a:solidFill>
                <a:latin typeface="+mj-lt"/>
                <a:cs typeface="Arial (Headings)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40191" y="790323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676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7200" y="6400800"/>
            <a:ext cx="990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9767A-F496-7243-B8FA-61DBF7CA2A55}" type="slidenum">
              <a:rPr lang="en-US" sz="1000">
                <a:solidFill>
                  <a:srgbClr val="B59E65"/>
                </a:solidFill>
                <a:latin typeface="Lucida Grande" pitchFamily="-8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B59E65"/>
              </a:solidFill>
              <a:latin typeface="Lucida Grande" pitchFamily="-84" charset="0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57200" y="6400800"/>
            <a:ext cx="82296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Lucida Grande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22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7" r:id="rId4"/>
    <p:sldLayoutId id="2147483668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ヒラギノ角ゴ Pro W3" pitchFamily="-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ヒラギノ角ゴ Pro W3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ヒラギノ角ゴ Pro W3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ヒラギノ角ゴ Pro W3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ヒラギノ角ゴ Pro W3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  <a:cs typeface="ヒラギノ角ゴ Pro W3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ヒラギノ角ゴ Pro W3" pitchFamily="-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  <a:cs typeface="ヒラギノ角ゴ Pro W3" pitchFamily="-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  <a:cs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microsoft.com/office/2007/relationships/hdphoto" Target="../media/hdphoto2.wdp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A36D3B"/>
                </a:solidFill>
                <a:latin typeface="+mj-lt"/>
              </a:rPr>
              <a:t>Mobile </a:t>
            </a:r>
            <a:r>
              <a:rPr lang="en-US" sz="3600" b="1" dirty="0" smtClean="0">
                <a:solidFill>
                  <a:srgbClr val="A36D3B"/>
                </a:solidFill>
                <a:latin typeface="+mj-lt"/>
              </a:rPr>
              <a:t>Application Development</a:t>
            </a:r>
            <a:br>
              <a:rPr lang="en-US" sz="3600" b="1" dirty="0" smtClean="0">
                <a:solidFill>
                  <a:srgbClr val="A36D3B"/>
                </a:solidFill>
                <a:latin typeface="+mj-lt"/>
              </a:rPr>
            </a:br>
            <a:r>
              <a:rPr lang="en-US" sz="3600" b="1" dirty="0" smtClean="0">
                <a:solidFill>
                  <a:srgbClr val="A36D3B"/>
                </a:solidFill>
                <a:latin typeface="+mj-lt"/>
              </a:rPr>
              <a:t>for </a:t>
            </a:r>
            <a:r>
              <a:rPr lang="en-US" sz="3600" b="1" dirty="0" smtClean="0">
                <a:solidFill>
                  <a:srgbClr val="A36D3B"/>
                </a:solidFill>
                <a:latin typeface="+mj-lt"/>
              </a:rPr>
              <a:t>Financial Services </a:t>
            </a:r>
            <a:endParaRPr lang="en-US" sz="3600" b="1" dirty="0">
              <a:solidFill>
                <a:srgbClr val="A36D3B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202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4080"/>
                </a:solidFill>
                <a:latin typeface="+mj-lt"/>
              </a:rPr>
              <a:t>Brian Maguire</a:t>
            </a:r>
          </a:p>
          <a:p>
            <a:r>
              <a:rPr lang="en-US" sz="1600" dirty="0" smtClean="0">
                <a:solidFill>
                  <a:srgbClr val="004080"/>
                </a:solidFill>
                <a:latin typeface="+mj-lt"/>
              </a:rPr>
              <a:t>brian@budavar.com</a:t>
            </a:r>
            <a:endParaRPr lang="en-US" sz="1600" dirty="0">
              <a:solidFill>
                <a:srgbClr val="004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1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Innovation Approach – </a:t>
            </a:r>
            <a:r>
              <a:rPr lang="en-US" dirty="0" smtClean="0"/>
              <a:t>Areas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/>
              <a:t>Understand the </a:t>
            </a:r>
            <a:r>
              <a:rPr lang="en-US" dirty="0" smtClean="0"/>
              <a:t>business and product lines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Understand </a:t>
            </a:r>
            <a:r>
              <a:rPr lang="en-US" dirty="0"/>
              <a:t>the customer lifecycle and how a mobile first </a:t>
            </a:r>
            <a:r>
              <a:rPr lang="en-US" dirty="0" smtClean="0"/>
              <a:t>approach could be </a:t>
            </a:r>
            <a:r>
              <a:rPr lang="en-US" dirty="0" smtClean="0"/>
              <a:t>utilised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r>
              <a:rPr lang="en-US" dirty="0"/>
              <a:t>Identify the </a:t>
            </a:r>
            <a:r>
              <a:rPr lang="en-US" dirty="0" smtClean="0"/>
              <a:t>differentiation &amp; advantages mobile </a:t>
            </a:r>
            <a:r>
              <a:rPr lang="en-US" dirty="0"/>
              <a:t>first will provide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3733800"/>
            <a:ext cx="7696200" cy="1295400"/>
            <a:chOff x="914400" y="2895600"/>
            <a:chExt cx="7696200" cy="990600"/>
          </a:xfrm>
        </p:grpSpPr>
        <p:sp>
          <p:nvSpPr>
            <p:cNvPr id="4" name="Oval 3"/>
            <p:cNvSpPr/>
            <p:nvPr/>
          </p:nvSpPr>
          <p:spPr>
            <a:xfrm>
              <a:off x="914400" y="2895600"/>
              <a:ext cx="16764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Attract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449287" y="2895600"/>
              <a:ext cx="16764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Capture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886200" y="2895600"/>
              <a:ext cx="16764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10200" y="2895600"/>
              <a:ext cx="16764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Retain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934200" y="2895600"/>
              <a:ext cx="16764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Separate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1371600"/>
            <a:ext cx="8001000" cy="1119001"/>
            <a:chOff x="685800" y="1172835"/>
            <a:chExt cx="8001000" cy="1119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447800"/>
              <a:ext cx="986650" cy="7732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20329"/>
            <a:stretch/>
          </p:blipFill>
          <p:spPr>
            <a:xfrm>
              <a:off x="2514600" y="1600200"/>
              <a:ext cx="1447800" cy="6916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1447800"/>
              <a:ext cx="805366" cy="7739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 l="-1257" t="-22390" r="-38184" b="13315"/>
            <a:stretch/>
          </p:blipFill>
          <p:spPr>
            <a:xfrm>
              <a:off x="5587082" y="1172835"/>
              <a:ext cx="1499518" cy="1036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4200" y="1676400"/>
              <a:ext cx="558800" cy="55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00" y="1600200"/>
              <a:ext cx="685800" cy="6858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685800" y="1371601"/>
              <a:ext cx="8001000" cy="91440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Innovation Approach – </a:t>
            </a:r>
            <a:r>
              <a:rPr lang="en-US" dirty="0" smtClean="0"/>
              <a:t>Areas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 smtClean="0"/>
              <a:t>Identify the geographic market you want to target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Think about integrating Financial </a:t>
            </a:r>
            <a:r>
              <a:rPr lang="en-US" dirty="0"/>
              <a:t>Services </a:t>
            </a:r>
            <a:r>
              <a:rPr lang="en-US" dirty="0" smtClean="0"/>
              <a:t>needs </a:t>
            </a:r>
            <a:r>
              <a:rPr lang="en-US" dirty="0"/>
              <a:t>into a non </a:t>
            </a:r>
            <a:r>
              <a:rPr lang="en-US" dirty="0" smtClean="0"/>
              <a:t>financial services app</a:t>
            </a:r>
            <a:endParaRPr lang="en-US" dirty="0"/>
          </a:p>
          <a:p>
            <a:pPr lvl="1"/>
            <a:r>
              <a:rPr lang="en-US" dirty="0" smtClean="0"/>
              <a:t>Are you going to build a </a:t>
            </a:r>
            <a:r>
              <a:rPr lang="en-US" dirty="0" smtClean="0"/>
              <a:t>Finanical</a:t>
            </a:r>
            <a:r>
              <a:rPr lang="en-US" dirty="0" smtClean="0"/>
              <a:t> Services App</a:t>
            </a:r>
          </a:p>
          <a:p>
            <a:pPr lvl="1"/>
            <a:r>
              <a:rPr lang="en-US" dirty="0" smtClean="0"/>
              <a:t>Or a Lifestyle / Business App with Financial Services  hooks</a:t>
            </a:r>
          </a:p>
          <a:p>
            <a:r>
              <a:rPr lang="en-US" dirty="0" smtClean="0"/>
              <a:t>How can lifestyle, activities, events </a:t>
            </a:r>
            <a:r>
              <a:rPr lang="en-US" dirty="0"/>
              <a:t>and locations </a:t>
            </a:r>
            <a:r>
              <a:rPr lang="en-US" dirty="0" smtClean="0"/>
              <a:t>be </a:t>
            </a:r>
            <a:r>
              <a:rPr lang="en-US" dirty="0"/>
              <a:t>used to tie in and/or prompt </a:t>
            </a:r>
            <a:r>
              <a:rPr lang="en-US" dirty="0" smtClean="0"/>
              <a:t>financial events</a:t>
            </a:r>
          </a:p>
          <a:p>
            <a:pPr lvl="1"/>
            <a:r>
              <a:rPr lang="en-US" dirty="0" smtClean="0"/>
              <a:t>I am currently doing X, travelling to Y, located at Z, </a:t>
            </a:r>
            <a:r>
              <a:rPr lang="en-US" dirty="0" smtClean="0"/>
              <a:t>etc. </a:t>
            </a:r>
            <a:endParaRPr lang="en-US" dirty="0" smtClean="0"/>
          </a:p>
          <a:p>
            <a:pPr lvl="1"/>
            <a:r>
              <a:rPr lang="en-US" dirty="0" smtClean="0"/>
              <a:t>This means I should be considering Service ABC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1000" y="1447800"/>
            <a:ext cx="8458200" cy="1524000"/>
            <a:chOff x="685800" y="1524000"/>
            <a:chExt cx="8458200" cy="1524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524000"/>
              <a:ext cx="2362200" cy="14960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3124200" y="1676400"/>
              <a:ext cx="1600200" cy="1333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t="18519" b="16319"/>
            <a:stretch/>
          </p:blipFill>
          <p:spPr>
            <a:xfrm>
              <a:off x="4800600" y="1676400"/>
              <a:ext cx="1777499" cy="115824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33589" t="17071" r="34845" b="17708"/>
            <a:stretch/>
          </p:blipFill>
          <p:spPr>
            <a:xfrm>
              <a:off x="6858000" y="1676400"/>
              <a:ext cx="826675" cy="11617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17729" t="12678" r="17363" b="14067"/>
            <a:stretch/>
          </p:blipFill>
          <p:spPr>
            <a:xfrm>
              <a:off x="8077200" y="1676400"/>
              <a:ext cx="982983" cy="111462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685800" y="1570366"/>
              <a:ext cx="8458200" cy="1477634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12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Innovation Approach – </a:t>
            </a:r>
            <a:r>
              <a:rPr lang="en-US" dirty="0" smtClean="0"/>
              <a:t>Do not forget about </a:t>
            </a:r>
            <a:r>
              <a:rPr lang="en-US" dirty="0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Automotive</a:t>
            </a:r>
          </a:p>
          <a:p>
            <a:pPr lvl="1"/>
            <a:r>
              <a:rPr lang="en-US" dirty="0" smtClean="0"/>
              <a:t>Property</a:t>
            </a:r>
          </a:p>
          <a:p>
            <a:pPr lvl="2"/>
            <a:endParaRPr lang="en-US" dirty="0"/>
          </a:p>
          <a:p>
            <a:pPr lvl="0"/>
            <a:r>
              <a:rPr lang="en-US" dirty="0" smtClean="0"/>
              <a:t>Wearable's</a:t>
            </a:r>
          </a:p>
          <a:p>
            <a:pPr lvl="1"/>
            <a:r>
              <a:rPr lang="en-US" dirty="0" smtClean="0"/>
              <a:t>Watches</a:t>
            </a:r>
          </a:p>
          <a:p>
            <a:pPr lvl="1"/>
            <a:r>
              <a:rPr lang="en-US" dirty="0" smtClean="0"/>
              <a:t>Fitness Bands</a:t>
            </a:r>
          </a:p>
          <a:p>
            <a:pPr lvl="2"/>
            <a:endParaRPr lang="en-US" dirty="0"/>
          </a:p>
          <a:p>
            <a:r>
              <a:rPr lang="en-US" dirty="0" smtClean="0"/>
              <a:t>Phone / Tablet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Context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6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 smtClean="0"/>
              <a:t>Financial Services are under </a:t>
            </a:r>
            <a:r>
              <a:rPr lang="en-US" dirty="0"/>
              <a:t>serviced by </a:t>
            </a:r>
            <a:r>
              <a:rPr lang="en-US" dirty="0" smtClean="0"/>
              <a:t>mobile apps</a:t>
            </a:r>
            <a:endParaRPr lang="en-US" dirty="0"/>
          </a:p>
          <a:p>
            <a:pPr lvl="0"/>
            <a:r>
              <a:rPr lang="en-US" dirty="0"/>
              <a:t>The industry is aware of </a:t>
            </a:r>
            <a:r>
              <a:rPr lang="en-US" dirty="0" smtClean="0"/>
              <a:t>this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industry is </a:t>
            </a:r>
            <a:r>
              <a:rPr lang="en-US" dirty="0" smtClean="0"/>
              <a:t>searching for </a:t>
            </a:r>
            <a:r>
              <a:rPr lang="en-US" dirty="0"/>
              <a:t>innovation </a:t>
            </a:r>
            <a:endParaRPr lang="en-US" dirty="0" smtClean="0"/>
          </a:p>
          <a:p>
            <a:pPr lvl="0"/>
            <a:r>
              <a:rPr lang="en-US" dirty="0" smtClean="0"/>
              <a:t>The industry is constrained by </a:t>
            </a:r>
            <a:r>
              <a:rPr lang="en-US" dirty="0" smtClean="0"/>
              <a:t>issues mentioned earlier</a:t>
            </a:r>
            <a:endParaRPr lang="en-US" dirty="0"/>
          </a:p>
          <a:p>
            <a:pPr lvl="0"/>
            <a:r>
              <a:rPr lang="en-US" dirty="0" smtClean="0"/>
              <a:t>Change will have to come from outside the industry</a:t>
            </a:r>
            <a:endParaRPr lang="en-US" dirty="0"/>
          </a:p>
          <a:p>
            <a:pPr lvl="0"/>
            <a:r>
              <a:rPr lang="en-US" dirty="0" smtClean="0"/>
              <a:t>You </a:t>
            </a:r>
            <a:r>
              <a:rPr lang="en-US" dirty="0"/>
              <a:t>do not have to be a </a:t>
            </a:r>
            <a:r>
              <a:rPr lang="en-US" dirty="0" smtClean="0"/>
              <a:t>disruptor to be successful</a:t>
            </a:r>
          </a:p>
          <a:p>
            <a:pPr lvl="1"/>
            <a:r>
              <a:rPr lang="en-US" dirty="0" smtClean="0"/>
              <a:t>You can be successful by focusing </a:t>
            </a:r>
            <a:r>
              <a:rPr lang="en-US" dirty="0"/>
              <a:t>on </a:t>
            </a:r>
            <a:r>
              <a:rPr lang="en-US" dirty="0" smtClean="0"/>
              <a:t>Improvement and </a:t>
            </a:r>
            <a:r>
              <a:rPr lang="en-US" dirty="0" smtClean="0"/>
              <a:t>Differentiation</a:t>
            </a:r>
          </a:p>
          <a:p>
            <a:pPr lvl="1"/>
            <a:r>
              <a:rPr lang="en-US" dirty="0" smtClean="0"/>
              <a:t>However </a:t>
            </a:r>
            <a:r>
              <a:rPr lang="en-US" dirty="0"/>
              <a:t>– Find a disruptive approach to any area of the insurance vertical and you will get </a:t>
            </a:r>
            <a:r>
              <a:rPr lang="en-US" dirty="0" smtClean="0"/>
              <a:t>noticed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opportunity is huge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Final Thoughts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1" b="-1"/>
          <a:stretch/>
        </p:blipFill>
        <p:spPr>
          <a:xfrm>
            <a:off x="139700" y="762000"/>
            <a:ext cx="8851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Financial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312735"/>
          </a:xfrm>
        </p:spPr>
        <p:txBody>
          <a:bodyPr/>
          <a:lstStyle/>
          <a:p>
            <a:r>
              <a:rPr lang="en-US" dirty="0" smtClean="0"/>
              <a:t>Three Main Verticals with a </a:t>
            </a:r>
            <a:r>
              <a:rPr lang="en-US" dirty="0" smtClean="0"/>
              <a:t>services </a:t>
            </a:r>
            <a:r>
              <a:rPr lang="en-US" dirty="0" smtClean="0"/>
              <a:t>layer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To date </a:t>
            </a:r>
            <a:r>
              <a:rPr lang="en-US" dirty="0" smtClean="0"/>
              <a:t>the majority of Mobile focus is on </a:t>
            </a:r>
            <a:r>
              <a:rPr lang="en-US" dirty="0" smtClean="0"/>
              <a:t>Banking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isrupting traditional means </a:t>
            </a:r>
            <a:r>
              <a:rPr lang="en-US" dirty="0"/>
              <a:t>of transferring cash, making payments and most recently focusing on true mobile banking </a:t>
            </a:r>
            <a:r>
              <a:rPr lang="en-US" dirty="0" smtClean="0"/>
              <a:t>startups</a:t>
            </a:r>
          </a:p>
          <a:p>
            <a:pPr lvl="1"/>
            <a:r>
              <a:rPr lang="en-US" dirty="0" smtClean="0"/>
              <a:t>However there is only </a:t>
            </a:r>
            <a:r>
              <a:rPr lang="en-US" dirty="0"/>
              <a:t>so much you can do with banking before you need to be a “</a:t>
            </a:r>
            <a:r>
              <a:rPr lang="en-US" dirty="0" smtClean="0"/>
              <a:t>Bank” </a:t>
            </a:r>
            <a:r>
              <a:rPr lang="en-US" dirty="0"/>
              <a:t>or a “Payment Channel” </a:t>
            </a:r>
            <a:r>
              <a:rPr lang="en-US" dirty="0" smtClean="0"/>
              <a:t>with </a:t>
            </a:r>
            <a:r>
              <a:rPr lang="en-US" dirty="0"/>
              <a:t>limitations to entry in terms of cost and legislation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447800" y="1600200"/>
            <a:ext cx="19812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ヒラギノ角ゴ Pro W3" charset="-128"/>
              </a:rPr>
              <a:t>Banking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657600" y="1600200"/>
            <a:ext cx="19812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ヒラギノ角ゴ Pro W3" charset="-128"/>
              </a:rPr>
              <a:t>Insurance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67400" y="1600200"/>
            <a:ext cx="19812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ヒラギノ角ゴ Pro W3" charset="-128"/>
              </a:rPr>
              <a:t>Investment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2743200"/>
            <a:ext cx="64008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ヒラギノ角ゴ Pro W3" charset="-128"/>
              </a:rPr>
              <a:t>Independent Advisors / Brokers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47800" y="1600200"/>
            <a:ext cx="6400800" cy="1676400"/>
            <a:chOff x="1447800" y="1600200"/>
            <a:chExt cx="6400800" cy="1676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57600" y="1600200"/>
              <a:ext cx="1981200" cy="990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ヒラギノ角ゴ Pro W3" charset="-128"/>
                </a:rPr>
                <a:t>Insurance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47800" y="2743200"/>
              <a:ext cx="64008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ヒラギノ角ゴ Pro W3" charset="-128"/>
                </a:rPr>
                <a:t>Independent Advisors / Brokers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74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/>
              <a:t>Financial Services </a:t>
            </a:r>
            <a:r>
              <a:rPr lang="en-US" dirty="0" smtClean="0"/>
              <a:t>has few true </a:t>
            </a:r>
            <a:r>
              <a:rPr lang="en-US" dirty="0"/>
              <a:t>Mobile </a:t>
            </a:r>
            <a:r>
              <a:rPr lang="en-US" dirty="0" smtClean="0"/>
              <a:t>App’s that are considered game changing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Insurance is pretty much ignored, mostly serviced </a:t>
            </a:r>
            <a:r>
              <a:rPr lang="en-US" dirty="0" smtClean="0"/>
              <a:t>by;</a:t>
            </a:r>
            <a:endParaRPr lang="en-US" dirty="0" smtClean="0"/>
          </a:p>
          <a:p>
            <a:pPr lvl="1"/>
            <a:r>
              <a:rPr lang="en-US" dirty="0" smtClean="0"/>
              <a:t>Enterprise </a:t>
            </a:r>
            <a:r>
              <a:rPr lang="en-US" dirty="0"/>
              <a:t>incumbents trying to modernize legacy offerings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nsurance </a:t>
            </a:r>
            <a:r>
              <a:rPr lang="en-US" dirty="0"/>
              <a:t>companies themselves trying to figure out how to leverage mobiles and tablets </a:t>
            </a:r>
            <a:endParaRPr lang="en-US" dirty="0" smtClean="0"/>
          </a:p>
          <a:p>
            <a:pPr lvl="1"/>
            <a:r>
              <a:rPr lang="en-US" dirty="0" smtClean="0"/>
              <a:t>There are very few real Mobile App focused startup’s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This is Primarily </a:t>
            </a:r>
            <a:r>
              <a:rPr lang="en-US" dirty="0"/>
              <a:t>down </a:t>
            </a:r>
            <a:r>
              <a:rPr lang="en-US" dirty="0" smtClean="0"/>
              <a:t>to; </a:t>
            </a:r>
            <a:endParaRPr lang="en-US" dirty="0"/>
          </a:p>
          <a:p>
            <a:pPr lvl="1"/>
            <a:r>
              <a:rPr lang="en-US" dirty="0"/>
              <a:t>A closed Eco</a:t>
            </a:r>
            <a:r>
              <a:rPr lang="en-US" dirty="0" smtClean="0"/>
              <a:t>-system</a:t>
            </a:r>
            <a:endParaRPr lang="en-US" dirty="0"/>
          </a:p>
          <a:p>
            <a:pPr lvl="1"/>
            <a:r>
              <a:rPr lang="en-US" dirty="0"/>
              <a:t>Adversity to change</a:t>
            </a:r>
          </a:p>
          <a:p>
            <a:pPr lvl="1"/>
            <a:r>
              <a:rPr lang="en-US" dirty="0" smtClean="0"/>
              <a:t>Local</a:t>
            </a:r>
            <a:r>
              <a:rPr lang="en-US" dirty="0"/>
              <a:t>, regional and global diversity in business</a:t>
            </a:r>
          </a:p>
          <a:p>
            <a:pPr lvl="1"/>
            <a:r>
              <a:rPr lang="en-US" dirty="0" smtClean="0"/>
              <a:t>Regulation </a:t>
            </a:r>
            <a:r>
              <a:rPr lang="en-US" dirty="0" smtClean="0"/>
              <a:t>&amp; </a:t>
            </a:r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3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312735"/>
          </a:xfrm>
        </p:spPr>
        <p:txBody>
          <a:bodyPr/>
          <a:lstStyle/>
          <a:p>
            <a:r>
              <a:rPr lang="en-US" dirty="0" smtClean="0"/>
              <a:t>The traditional approach for Financial services to mobile is one of service enablement via platform &amp; cost reduction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innovative in how existing services are delivered and communicated but it is not truly innovative from a business context, it only focuses on </a:t>
            </a:r>
            <a:r>
              <a:rPr lang="en-US" dirty="0" smtClean="0"/>
              <a:t>communication</a:t>
            </a:r>
            <a:endParaRPr lang="en-US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609600" y="2398931"/>
            <a:ext cx="8001000" cy="2020669"/>
            <a:chOff x="609600" y="1865530"/>
            <a:chExt cx="8001000" cy="2020669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209800" y="3657600"/>
              <a:ext cx="5410200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209800"/>
              <a:ext cx="1524000" cy="1524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2438400"/>
              <a:ext cx="1143000" cy="1143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6200" y="2667000"/>
              <a:ext cx="609600" cy="609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2514600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6800" y="2017931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Branch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017931"/>
              <a:ext cx="133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Call Centre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7800" y="1865531"/>
              <a:ext cx="1031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Web </a:t>
              </a:r>
            </a:p>
            <a:p>
              <a:pPr algn="ctr"/>
              <a:r>
                <a:rPr lang="en-US" dirty="0" smtClean="0">
                  <a:latin typeface="+mj-lt"/>
                </a:rPr>
                <a:t>Enabled</a:t>
              </a:r>
              <a:endParaRPr lang="en-US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7600" y="1865531"/>
              <a:ext cx="1031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Mobile </a:t>
              </a:r>
            </a:p>
            <a:p>
              <a:r>
                <a:rPr lang="en-US" dirty="0" smtClean="0">
                  <a:latin typeface="+mj-lt"/>
                </a:rPr>
                <a:t>Enabled</a:t>
              </a:r>
              <a:endParaRPr lang="en-US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09600" y="1865530"/>
              <a:ext cx="8001000" cy="2020669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7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Step Back – The Power of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/>
              <a:t>Killer apps are </a:t>
            </a:r>
            <a:r>
              <a:rPr lang="en-US" dirty="0" smtClean="0"/>
              <a:t>still;</a:t>
            </a:r>
          </a:p>
          <a:p>
            <a:pPr lvl="1"/>
            <a:r>
              <a:rPr lang="en-US" dirty="0" smtClean="0"/>
              <a:t>email</a:t>
            </a:r>
            <a:r>
              <a:rPr lang="en-US" dirty="0"/>
              <a:t>, calendar, </a:t>
            </a:r>
            <a:r>
              <a:rPr lang="en-US" dirty="0" smtClean="0"/>
              <a:t>task, reminders, </a:t>
            </a:r>
            <a:r>
              <a:rPr lang="en-US" dirty="0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create </a:t>
            </a:r>
            <a:r>
              <a:rPr lang="en-US" dirty="0" smtClean="0"/>
              <a:t>stickiness</a:t>
            </a:r>
            <a:endParaRPr lang="en-US" dirty="0"/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Always </a:t>
            </a:r>
            <a:r>
              <a:rPr lang="en-US" dirty="0"/>
              <a:t>on – always with </a:t>
            </a:r>
            <a:r>
              <a:rPr lang="en-US" dirty="0" smtClean="0"/>
              <a:t>me</a:t>
            </a:r>
          </a:p>
          <a:p>
            <a:pPr lvl="2"/>
            <a:endParaRPr lang="en-US" dirty="0"/>
          </a:p>
          <a:p>
            <a:pPr lvl="0"/>
            <a:r>
              <a:rPr lang="en-US" dirty="0" smtClean="0"/>
              <a:t>Exciting, Game Changing Mobile App’s </a:t>
            </a:r>
            <a:r>
              <a:rPr lang="en-US" dirty="0" smtClean="0"/>
              <a:t>utilise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Environment</a:t>
            </a:r>
            <a:endParaRPr lang="en-US" dirty="0"/>
          </a:p>
          <a:p>
            <a:pPr lvl="1"/>
            <a:r>
              <a:rPr lang="en-US" dirty="0" smtClean="0"/>
              <a:t>Context</a:t>
            </a:r>
            <a:endParaRPr lang="en-US" dirty="0"/>
          </a:p>
          <a:p>
            <a:pPr lvl="1"/>
            <a:r>
              <a:rPr lang="en-US" dirty="0"/>
              <a:t>Comfort </a:t>
            </a:r>
            <a:r>
              <a:rPr lang="en-US" dirty="0" smtClean="0"/>
              <a:t>factor</a:t>
            </a:r>
            <a:endParaRPr lang="en-US" dirty="0"/>
          </a:p>
          <a:p>
            <a:pPr lvl="1"/>
            <a:r>
              <a:rPr lang="en-US" dirty="0"/>
              <a:t>Expectation </a:t>
            </a:r>
            <a:r>
              <a:rPr lang="en-US" dirty="0" smtClean="0"/>
              <a:t>factor</a:t>
            </a:r>
            <a:endParaRPr lang="en-US" dirty="0"/>
          </a:p>
          <a:p>
            <a:pPr lvl="1"/>
            <a:r>
              <a:rPr lang="en-US" dirty="0"/>
              <a:t>Data gathering and Data driven event </a:t>
            </a:r>
            <a:r>
              <a:rPr lang="en-US" dirty="0" smtClean="0"/>
              <a:t>initiation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2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Evolutionary (Lazy) Approach – Most Common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 smtClean="0"/>
              <a:t>Mobile enable current web-enabled activities</a:t>
            </a:r>
          </a:p>
          <a:p>
            <a:pPr lvl="1"/>
            <a:r>
              <a:rPr lang="en-US" dirty="0" smtClean="0"/>
              <a:t>Banks</a:t>
            </a:r>
          </a:p>
          <a:p>
            <a:pPr lvl="2"/>
            <a:r>
              <a:rPr lang="en-US" dirty="0" smtClean="0"/>
              <a:t>Account Management (Balance enquiry, </a:t>
            </a:r>
            <a:r>
              <a:rPr lang="en-US" dirty="0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Payment Initiation</a:t>
            </a:r>
          </a:p>
          <a:p>
            <a:pPr lvl="2"/>
            <a:r>
              <a:rPr lang="en-US" dirty="0" smtClean="0"/>
              <a:t>Payee Management</a:t>
            </a:r>
          </a:p>
          <a:p>
            <a:pPr lvl="2"/>
            <a:r>
              <a:rPr lang="en-US" dirty="0" smtClean="0"/>
              <a:t>Bill Management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Insurance &amp; Investment</a:t>
            </a:r>
          </a:p>
          <a:p>
            <a:pPr lvl="2"/>
            <a:r>
              <a:rPr lang="en-US" dirty="0" smtClean="0"/>
              <a:t>Policy &amp; Portfolio Enquiry</a:t>
            </a:r>
          </a:p>
          <a:p>
            <a:pPr lvl="2"/>
            <a:r>
              <a:rPr lang="en-US" dirty="0" smtClean="0"/>
              <a:t>Investment Changes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Advisors / Brokers</a:t>
            </a:r>
          </a:p>
          <a:p>
            <a:pPr lvl="2"/>
            <a:r>
              <a:rPr lang="en-US" dirty="0" smtClean="0"/>
              <a:t>Information accessibility</a:t>
            </a:r>
          </a:p>
          <a:p>
            <a:pPr lvl="2"/>
            <a:r>
              <a:rPr lang="en-US" dirty="0" smtClean="0"/>
              <a:t>Data Capture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71830" y="2971800"/>
            <a:ext cx="3744464" cy="3261688"/>
            <a:chOff x="5271830" y="2971800"/>
            <a:chExt cx="3744464" cy="3261688"/>
          </a:xfrm>
        </p:grpSpPr>
        <p:pic>
          <p:nvPicPr>
            <p:cNvPr id="4" name="Picture 3" descr="Screen Shot 2015-11-18 at 13.35.07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8" r="16991" b="5918"/>
            <a:stretch/>
          </p:blipFill>
          <p:spPr>
            <a:xfrm>
              <a:off x="5271830" y="2971800"/>
              <a:ext cx="3744464" cy="3261688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3975" dist="76200" dir="8760000" algn="tl" rotWithShape="0">
                <a:schemeClr val="tx1">
                  <a:lumMod val="50000"/>
                  <a:lumOff val="50000"/>
                  <a:alpha val="43000"/>
                </a:schemeClr>
              </a:outerShdw>
            </a:effectLst>
          </p:spPr>
        </p:pic>
        <p:sp>
          <p:nvSpPr>
            <p:cNvPr id="5" name="Rectangle 4"/>
            <p:cNvSpPr/>
            <p:nvPr/>
          </p:nvSpPr>
          <p:spPr bwMode="auto">
            <a:xfrm>
              <a:off x="5334000" y="3352800"/>
              <a:ext cx="3581400" cy="762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334000" y="4813428"/>
              <a:ext cx="3581400" cy="2286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9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dirty="0" smtClean="0"/>
              <a:t>Numerous Areas </a:t>
            </a:r>
            <a:r>
              <a:rPr lang="en-US" dirty="0" smtClean="0"/>
              <a:t>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b="1" dirty="0" smtClean="0"/>
              <a:t>Improvement</a:t>
            </a:r>
            <a:r>
              <a:rPr lang="en-US" dirty="0" smtClean="0"/>
              <a:t> of “Business as Usual” (BAU) activities</a:t>
            </a:r>
          </a:p>
          <a:p>
            <a:pPr lvl="1"/>
            <a:r>
              <a:rPr lang="en-US" dirty="0" smtClean="0"/>
              <a:t>Operational Efficiency (Faster, more convenient)</a:t>
            </a:r>
          </a:p>
          <a:p>
            <a:pPr lvl="1"/>
            <a:r>
              <a:rPr lang="en-US" dirty="0" smtClean="0"/>
              <a:t>Reduction in Cost (Cheaper)</a:t>
            </a:r>
          </a:p>
          <a:p>
            <a:pPr lvl="1"/>
            <a:r>
              <a:rPr lang="en-US" dirty="0" smtClean="0"/>
              <a:t>Increase in Revenue (Up Selling and Cross Selling)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Differentiation</a:t>
            </a:r>
          </a:p>
          <a:p>
            <a:pPr lvl="1"/>
            <a:r>
              <a:rPr lang="en-US" dirty="0" smtClean="0"/>
              <a:t>“Mini-Disruption”</a:t>
            </a:r>
          </a:p>
          <a:p>
            <a:pPr lvl="1"/>
            <a:r>
              <a:rPr lang="en-US" dirty="0" smtClean="0"/>
              <a:t>Allows a business to stand out in the marketplace</a:t>
            </a:r>
          </a:p>
          <a:p>
            <a:pPr lvl="1"/>
            <a:endParaRPr lang="en-US" dirty="0"/>
          </a:p>
          <a:p>
            <a:r>
              <a:rPr lang="en-US" b="1" dirty="0" smtClean="0"/>
              <a:t>Disruption</a:t>
            </a:r>
          </a:p>
          <a:p>
            <a:pPr lvl="1"/>
            <a:r>
              <a:rPr lang="en-US" dirty="0" smtClean="0"/>
              <a:t>Using mobile </a:t>
            </a:r>
            <a:r>
              <a:rPr lang="en-US" dirty="0"/>
              <a:t>to “do it” </a:t>
            </a:r>
            <a:r>
              <a:rPr lang="en-US" dirty="0" smtClean="0"/>
              <a:t>different, not just better</a:t>
            </a:r>
            <a:r>
              <a:rPr lang="en-US" dirty="0"/>
              <a:t>, faster, cheaper.  </a:t>
            </a:r>
            <a:endParaRPr lang="en-US" dirty="0" smtClean="0"/>
          </a:p>
          <a:p>
            <a:pPr lvl="1"/>
            <a:r>
              <a:rPr lang="en-US" dirty="0" smtClean="0"/>
              <a:t>Run an </a:t>
            </a:r>
            <a:r>
              <a:rPr lang="en-US" dirty="0"/>
              <a:t>industry vertical </a:t>
            </a:r>
            <a:r>
              <a:rPr lang="en-US" dirty="0" smtClean="0"/>
              <a:t>or part of it primarily </a:t>
            </a:r>
            <a:r>
              <a:rPr lang="en-US" dirty="0"/>
              <a:t>in the mobile eco-system </a:t>
            </a:r>
            <a:r>
              <a:rPr lang="en-US" dirty="0" smtClean="0"/>
              <a:t>(Atom Bank, </a:t>
            </a:r>
            <a:r>
              <a:rPr lang="en-US" dirty="0" smtClean="0"/>
              <a:t>SnapSheet</a:t>
            </a:r>
            <a:r>
              <a:rPr lang="en-US" dirty="0" smtClean="0"/>
              <a:t>, </a:t>
            </a:r>
            <a:r>
              <a:rPr lang="en-US" dirty="0" smtClean="0"/>
              <a:t>MetroMiles</a:t>
            </a:r>
            <a:r>
              <a:rPr lang="en-US" dirty="0" smtClean="0"/>
              <a:t>, Square</a:t>
            </a:r>
            <a:r>
              <a:rPr lang="en-US" dirty="0"/>
              <a:t>, </a:t>
            </a:r>
            <a:r>
              <a:rPr lang="en-US" dirty="0"/>
              <a:t>Transferwise</a:t>
            </a:r>
            <a:r>
              <a:rPr lang="en-US" dirty="0"/>
              <a:t>, </a:t>
            </a:r>
            <a:r>
              <a:rPr lang="en-US" dirty="0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828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Services is a Truly Legacy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65"/>
            <a:ext cx="8229600" cy="5236535"/>
          </a:xfrm>
        </p:spPr>
        <p:txBody>
          <a:bodyPr/>
          <a:lstStyle/>
          <a:p>
            <a:pPr lvl="0"/>
            <a:r>
              <a:rPr lang="en-US" dirty="0" smtClean="0"/>
              <a:t>Financial Services &amp; their IT environments;</a:t>
            </a:r>
          </a:p>
          <a:p>
            <a:pPr lvl="1"/>
            <a:r>
              <a:rPr lang="en-US" dirty="0" smtClean="0"/>
              <a:t>Old </a:t>
            </a:r>
            <a:r>
              <a:rPr lang="en-US" dirty="0" smtClean="0"/>
              <a:t>and Slow to change</a:t>
            </a:r>
          </a:p>
          <a:p>
            <a:pPr lvl="1"/>
            <a:r>
              <a:rPr lang="en-US" dirty="0" smtClean="0"/>
              <a:t>Generally follow a Waterfall development cycle</a:t>
            </a:r>
          </a:p>
          <a:p>
            <a:pPr lvl="1"/>
            <a:r>
              <a:rPr lang="en-US" dirty="0" smtClean="0"/>
              <a:t>Most always use an On-line / Batch processing model</a:t>
            </a:r>
          </a:p>
          <a:p>
            <a:r>
              <a:rPr lang="en-US" dirty="0" smtClean="0"/>
              <a:t>Mobile App environments;</a:t>
            </a:r>
          </a:p>
          <a:p>
            <a:pPr lvl="1"/>
            <a:r>
              <a:rPr lang="en-US" dirty="0" smtClean="0"/>
              <a:t>New and Dynamic</a:t>
            </a:r>
          </a:p>
          <a:p>
            <a:pPr lvl="1"/>
            <a:r>
              <a:rPr lang="en-US" dirty="0" smtClean="0"/>
              <a:t>Development is agile</a:t>
            </a:r>
          </a:p>
          <a:p>
            <a:pPr lvl="1"/>
            <a:r>
              <a:rPr lang="en-US" dirty="0" smtClean="0"/>
              <a:t>Are always on</a:t>
            </a:r>
          </a:p>
          <a:p>
            <a:pPr lvl="0"/>
            <a:r>
              <a:rPr lang="en-US" dirty="0" smtClean="0"/>
              <a:t>Integration is a Key Requisite;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will be </a:t>
            </a:r>
            <a:r>
              <a:rPr lang="en-US" dirty="0" smtClean="0"/>
              <a:t>integrating with diverse </a:t>
            </a:r>
            <a:r>
              <a:rPr lang="en-US" dirty="0"/>
              <a:t>legacy </a:t>
            </a:r>
            <a:r>
              <a:rPr lang="en-US" dirty="0" smtClean="0"/>
              <a:t>back end's </a:t>
            </a:r>
            <a:endParaRPr lang="en-US" dirty="0" smtClean="0"/>
          </a:p>
          <a:p>
            <a:pPr lvl="1"/>
            <a:r>
              <a:rPr lang="en-US" dirty="0" smtClean="0"/>
              <a:t>Mobile </a:t>
            </a:r>
            <a:r>
              <a:rPr lang="en-US" dirty="0"/>
              <a:t>apps must be able to work offline and re-sync on </a:t>
            </a:r>
            <a:r>
              <a:rPr lang="en-US" dirty="0" smtClean="0"/>
              <a:t>uptime</a:t>
            </a:r>
            <a:endParaRPr lang="en-US" dirty="0"/>
          </a:p>
          <a:p>
            <a:pPr lvl="1"/>
            <a:r>
              <a:rPr lang="en-US" dirty="0"/>
              <a:t>Mobile apps must assume they will be pulling and pushing data to and from fundamentally different style of </a:t>
            </a:r>
            <a:r>
              <a:rPr lang="en-US" dirty="0" smtClean="0"/>
              <a:t>systems</a:t>
            </a:r>
            <a:r>
              <a:rPr lang="en-US" dirty="0"/>
              <a:t> </a:t>
            </a:r>
            <a:r>
              <a:rPr lang="en-US" dirty="0" smtClean="0"/>
              <a:t>and different processing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9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Services Industry 800lb Adoption Gorillas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Different in </a:t>
            </a:r>
            <a:r>
              <a:rPr lang="en-US" dirty="0" smtClean="0"/>
              <a:t>every </a:t>
            </a:r>
            <a:r>
              <a:rPr lang="en-US" dirty="0" smtClean="0"/>
              <a:t>country</a:t>
            </a:r>
            <a:endParaRPr lang="en-US" dirty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iggest </a:t>
            </a:r>
            <a:r>
              <a:rPr lang="en-US" dirty="0" smtClean="0"/>
              <a:t>issue to focus </a:t>
            </a:r>
            <a:r>
              <a:rPr lang="en-US" dirty="0" smtClean="0"/>
              <a:t>on</a:t>
            </a:r>
          </a:p>
          <a:p>
            <a:pPr lvl="0"/>
            <a:r>
              <a:rPr lang="en-US" dirty="0"/>
              <a:t>Local v Global</a:t>
            </a:r>
          </a:p>
          <a:p>
            <a:pPr lvl="1"/>
            <a:r>
              <a:rPr lang="en-US" dirty="0"/>
              <a:t>Operationally different due to local cultures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 smtClean="0"/>
              <a:t>Bureaucracy </a:t>
            </a:r>
            <a:r>
              <a:rPr lang="en-US" smtClean="0"/>
              <a:t>&amp; Process</a:t>
            </a:r>
            <a:endParaRPr lang="en-US" dirty="0" smtClean="0"/>
          </a:p>
          <a:p>
            <a:r>
              <a:rPr lang="en-US" dirty="0"/>
              <a:t>Legacy</a:t>
            </a:r>
          </a:p>
          <a:p>
            <a:pPr lvl="1"/>
            <a:r>
              <a:rPr lang="en-US" dirty="0"/>
              <a:t>Old and slow to change</a:t>
            </a:r>
          </a:p>
          <a:p>
            <a:r>
              <a:rPr lang="en-US" dirty="0"/>
              <a:t>Risk Averse</a:t>
            </a:r>
          </a:p>
          <a:p>
            <a:pPr lvl="1"/>
            <a:r>
              <a:rPr lang="en-US" dirty="0" smtClean="0"/>
              <a:t>It is their nature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81400"/>
            <a:ext cx="4255149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63f23d275771574b864e91824fc6521b35349"/>
</p:tagLst>
</file>

<file path=ppt/theme/theme1.xml><?xml version="1.0" encoding="utf-8"?>
<a:theme xmlns:a="http://schemas.openxmlformats.org/drawingml/2006/main" name="MBS2013">
  <a:themeElements>
    <a:clrScheme name="Custom 2">
      <a:dk1>
        <a:srgbClr val="000000"/>
      </a:dk1>
      <a:lt1>
        <a:srgbClr val="FFFFFF"/>
      </a:lt1>
      <a:dk2>
        <a:srgbClr val="800000"/>
      </a:dk2>
      <a:lt2>
        <a:srgbClr val="DFD293"/>
      </a:lt2>
      <a:accent1>
        <a:srgbClr val="5B212D"/>
      </a:accent1>
      <a:accent2>
        <a:srgbClr val="AC6755"/>
      </a:accent2>
      <a:accent3>
        <a:srgbClr val="A5BF96"/>
      </a:accent3>
      <a:accent4>
        <a:srgbClr val="C69261"/>
      </a:accent4>
      <a:accent5>
        <a:srgbClr val="893D45"/>
      </a:accent5>
      <a:accent6>
        <a:srgbClr val="CBB782"/>
      </a:accent6>
      <a:hlink>
        <a:srgbClr val="FFFF99"/>
      </a:hlink>
      <a:folHlink>
        <a:srgbClr val="D3A21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42647</TotalTime>
  <Words>818</Words>
  <Application>Microsoft Macintosh PowerPoint</Application>
  <PresentationFormat>On-screen Show (4:3)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MBS2013</vt:lpstr>
      <vt:lpstr>Mobile Application Development for Financial Services </vt:lpstr>
      <vt:lpstr>What do we mean by Financial Services </vt:lpstr>
      <vt:lpstr>The Current State</vt:lpstr>
      <vt:lpstr>The Current State</vt:lpstr>
      <vt:lpstr>Taking a Step Back – The Power of Mobile</vt:lpstr>
      <vt:lpstr>The Evolutionary (Lazy) Approach – Most Common today</vt:lpstr>
      <vt:lpstr>There are Numerous Areas of Opportunity</vt:lpstr>
      <vt:lpstr>Financial Services is a Truly Legacy Environment</vt:lpstr>
      <vt:lpstr>The Financial Services Industry 800lb Adoption Gorillas </vt:lpstr>
      <vt:lpstr>The Innovation Approach – Areas of focus</vt:lpstr>
      <vt:lpstr>The Innovation Approach – Areas of Focus</vt:lpstr>
      <vt:lpstr>The Innovation Approach – Do not forget about IoT</vt:lpstr>
      <vt:lpstr>Takeaways</vt:lpstr>
      <vt:lpstr>Some Final Thoughts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Saha, Jaydeep</dc:creator>
  <cp:lastModifiedBy>Brian Maguire</cp:lastModifiedBy>
  <cp:revision>464</cp:revision>
  <cp:lastPrinted>2015-11-18T13:50:13Z</cp:lastPrinted>
  <dcterms:created xsi:type="dcterms:W3CDTF">2013-06-07T03:31:11Z</dcterms:created>
  <dcterms:modified xsi:type="dcterms:W3CDTF">2015-11-18T13:58:42Z</dcterms:modified>
</cp:coreProperties>
</file>