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64" r:id="rId3"/>
    <p:sldId id="285" r:id="rId4"/>
    <p:sldId id="297" r:id="rId5"/>
    <p:sldId id="280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76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76" autoAdjust="0"/>
  </p:normalViewPr>
  <p:slideViewPr>
    <p:cSldViewPr snapToGrid="0" snapToObjects="1">
      <p:cViewPr varScale="1">
        <p:scale>
          <a:sx n="102" d="100"/>
          <a:sy n="102" d="100"/>
        </p:scale>
        <p:origin x="-125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9507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15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cs-CZ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7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6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81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1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6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7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0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254918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3600" dirty="0" err="1" smtClean="0"/>
              <a:t>Analitika</a:t>
            </a:r>
            <a:r>
              <a:rPr lang="cs-CZ" sz="3600" dirty="0" smtClean="0"/>
              <a:t> a </a:t>
            </a:r>
            <a:r>
              <a:rPr lang="cs-CZ" sz="3600" dirty="0" err="1" smtClean="0"/>
              <a:t>mobilfejleszt</a:t>
            </a:r>
            <a:r>
              <a:rPr lang="cs-CZ" sz="3600" dirty="0" err="1" smtClean="0"/>
              <a:t>és</a:t>
            </a:r>
            <a:r>
              <a:rPr lang="cs-CZ" sz="3600" dirty="0" smtClean="0"/>
              <a:t> </a:t>
            </a:r>
            <a:r>
              <a:rPr lang="cs-CZ" sz="3600" dirty="0" err="1" smtClean="0"/>
              <a:t>motorja</a:t>
            </a:r>
            <a:endParaRPr lang="en" sz="3600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493017"/>
            <a:ext cx="7772400" cy="658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1300" dirty="0" smtClean="0">
                <a:latin typeface="Arial"/>
                <a:ea typeface="Arial"/>
                <a:cs typeface="Arial"/>
                <a:sym typeface="Arial"/>
              </a:rPr>
              <a:t>Komplex </a:t>
            </a:r>
            <a:r>
              <a:rPr lang="cs-CZ" sz="1300" dirty="0" err="1" smtClean="0">
                <a:latin typeface="Arial"/>
                <a:ea typeface="Arial"/>
                <a:cs typeface="Arial"/>
                <a:sym typeface="Arial"/>
              </a:rPr>
              <a:t>mérési</a:t>
            </a:r>
            <a:r>
              <a:rPr lang="cs-CZ" sz="1300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300" dirty="0" err="1" smtClean="0">
                <a:latin typeface="Arial"/>
                <a:ea typeface="Arial"/>
                <a:cs typeface="Arial"/>
                <a:sym typeface="Arial"/>
              </a:rPr>
              <a:t>rendszerek</a:t>
            </a:r>
            <a:r>
              <a:rPr lang="cs-CZ" sz="1300" dirty="0" smtClean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-CZ" sz="1300" dirty="0" err="1" smtClean="0"/>
              <a:t>gyakorlatban</a:t>
            </a:r>
            <a:endParaRPr lang="en" sz="13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Viselkedéskutatás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Perszonák</a:t>
            </a:r>
            <a:r>
              <a:rPr lang="en-US" dirty="0" smtClean="0"/>
              <a:t> </a:t>
            </a:r>
            <a:r>
              <a:rPr lang="en-US" dirty="0" err="1" smtClean="0"/>
              <a:t>kiegészítése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Hogyan</a:t>
            </a:r>
            <a:r>
              <a:rPr lang="en-US" dirty="0" smtClean="0"/>
              <a:t> </a:t>
            </a:r>
            <a:r>
              <a:rPr lang="en-US" dirty="0" err="1" smtClean="0"/>
              <a:t>használják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appot</a:t>
            </a:r>
            <a:r>
              <a:rPr lang="en-US" dirty="0" smtClean="0"/>
              <a:t> a </a:t>
            </a:r>
            <a:r>
              <a:rPr lang="en-US" dirty="0" err="1" smtClean="0"/>
              <a:t>felhasználók</a:t>
            </a:r>
            <a:r>
              <a:rPr lang="en-US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Feature </a:t>
            </a:r>
            <a:r>
              <a:rPr lang="en-US" dirty="0" err="1" smtClean="0"/>
              <a:t>validálás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A/B testing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 Notifications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User </a:t>
            </a:r>
            <a:r>
              <a:rPr lang="en-US" dirty="0" err="1" smtClean="0"/>
              <a:t>Aktiválás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Geotargeting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Deeplinking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Interaktiv</a:t>
            </a:r>
            <a:r>
              <a:rPr lang="en-US" dirty="0" smtClean="0"/>
              <a:t> Push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CrashReporting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Applikáció</a:t>
            </a:r>
            <a:r>
              <a:rPr lang="en-US" dirty="0" smtClean="0"/>
              <a:t> </a:t>
            </a:r>
            <a:r>
              <a:rPr lang="en-US" dirty="0" err="1" smtClean="0"/>
              <a:t>megállásanak</a:t>
            </a:r>
            <a:r>
              <a:rPr lang="en-US" dirty="0" smtClean="0"/>
              <a:t> </a:t>
            </a:r>
            <a:r>
              <a:rPr lang="en-US" dirty="0" err="1" smtClean="0"/>
              <a:t>figyelése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Hibakimutatás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App </a:t>
            </a:r>
            <a:r>
              <a:rPr lang="en-US" dirty="0" err="1" smtClean="0"/>
              <a:t>stabilitásának</a:t>
            </a:r>
            <a:r>
              <a:rPr lang="en-US" dirty="0" smtClean="0"/>
              <a:t> </a:t>
            </a:r>
            <a:r>
              <a:rPr lang="en-US" dirty="0" err="1" smtClean="0"/>
              <a:t>figyelése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Alapvető</a:t>
            </a:r>
            <a:r>
              <a:rPr lang="en-US" dirty="0" smtClean="0"/>
              <a:t> </a:t>
            </a:r>
            <a:r>
              <a:rPr lang="en-US" dirty="0" err="1" smtClean="0"/>
              <a:t>fejlesztési</a:t>
            </a:r>
            <a:r>
              <a:rPr lang="en-US" dirty="0" smtClean="0"/>
              <a:t> </a:t>
            </a:r>
            <a:r>
              <a:rPr lang="en-US" dirty="0" err="1" smtClean="0"/>
              <a:t>indikátor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0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Komplex</a:t>
            </a:r>
            <a:r>
              <a:rPr lang="en-US" dirty="0" smtClean="0"/>
              <a:t> </a:t>
            </a:r>
            <a:r>
              <a:rPr lang="en-US" dirty="0" err="1" smtClean="0"/>
              <a:t>Analitika</a:t>
            </a:r>
            <a:r>
              <a:rPr lang="en-US" dirty="0" smtClean="0"/>
              <a:t> </a:t>
            </a:r>
            <a:r>
              <a:rPr lang="en-US" dirty="0" err="1" smtClean="0"/>
              <a:t>megoldás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err="1" smtClean="0"/>
              <a:t>Mindezeket</a:t>
            </a:r>
            <a:r>
              <a:rPr lang="en-US" dirty="0" smtClean="0"/>
              <a:t> </a:t>
            </a:r>
            <a:r>
              <a:rPr lang="en-US" dirty="0" err="1" smtClean="0"/>
              <a:t>tartalmazza</a:t>
            </a:r>
            <a:r>
              <a:rPr lang="en-US" dirty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összefüggést</a:t>
            </a:r>
            <a:r>
              <a:rPr lang="en-US" dirty="0" smtClean="0"/>
              <a:t> </a:t>
            </a:r>
            <a:r>
              <a:rPr lang="en-US" dirty="0" err="1" smtClean="0"/>
              <a:t>hoz</a:t>
            </a:r>
            <a:r>
              <a:rPr lang="en-US" dirty="0" smtClean="0"/>
              <a:t> </a:t>
            </a:r>
            <a:r>
              <a:rPr lang="en-US" dirty="0" err="1" smtClean="0"/>
              <a:t>létre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adatok</a:t>
            </a:r>
            <a:r>
              <a:rPr lang="en-US" dirty="0" smtClean="0"/>
              <a:t> </a:t>
            </a:r>
            <a:r>
              <a:rPr lang="en-US" dirty="0" err="1" smtClean="0"/>
              <a:t>közt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1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jelent</a:t>
            </a:r>
            <a:r>
              <a:rPr lang="en-US" dirty="0" smtClean="0"/>
              <a:t> </a:t>
            </a:r>
            <a:r>
              <a:rPr lang="en-US" dirty="0" err="1" smtClean="0"/>
              <a:t>ez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5" name="Picture 4" descr="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61" y="613511"/>
            <a:ext cx="2022883" cy="2022883"/>
          </a:xfrm>
          <a:prstGeom prst="rect">
            <a:avLst/>
          </a:prstGeom>
        </p:spPr>
      </p:pic>
      <p:pic>
        <p:nvPicPr>
          <p:cNvPr id="6" name="Picture 5" descr="1_0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65" y="430905"/>
            <a:ext cx="2436735" cy="2436735"/>
          </a:xfrm>
          <a:prstGeom prst="rect">
            <a:avLst/>
          </a:prstGeom>
        </p:spPr>
      </p:pic>
      <p:pic>
        <p:nvPicPr>
          <p:cNvPr id="7" name="Picture 6" descr="doctor-patient-icon-Female_Doct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65" y="205978"/>
            <a:ext cx="2536481" cy="2833039"/>
          </a:xfrm>
          <a:prstGeom prst="rect">
            <a:avLst/>
          </a:prstGeom>
        </p:spPr>
      </p:pic>
      <p:pic>
        <p:nvPicPr>
          <p:cNvPr id="8" name="Picture 7" descr="IPhone_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5" y="58426"/>
            <a:ext cx="842253" cy="1590847"/>
          </a:xfrm>
          <a:prstGeom prst="rect">
            <a:avLst/>
          </a:prstGeom>
        </p:spPr>
      </p:pic>
      <p:pic>
        <p:nvPicPr>
          <p:cNvPr id="9" name="Picture 8" descr="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08" y="1851341"/>
            <a:ext cx="562129" cy="350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6394" y="2368020"/>
            <a:ext cx="3518143" cy="1010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9600" y="2479062"/>
            <a:ext cx="1727200" cy="342900"/>
          </a:xfrm>
          <a:prstGeom prst="rect">
            <a:avLst/>
          </a:prstGeom>
        </p:spPr>
      </p:pic>
      <p:pic>
        <p:nvPicPr>
          <p:cNvPr id="12" name="Picture 11" descr="us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04" y="-131146"/>
            <a:ext cx="1489314" cy="14893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3578" y="1063378"/>
            <a:ext cx="3686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30-35 </a:t>
            </a:r>
            <a:r>
              <a:rPr lang="en-US" sz="1600" dirty="0" err="1" smtClean="0">
                <a:solidFill>
                  <a:schemeClr val="bg1"/>
                </a:solidFill>
              </a:rPr>
              <a:t>közötti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Budapesti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nő</a:t>
            </a:r>
            <a:r>
              <a:rPr lang="en-US" sz="1600" dirty="0" smtClean="0">
                <a:solidFill>
                  <a:schemeClr val="bg1"/>
                </a:solidFill>
              </a:rPr>
              <a:t> /Facebook/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499" y="1845971"/>
            <a:ext cx="2397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Magyarul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beszélő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Orvos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499" y="1063378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Új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felhasználó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8151" y="1499712"/>
            <a:ext cx="2967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Iphone</a:t>
            </a:r>
            <a:r>
              <a:rPr lang="en-US" sz="1600" dirty="0" smtClean="0">
                <a:solidFill>
                  <a:schemeClr val="bg1"/>
                </a:solidFill>
              </a:rPr>
              <a:t> 5S </a:t>
            </a:r>
            <a:r>
              <a:rPr lang="en-US" sz="1600" dirty="0" err="1" smtClean="0">
                <a:solidFill>
                  <a:schemeClr val="bg1"/>
                </a:solidFill>
              </a:rPr>
              <a:t>készülék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tulajdonos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86131" y="1845971"/>
            <a:ext cx="1792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Telekom </a:t>
            </a:r>
            <a:r>
              <a:rPr lang="en-US" sz="1600" dirty="0" err="1" smtClean="0">
                <a:solidFill>
                  <a:schemeClr val="bg1"/>
                </a:solidFill>
              </a:rPr>
              <a:t>előfizető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5867" y="3763511"/>
            <a:ext cx="1975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Gyermekes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Anyuka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0150" y="2235296"/>
            <a:ext cx="2751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2015 </a:t>
            </a:r>
            <a:r>
              <a:rPr lang="en-US" sz="1600" dirty="0" err="1" smtClean="0">
                <a:solidFill>
                  <a:schemeClr val="bg1"/>
                </a:solidFill>
              </a:rPr>
              <a:t>Július</a:t>
            </a:r>
            <a:r>
              <a:rPr lang="en-US" sz="1600" dirty="0" smtClean="0">
                <a:solidFill>
                  <a:schemeClr val="bg1"/>
                </a:solidFill>
              </a:rPr>
              <a:t> 12.–</a:t>
            </a:r>
            <a:r>
              <a:rPr lang="en-US" sz="1600" dirty="0" err="1" smtClean="0">
                <a:solidFill>
                  <a:schemeClr val="bg1"/>
                </a:solidFill>
              </a:rPr>
              <a:t>én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telepített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799" y="4237813"/>
            <a:ext cx="5203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Átlag</a:t>
            </a:r>
            <a:r>
              <a:rPr lang="en-US" sz="1600" dirty="0" smtClean="0">
                <a:solidFill>
                  <a:schemeClr val="bg1"/>
                </a:solidFill>
              </a:rPr>
              <a:t> 1:23 </a:t>
            </a:r>
            <a:r>
              <a:rPr lang="en-US" sz="1600" dirty="0" err="1" smtClean="0">
                <a:solidFill>
                  <a:schemeClr val="bg1"/>
                </a:solidFill>
              </a:rPr>
              <a:t>másodpercet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tölt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az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appban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az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esti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órákban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3633" y="3594234"/>
            <a:ext cx="4576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2015 </a:t>
            </a:r>
            <a:r>
              <a:rPr lang="en-US" sz="1600" dirty="0" err="1" smtClean="0">
                <a:solidFill>
                  <a:schemeClr val="bg1"/>
                </a:solidFill>
              </a:rPr>
              <a:t>Október</a:t>
            </a:r>
            <a:r>
              <a:rPr lang="en-US" sz="1600" dirty="0" smtClean="0">
                <a:solidFill>
                  <a:schemeClr val="bg1"/>
                </a:solidFill>
              </a:rPr>
              <a:t> 25.-én </a:t>
            </a:r>
            <a:r>
              <a:rPr lang="en-US" sz="1600" dirty="0" err="1" smtClean="0">
                <a:solidFill>
                  <a:schemeClr val="bg1"/>
                </a:solidFill>
              </a:rPr>
              <a:t>használta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utoljára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az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appot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1903" y="4625010"/>
            <a:ext cx="4895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Átlagosan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minden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harmadik</a:t>
            </a:r>
            <a:r>
              <a:rPr lang="en-US" sz="1600" dirty="0" smtClean="0">
                <a:solidFill>
                  <a:schemeClr val="bg1"/>
                </a:solidFill>
              </a:rPr>
              <a:t> nap </a:t>
            </a:r>
            <a:r>
              <a:rPr lang="en-US" sz="1600" dirty="0" err="1" smtClean="0">
                <a:solidFill>
                  <a:schemeClr val="bg1"/>
                </a:solidFill>
              </a:rPr>
              <a:t>visszatér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az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appba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54" y="2714919"/>
            <a:ext cx="4245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Eddig</a:t>
            </a:r>
            <a:r>
              <a:rPr lang="en-US" sz="1600" dirty="0" smtClean="0">
                <a:solidFill>
                  <a:schemeClr val="bg1"/>
                </a:solidFill>
              </a:rPr>
              <a:t> 12x </a:t>
            </a:r>
            <a:r>
              <a:rPr lang="en-US" sz="1600" dirty="0" err="1" smtClean="0">
                <a:solidFill>
                  <a:schemeClr val="bg1"/>
                </a:solidFill>
              </a:rPr>
              <a:t>vásárolt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összesen</a:t>
            </a:r>
            <a:r>
              <a:rPr lang="en-US" sz="1600" dirty="0" smtClean="0">
                <a:solidFill>
                  <a:schemeClr val="bg1"/>
                </a:solidFill>
              </a:rPr>
              <a:t> 4650 </a:t>
            </a:r>
            <a:r>
              <a:rPr lang="en-US" sz="1600" dirty="0" err="1" smtClean="0">
                <a:solidFill>
                  <a:schemeClr val="bg1"/>
                </a:solidFill>
              </a:rPr>
              <a:t>Forintért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4193" y="3229991"/>
            <a:ext cx="3595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Push </a:t>
            </a:r>
            <a:r>
              <a:rPr lang="en-US" sz="1600" dirty="0" err="1" smtClean="0">
                <a:solidFill>
                  <a:schemeClr val="bg1"/>
                </a:solidFill>
              </a:rPr>
              <a:t>üzeneteket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fogad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és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aktiválható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8809" y="4060157"/>
            <a:ext cx="2351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Befektetés</a:t>
            </a:r>
            <a:r>
              <a:rPr lang="en-US" sz="1600" dirty="0" smtClean="0">
                <a:solidFill>
                  <a:schemeClr val="bg1"/>
                </a:solidFill>
              </a:rPr>
              <a:t> - </a:t>
            </a:r>
            <a:r>
              <a:rPr lang="en-US" sz="1600" dirty="0" err="1">
                <a:solidFill>
                  <a:schemeClr val="bg1"/>
                </a:solidFill>
              </a:rPr>
              <a:t>M</a:t>
            </a:r>
            <a:r>
              <a:rPr lang="en-US" sz="1600" dirty="0" err="1" smtClean="0">
                <a:solidFill>
                  <a:schemeClr val="bg1"/>
                </a:solidFill>
              </a:rPr>
              <a:t>egtérülés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7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azonnali</a:t>
            </a:r>
            <a:r>
              <a:rPr lang="en-US" dirty="0" smtClean="0"/>
              <a:t> </a:t>
            </a:r>
            <a:r>
              <a:rPr lang="en-US" dirty="0" err="1" smtClean="0"/>
              <a:t>aktiválás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felsorolt</a:t>
            </a:r>
            <a:r>
              <a:rPr lang="en-US" sz="2400" dirty="0" smtClean="0"/>
              <a:t> </a:t>
            </a:r>
            <a:r>
              <a:rPr lang="en-US" sz="2400" dirty="0" err="1" smtClean="0"/>
              <a:t>adatok</a:t>
            </a:r>
            <a:r>
              <a:rPr lang="en-US" sz="2400" dirty="0" smtClean="0"/>
              <a:t> </a:t>
            </a:r>
            <a:r>
              <a:rPr lang="en-US" sz="2400" dirty="0" err="1" smtClean="0"/>
              <a:t>minden</a:t>
            </a:r>
            <a:r>
              <a:rPr lang="en-US" sz="2400" dirty="0" smtClean="0"/>
              <a:t> </a:t>
            </a:r>
            <a:r>
              <a:rPr lang="en-US" sz="2400" dirty="0" err="1" smtClean="0"/>
              <a:t>felhasználóról</a:t>
            </a:r>
            <a:r>
              <a:rPr lang="en-US" sz="2400" dirty="0" smtClean="0"/>
              <a:t> </a:t>
            </a:r>
            <a:r>
              <a:rPr lang="en-US" sz="2400" dirty="0" err="1" smtClean="0"/>
              <a:t>rendelkezésre</a:t>
            </a:r>
            <a:r>
              <a:rPr lang="en-US" sz="2400" dirty="0" smtClean="0"/>
              <a:t> </a:t>
            </a:r>
            <a:r>
              <a:rPr lang="en-US" sz="2400" dirty="0" err="1" smtClean="0"/>
              <a:t>állnak</a:t>
            </a:r>
            <a:r>
              <a:rPr lang="en-US" sz="2400" dirty="0" smtClean="0"/>
              <a:t> ! (45k </a:t>
            </a:r>
            <a:r>
              <a:rPr lang="en-US" sz="2400" dirty="0" err="1" smtClean="0"/>
              <a:t>felhasználó</a:t>
            </a:r>
            <a:r>
              <a:rPr lang="en-US" sz="2400" dirty="0" smtClean="0"/>
              <a:t> </a:t>
            </a:r>
            <a:r>
              <a:rPr lang="en-US" sz="2400" dirty="0" err="1" smtClean="0"/>
              <a:t>ilyen</a:t>
            </a:r>
            <a:r>
              <a:rPr lang="en-US" sz="2400" dirty="0" smtClean="0"/>
              <a:t> </a:t>
            </a:r>
            <a:r>
              <a:rPr lang="en-US" sz="2400" dirty="0" err="1" smtClean="0"/>
              <a:t>részletességgel</a:t>
            </a:r>
            <a:r>
              <a:rPr lang="en-US" sz="24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Az</a:t>
            </a:r>
            <a:r>
              <a:rPr lang="en-US" sz="2400" dirty="0" smtClean="0"/>
              <a:t> </a:t>
            </a:r>
            <a:r>
              <a:rPr lang="en-US" sz="2400" dirty="0" err="1" smtClean="0"/>
              <a:t>adatok</a:t>
            </a:r>
            <a:r>
              <a:rPr lang="en-US" sz="2400" dirty="0" smtClean="0"/>
              <a:t> mint </a:t>
            </a:r>
            <a:r>
              <a:rPr lang="en-US" sz="2400" dirty="0" err="1" smtClean="0"/>
              <a:t>szűrési</a:t>
            </a:r>
            <a:r>
              <a:rPr lang="en-US" sz="2400" dirty="0" smtClean="0"/>
              <a:t> </a:t>
            </a:r>
            <a:r>
              <a:rPr lang="en-US" sz="2400" dirty="0" err="1" smtClean="0"/>
              <a:t>feltételek</a:t>
            </a:r>
            <a:r>
              <a:rPr lang="en-US" sz="2400" dirty="0" smtClean="0"/>
              <a:t> </a:t>
            </a:r>
            <a:r>
              <a:rPr lang="en-US" sz="2400" dirty="0" err="1" smtClean="0"/>
              <a:t>azonnal</a:t>
            </a:r>
            <a:r>
              <a:rPr lang="en-US" sz="2400" dirty="0" smtClean="0"/>
              <a:t> </a:t>
            </a:r>
            <a:r>
              <a:rPr lang="en-US" sz="2400" dirty="0" err="1" smtClean="0"/>
              <a:t>alkalmazhatók</a:t>
            </a:r>
            <a:r>
              <a:rPr lang="en-US" sz="2400" dirty="0" smtClean="0"/>
              <a:t> a </a:t>
            </a:r>
            <a:r>
              <a:rPr lang="en-US" sz="2400" dirty="0" err="1" smtClean="0"/>
              <a:t>kívánt</a:t>
            </a:r>
            <a:r>
              <a:rPr lang="en-US" sz="2400" dirty="0" smtClean="0"/>
              <a:t> </a:t>
            </a:r>
            <a:r>
              <a:rPr lang="en-US" sz="2400" dirty="0" err="1" smtClean="0"/>
              <a:t>felhasználói</a:t>
            </a:r>
            <a:r>
              <a:rPr lang="en-US" sz="2400" dirty="0" smtClean="0"/>
              <a:t> </a:t>
            </a:r>
            <a:r>
              <a:rPr lang="en-US" sz="2400" dirty="0" err="1" smtClean="0"/>
              <a:t>csoport</a:t>
            </a:r>
            <a:r>
              <a:rPr lang="en-US" sz="2400" dirty="0" smtClean="0"/>
              <a:t> </a:t>
            </a:r>
            <a:r>
              <a:rPr lang="en-US" sz="2400" dirty="0" err="1" smtClean="0"/>
              <a:t>leválogatásához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Viselkedés</a:t>
            </a:r>
            <a:r>
              <a:rPr lang="en-US" sz="2400" dirty="0"/>
              <a:t> </a:t>
            </a:r>
            <a:r>
              <a:rPr lang="en-US" sz="2400" dirty="0" err="1" smtClean="0"/>
              <a:t>minták</a:t>
            </a:r>
            <a:r>
              <a:rPr lang="en-US" sz="2400" dirty="0" smtClean="0"/>
              <a:t>, </a:t>
            </a:r>
            <a:r>
              <a:rPr lang="en-US" sz="2400" dirty="0" err="1" smtClean="0"/>
              <a:t>készülék</a:t>
            </a:r>
            <a:r>
              <a:rPr lang="en-US" sz="2400" dirty="0" smtClean="0"/>
              <a:t> </a:t>
            </a:r>
            <a:r>
              <a:rPr lang="en-US" sz="2400" dirty="0" err="1" smtClean="0"/>
              <a:t>szintű</a:t>
            </a:r>
            <a:r>
              <a:rPr lang="en-US" sz="2400" dirty="0" smtClean="0"/>
              <a:t> </a:t>
            </a:r>
            <a:r>
              <a:rPr lang="en-US" sz="2400" dirty="0" err="1" smtClean="0"/>
              <a:t>adatok</a:t>
            </a:r>
            <a:r>
              <a:rPr lang="en-US" sz="2400" dirty="0" smtClean="0"/>
              <a:t> </a:t>
            </a:r>
            <a:r>
              <a:rPr lang="en-US" sz="2400" dirty="0" err="1" smtClean="0"/>
              <a:t>és</a:t>
            </a:r>
            <a:r>
              <a:rPr lang="en-US" sz="2400" dirty="0" smtClean="0"/>
              <a:t> </a:t>
            </a:r>
            <a:r>
              <a:rPr lang="en-US" sz="2400" dirty="0" err="1" smtClean="0"/>
              <a:t>profil</a:t>
            </a:r>
            <a:r>
              <a:rPr lang="en-US" sz="2400" dirty="0" smtClean="0"/>
              <a:t> </a:t>
            </a:r>
            <a:r>
              <a:rPr lang="en-US" sz="2400" dirty="0" err="1" smtClean="0"/>
              <a:t>jellegű</a:t>
            </a:r>
            <a:r>
              <a:rPr lang="en-US" sz="2400" dirty="0" smtClean="0"/>
              <a:t> </a:t>
            </a:r>
            <a:r>
              <a:rPr lang="en-US" sz="2400" dirty="0" err="1" smtClean="0"/>
              <a:t>információk</a:t>
            </a:r>
            <a:r>
              <a:rPr lang="en-US" sz="2400" dirty="0" smtClean="0"/>
              <a:t> </a:t>
            </a:r>
            <a:r>
              <a:rPr lang="en-US" sz="2400" dirty="0" err="1" smtClean="0"/>
              <a:t>egyaránt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userek</a:t>
            </a:r>
            <a:r>
              <a:rPr lang="en-US" sz="2400" dirty="0" smtClean="0"/>
              <a:t> </a:t>
            </a:r>
            <a:r>
              <a:rPr lang="en-US" sz="2400" dirty="0" err="1" smtClean="0"/>
              <a:t>azonnal</a:t>
            </a:r>
            <a:r>
              <a:rPr lang="en-US" sz="2400" dirty="0" smtClean="0"/>
              <a:t> </a:t>
            </a:r>
            <a:r>
              <a:rPr lang="en-US" sz="2400" dirty="0" err="1" smtClean="0"/>
              <a:t>aktiválhatók</a:t>
            </a:r>
            <a:r>
              <a:rPr lang="en-US" sz="2400" dirty="0" smtClean="0"/>
              <a:t> (Push)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Megfelelő</a:t>
            </a:r>
            <a:r>
              <a:rPr lang="en-US" sz="2400" dirty="0" smtClean="0"/>
              <a:t> </a:t>
            </a:r>
            <a:r>
              <a:rPr lang="en-US" sz="2400" dirty="0" err="1" smtClean="0"/>
              <a:t>azonosítókkal</a:t>
            </a:r>
            <a:r>
              <a:rPr lang="en-US" sz="2400" dirty="0" smtClean="0"/>
              <a:t> </a:t>
            </a:r>
            <a:r>
              <a:rPr lang="en-US" sz="2400" dirty="0" err="1" smtClean="0"/>
              <a:t>külső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programba</a:t>
            </a:r>
            <a:r>
              <a:rPr lang="en-US" sz="2400" dirty="0" smtClean="0"/>
              <a:t> </a:t>
            </a:r>
            <a:r>
              <a:rPr lang="en-US" sz="2400" dirty="0" err="1" smtClean="0"/>
              <a:t>exportálhatók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821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869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5"/>
            <a:ext cx="9035448" cy="5885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913158" cy="5749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808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1"/>
            <a:ext cx="9144000" cy="59087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45"/>
            <a:ext cx="9144000" cy="54715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99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1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97" y="-228288"/>
            <a:ext cx="8229600" cy="857400"/>
          </a:xfrm>
        </p:spPr>
        <p:txBody>
          <a:bodyPr/>
          <a:lstStyle/>
          <a:p>
            <a:r>
              <a:rPr lang="en-US" sz="3200" dirty="0" err="1" smtClean="0"/>
              <a:t>Ezek</a:t>
            </a:r>
            <a:r>
              <a:rPr lang="en-US" sz="3200" dirty="0" smtClean="0"/>
              <a:t> </a:t>
            </a:r>
            <a:r>
              <a:rPr lang="en-US" sz="3200" dirty="0" err="1" smtClean="0"/>
              <a:t>az</a:t>
            </a:r>
            <a:r>
              <a:rPr lang="en-US" sz="3200" dirty="0" smtClean="0"/>
              <a:t> </a:t>
            </a:r>
            <a:r>
              <a:rPr lang="en-US" sz="3200" dirty="0" err="1" smtClean="0"/>
              <a:t>információk</a:t>
            </a:r>
            <a:r>
              <a:rPr lang="en-US" sz="3200" dirty="0" smtClean="0"/>
              <a:t> </a:t>
            </a:r>
            <a:r>
              <a:rPr lang="en-US" sz="3200" dirty="0" err="1" smtClean="0"/>
              <a:t>hajtják</a:t>
            </a:r>
            <a:r>
              <a:rPr lang="en-US" sz="3200" dirty="0" smtClean="0"/>
              <a:t> a </a:t>
            </a:r>
            <a:r>
              <a:rPr lang="en-US" sz="3200" dirty="0" err="1" smtClean="0"/>
              <a:t>kereket</a:t>
            </a:r>
            <a:endParaRPr lang="en-US" sz="3200" dirty="0"/>
          </a:p>
        </p:txBody>
      </p:sp>
      <p:pic>
        <p:nvPicPr>
          <p:cNvPr id="4" name="Picture 3" descr="cyc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27" y="629112"/>
            <a:ext cx="4396266" cy="43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6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Köszönöm</a:t>
            </a:r>
            <a:r>
              <a:rPr lang="en-US" dirty="0" smtClean="0"/>
              <a:t> a </a:t>
            </a:r>
            <a:r>
              <a:rPr lang="en-US" dirty="0" err="1" smtClean="0"/>
              <a:t>figyelmet</a:t>
            </a:r>
            <a:r>
              <a:rPr lang="en-US" dirty="0" smtClean="0"/>
              <a:t>!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9333"/>
            <a:ext cx="8229600" cy="2117738"/>
          </a:xfrm>
        </p:spPr>
        <p:txBody>
          <a:bodyPr/>
          <a:lstStyle/>
          <a:p>
            <a:pPr algn="ctr"/>
            <a:r>
              <a:rPr lang="en-US" sz="2800" dirty="0" err="1" smtClean="0"/>
              <a:t>Álmos</a:t>
            </a:r>
            <a:r>
              <a:rPr lang="en-US" sz="2800" dirty="0" smtClean="0"/>
              <a:t> Balázs</a:t>
            </a:r>
          </a:p>
          <a:p>
            <a:pPr algn="ctr"/>
            <a:r>
              <a:rPr lang="en-US" sz="2800" dirty="0" smtClean="0"/>
              <a:t>+36 30 63 00 386</a:t>
            </a:r>
            <a:endParaRPr lang="en-US" sz="2800" dirty="0"/>
          </a:p>
          <a:p>
            <a:pPr algn="ctr"/>
            <a:r>
              <a:rPr lang="en-US" sz="2800" dirty="0" err="1"/>
              <a:t>b</a:t>
            </a:r>
            <a:r>
              <a:rPr lang="en-US" sz="2800" dirty="0" err="1" smtClean="0"/>
              <a:t>alazs.almos</a:t>
            </a:r>
            <a:r>
              <a:rPr lang="en-US" sz="2800" b="1" dirty="0" err="1" smtClean="0"/>
              <a:t>@sanoma.com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7369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dirty="0" smtClean="0"/>
              <a:t>2014 </a:t>
            </a:r>
            <a:r>
              <a:rPr lang="cs-CZ" dirty="0" err="1" smtClean="0"/>
              <a:t>Appmobil</a:t>
            </a:r>
            <a:r>
              <a:rPr lang="cs-CZ" dirty="0" smtClean="0"/>
              <a:t> </a:t>
            </a:r>
            <a:r>
              <a:rPr lang="cs-CZ" dirty="0" err="1" smtClean="0"/>
              <a:t>konferencia</a:t>
            </a:r>
            <a:endParaRPr lang="en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686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cs-CZ" sz="1800" dirty="0" smtClean="0"/>
          </a:p>
          <a:p>
            <a:pPr marL="38100" lvl="0" rtl="0">
              <a:spcBef>
                <a:spcPts val="0"/>
              </a:spcBef>
              <a:buClr>
                <a:schemeClr val="lt1"/>
              </a:buClr>
              <a:buSzPct val="100000"/>
            </a:pPr>
            <a:r>
              <a:rPr lang="cs-CZ" sz="2400" b="1" dirty="0" smtClean="0"/>
              <a:t>A </a:t>
            </a:r>
            <a:r>
              <a:rPr lang="cs-CZ" sz="2400" b="1" dirty="0" err="1" smtClean="0"/>
              <a:t>Tracking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előnyei</a:t>
            </a:r>
            <a:r>
              <a:rPr lang="cs-CZ" sz="2400" b="1" dirty="0" smtClean="0"/>
              <a:t> :</a:t>
            </a:r>
          </a:p>
          <a:p>
            <a:pPr marL="38100" lvl="0" rtl="0">
              <a:spcBef>
                <a:spcPts val="0"/>
              </a:spcBef>
              <a:buClr>
                <a:schemeClr val="lt1"/>
              </a:buClr>
              <a:buSzPct val="100000"/>
            </a:pPr>
            <a:endParaRPr lang="cs-CZ" sz="1800" dirty="0"/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 smtClean="0"/>
              <a:t>Transzparens </a:t>
            </a:r>
            <a:r>
              <a:rPr lang="en" sz="1800" dirty="0"/>
              <a:t>ROI, </a:t>
            </a:r>
            <a:r>
              <a:rPr lang="en" sz="1800" dirty="0" smtClean="0"/>
              <a:t>reklámmegtérülés</a:t>
            </a:r>
            <a:endParaRPr lang="cs-CZ" sz="1800" dirty="0" smtClean="0"/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en" sz="1800" dirty="0"/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-US" sz="1800" dirty="0"/>
              <a:t>R</a:t>
            </a:r>
            <a:r>
              <a:rPr lang="en" sz="1800" dirty="0" smtClean="0"/>
              <a:t>eklámcsatornák </a:t>
            </a:r>
            <a:r>
              <a:rPr lang="en" sz="1800" dirty="0"/>
              <a:t>minőségi </a:t>
            </a:r>
            <a:r>
              <a:rPr lang="en" sz="1800" dirty="0" smtClean="0"/>
              <a:t>megkülönböztetése</a:t>
            </a:r>
            <a:endParaRPr lang="cs-CZ" sz="1800" dirty="0" smtClean="0"/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en" sz="1800" dirty="0"/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/>
              <a:t>Kreatívok </a:t>
            </a:r>
            <a:r>
              <a:rPr lang="en" sz="1800" dirty="0" smtClean="0"/>
              <a:t>hatékonyságkutatása</a:t>
            </a:r>
            <a:endParaRPr lang="cs-CZ" sz="1800" dirty="0" smtClean="0"/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en" sz="1800" dirty="0"/>
          </a:p>
          <a:p>
            <a:pPr marL="457200" lvl="0" indent="-4191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1800" dirty="0"/>
              <a:t>Célközönség  </a:t>
            </a:r>
            <a:r>
              <a:rPr lang="en" sz="1800" dirty="0" smtClean="0"/>
              <a:t>definiálása</a:t>
            </a:r>
            <a:endParaRPr lang="cs-CZ" sz="1800" dirty="0" smtClean="0"/>
          </a:p>
          <a:p>
            <a:pPr marL="457200" lvl="0" indent="-4191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endParaRPr lang="cs-CZ" sz="1800" dirty="0"/>
          </a:p>
          <a:p>
            <a:pPr marL="457200" lvl="0" indent="-4191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cs-CZ" sz="1800" dirty="0" err="1" smtClean="0"/>
              <a:t>LifeTimeValue</a:t>
            </a:r>
            <a:r>
              <a:rPr lang="cs-CZ" sz="1800" dirty="0" smtClean="0"/>
              <a:t>, egy </a:t>
            </a:r>
            <a:r>
              <a:rPr lang="cs-CZ" sz="1800" dirty="0" err="1" smtClean="0"/>
              <a:t>felhasználó</a:t>
            </a:r>
            <a:r>
              <a:rPr lang="cs-CZ" sz="1800" dirty="0" smtClean="0"/>
              <a:t> </a:t>
            </a:r>
            <a:r>
              <a:rPr lang="cs-CZ" sz="1800" dirty="0" err="1" smtClean="0"/>
              <a:t>értéke</a:t>
            </a:r>
            <a:endParaRPr lang="en" sz="1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sMAT</a:t>
            </a:r>
            <a:r>
              <a:rPr lang="en-US" dirty="0" smtClean="0"/>
              <a:t> – Mobile Analytic Tool </a:t>
            </a:r>
            <a:r>
              <a:rPr lang="en-US" sz="2400" dirty="0" smtClean="0"/>
              <a:t>by </a:t>
            </a:r>
            <a:r>
              <a:rPr lang="en-US" sz="2400" dirty="0" err="1" smtClean="0"/>
              <a:t>Sanoma</a:t>
            </a:r>
            <a:endParaRPr lang="en-US" sz="2400" dirty="0"/>
          </a:p>
        </p:txBody>
      </p:sp>
      <p:pic>
        <p:nvPicPr>
          <p:cNvPr id="5" name="Picture 4" descr="mat_logo01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466612"/>
            <a:ext cx="571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9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597" y="-228288"/>
            <a:ext cx="8229600" cy="857400"/>
          </a:xfrm>
        </p:spPr>
        <p:txBody>
          <a:bodyPr/>
          <a:lstStyle/>
          <a:p>
            <a:r>
              <a:rPr lang="en-US" dirty="0" smtClean="0"/>
              <a:t>Marketing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termékfejlesztés</a:t>
            </a:r>
            <a:endParaRPr lang="en-US" dirty="0"/>
          </a:p>
        </p:txBody>
      </p:sp>
      <p:pic>
        <p:nvPicPr>
          <p:cNvPr id="4" name="Picture 3" descr="cycl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27" y="629112"/>
            <a:ext cx="4396266" cy="43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1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dirty="0" err="1" smtClean="0"/>
              <a:t>Analitikai</a:t>
            </a:r>
            <a:r>
              <a:rPr lang="en-US" dirty="0" smtClean="0"/>
              <a:t> </a:t>
            </a:r>
            <a:r>
              <a:rPr lang="en-US" dirty="0" err="1" smtClean="0"/>
              <a:t>Piac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Store </a:t>
            </a:r>
            <a:r>
              <a:rPr lang="en-US" sz="2400" dirty="0" err="1" smtClean="0"/>
              <a:t>Analitika</a:t>
            </a:r>
            <a:r>
              <a:rPr lang="en-US" sz="2400" dirty="0" smtClean="0"/>
              <a:t> (</a:t>
            </a:r>
            <a:r>
              <a:rPr lang="en-US" sz="2400" dirty="0" err="1" smtClean="0"/>
              <a:t>AppAnnie</a:t>
            </a:r>
            <a:r>
              <a:rPr lang="en-US" sz="24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Acquisition (</a:t>
            </a:r>
            <a:r>
              <a:rPr lang="en-US" sz="2400" dirty="0" err="1" smtClean="0"/>
              <a:t>AppsFlyer,Tune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Traffic (GA)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Audience (</a:t>
            </a:r>
            <a:r>
              <a:rPr lang="en-US" sz="2400" dirty="0" err="1" smtClean="0"/>
              <a:t>Mixpanel</a:t>
            </a:r>
            <a:r>
              <a:rPr lang="en-US" sz="2400" dirty="0" smtClean="0"/>
              <a:t>, </a:t>
            </a:r>
            <a:r>
              <a:rPr lang="en-US" sz="2400" dirty="0" err="1" smtClean="0"/>
              <a:t>PersonaGraphj</a:t>
            </a:r>
            <a:r>
              <a:rPr lang="en-US" sz="24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Behavior (</a:t>
            </a:r>
            <a:r>
              <a:rPr lang="en-US" sz="2400" dirty="0" err="1" smtClean="0"/>
              <a:t>Flurry,Appsee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Marketing &amp; Push (SPNS, </a:t>
            </a:r>
            <a:r>
              <a:rPr lang="en-US" sz="2400" dirty="0" err="1" smtClean="0"/>
              <a:t>Mixpane</a:t>
            </a:r>
            <a:r>
              <a:rPr lang="en-US" sz="2400" dirty="0" err="1" smtClean="0"/>
              <a:t>l</a:t>
            </a:r>
            <a:r>
              <a:rPr lang="en-US" sz="24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Crash reporting (</a:t>
            </a:r>
            <a:r>
              <a:rPr lang="en-US" sz="2400" dirty="0" err="1" smtClean="0"/>
              <a:t>Fabric.io</a:t>
            </a:r>
            <a:r>
              <a:rPr lang="en-US" sz="2400" dirty="0" smtClean="0"/>
              <a:t>/</a:t>
            </a:r>
            <a:r>
              <a:rPr lang="en-US" sz="2400" dirty="0" err="1" smtClean="0"/>
              <a:t>Crashlytics</a:t>
            </a:r>
            <a:r>
              <a:rPr lang="en-US" sz="2400" dirty="0" smtClean="0"/>
              <a:t>/)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 descr="pitch-perfect-venture-capitalist-entrepreneur-board-meeting-business-6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879" y="1063378"/>
            <a:ext cx="3272921" cy="18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1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</a:t>
            </a:r>
            <a:r>
              <a:rPr lang="en-US" dirty="0" err="1" smtClean="0"/>
              <a:t>Analitika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Letöltések</a:t>
            </a:r>
            <a:r>
              <a:rPr lang="en-US" dirty="0" smtClean="0"/>
              <a:t> </a:t>
            </a:r>
            <a:r>
              <a:rPr lang="en-US" dirty="0" err="1" smtClean="0"/>
              <a:t>alakulása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InApp</a:t>
            </a:r>
            <a:r>
              <a:rPr lang="en-US" dirty="0" smtClean="0"/>
              <a:t> </a:t>
            </a:r>
            <a:r>
              <a:rPr lang="en-US" dirty="0" err="1" smtClean="0"/>
              <a:t>bevételi</a:t>
            </a:r>
            <a:r>
              <a:rPr lang="en-US" dirty="0" smtClean="0"/>
              <a:t> </a:t>
            </a:r>
            <a:r>
              <a:rPr lang="en-US" dirty="0" err="1" smtClean="0"/>
              <a:t>statisztikák</a:t>
            </a:r>
            <a:r>
              <a:rPr lang="en-US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Felhasználói</a:t>
            </a:r>
            <a:r>
              <a:rPr lang="en-US" dirty="0" smtClean="0"/>
              <a:t> </a:t>
            </a:r>
            <a:r>
              <a:rPr lang="en-US" dirty="0" err="1" smtClean="0"/>
              <a:t>adatok</a:t>
            </a:r>
            <a:r>
              <a:rPr lang="en-US" dirty="0" smtClean="0"/>
              <a:t>(</a:t>
            </a:r>
            <a:r>
              <a:rPr lang="en-US" dirty="0" err="1" smtClean="0"/>
              <a:t>Appstore</a:t>
            </a:r>
            <a:r>
              <a:rPr lang="en-US" dirty="0" smtClean="0"/>
              <a:t> 10%)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Review / Rating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Folyamatosan</a:t>
            </a:r>
            <a:r>
              <a:rPr lang="en-US" dirty="0" smtClean="0"/>
              <a:t> </a:t>
            </a:r>
            <a:r>
              <a:rPr lang="en-US" dirty="0" err="1" smtClean="0"/>
              <a:t>bővül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178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686800" cy="857400"/>
          </a:xfrm>
        </p:spPr>
        <p:txBody>
          <a:bodyPr/>
          <a:lstStyle/>
          <a:p>
            <a:r>
              <a:rPr lang="en-US" dirty="0" err="1" smtClean="0"/>
              <a:t>Acqusition</a:t>
            </a:r>
            <a:r>
              <a:rPr lang="en-US" dirty="0" smtClean="0"/>
              <a:t> </a:t>
            </a:r>
            <a:r>
              <a:rPr lang="en-US" dirty="0" err="1" smtClean="0"/>
              <a:t>vagy</a:t>
            </a:r>
            <a:r>
              <a:rPr lang="en-US" dirty="0" smtClean="0"/>
              <a:t> Conversion tracking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Install </a:t>
            </a:r>
            <a:r>
              <a:rPr lang="en-US" dirty="0" err="1" smtClean="0"/>
              <a:t>elötti</a:t>
            </a:r>
            <a:r>
              <a:rPr lang="en-US" dirty="0" smtClean="0"/>
              <a:t> </a:t>
            </a:r>
            <a:r>
              <a:rPr lang="en-US" dirty="0" err="1" smtClean="0"/>
              <a:t>történet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Felhasználó</a:t>
            </a:r>
            <a:r>
              <a:rPr lang="en-US" dirty="0" smtClean="0"/>
              <a:t> </a:t>
            </a:r>
            <a:r>
              <a:rPr lang="en-US" dirty="0" err="1" smtClean="0"/>
              <a:t>definiálása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Szűrési</a:t>
            </a:r>
            <a:r>
              <a:rPr lang="en-US" dirty="0" smtClean="0"/>
              <a:t> </a:t>
            </a:r>
            <a:r>
              <a:rPr lang="en-US" dirty="0" err="1" smtClean="0"/>
              <a:t>feltétel</a:t>
            </a:r>
            <a:r>
              <a:rPr lang="en-US" dirty="0" smtClean="0"/>
              <a:t> a </a:t>
            </a:r>
            <a:r>
              <a:rPr lang="en-US" dirty="0" err="1" smtClean="0"/>
              <a:t>teljes</a:t>
            </a:r>
            <a:r>
              <a:rPr lang="en-US" dirty="0" smtClean="0"/>
              <a:t> </a:t>
            </a:r>
            <a:r>
              <a:rPr lang="en-US" dirty="0" err="1" smtClean="0"/>
              <a:t>életúton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Hirdetési</a:t>
            </a:r>
            <a:r>
              <a:rPr lang="en-US" dirty="0" smtClean="0"/>
              <a:t> </a:t>
            </a:r>
            <a:r>
              <a:rPr lang="en-US" dirty="0" err="1" smtClean="0"/>
              <a:t>csatornák</a:t>
            </a:r>
            <a:r>
              <a:rPr lang="en-US" dirty="0" smtClean="0"/>
              <a:t> </a:t>
            </a:r>
            <a:r>
              <a:rPr lang="en-US" dirty="0" err="1" smtClean="0"/>
              <a:t>minősítése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Megtérülési</a:t>
            </a:r>
            <a:r>
              <a:rPr lang="en-US" dirty="0" smtClean="0"/>
              <a:t> </a:t>
            </a:r>
            <a:r>
              <a:rPr lang="en-US" dirty="0" err="1" smtClean="0"/>
              <a:t>statisztikák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2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Felhasználók</a:t>
            </a:r>
            <a:r>
              <a:rPr lang="en-US" dirty="0" smtClean="0"/>
              <a:t> </a:t>
            </a:r>
            <a:r>
              <a:rPr lang="en-US" dirty="0" err="1" smtClean="0"/>
              <a:t>megoszlása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Device </a:t>
            </a:r>
            <a:r>
              <a:rPr lang="en-US" dirty="0" err="1" smtClean="0"/>
              <a:t>szintű</a:t>
            </a:r>
            <a:r>
              <a:rPr lang="en-US" dirty="0" smtClean="0"/>
              <a:t> </a:t>
            </a:r>
            <a:r>
              <a:rPr lang="en-US" dirty="0" err="1" smtClean="0"/>
              <a:t>információk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Globális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ession </a:t>
            </a:r>
            <a:r>
              <a:rPr lang="en-US" dirty="0" err="1" smtClean="0"/>
              <a:t>es</a:t>
            </a:r>
            <a:r>
              <a:rPr lang="en-US" dirty="0" smtClean="0"/>
              <a:t> User </a:t>
            </a:r>
            <a:r>
              <a:rPr lang="en-US" dirty="0" err="1" smtClean="0"/>
              <a:t>adatok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Applikáció</a:t>
            </a:r>
            <a:r>
              <a:rPr lang="en-US" dirty="0" smtClean="0"/>
              <a:t> </a:t>
            </a:r>
            <a:r>
              <a:rPr lang="en-US" dirty="0" err="1" smtClean="0"/>
              <a:t>által</a:t>
            </a:r>
            <a:r>
              <a:rPr lang="en-US" dirty="0" smtClean="0"/>
              <a:t> </a:t>
            </a:r>
            <a:r>
              <a:rPr lang="en-US" dirty="0" err="1" smtClean="0"/>
              <a:t>generált</a:t>
            </a:r>
            <a:r>
              <a:rPr lang="en-US" dirty="0" smtClean="0"/>
              <a:t> </a:t>
            </a:r>
            <a:r>
              <a:rPr lang="en-US" dirty="0" err="1" smtClean="0"/>
              <a:t>adatforgalom</a:t>
            </a:r>
            <a:r>
              <a:rPr lang="en-US" dirty="0" smtClean="0"/>
              <a:t> </a:t>
            </a:r>
            <a:r>
              <a:rPr lang="en-US" dirty="0" err="1" smtClean="0"/>
              <a:t>elemzése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User Journey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3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3378"/>
            <a:ext cx="8229600" cy="3725699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Adatok</a:t>
            </a:r>
            <a:r>
              <a:rPr lang="en-US" dirty="0" smtClean="0"/>
              <a:t> </a:t>
            </a:r>
            <a:r>
              <a:rPr lang="en-US" dirty="0" err="1" smtClean="0"/>
              <a:t>egysége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felhasználó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csinálnak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egyes</a:t>
            </a:r>
            <a:r>
              <a:rPr lang="en-US" dirty="0" smtClean="0"/>
              <a:t> </a:t>
            </a:r>
            <a:r>
              <a:rPr lang="en-US" dirty="0" err="1" smtClean="0"/>
              <a:t>userek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Felhasználó</a:t>
            </a:r>
            <a:r>
              <a:rPr lang="en-US" dirty="0" smtClean="0"/>
              <a:t> </a:t>
            </a:r>
            <a:r>
              <a:rPr lang="en-US" dirty="0" err="1" smtClean="0"/>
              <a:t>szintű</a:t>
            </a:r>
            <a:r>
              <a:rPr lang="en-US" dirty="0" smtClean="0"/>
              <a:t> Session </a:t>
            </a:r>
            <a:r>
              <a:rPr lang="en-US" dirty="0" err="1" smtClean="0"/>
              <a:t>kezelés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Drill </a:t>
            </a:r>
            <a:r>
              <a:rPr lang="en-US" dirty="0" err="1" smtClean="0"/>
              <a:t>és</a:t>
            </a:r>
            <a:r>
              <a:rPr lang="en-US" dirty="0" smtClean="0"/>
              <a:t> Funnel </a:t>
            </a:r>
            <a:r>
              <a:rPr lang="en-US" dirty="0" err="1" smtClean="0"/>
              <a:t>funkciók</a:t>
            </a:r>
            <a:r>
              <a:rPr lang="en-US" dirty="0" smtClean="0"/>
              <a:t> (Data Mining)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A/B </a:t>
            </a:r>
            <a:r>
              <a:rPr lang="en-US" dirty="0" smtClean="0"/>
              <a:t>testing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Engagement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loyality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Personagraph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rk-gradient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14389</TotalTime>
  <Words>374</Words>
  <Application>Microsoft Macintosh PowerPoint</Application>
  <PresentationFormat>On-screen Show (16:9)</PresentationFormat>
  <Paragraphs>107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dark-gradient</vt:lpstr>
      <vt:lpstr>Analitika a mobilfejlesztés motorja</vt:lpstr>
      <vt:lpstr>2014 Appmobil konferencia</vt:lpstr>
      <vt:lpstr>sMAT – Mobile Analytic Tool by Sanoma</vt:lpstr>
      <vt:lpstr>Marketing és termékfejlesztés</vt:lpstr>
      <vt:lpstr>Mobile Analitikai Piac </vt:lpstr>
      <vt:lpstr>Store Analitika</vt:lpstr>
      <vt:lpstr>Acqusition vagy Conversion tracking</vt:lpstr>
      <vt:lpstr>Traffic</vt:lpstr>
      <vt:lpstr>Audience</vt:lpstr>
      <vt:lpstr>Behavior</vt:lpstr>
      <vt:lpstr>Push Notifications</vt:lpstr>
      <vt:lpstr>CrashReporting</vt:lpstr>
      <vt:lpstr>Komplex Analitika megoldás</vt:lpstr>
      <vt:lpstr>Mit jelent ez ?</vt:lpstr>
      <vt:lpstr>Audience és azonnali aktiválás </vt:lpstr>
      <vt:lpstr>PowerPoint Presentation</vt:lpstr>
      <vt:lpstr>Ezek az információk hajtják a kereket</vt:lpstr>
      <vt:lpstr>Köszönöm a figyelmet!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terv a felhasználó megértésén keresztül</dc:title>
  <cp:lastModifiedBy>Balázs</cp:lastModifiedBy>
  <cp:revision>117</cp:revision>
  <dcterms:modified xsi:type="dcterms:W3CDTF">2015-10-27T18:17:09Z</dcterms:modified>
</cp:coreProperties>
</file>