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8" r:id="rId2"/>
    <p:sldId id="260" r:id="rId3"/>
    <p:sldId id="261" r:id="rId4"/>
    <p:sldId id="265" r:id="rId5"/>
    <p:sldId id="264" r:id="rId6"/>
    <p:sldId id="286" r:id="rId7"/>
    <p:sldId id="276" r:id="rId8"/>
    <p:sldId id="277" r:id="rId9"/>
    <p:sldId id="279" r:id="rId10"/>
    <p:sldId id="281" r:id="rId11"/>
    <p:sldId id="275" r:id="rId12"/>
    <p:sldId id="292" r:id="rId13"/>
    <p:sldId id="266" r:id="rId14"/>
    <p:sldId id="285" r:id="rId15"/>
    <p:sldId id="289" r:id="rId16"/>
    <p:sldId id="290" r:id="rId17"/>
    <p:sldId id="291" r:id="rId18"/>
    <p:sldId id="284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7A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249" autoAdjust="0"/>
  </p:normalViewPr>
  <p:slideViewPr>
    <p:cSldViewPr snapToGrid="0">
      <p:cViewPr varScale="1">
        <p:scale>
          <a:sx n="87" d="100"/>
          <a:sy n="87" d="100"/>
        </p:scale>
        <p:origin x="8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45C0CF0-6BE2-4B24-A308-4EBAAE2D10DC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E2544C-E524-4CCB-8CDD-7FD2F0531B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12944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2544C-E524-4CCB-8CDD-7FD2F0531B3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1329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2544C-E524-4CCB-8CDD-7FD2F0531B3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233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>
              <a:solidFill>
                <a:srgbClr val="617A6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2544C-E524-4CCB-8CDD-7FD2F0531B3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4390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baseline="0" dirty="0" smtClean="0">
              <a:solidFill>
                <a:srgbClr val="617A6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2544C-E524-4CCB-8CDD-7FD2F0531B3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7662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2544C-E524-4CCB-8CDD-7FD2F0531B3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0204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2544C-E524-4CCB-8CDD-7FD2F0531B3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7008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2544C-E524-4CCB-8CDD-7FD2F0531B3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7341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2544C-E524-4CCB-8CDD-7FD2F0531B3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52214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aseline="0" dirty="0" smtClean="0">
              <a:solidFill>
                <a:srgbClr val="617A6A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2544C-E524-4CCB-8CDD-7FD2F0531B3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9103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2544C-E524-4CCB-8CDD-7FD2F0531B37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910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2544C-E524-4CCB-8CDD-7FD2F0531B3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202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2544C-E524-4CCB-8CDD-7FD2F0531B3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5420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2544C-E524-4CCB-8CDD-7FD2F0531B3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032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2544C-E524-4CCB-8CDD-7FD2F0531B3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2980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2544C-E524-4CCB-8CDD-7FD2F0531B3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37189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2544C-E524-4CCB-8CDD-7FD2F0531B3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0687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2544C-E524-4CCB-8CDD-7FD2F0531B3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2505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E2544C-E524-4CCB-8CDD-7FD2F0531B3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066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9878-EF05-42CF-B0A5-0A946E9011C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007-42E3-42BB-9C54-EC86CF718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479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9878-EF05-42CF-B0A5-0A946E9011C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007-42E3-42BB-9C54-EC86CF718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98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9878-EF05-42CF-B0A5-0A946E9011C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007-42E3-42BB-9C54-EC86CF718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073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9878-EF05-42CF-B0A5-0A946E9011C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007-42E3-42BB-9C54-EC86CF718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23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9878-EF05-42CF-B0A5-0A946E9011C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007-42E3-42BB-9C54-EC86CF718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78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9878-EF05-42CF-B0A5-0A946E9011C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007-42E3-42BB-9C54-EC86CF718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476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9878-EF05-42CF-B0A5-0A946E9011C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007-42E3-42BB-9C54-EC86CF718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697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9878-EF05-42CF-B0A5-0A946E9011C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007-42E3-42BB-9C54-EC86CF718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20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9878-EF05-42CF-B0A5-0A946E9011C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007-42E3-42BB-9C54-EC86CF718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0773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9878-EF05-42CF-B0A5-0A946E9011C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007-42E3-42BB-9C54-EC86CF718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57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D9878-EF05-42CF-B0A5-0A946E9011C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115007-42E3-42BB-9C54-EC86CF718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09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D9878-EF05-42CF-B0A5-0A946E9011CE}" type="datetimeFigureOut">
              <a:rPr lang="en-US" smtClean="0"/>
              <a:t>11/21/2014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115007-42E3-42BB-9C54-EC86CF7180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18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7A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/>
            <a:r>
              <a:rPr lang="en-US" dirty="0" smtClean="0">
                <a:solidFill>
                  <a:schemeClr val="bg1"/>
                </a:solidFill>
                <a:ea typeface="Segoe UI Emoji" panose="020B0502040204020203" pitchFamily="34" charset="0"/>
                <a:cs typeface="Segoe UI" panose="020B0502040204020203" pitchFamily="34" charset="0"/>
              </a:rPr>
              <a:t>Az IoT hat</a:t>
            </a:r>
            <a:r>
              <a:rPr lang="hu-HU" dirty="0" smtClean="0">
                <a:solidFill>
                  <a:schemeClr val="bg1"/>
                </a:solidFill>
                <a:ea typeface="Segoe UI Emoji" panose="020B0502040204020203" pitchFamily="34" charset="0"/>
                <a:cs typeface="Segoe UI" panose="020B0502040204020203" pitchFamily="34" charset="0"/>
              </a:rPr>
              <a:t>á</a:t>
            </a:r>
            <a:r>
              <a:rPr lang="en-US" dirty="0" smtClean="0">
                <a:solidFill>
                  <a:schemeClr val="bg1"/>
                </a:solidFill>
                <a:ea typeface="Segoe UI Emoji" panose="020B0502040204020203" pitchFamily="34" charset="0"/>
                <a:cs typeface="Segoe UI" panose="020B0502040204020203" pitchFamily="34" charset="0"/>
              </a:rPr>
              <a:t>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hu-HU" dirty="0" smtClean="0">
                <a:solidFill>
                  <a:schemeClr val="bg1"/>
                </a:solidFill>
                <a:cs typeface="Segoe UI" panose="020B0502040204020203" pitchFamily="34" charset="0"/>
              </a:rPr>
              <a:t>Láng András</a:t>
            </a:r>
            <a:endParaRPr lang="en-US" dirty="0" smtClean="0">
              <a:solidFill>
                <a:schemeClr val="bg1"/>
              </a:solidFill>
              <a:cs typeface="Segoe UI" panose="020B0502040204020203" pitchFamily="34" charset="0"/>
            </a:endParaRPr>
          </a:p>
          <a:p>
            <a:pPr algn="l"/>
            <a:r>
              <a:rPr lang="en-US" dirty="0">
                <a:solidFill>
                  <a:schemeClr val="bg1"/>
                </a:solidFill>
              </a:rPr>
              <a:t>Vice President of Products, LogMeIn</a:t>
            </a:r>
            <a:endParaRPr lang="en-US" dirty="0" smtClean="0">
              <a:solidFill>
                <a:schemeClr val="bg1"/>
              </a:solidFill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4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0568" y="1390220"/>
            <a:ext cx="4106287" cy="823912"/>
          </a:xfrm>
          <a:solidFill>
            <a:srgbClr val="617A6A"/>
          </a:solidFill>
          <a:ln>
            <a:solidFill>
              <a:srgbClr val="617A6A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M2M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0568" y="2214132"/>
            <a:ext cx="4106287" cy="3064451"/>
          </a:xfrm>
          <a:solidFill>
            <a:schemeClr val="bg1"/>
          </a:solidFill>
          <a:ln>
            <a:solidFill>
              <a:srgbClr val="617A6A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617A6A"/>
                </a:solidFill>
              </a:rPr>
              <a:t>Z</a:t>
            </a:r>
            <a:r>
              <a:rPr lang="hu-HU" sz="2400" dirty="0" smtClean="0">
                <a:solidFill>
                  <a:srgbClr val="617A6A"/>
                </a:solidFill>
              </a:rPr>
              <a:t>á</a:t>
            </a:r>
            <a:r>
              <a:rPr lang="en-US" sz="2400" dirty="0" err="1" smtClean="0">
                <a:solidFill>
                  <a:srgbClr val="617A6A"/>
                </a:solidFill>
              </a:rPr>
              <a:t>rt</a:t>
            </a:r>
            <a:endParaRPr lang="en-US" sz="2400" dirty="0" smtClean="0">
              <a:solidFill>
                <a:srgbClr val="617A6A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dirty="0" err="1" smtClean="0">
                <a:solidFill>
                  <a:srgbClr val="617A6A"/>
                </a:solidFill>
              </a:rPr>
              <a:t>Dr</a:t>
            </a:r>
            <a:r>
              <a:rPr lang="hu-HU" sz="2400" dirty="0" smtClean="0">
                <a:solidFill>
                  <a:srgbClr val="617A6A"/>
                </a:solidFill>
              </a:rPr>
              <a:t>á</a:t>
            </a:r>
            <a:r>
              <a:rPr lang="en-US" sz="2400" dirty="0" err="1" smtClean="0">
                <a:solidFill>
                  <a:srgbClr val="617A6A"/>
                </a:solidFill>
              </a:rPr>
              <a:t>ga</a:t>
            </a:r>
            <a:endParaRPr lang="en-US" sz="2400" dirty="0" smtClean="0">
              <a:solidFill>
                <a:srgbClr val="617A6A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617A6A"/>
                </a:solidFill>
              </a:rPr>
              <a:t>Cégen </a:t>
            </a:r>
            <a:r>
              <a:rPr lang="en-US" sz="2400" dirty="0" err="1" smtClean="0">
                <a:solidFill>
                  <a:srgbClr val="617A6A"/>
                </a:solidFill>
              </a:rPr>
              <a:t>belüli</a:t>
            </a:r>
            <a:r>
              <a:rPr lang="en-US" sz="2400" dirty="0" smtClean="0">
                <a:solidFill>
                  <a:srgbClr val="617A6A"/>
                </a:solidFill>
              </a:rPr>
              <a:t> </a:t>
            </a:r>
            <a:r>
              <a:rPr lang="en-US" sz="2400" dirty="0" err="1">
                <a:solidFill>
                  <a:srgbClr val="617A6A"/>
                </a:solidFill>
              </a:rPr>
              <a:t>technológia</a:t>
            </a:r>
            <a:endParaRPr lang="en-US" sz="2400" dirty="0">
              <a:solidFill>
                <a:srgbClr val="617A6A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dirty="0" err="1">
                <a:solidFill>
                  <a:srgbClr val="617A6A"/>
                </a:solidFill>
              </a:rPr>
              <a:t>Cégen</a:t>
            </a:r>
            <a:r>
              <a:rPr lang="en-US" sz="2400" dirty="0">
                <a:solidFill>
                  <a:srgbClr val="617A6A"/>
                </a:solidFill>
              </a:rPr>
              <a:t> </a:t>
            </a:r>
            <a:r>
              <a:rPr lang="en-US" sz="2400" dirty="0" err="1" smtClean="0">
                <a:solidFill>
                  <a:srgbClr val="617A6A"/>
                </a:solidFill>
              </a:rPr>
              <a:t>belüli</a:t>
            </a:r>
            <a:r>
              <a:rPr lang="en-US" sz="2400" dirty="0">
                <a:solidFill>
                  <a:srgbClr val="617A6A"/>
                </a:solidFill>
              </a:rPr>
              <a:t> </a:t>
            </a:r>
            <a:r>
              <a:rPr lang="hu-HU" sz="2400" dirty="0" smtClean="0">
                <a:solidFill>
                  <a:srgbClr val="617A6A"/>
                </a:solidFill>
              </a:rPr>
              <a:t>é</a:t>
            </a:r>
            <a:r>
              <a:rPr lang="en-US" sz="2400" dirty="0" err="1" smtClean="0">
                <a:solidFill>
                  <a:srgbClr val="617A6A"/>
                </a:solidFill>
              </a:rPr>
              <a:t>rt</a:t>
            </a:r>
            <a:r>
              <a:rPr lang="hu-HU" sz="2400" dirty="0" smtClean="0">
                <a:solidFill>
                  <a:srgbClr val="617A6A"/>
                </a:solidFill>
              </a:rPr>
              <a:t>é</a:t>
            </a:r>
            <a:r>
              <a:rPr lang="en-US" sz="2400" dirty="0" smtClean="0">
                <a:solidFill>
                  <a:srgbClr val="617A6A"/>
                </a:solidFill>
              </a:rPr>
              <a:t>k</a:t>
            </a:r>
            <a:endParaRPr lang="en-US" sz="2400" dirty="0">
              <a:solidFill>
                <a:srgbClr val="617A6A"/>
              </a:solidFill>
            </a:endParaRP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212875" y="2214132"/>
            <a:ext cx="4106287" cy="3064451"/>
          </a:xfrm>
          <a:solidFill>
            <a:schemeClr val="bg1"/>
          </a:solidFill>
          <a:ln>
            <a:solidFill>
              <a:srgbClr val="617A6A"/>
            </a:solidFill>
          </a:ln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2400" dirty="0" err="1" smtClean="0">
                <a:solidFill>
                  <a:srgbClr val="617A6A"/>
                </a:solidFill>
              </a:rPr>
              <a:t>Nyitott</a:t>
            </a:r>
            <a:endParaRPr lang="en-US" sz="2400" dirty="0" smtClean="0">
              <a:solidFill>
                <a:srgbClr val="617A6A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dirty="0" err="1">
                <a:solidFill>
                  <a:srgbClr val="617A6A"/>
                </a:solidFill>
              </a:rPr>
              <a:t>Olcsó</a:t>
            </a:r>
            <a:endParaRPr lang="en-US" sz="2400" dirty="0" smtClean="0">
              <a:solidFill>
                <a:srgbClr val="617A6A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dirty="0" smtClean="0">
                <a:solidFill>
                  <a:srgbClr val="617A6A"/>
                </a:solidFill>
              </a:rPr>
              <a:t>Glob</a:t>
            </a:r>
            <a:r>
              <a:rPr lang="hu-HU" sz="2400" dirty="0" smtClean="0">
                <a:solidFill>
                  <a:srgbClr val="617A6A"/>
                </a:solidFill>
              </a:rPr>
              <a:t>á</a:t>
            </a:r>
            <a:r>
              <a:rPr lang="en-US" sz="2400" dirty="0" err="1" smtClean="0">
                <a:solidFill>
                  <a:srgbClr val="617A6A"/>
                </a:solidFill>
              </a:rPr>
              <a:t>lis</a:t>
            </a:r>
            <a:r>
              <a:rPr lang="en-US" sz="2400" dirty="0" smtClean="0">
                <a:solidFill>
                  <a:srgbClr val="617A6A"/>
                </a:solidFill>
              </a:rPr>
              <a:t> </a:t>
            </a:r>
            <a:r>
              <a:rPr lang="en-US" sz="2400" dirty="0" err="1" smtClean="0">
                <a:solidFill>
                  <a:srgbClr val="617A6A"/>
                </a:solidFill>
              </a:rPr>
              <a:t>innov</a:t>
            </a:r>
            <a:r>
              <a:rPr lang="hu-HU" sz="2400" dirty="0" smtClean="0">
                <a:solidFill>
                  <a:srgbClr val="617A6A"/>
                </a:solidFill>
              </a:rPr>
              <a:t>á</a:t>
            </a:r>
            <a:r>
              <a:rPr lang="en-US" sz="2400" dirty="0" err="1" smtClean="0">
                <a:solidFill>
                  <a:srgbClr val="617A6A"/>
                </a:solidFill>
              </a:rPr>
              <a:t>ció</a:t>
            </a:r>
            <a:endParaRPr lang="en-US" sz="2400" dirty="0">
              <a:solidFill>
                <a:srgbClr val="617A6A"/>
              </a:solidFill>
            </a:endParaRP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2400" dirty="0" err="1">
                <a:solidFill>
                  <a:srgbClr val="617A6A"/>
                </a:solidFill>
              </a:rPr>
              <a:t>Cégen</a:t>
            </a:r>
            <a:r>
              <a:rPr lang="en-US" sz="2400" dirty="0">
                <a:solidFill>
                  <a:srgbClr val="617A6A"/>
                </a:solidFill>
              </a:rPr>
              <a:t> </a:t>
            </a:r>
            <a:r>
              <a:rPr lang="en-US" sz="2400" dirty="0" err="1">
                <a:solidFill>
                  <a:srgbClr val="617A6A"/>
                </a:solidFill>
              </a:rPr>
              <a:t>túlmutató</a:t>
            </a:r>
            <a:r>
              <a:rPr lang="en-US" sz="2400" dirty="0"/>
              <a:t> </a:t>
            </a:r>
            <a:r>
              <a:rPr lang="hu-HU" sz="2400" dirty="0" smtClean="0">
                <a:solidFill>
                  <a:srgbClr val="617A6A"/>
                </a:solidFill>
              </a:rPr>
              <a:t>é</a:t>
            </a:r>
            <a:r>
              <a:rPr lang="en-US" sz="2400" dirty="0" err="1">
                <a:solidFill>
                  <a:srgbClr val="617A6A"/>
                </a:solidFill>
              </a:rPr>
              <a:t>rt</a:t>
            </a:r>
            <a:r>
              <a:rPr lang="hu-HU" sz="2400" dirty="0">
                <a:solidFill>
                  <a:srgbClr val="617A6A"/>
                </a:solidFill>
              </a:rPr>
              <a:t>é</a:t>
            </a:r>
            <a:r>
              <a:rPr lang="en-US" sz="2400" dirty="0">
                <a:solidFill>
                  <a:srgbClr val="617A6A"/>
                </a:solidFill>
              </a:rPr>
              <a:t>k</a:t>
            </a:r>
          </a:p>
        </p:txBody>
      </p:sp>
      <p:sp>
        <p:nvSpPr>
          <p:cNvPr id="18" name="Text Placeholder 2"/>
          <p:cNvSpPr>
            <a:spLocks noGrp="1"/>
          </p:cNvSpPr>
          <p:nvPr>
            <p:ph type="body" idx="1"/>
          </p:nvPr>
        </p:nvSpPr>
        <p:spPr>
          <a:xfrm>
            <a:off x="7212875" y="1390220"/>
            <a:ext cx="4106287" cy="823912"/>
          </a:xfrm>
          <a:solidFill>
            <a:srgbClr val="617A6A"/>
          </a:solidFill>
          <a:ln>
            <a:solidFill>
              <a:srgbClr val="617A6A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Internet of Things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19" name="Left-Right Arrow 18"/>
          <p:cNvSpPr/>
          <p:nvPr/>
        </p:nvSpPr>
        <p:spPr>
          <a:xfrm>
            <a:off x="5549537" y="1505601"/>
            <a:ext cx="1080655" cy="593149"/>
          </a:xfrm>
          <a:prstGeom prst="leftRightArrow">
            <a:avLst/>
          </a:prstGeom>
          <a:solidFill>
            <a:srgbClr val="617A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39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713727" y="2497862"/>
            <a:ext cx="28003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rgbClr val="617A6A"/>
                </a:solidFill>
              </a:rPr>
              <a:t>A “</a:t>
            </a:r>
            <a:r>
              <a:rPr lang="en-US" sz="3200" dirty="0" err="1">
                <a:solidFill>
                  <a:srgbClr val="617A6A"/>
                </a:solidFill>
              </a:rPr>
              <a:t>kicsi</a:t>
            </a:r>
            <a:r>
              <a:rPr lang="en-US" sz="3200" dirty="0">
                <a:solidFill>
                  <a:srgbClr val="617A6A"/>
                </a:solidFill>
              </a:rPr>
              <a:t>” </a:t>
            </a:r>
            <a:r>
              <a:rPr lang="en-US" sz="3200" dirty="0" err="1" smtClean="0">
                <a:solidFill>
                  <a:srgbClr val="617A6A"/>
                </a:solidFill>
              </a:rPr>
              <a:t>ereje</a:t>
            </a:r>
            <a:r>
              <a:rPr lang="en-US" sz="3200" dirty="0" smtClean="0">
                <a:solidFill>
                  <a:srgbClr val="617A6A"/>
                </a:solidFill>
              </a:rPr>
              <a:t>...</a:t>
            </a:r>
            <a:endParaRPr lang="en-US" sz="3200" dirty="0">
              <a:solidFill>
                <a:srgbClr val="617A6A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514109" y="3726874"/>
            <a:ext cx="454643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617A6A"/>
                </a:solidFill>
              </a:rPr>
              <a:t>…</a:t>
            </a:r>
            <a:r>
              <a:rPr lang="en-US" sz="3200" dirty="0" err="1">
                <a:solidFill>
                  <a:srgbClr val="617A6A"/>
                </a:solidFill>
              </a:rPr>
              <a:t>é</a:t>
            </a:r>
            <a:r>
              <a:rPr lang="en-US" sz="3200" dirty="0" err="1" smtClean="0">
                <a:solidFill>
                  <a:srgbClr val="617A6A"/>
                </a:solidFill>
              </a:rPr>
              <a:t>s</a:t>
            </a:r>
            <a:r>
              <a:rPr lang="en-US" sz="3200" dirty="0" smtClean="0">
                <a:solidFill>
                  <a:srgbClr val="617A6A"/>
                </a:solidFill>
              </a:rPr>
              <a:t> </a:t>
            </a:r>
            <a:r>
              <a:rPr lang="en-US" sz="3200" dirty="0" err="1" smtClean="0">
                <a:solidFill>
                  <a:srgbClr val="617A6A"/>
                </a:solidFill>
              </a:rPr>
              <a:t>az</a:t>
            </a:r>
            <a:r>
              <a:rPr lang="en-US" sz="3200" dirty="0" smtClean="0">
                <a:solidFill>
                  <a:srgbClr val="617A6A"/>
                </a:solidFill>
              </a:rPr>
              <a:t> “</a:t>
            </a:r>
            <a:r>
              <a:rPr lang="en-US" sz="3200" dirty="0" err="1" smtClean="0">
                <a:solidFill>
                  <a:srgbClr val="617A6A"/>
                </a:solidFill>
              </a:rPr>
              <a:t>olcs</a:t>
            </a:r>
            <a:r>
              <a:rPr lang="en-US" sz="3200" dirty="0" err="1">
                <a:solidFill>
                  <a:srgbClr val="617A6A"/>
                </a:solidFill>
              </a:rPr>
              <a:t>ó</a:t>
            </a:r>
            <a:r>
              <a:rPr lang="en-US" sz="3200" dirty="0" smtClean="0">
                <a:solidFill>
                  <a:srgbClr val="617A6A"/>
                </a:solidFill>
              </a:rPr>
              <a:t>” </a:t>
            </a:r>
            <a:r>
              <a:rPr lang="en-US" sz="3200" dirty="0" err="1" smtClean="0">
                <a:solidFill>
                  <a:srgbClr val="617A6A"/>
                </a:solidFill>
              </a:rPr>
              <a:t>forradalma</a:t>
            </a:r>
            <a:endParaRPr lang="en-US" sz="3200" dirty="0">
              <a:solidFill>
                <a:srgbClr val="617A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819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541578" y="2890391"/>
            <a:ext cx="710884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i="1" dirty="0">
                <a:solidFill>
                  <a:srgbClr val="617A6A"/>
                </a:solidFill>
              </a:rPr>
              <a:t>Minden, </a:t>
            </a:r>
            <a:r>
              <a:rPr lang="en-US" sz="3200" i="1" dirty="0" err="1">
                <a:solidFill>
                  <a:srgbClr val="617A6A"/>
                </a:solidFill>
              </a:rPr>
              <a:t>ami</a:t>
            </a:r>
            <a:r>
              <a:rPr lang="en-US" sz="3200" i="1" dirty="0">
                <a:solidFill>
                  <a:srgbClr val="617A6A"/>
                </a:solidFill>
              </a:rPr>
              <a:t> </a:t>
            </a:r>
            <a:r>
              <a:rPr lang="en-US" sz="3200" i="1" dirty="0" err="1">
                <a:solidFill>
                  <a:srgbClr val="617A6A"/>
                </a:solidFill>
              </a:rPr>
              <a:t>mérhető</a:t>
            </a:r>
            <a:r>
              <a:rPr lang="en-US" sz="3200" i="1" dirty="0" smtClean="0">
                <a:solidFill>
                  <a:srgbClr val="617A6A"/>
                </a:solidFill>
              </a:rPr>
              <a:t>,</a:t>
            </a:r>
            <a:r>
              <a:rPr lang="en-US" sz="3200" i="1" dirty="0">
                <a:solidFill>
                  <a:srgbClr val="617A6A"/>
                </a:solidFill>
              </a:rPr>
              <a:t> </a:t>
            </a:r>
            <a:r>
              <a:rPr lang="en-US" sz="3200" i="1" dirty="0" err="1">
                <a:solidFill>
                  <a:srgbClr val="617A6A"/>
                </a:solidFill>
              </a:rPr>
              <a:t>vagy</a:t>
            </a:r>
            <a:r>
              <a:rPr lang="en-US" sz="3200" i="1" dirty="0">
                <a:solidFill>
                  <a:srgbClr val="617A6A"/>
                </a:solidFill>
              </a:rPr>
              <a:t> </a:t>
            </a:r>
            <a:r>
              <a:rPr lang="en-US" sz="3200" i="1" dirty="0" err="1">
                <a:solidFill>
                  <a:srgbClr val="617A6A"/>
                </a:solidFill>
              </a:rPr>
              <a:t>irányítható</a:t>
            </a:r>
            <a:r>
              <a:rPr lang="en-US" sz="3200" i="1" dirty="0">
                <a:solidFill>
                  <a:srgbClr val="617A6A"/>
                </a:solidFill>
              </a:rPr>
              <a:t> </a:t>
            </a:r>
            <a:r>
              <a:rPr lang="en-US" sz="3200" i="1" dirty="0" err="1">
                <a:solidFill>
                  <a:srgbClr val="617A6A"/>
                </a:solidFill>
              </a:rPr>
              <a:t>az</a:t>
            </a:r>
            <a:r>
              <a:rPr lang="en-US" sz="3200" i="1" dirty="0">
                <a:solidFill>
                  <a:srgbClr val="617A6A"/>
                </a:solidFill>
              </a:rPr>
              <a:t> </a:t>
            </a:r>
            <a:r>
              <a:rPr lang="en-US" sz="3200" i="1" dirty="0" err="1">
                <a:solidFill>
                  <a:srgbClr val="617A6A"/>
                </a:solidFill>
              </a:rPr>
              <a:t>mérhető</a:t>
            </a:r>
            <a:r>
              <a:rPr lang="en-US" sz="3200" i="1" dirty="0">
                <a:solidFill>
                  <a:srgbClr val="617A6A"/>
                </a:solidFill>
              </a:rPr>
              <a:t>, </a:t>
            </a:r>
            <a:r>
              <a:rPr lang="en-US" sz="3200" i="1" dirty="0" err="1" smtClean="0">
                <a:solidFill>
                  <a:srgbClr val="617A6A"/>
                </a:solidFill>
              </a:rPr>
              <a:t>vagy</a:t>
            </a:r>
            <a:r>
              <a:rPr lang="en-US" sz="3200" i="1" dirty="0" smtClean="0">
                <a:solidFill>
                  <a:srgbClr val="617A6A"/>
                </a:solidFill>
              </a:rPr>
              <a:t> </a:t>
            </a:r>
            <a:r>
              <a:rPr lang="en-US" sz="3200" i="1" dirty="0" err="1">
                <a:solidFill>
                  <a:srgbClr val="617A6A"/>
                </a:solidFill>
              </a:rPr>
              <a:t>irányítható</a:t>
            </a:r>
            <a:r>
              <a:rPr lang="en-US" sz="3200" i="1" dirty="0">
                <a:solidFill>
                  <a:srgbClr val="617A6A"/>
                </a:solidFill>
              </a:rPr>
              <a:t> is </a:t>
            </a:r>
            <a:r>
              <a:rPr lang="en-US" sz="3200" i="1" dirty="0" err="1" smtClean="0">
                <a:solidFill>
                  <a:srgbClr val="617A6A"/>
                </a:solidFill>
              </a:rPr>
              <a:t>lesz</a:t>
            </a:r>
            <a:r>
              <a:rPr lang="en-US" sz="3200" i="1" dirty="0" smtClean="0">
                <a:solidFill>
                  <a:srgbClr val="617A6A"/>
                </a:solidFill>
              </a:rPr>
              <a:t>, </a:t>
            </a:r>
            <a:r>
              <a:rPr lang="en-US" sz="3200" i="1" dirty="0" err="1" smtClean="0">
                <a:solidFill>
                  <a:srgbClr val="617A6A"/>
                </a:solidFill>
              </a:rPr>
              <a:t>minden</a:t>
            </a:r>
            <a:r>
              <a:rPr lang="en-US" sz="3200" i="1" dirty="0">
                <a:solidFill>
                  <a:srgbClr val="617A6A"/>
                </a:solidFill>
              </a:rPr>
              <a:t>!</a:t>
            </a:r>
          </a:p>
        </p:txBody>
      </p:sp>
      <p:sp>
        <p:nvSpPr>
          <p:cNvPr id="3" name="Rectangle 2"/>
          <p:cNvSpPr/>
          <p:nvPr/>
        </p:nvSpPr>
        <p:spPr>
          <a:xfrm>
            <a:off x="10604193" y="6488668"/>
            <a:ext cx="15878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617A6A"/>
                </a:solidFill>
              </a:rPr>
              <a:t>Benedict Evans</a:t>
            </a:r>
            <a:endParaRPr lang="en-US" dirty="0">
              <a:solidFill>
                <a:srgbClr val="617A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2427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7A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86679" y="3136613"/>
            <a:ext cx="100186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i="1" dirty="0" smtClean="0">
                <a:solidFill>
                  <a:schemeClr val="bg1"/>
                </a:solidFill>
              </a:rPr>
              <a:t>Every </a:t>
            </a:r>
            <a:r>
              <a:rPr lang="en-US" sz="3200" i="1" dirty="0">
                <a:solidFill>
                  <a:schemeClr val="bg1"/>
                </a:solidFill>
              </a:rPr>
              <a:t>Industrial Company will become a Software Company</a:t>
            </a:r>
          </a:p>
        </p:txBody>
      </p:sp>
      <p:sp>
        <p:nvSpPr>
          <p:cNvPr id="3" name="Rectangle 2"/>
          <p:cNvSpPr/>
          <p:nvPr/>
        </p:nvSpPr>
        <p:spPr>
          <a:xfrm>
            <a:off x="9395914" y="6488668"/>
            <a:ext cx="27960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Jeffrey </a:t>
            </a:r>
            <a:r>
              <a:rPr lang="en-US" dirty="0" err="1">
                <a:solidFill>
                  <a:schemeClr val="bg1"/>
                </a:solidFill>
              </a:rPr>
              <a:t>Immelt</a:t>
            </a:r>
            <a:r>
              <a:rPr lang="en-US" dirty="0">
                <a:solidFill>
                  <a:schemeClr val="bg1"/>
                </a:solidFill>
              </a:rPr>
              <a:t>, CEO GE.com</a:t>
            </a:r>
          </a:p>
        </p:txBody>
      </p:sp>
    </p:spTree>
    <p:extLst>
      <p:ext uri="{BB962C8B-B14F-4D97-AF65-F5344CB8AC3E}">
        <p14:creationId xmlns:p14="http://schemas.microsoft.com/office/powerpoint/2010/main" val="60884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7A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5225" y="2312323"/>
            <a:ext cx="43563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</a:rPr>
              <a:t>Valós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hu-HU" sz="3200" dirty="0" smtClean="0">
                <a:solidFill>
                  <a:schemeClr val="bg1"/>
                </a:solidFill>
              </a:rPr>
              <a:t>idejű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visszacsatolás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5019" y="3803073"/>
            <a:ext cx="50395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“</a:t>
            </a:r>
            <a:r>
              <a:rPr lang="en-US" sz="3200" dirty="0" err="1" smtClean="0">
                <a:solidFill>
                  <a:schemeClr val="bg1"/>
                </a:solidFill>
              </a:rPr>
              <a:t>V</a:t>
            </a:r>
            <a:r>
              <a:rPr lang="en-US" sz="3200" dirty="0" err="1">
                <a:solidFill>
                  <a:schemeClr val="bg1"/>
                </a:solidFill>
              </a:rPr>
              <a:t>é</a:t>
            </a:r>
            <a:r>
              <a:rPr lang="en-US" sz="3200" dirty="0" err="1" smtClean="0">
                <a:solidFill>
                  <a:schemeClr val="bg1"/>
                </a:solidFill>
              </a:rPr>
              <a:t>gtelen</a:t>
            </a:r>
            <a:r>
              <a:rPr lang="en-US" sz="3200" dirty="0" smtClean="0">
                <a:solidFill>
                  <a:schemeClr val="bg1"/>
                </a:solidFill>
              </a:rPr>
              <a:t>” </a:t>
            </a:r>
            <a:r>
              <a:rPr lang="hu-HU" sz="3200" dirty="0">
                <a:solidFill>
                  <a:schemeClr val="bg1"/>
                </a:solidFill>
              </a:rPr>
              <a:t>mennyiségű </a:t>
            </a:r>
            <a:r>
              <a:rPr lang="en-US" sz="3200" dirty="0" err="1" smtClean="0">
                <a:solidFill>
                  <a:schemeClr val="bg1"/>
                </a:solidFill>
              </a:rPr>
              <a:t>adat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85373" y="2688366"/>
            <a:ext cx="696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solidFill>
                  <a:schemeClr val="bg1"/>
                </a:solidFill>
              </a:rPr>
              <a:t>+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5901298" y="3019225"/>
            <a:ext cx="706582" cy="66172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431900" y="2811476"/>
            <a:ext cx="297132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chemeClr val="bg1"/>
                </a:solidFill>
              </a:rPr>
              <a:t>Bevétel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és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smtClean="0">
                <a:solidFill>
                  <a:schemeClr val="bg1"/>
                </a:solidFill>
              </a:rPr>
              <a:t>profit</a:t>
            </a:r>
          </a:p>
          <a:p>
            <a:r>
              <a:rPr lang="en-US" sz="3200" dirty="0" err="1" smtClean="0">
                <a:solidFill>
                  <a:schemeClr val="bg1"/>
                </a:solidFill>
              </a:rPr>
              <a:t>növelése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30794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7A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5225" y="2312323"/>
            <a:ext cx="43563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chemeClr val="bg1"/>
                </a:solidFill>
              </a:rPr>
              <a:t>Valós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hu-HU" sz="3200" dirty="0">
                <a:solidFill>
                  <a:schemeClr val="bg1"/>
                </a:solidFill>
              </a:rPr>
              <a:t>idejű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visszacsatolás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5019" y="3803073"/>
            <a:ext cx="49367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“</a:t>
            </a:r>
            <a:r>
              <a:rPr lang="en-US" sz="3200" dirty="0" err="1">
                <a:solidFill>
                  <a:schemeClr val="bg1"/>
                </a:solidFill>
              </a:rPr>
              <a:t>Végtelen</a:t>
            </a:r>
            <a:r>
              <a:rPr lang="en-US" sz="3200" dirty="0">
                <a:solidFill>
                  <a:schemeClr val="bg1"/>
                </a:solidFill>
              </a:rPr>
              <a:t>” </a:t>
            </a:r>
            <a:r>
              <a:rPr lang="hu-HU" sz="3200" dirty="0">
                <a:solidFill>
                  <a:schemeClr val="bg1"/>
                </a:solidFill>
              </a:rPr>
              <a:t>mennyiségű </a:t>
            </a:r>
            <a:r>
              <a:rPr lang="en-US" sz="3200" dirty="0" err="1">
                <a:solidFill>
                  <a:schemeClr val="bg1"/>
                </a:solidFill>
              </a:rPr>
              <a:t>adat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85373" y="2688366"/>
            <a:ext cx="696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solidFill>
                  <a:schemeClr val="bg1"/>
                </a:solidFill>
              </a:rPr>
              <a:t>+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5901298" y="3019225"/>
            <a:ext cx="706582" cy="66172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431900" y="2811476"/>
            <a:ext cx="390581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chemeClr val="bg1"/>
                </a:solidFill>
              </a:rPr>
              <a:t>V</a:t>
            </a:r>
            <a:r>
              <a:rPr lang="en-US" sz="3200" dirty="0" err="1" smtClean="0">
                <a:solidFill>
                  <a:schemeClr val="bg1"/>
                </a:solidFill>
              </a:rPr>
              <a:t>ásárlói</a:t>
            </a:r>
            <a:r>
              <a:rPr lang="en-US" sz="3200" dirty="0">
                <a:solidFill>
                  <a:schemeClr val="bg1"/>
                </a:solidFill>
              </a:rPr>
              <a:t>  </a:t>
            </a:r>
            <a:r>
              <a:rPr lang="en-US" sz="3200" dirty="0" err="1" smtClean="0">
                <a:solidFill>
                  <a:schemeClr val="bg1"/>
                </a:solidFill>
              </a:rPr>
              <a:t>elégedettség</a:t>
            </a:r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 err="1" smtClean="0">
                <a:solidFill>
                  <a:schemeClr val="bg1"/>
                </a:solidFill>
              </a:rPr>
              <a:t>növelése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71678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7A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5225" y="2312323"/>
            <a:ext cx="43563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chemeClr val="bg1"/>
                </a:solidFill>
              </a:rPr>
              <a:t>Valós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hu-HU" sz="3200" dirty="0">
                <a:solidFill>
                  <a:schemeClr val="bg1"/>
                </a:solidFill>
              </a:rPr>
              <a:t>idejű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visszacsatolás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5019" y="3803073"/>
            <a:ext cx="49367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“</a:t>
            </a:r>
            <a:r>
              <a:rPr lang="en-US" sz="3200" dirty="0" err="1">
                <a:solidFill>
                  <a:schemeClr val="bg1"/>
                </a:solidFill>
              </a:rPr>
              <a:t>Végtelen</a:t>
            </a:r>
            <a:r>
              <a:rPr lang="en-US" sz="3200" dirty="0">
                <a:solidFill>
                  <a:schemeClr val="bg1"/>
                </a:solidFill>
              </a:rPr>
              <a:t>” </a:t>
            </a:r>
            <a:r>
              <a:rPr lang="hu-HU" sz="3200" dirty="0">
                <a:solidFill>
                  <a:schemeClr val="bg1"/>
                </a:solidFill>
              </a:rPr>
              <a:t>mennyiségű </a:t>
            </a:r>
            <a:r>
              <a:rPr lang="en-US" sz="3200" dirty="0" err="1">
                <a:solidFill>
                  <a:schemeClr val="bg1"/>
                </a:solidFill>
              </a:rPr>
              <a:t>adat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85373" y="2688366"/>
            <a:ext cx="696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solidFill>
                  <a:schemeClr val="bg1"/>
                </a:solidFill>
              </a:rPr>
              <a:t>+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5901298" y="3019225"/>
            <a:ext cx="706582" cy="66172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431900" y="2811476"/>
            <a:ext cx="463178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</a:rPr>
              <a:t>Üzemeltetési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hatékonyság</a:t>
            </a:r>
            <a:endParaRPr lang="en-US" sz="3200" dirty="0">
              <a:solidFill>
                <a:schemeClr val="bg1"/>
              </a:solidFill>
            </a:endParaRPr>
          </a:p>
          <a:p>
            <a:r>
              <a:rPr lang="en-US" sz="3200" dirty="0" err="1" smtClean="0">
                <a:solidFill>
                  <a:schemeClr val="bg1"/>
                </a:solidFill>
              </a:rPr>
              <a:t>növelése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7889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7A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55225" y="2312323"/>
            <a:ext cx="43563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solidFill>
                  <a:schemeClr val="bg1"/>
                </a:solidFill>
              </a:rPr>
              <a:t>Valós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hu-HU" sz="3200" dirty="0">
                <a:solidFill>
                  <a:schemeClr val="bg1"/>
                </a:solidFill>
              </a:rPr>
              <a:t>idejű</a:t>
            </a:r>
            <a:r>
              <a:rPr lang="en-US" sz="3200" dirty="0">
                <a:solidFill>
                  <a:schemeClr val="bg1"/>
                </a:solidFill>
              </a:rPr>
              <a:t> </a:t>
            </a:r>
            <a:r>
              <a:rPr lang="en-US" sz="3200" dirty="0" err="1">
                <a:solidFill>
                  <a:schemeClr val="bg1"/>
                </a:solidFill>
              </a:rPr>
              <a:t>visszacsatolás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5019" y="3803073"/>
            <a:ext cx="49367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solidFill>
                  <a:schemeClr val="bg1"/>
                </a:solidFill>
              </a:rPr>
              <a:t>“</a:t>
            </a:r>
            <a:r>
              <a:rPr lang="en-US" sz="3200" dirty="0" err="1">
                <a:solidFill>
                  <a:schemeClr val="bg1"/>
                </a:solidFill>
              </a:rPr>
              <a:t>Végtelen</a:t>
            </a:r>
            <a:r>
              <a:rPr lang="en-US" sz="3200" dirty="0">
                <a:solidFill>
                  <a:schemeClr val="bg1"/>
                </a:solidFill>
              </a:rPr>
              <a:t>” </a:t>
            </a:r>
            <a:r>
              <a:rPr lang="hu-HU" sz="3200" dirty="0">
                <a:solidFill>
                  <a:schemeClr val="bg1"/>
                </a:solidFill>
              </a:rPr>
              <a:t>mennyiségű </a:t>
            </a:r>
            <a:r>
              <a:rPr lang="en-US" sz="3200" dirty="0" err="1">
                <a:solidFill>
                  <a:schemeClr val="bg1"/>
                </a:solidFill>
              </a:rPr>
              <a:t>adat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785373" y="2688366"/>
            <a:ext cx="69602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0" dirty="0" smtClean="0">
                <a:solidFill>
                  <a:schemeClr val="bg1"/>
                </a:solidFill>
              </a:rPr>
              <a:t>+</a:t>
            </a:r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6" name="Right Arrow 5"/>
          <p:cNvSpPr/>
          <p:nvPr/>
        </p:nvSpPr>
        <p:spPr>
          <a:xfrm>
            <a:off x="5901298" y="3019225"/>
            <a:ext cx="706582" cy="661720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431900" y="2811476"/>
            <a:ext cx="267874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 smtClean="0">
                <a:solidFill>
                  <a:schemeClr val="bg1"/>
                </a:solidFill>
              </a:rPr>
              <a:t>Jobb</a:t>
            </a:r>
            <a:r>
              <a:rPr lang="en-US" sz="3200" dirty="0" smtClean="0">
                <a:solidFill>
                  <a:schemeClr val="bg1"/>
                </a:solidFill>
              </a:rPr>
              <a:t> </a:t>
            </a:r>
            <a:r>
              <a:rPr lang="en-US" sz="3200" dirty="0" err="1" smtClean="0">
                <a:solidFill>
                  <a:schemeClr val="bg1"/>
                </a:solidFill>
              </a:rPr>
              <a:t>termékek</a:t>
            </a:r>
            <a:endParaRPr lang="en-US" sz="3200" dirty="0" smtClean="0">
              <a:solidFill>
                <a:schemeClr val="bg1"/>
              </a:solidFill>
            </a:endParaRPr>
          </a:p>
          <a:p>
            <a:r>
              <a:rPr lang="en-US" sz="3200" dirty="0" err="1" smtClean="0">
                <a:solidFill>
                  <a:schemeClr val="bg1"/>
                </a:solidFill>
              </a:rPr>
              <a:t>készítése</a:t>
            </a:r>
            <a:endParaRPr lang="en-US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07063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7A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sz="6000" dirty="0">
                <a:solidFill>
                  <a:schemeClr val="bg1"/>
                </a:solidFill>
              </a:rPr>
              <a:t>Köszönöm</a:t>
            </a:r>
            <a:r>
              <a:rPr lang="en-US" sz="6000" dirty="0">
                <a:solidFill>
                  <a:schemeClr val="bg1"/>
                </a:solidFill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5821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56057" y="2644170"/>
            <a:ext cx="847988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i="1" dirty="0" smtClean="0">
                <a:solidFill>
                  <a:srgbClr val="617A6A"/>
                </a:solidFill>
                <a:effectLst/>
              </a:rPr>
              <a:t>Internet of Things (IoT) is the interconnection of uniquely identifiable </a:t>
            </a:r>
            <a:r>
              <a:rPr lang="en-US" sz="3200" i="1" u="none" strike="noStrike" dirty="0" smtClean="0">
                <a:solidFill>
                  <a:srgbClr val="617A6A"/>
                </a:solidFill>
                <a:effectLst/>
              </a:rPr>
              <a:t>embedded computing devices</a:t>
            </a:r>
            <a:r>
              <a:rPr lang="en-US" sz="3200" i="1" dirty="0" smtClean="0">
                <a:solidFill>
                  <a:srgbClr val="617A6A"/>
                </a:solidFill>
                <a:effectLst/>
              </a:rPr>
              <a:t> within the existing </a:t>
            </a:r>
            <a:r>
              <a:rPr lang="en-US" sz="3200" i="1" u="none" strike="noStrike" dirty="0" smtClean="0">
                <a:solidFill>
                  <a:srgbClr val="617A6A"/>
                </a:solidFill>
                <a:effectLst/>
              </a:rPr>
              <a:t>Internet</a:t>
            </a:r>
            <a:r>
              <a:rPr lang="en-US" sz="3200" i="1" dirty="0" smtClean="0">
                <a:solidFill>
                  <a:srgbClr val="617A6A"/>
                </a:solidFill>
                <a:effectLst/>
              </a:rPr>
              <a:t> infrastructure.</a:t>
            </a:r>
            <a:endParaRPr lang="en-US" sz="3200" i="1" dirty="0">
              <a:solidFill>
                <a:srgbClr val="617A6A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472823" y="6488668"/>
            <a:ext cx="47191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617A6A"/>
                </a:solidFill>
              </a:rPr>
              <a:t>http://en.wikipedia.org/wiki/Internet_of_Things</a:t>
            </a:r>
          </a:p>
        </p:txBody>
      </p:sp>
    </p:spTree>
    <p:extLst>
      <p:ext uri="{BB962C8B-B14F-4D97-AF65-F5344CB8AC3E}">
        <p14:creationId xmlns:p14="http://schemas.microsoft.com/office/powerpoint/2010/main" val="89893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95351" y="2890391"/>
            <a:ext cx="700129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n-US" sz="3200" i="1" dirty="0">
                <a:solidFill>
                  <a:srgbClr val="617A6A"/>
                </a:solidFill>
              </a:rPr>
              <a:t>Internet of </a:t>
            </a:r>
            <a:r>
              <a:rPr lang="en-US" sz="3200" i="1" dirty="0" smtClean="0">
                <a:solidFill>
                  <a:srgbClr val="617A6A"/>
                </a:solidFill>
              </a:rPr>
              <a:t>Things</a:t>
            </a:r>
            <a:r>
              <a:rPr lang="en-US" sz="3200" i="1" dirty="0">
                <a:solidFill>
                  <a:srgbClr val="617A6A"/>
                </a:solidFill>
              </a:rPr>
              <a:t>: $8.9 trillion </a:t>
            </a:r>
            <a:r>
              <a:rPr lang="en-US" sz="3200" i="1" dirty="0" smtClean="0">
                <a:solidFill>
                  <a:srgbClr val="617A6A"/>
                </a:solidFill>
              </a:rPr>
              <a:t>market and </a:t>
            </a:r>
            <a:r>
              <a:rPr lang="en-US" sz="3200" i="1" dirty="0">
                <a:solidFill>
                  <a:srgbClr val="617A6A"/>
                </a:solidFill>
              </a:rPr>
              <a:t>212 billion connected things</a:t>
            </a:r>
            <a:r>
              <a:rPr lang="en-US" sz="3200" i="1" dirty="0" smtClean="0">
                <a:solidFill>
                  <a:srgbClr val="617A6A"/>
                </a:solidFill>
              </a:rPr>
              <a:t> </a:t>
            </a:r>
            <a:r>
              <a:rPr lang="en-US" sz="3200" i="1" dirty="0">
                <a:solidFill>
                  <a:srgbClr val="617A6A"/>
                </a:solidFill>
              </a:rPr>
              <a:t>in </a:t>
            </a:r>
            <a:r>
              <a:rPr lang="en-US" sz="3200" i="1" dirty="0" smtClean="0">
                <a:solidFill>
                  <a:srgbClr val="617A6A"/>
                </a:solidFill>
              </a:rPr>
              <a:t>2020.</a:t>
            </a:r>
            <a:endParaRPr lang="en-US" sz="3200" i="1" dirty="0">
              <a:solidFill>
                <a:srgbClr val="617A6A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057196" y="6488668"/>
            <a:ext cx="51348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617A6A"/>
                </a:solidFill>
              </a:rPr>
              <a:t>http://www.idc.com/getdoc.jsp?containerId=243661</a:t>
            </a:r>
          </a:p>
        </p:txBody>
      </p:sp>
    </p:spTree>
    <p:extLst>
      <p:ext uri="{BB962C8B-B14F-4D97-AF65-F5344CB8AC3E}">
        <p14:creationId xmlns:p14="http://schemas.microsoft.com/office/powerpoint/2010/main" val="1468760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17A6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 txBox="1">
            <a:spLocks/>
          </p:cNvSpPr>
          <p:nvPr/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dirty="0">
                <a:solidFill>
                  <a:schemeClr val="bg1"/>
                </a:solidFill>
              </a:rPr>
              <a:t>T</a:t>
            </a:r>
            <a:r>
              <a:rPr lang="en-US" sz="6000" dirty="0" smtClean="0">
                <a:solidFill>
                  <a:schemeClr val="bg1"/>
                </a:solidFill>
              </a:rPr>
              <a:t>erm</a:t>
            </a:r>
            <a:r>
              <a:rPr lang="hu-HU" sz="6000" dirty="0">
                <a:solidFill>
                  <a:schemeClr val="bg1"/>
                </a:solidFill>
              </a:rPr>
              <a:t>é</a:t>
            </a:r>
            <a:r>
              <a:rPr lang="en-US" sz="6000" dirty="0">
                <a:solidFill>
                  <a:schemeClr val="bg1"/>
                </a:solidFill>
              </a:rPr>
              <a:t>kek</a:t>
            </a:r>
          </a:p>
        </p:txBody>
      </p:sp>
    </p:spTree>
    <p:extLst>
      <p:ext uri="{BB962C8B-B14F-4D97-AF65-F5344CB8AC3E}">
        <p14:creationId xmlns:p14="http://schemas.microsoft.com/office/powerpoint/2010/main" val="3324439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cjones\Desktop\data-sensing-lab-sensor-diagram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138" y="310023"/>
            <a:ext cx="3882181" cy="1829927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378405" y="2397949"/>
            <a:ext cx="54351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en-US" sz="3200" dirty="0" err="1" smtClean="0">
                <a:solidFill>
                  <a:srgbClr val="617A6A"/>
                </a:solidFill>
              </a:rPr>
              <a:t>Okosak</a:t>
            </a:r>
            <a:endParaRPr lang="en-US" sz="3200" dirty="0">
              <a:solidFill>
                <a:srgbClr val="617A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213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cjones\Desktop\data-sensing-lab-sensor-diagram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138" y="310023"/>
            <a:ext cx="3882181" cy="1829927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>
            <a:off x="3378405" y="2397949"/>
            <a:ext cx="543519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en-US" sz="3200" dirty="0" err="1">
                <a:solidFill>
                  <a:srgbClr val="617A6A"/>
                </a:solidFill>
              </a:rPr>
              <a:t>Okosak</a:t>
            </a:r>
            <a:endParaRPr lang="en-US" sz="3200" dirty="0">
              <a:solidFill>
                <a:srgbClr val="617A6A"/>
              </a:solidFill>
            </a:endParaRPr>
          </a:p>
          <a:p>
            <a:pPr marL="457200" indent="-457200" algn="just">
              <a:buAutoNum type="arabicPeriod"/>
            </a:pPr>
            <a:r>
              <a:rPr lang="en-US" sz="3200" dirty="0">
                <a:solidFill>
                  <a:srgbClr val="617A6A"/>
                </a:solidFill>
              </a:rPr>
              <a:t>K</a:t>
            </a:r>
            <a:r>
              <a:rPr lang="hu-HU" sz="3200" dirty="0">
                <a:solidFill>
                  <a:srgbClr val="617A6A"/>
                </a:solidFill>
              </a:rPr>
              <a:t>é</a:t>
            </a:r>
            <a:r>
              <a:rPr lang="en-US" sz="3200" dirty="0" err="1">
                <a:solidFill>
                  <a:srgbClr val="617A6A"/>
                </a:solidFill>
              </a:rPr>
              <a:t>tir</a:t>
            </a:r>
            <a:r>
              <a:rPr lang="hu-HU" sz="3200" dirty="0">
                <a:solidFill>
                  <a:srgbClr val="617A6A"/>
                </a:solidFill>
              </a:rPr>
              <a:t>á</a:t>
            </a:r>
            <a:r>
              <a:rPr lang="en-US" sz="3200" dirty="0" err="1">
                <a:solidFill>
                  <a:srgbClr val="617A6A"/>
                </a:solidFill>
              </a:rPr>
              <a:t>nyban</a:t>
            </a:r>
            <a:r>
              <a:rPr lang="en-US" sz="3200" dirty="0">
                <a:solidFill>
                  <a:srgbClr val="617A6A"/>
                </a:solidFill>
              </a:rPr>
              <a:t> </a:t>
            </a:r>
            <a:r>
              <a:rPr lang="en-US" sz="3200" dirty="0" err="1">
                <a:solidFill>
                  <a:srgbClr val="617A6A"/>
                </a:solidFill>
              </a:rPr>
              <a:t>kommunik</a:t>
            </a:r>
            <a:r>
              <a:rPr lang="hu-HU" sz="3200" dirty="0">
                <a:solidFill>
                  <a:srgbClr val="617A6A"/>
                </a:solidFill>
              </a:rPr>
              <a:t>á</a:t>
            </a:r>
            <a:r>
              <a:rPr lang="en-US" sz="3200" dirty="0" err="1" smtClean="0">
                <a:solidFill>
                  <a:srgbClr val="617A6A"/>
                </a:solidFill>
              </a:rPr>
              <a:t>lnak</a:t>
            </a:r>
            <a:endParaRPr lang="en-US" sz="3200" dirty="0">
              <a:solidFill>
                <a:srgbClr val="617A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281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cjones\Desktop\data-sensing-lab-sensor-diagram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138" y="310023"/>
            <a:ext cx="3882181" cy="1829927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cdn.medgadget.com/wp-content/uploads/2013/09/dario-glucometer.jp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1514" y="2139950"/>
            <a:ext cx="2179412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378405" y="2397949"/>
            <a:ext cx="543519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en-US" sz="3200" dirty="0" err="1">
                <a:solidFill>
                  <a:srgbClr val="617A6A"/>
                </a:solidFill>
              </a:rPr>
              <a:t>Okosak</a:t>
            </a:r>
            <a:endParaRPr lang="en-US" sz="3200" dirty="0">
              <a:solidFill>
                <a:srgbClr val="617A6A"/>
              </a:solidFill>
            </a:endParaRPr>
          </a:p>
          <a:p>
            <a:pPr marL="457200" indent="-457200" algn="just">
              <a:buAutoNum type="arabicPeriod"/>
            </a:pPr>
            <a:r>
              <a:rPr lang="en-US" sz="3200" dirty="0">
                <a:solidFill>
                  <a:srgbClr val="617A6A"/>
                </a:solidFill>
              </a:rPr>
              <a:t>K</a:t>
            </a:r>
            <a:r>
              <a:rPr lang="hu-HU" sz="3200" dirty="0">
                <a:solidFill>
                  <a:srgbClr val="617A6A"/>
                </a:solidFill>
              </a:rPr>
              <a:t>é</a:t>
            </a:r>
            <a:r>
              <a:rPr lang="en-US" sz="3200" dirty="0" err="1">
                <a:solidFill>
                  <a:srgbClr val="617A6A"/>
                </a:solidFill>
              </a:rPr>
              <a:t>tir</a:t>
            </a:r>
            <a:r>
              <a:rPr lang="hu-HU" sz="3200" dirty="0">
                <a:solidFill>
                  <a:srgbClr val="617A6A"/>
                </a:solidFill>
              </a:rPr>
              <a:t>á</a:t>
            </a:r>
            <a:r>
              <a:rPr lang="en-US" sz="3200" dirty="0" err="1">
                <a:solidFill>
                  <a:srgbClr val="617A6A"/>
                </a:solidFill>
              </a:rPr>
              <a:t>nyban</a:t>
            </a:r>
            <a:r>
              <a:rPr lang="en-US" sz="3200" dirty="0">
                <a:solidFill>
                  <a:srgbClr val="617A6A"/>
                </a:solidFill>
              </a:rPr>
              <a:t> </a:t>
            </a:r>
            <a:r>
              <a:rPr lang="en-US" sz="3200" dirty="0" err="1">
                <a:solidFill>
                  <a:srgbClr val="617A6A"/>
                </a:solidFill>
              </a:rPr>
              <a:t>kommunik</a:t>
            </a:r>
            <a:r>
              <a:rPr lang="hu-HU" sz="3200" dirty="0">
                <a:solidFill>
                  <a:srgbClr val="617A6A"/>
                </a:solidFill>
              </a:rPr>
              <a:t>á</a:t>
            </a:r>
            <a:r>
              <a:rPr lang="en-US" sz="3200" dirty="0" err="1">
                <a:solidFill>
                  <a:srgbClr val="617A6A"/>
                </a:solidFill>
              </a:rPr>
              <a:t>lnak</a:t>
            </a:r>
            <a:endParaRPr lang="en-US" sz="3200" dirty="0">
              <a:solidFill>
                <a:srgbClr val="617A6A"/>
              </a:solidFill>
            </a:endParaRPr>
          </a:p>
          <a:p>
            <a:pPr marL="457200" indent="-457200" algn="just">
              <a:buAutoNum type="arabicPeriod"/>
            </a:pPr>
            <a:r>
              <a:rPr lang="en-US" sz="3200" dirty="0" err="1">
                <a:solidFill>
                  <a:srgbClr val="617A6A"/>
                </a:solidFill>
              </a:rPr>
              <a:t>Minket</a:t>
            </a:r>
            <a:r>
              <a:rPr lang="en-US" sz="3200" dirty="0">
                <a:solidFill>
                  <a:srgbClr val="617A6A"/>
                </a:solidFill>
              </a:rPr>
              <a:t> </a:t>
            </a:r>
            <a:r>
              <a:rPr lang="en-US" sz="3200" dirty="0" err="1">
                <a:solidFill>
                  <a:srgbClr val="617A6A"/>
                </a:solidFill>
              </a:rPr>
              <a:t>szolg</a:t>
            </a:r>
            <a:r>
              <a:rPr lang="hu-HU" sz="3200" dirty="0">
                <a:solidFill>
                  <a:srgbClr val="617A6A"/>
                </a:solidFill>
              </a:rPr>
              <a:t>á</a:t>
            </a:r>
            <a:r>
              <a:rPr lang="en-US" sz="3200" dirty="0" err="1" smtClean="0">
                <a:solidFill>
                  <a:srgbClr val="617A6A"/>
                </a:solidFill>
              </a:rPr>
              <a:t>lnak</a:t>
            </a:r>
            <a:endParaRPr lang="en-US" sz="3200" dirty="0">
              <a:solidFill>
                <a:srgbClr val="617A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6040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78405" y="2397949"/>
            <a:ext cx="5435191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AutoNum type="arabicPeriod"/>
            </a:pPr>
            <a:r>
              <a:rPr lang="en-US" sz="3200" dirty="0" err="1">
                <a:solidFill>
                  <a:srgbClr val="617A6A"/>
                </a:solidFill>
              </a:rPr>
              <a:t>Okosak</a:t>
            </a:r>
            <a:endParaRPr lang="en-US" sz="3200" dirty="0">
              <a:solidFill>
                <a:srgbClr val="617A6A"/>
              </a:solidFill>
            </a:endParaRPr>
          </a:p>
          <a:p>
            <a:pPr marL="457200" indent="-457200" algn="just">
              <a:buAutoNum type="arabicPeriod"/>
            </a:pPr>
            <a:r>
              <a:rPr lang="en-US" sz="3200" dirty="0">
                <a:solidFill>
                  <a:srgbClr val="617A6A"/>
                </a:solidFill>
              </a:rPr>
              <a:t>K</a:t>
            </a:r>
            <a:r>
              <a:rPr lang="hu-HU" sz="3200" dirty="0">
                <a:solidFill>
                  <a:srgbClr val="617A6A"/>
                </a:solidFill>
              </a:rPr>
              <a:t>é</a:t>
            </a:r>
            <a:r>
              <a:rPr lang="en-US" sz="3200" dirty="0" err="1">
                <a:solidFill>
                  <a:srgbClr val="617A6A"/>
                </a:solidFill>
              </a:rPr>
              <a:t>tir</a:t>
            </a:r>
            <a:r>
              <a:rPr lang="hu-HU" sz="3200" dirty="0">
                <a:solidFill>
                  <a:srgbClr val="617A6A"/>
                </a:solidFill>
              </a:rPr>
              <a:t>á</a:t>
            </a:r>
            <a:r>
              <a:rPr lang="en-US" sz="3200" dirty="0" err="1">
                <a:solidFill>
                  <a:srgbClr val="617A6A"/>
                </a:solidFill>
              </a:rPr>
              <a:t>nyban</a:t>
            </a:r>
            <a:r>
              <a:rPr lang="en-US" sz="3200" dirty="0">
                <a:solidFill>
                  <a:srgbClr val="617A6A"/>
                </a:solidFill>
              </a:rPr>
              <a:t> </a:t>
            </a:r>
            <a:r>
              <a:rPr lang="en-US" sz="3200" dirty="0" err="1">
                <a:solidFill>
                  <a:srgbClr val="617A6A"/>
                </a:solidFill>
              </a:rPr>
              <a:t>kommunik</a:t>
            </a:r>
            <a:r>
              <a:rPr lang="hu-HU" sz="3200" dirty="0">
                <a:solidFill>
                  <a:srgbClr val="617A6A"/>
                </a:solidFill>
              </a:rPr>
              <a:t>á</a:t>
            </a:r>
            <a:r>
              <a:rPr lang="en-US" sz="3200" dirty="0" err="1">
                <a:solidFill>
                  <a:srgbClr val="617A6A"/>
                </a:solidFill>
              </a:rPr>
              <a:t>lnak</a:t>
            </a:r>
            <a:endParaRPr lang="en-US" sz="3200" dirty="0">
              <a:solidFill>
                <a:srgbClr val="617A6A"/>
              </a:solidFill>
            </a:endParaRPr>
          </a:p>
          <a:p>
            <a:pPr marL="457200" indent="-457200" algn="just">
              <a:buAutoNum type="arabicPeriod"/>
            </a:pPr>
            <a:r>
              <a:rPr lang="en-US" sz="3200" dirty="0" err="1">
                <a:solidFill>
                  <a:srgbClr val="617A6A"/>
                </a:solidFill>
              </a:rPr>
              <a:t>Minket</a:t>
            </a:r>
            <a:r>
              <a:rPr lang="en-US" sz="3200" dirty="0">
                <a:solidFill>
                  <a:srgbClr val="617A6A"/>
                </a:solidFill>
              </a:rPr>
              <a:t> </a:t>
            </a:r>
            <a:r>
              <a:rPr lang="en-US" sz="3200" dirty="0" err="1">
                <a:solidFill>
                  <a:srgbClr val="617A6A"/>
                </a:solidFill>
              </a:rPr>
              <a:t>szolg</a:t>
            </a:r>
            <a:r>
              <a:rPr lang="hu-HU" sz="3200" dirty="0">
                <a:solidFill>
                  <a:srgbClr val="617A6A"/>
                </a:solidFill>
              </a:rPr>
              <a:t>á</a:t>
            </a:r>
            <a:r>
              <a:rPr lang="en-US" sz="3200" dirty="0" err="1">
                <a:solidFill>
                  <a:srgbClr val="617A6A"/>
                </a:solidFill>
              </a:rPr>
              <a:t>lnak</a:t>
            </a:r>
            <a:endParaRPr lang="en-US" sz="3200" dirty="0">
              <a:solidFill>
                <a:srgbClr val="617A6A"/>
              </a:solidFill>
            </a:endParaRPr>
          </a:p>
          <a:p>
            <a:pPr marL="457200" indent="-457200" algn="just">
              <a:buAutoNum type="arabicPeriod"/>
            </a:pPr>
            <a:r>
              <a:rPr lang="en-US" sz="3200" dirty="0" err="1" smtClean="0">
                <a:solidFill>
                  <a:srgbClr val="617A6A"/>
                </a:solidFill>
              </a:rPr>
              <a:t>Reag</a:t>
            </a:r>
            <a:r>
              <a:rPr lang="hu-HU" sz="3200" dirty="0" smtClean="0">
                <a:solidFill>
                  <a:srgbClr val="617A6A"/>
                </a:solidFill>
              </a:rPr>
              <a:t>á</a:t>
            </a:r>
            <a:r>
              <a:rPr lang="en-US" sz="3200" dirty="0" err="1" smtClean="0">
                <a:solidFill>
                  <a:srgbClr val="617A6A"/>
                </a:solidFill>
              </a:rPr>
              <a:t>lnak</a:t>
            </a:r>
            <a:r>
              <a:rPr lang="en-US" sz="3200" dirty="0" smtClean="0">
                <a:solidFill>
                  <a:srgbClr val="617A6A"/>
                </a:solidFill>
              </a:rPr>
              <a:t>, </a:t>
            </a:r>
            <a:r>
              <a:rPr lang="en-US" sz="3200" dirty="0" err="1" smtClean="0">
                <a:solidFill>
                  <a:srgbClr val="617A6A"/>
                </a:solidFill>
              </a:rPr>
              <a:t>alkalmazkodnak</a:t>
            </a:r>
            <a:endParaRPr lang="en-US" sz="3200" dirty="0">
              <a:solidFill>
                <a:srgbClr val="617A6A"/>
              </a:solidFill>
            </a:endParaRPr>
          </a:p>
        </p:txBody>
      </p:sp>
      <p:pic>
        <p:nvPicPr>
          <p:cNvPr id="4" name="Picture 4" descr="C:\Users\cjones\Desktop\data-sensing-lab-sensor-diagram.jp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5138" y="310023"/>
            <a:ext cx="3882181" cy="1829927"/>
          </a:xfrm>
          <a:prstGeom prst="rect">
            <a:avLst/>
          </a:prstGeom>
          <a:noFill/>
          <a:effectLst>
            <a:softEdge rad="317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cdn.medgadget.com/wp-content/uploads/2013/09/dario-glucometer.jpg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1514" y="2139950"/>
            <a:ext cx="2179412" cy="2578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https://encrypted-tbn1.gstatic.com/images?q=tbn:ANd9GcTx04s44uMdyvgALF4s_Z8MUru5KoD4YNgBlVg74SlwAkMeP7cm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36" y="4718050"/>
            <a:ext cx="3040187" cy="18307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2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Placeholder 2"/>
          <p:cNvSpPr>
            <a:spLocks noGrp="1"/>
          </p:cNvSpPr>
          <p:nvPr>
            <p:ph type="body" idx="1"/>
          </p:nvPr>
        </p:nvSpPr>
        <p:spPr>
          <a:xfrm>
            <a:off x="860568" y="1390220"/>
            <a:ext cx="4106287" cy="823912"/>
          </a:xfrm>
          <a:solidFill>
            <a:srgbClr val="617A6A"/>
          </a:solidFill>
          <a:ln>
            <a:solidFill>
              <a:srgbClr val="617A6A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M2M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7" name="Text Placeholder 2"/>
          <p:cNvSpPr>
            <a:spLocks noGrp="1"/>
          </p:cNvSpPr>
          <p:nvPr>
            <p:ph type="body" idx="1"/>
          </p:nvPr>
        </p:nvSpPr>
        <p:spPr>
          <a:xfrm>
            <a:off x="7212875" y="1390220"/>
            <a:ext cx="4106287" cy="823912"/>
          </a:xfrm>
          <a:solidFill>
            <a:srgbClr val="617A6A"/>
          </a:solidFill>
          <a:ln>
            <a:solidFill>
              <a:srgbClr val="617A6A"/>
            </a:solidFill>
          </a:ln>
        </p:spPr>
        <p:txBody>
          <a:bodyPr anchor="ctr">
            <a:norm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</a:rPr>
              <a:t>Internet of Things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28" name="Left-Right Arrow 27"/>
          <p:cNvSpPr/>
          <p:nvPr/>
        </p:nvSpPr>
        <p:spPr>
          <a:xfrm>
            <a:off x="5549537" y="1505601"/>
            <a:ext cx="1080655" cy="593149"/>
          </a:xfrm>
          <a:prstGeom prst="leftRightArrow">
            <a:avLst/>
          </a:prstGeom>
          <a:solidFill>
            <a:srgbClr val="617A6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484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2355</TotalTime>
  <Words>215</Words>
  <Application>Microsoft Office PowerPoint</Application>
  <PresentationFormat>Widescreen</PresentationFormat>
  <Paragraphs>75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Segoe UI</vt:lpstr>
      <vt:lpstr>Segoe UI Emoji</vt:lpstr>
      <vt:lpstr>Office Theme</vt:lpstr>
      <vt:lpstr>Az IoT hatás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Logmein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of Things</dc:title>
  <dc:creator>Andras Lang</dc:creator>
  <cp:lastModifiedBy>Andras Lang</cp:lastModifiedBy>
  <cp:revision>72</cp:revision>
  <dcterms:created xsi:type="dcterms:W3CDTF">2014-11-04T17:51:13Z</dcterms:created>
  <dcterms:modified xsi:type="dcterms:W3CDTF">2014-11-21T14:16:44Z</dcterms:modified>
</cp:coreProperties>
</file>