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diagrams/data1.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notesSlides/notesSlide9.xml" ContentType="application/vnd.openxmlformats-officedocument.presentationml.notesSlide+xml"/>
  <Override PartName="/ppt/notesSlides/notesSlide2.xml" ContentType="application/vnd.openxmlformats-officedocument.presentationml.notesSlide+xml"/>
  <Override PartName="/ppt/slideLayouts/slideLayout12.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slideLayouts/slideLayout13.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theme/theme1.xml" ContentType="application/vnd.openxmlformats-officedocument.theme+xml"/>
  <Override PartName="/ppt/diagrams/colors1.xml" ContentType="application/vnd.openxmlformats-officedocument.drawingml.diagramColors+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5" r:id="rId2"/>
    <p:sldId id="282" r:id="rId3"/>
    <p:sldId id="281" r:id="rId4"/>
    <p:sldId id="259" r:id="rId5"/>
    <p:sldId id="275" r:id="rId6"/>
    <p:sldId id="261" r:id="rId7"/>
    <p:sldId id="276" r:id="rId8"/>
    <p:sldId id="277" r:id="rId9"/>
    <p:sldId id="278" r:id="rId10"/>
    <p:sldId id="260" r:id="rId11"/>
    <p:sldId id="262" r:id="rId12"/>
    <p:sldId id="279" r:id="rId13"/>
    <p:sldId id="270" r:id="rId14"/>
  </p:sldIdLst>
  <p:sldSz cx="9144000" cy="6858000" type="screen4x3"/>
  <p:notesSz cx="6669088" cy="9928225"/>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215" autoAdjust="0"/>
  </p:normalViewPr>
  <p:slideViewPr>
    <p:cSldViewPr>
      <p:cViewPr varScale="1">
        <p:scale>
          <a:sx n="92" d="100"/>
          <a:sy n="92" d="100"/>
        </p:scale>
        <p:origin x="-134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51C316-F7D9-45D0-8BB4-B7A7BA942AB7}"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de-DE"/>
        </a:p>
      </dgm:t>
    </dgm:pt>
    <dgm:pt modelId="{C13DBB58-3461-476D-AD0B-030681EA1EAA}" type="pres">
      <dgm:prSet presAssocID="{AD51C316-F7D9-45D0-8BB4-B7A7BA942AB7}" presName="Name0" presStyleCnt="0">
        <dgm:presLayoutVars>
          <dgm:dir/>
          <dgm:resizeHandles val="exact"/>
        </dgm:presLayoutVars>
      </dgm:prSet>
      <dgm:spPr/>
      <dgm:t>
        <a:bodyPr/>
        <a:lstStyle/>
        <a:p>
          <a:endParaRPr lang="de-DE"/>
        </a:p>
      </dgm:t>
    </dgm:pt>
  </dgm:ptLst>
  <dgm:cxnLst>
    <dgm:cxn modelId="{C92EEC81-AF87-4B21-8E7B-5926F76DE8E8}" type="presOf" srcId="{AD51C316-F7D9-45D0-8BB4-B7A7BA942AB7}" destId="{C13DBB58-3461-476D-AD0B-030681EA1EAA}" srcOrd="0" destOrd="0" presId="urn:microsoft.com/office/officeart/2005/8/layout/venn3"/>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BB09B421-01CD-4019-AAE0-BCCABDE91C5E}" type="datetimeFigureOut">
              <a:rPr lang="en-US" smtClean="0"/>
              <a:t>11/26/2014</a:t>
            </a:fld>
            <a:endParaRPr 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CBFAFD10-A158-47A8-BCB3-82C8BB7FC90C}" type="slidenum">
              <a:rPr lang="en-US" smtClean="0"/>
              <a:t>‹#›</a:t>
            </a:fld>
            <a:endParaRPr lang="en-US"/>
          </a:p>
        </p:txBody>
      </p:sp>
    </p:spTree>
    <p:extLst>
      <p:ext uri="{BB962C8B-B14F-4D97-AF65-F5344CB8AC3E}">
        <p14:creationId xmlns:p14="http://schemas.microsoft.com/office/powerpoint/2010/main" val="2117566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dirty="0"/>
          </a:p>
        </p:txBody>
      </p:sp>
    </p:spTree>
    <p:extLst>
      <p:ext uri="{BB962C8B-B14F-4D97-AF65-F5344CB8AC3E}">
        <p14:creationId xmlns:p14="http://schemas.microsoft.com/office/powerpoint/2010/main" val="1646913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9013" y="665163"/>
            <a:ext cx="4691062" cy="3519487"/>
          </a:xfrm>
        </p:spPr>
      </p:sp>
      <p:sp>
        <p:nvSpPr>
          <p:cNvPr id="3" name="Notes Placeholder 2"/>
          <p:cNvSpPr>
            <a:spLocks noGrp="1"/>
          </p:cNvSpPr>
          <p:nvPr>
            <p:ph type="body" idx="1"/>
          </p:nvPr>
        </p:nvSpPr>
        <p:spPr/>
        <p:txBody>
          <a:bodyPr>
            <a:normAutofit/>
          </a:bodyPr>
          <a:lstStyle/>
          <a:p>
            <a:pPr>
              <a:buFontTx/>
              <a:buNone/>
            </a:pPr>
            <a:endParaRPr lang="de-DE" sz="1000" b="0" dirty="0" smtClean="0">
              <a:latin typeface="+mj-lt"/>
            </a:endParaRPr>
          </a:p>
        </p:txBody>
      </p:sp>
      <p:sp>
        <p:nvSpPr>
          <p:cNvPr id="4" name="Slide Number Placeholder 3"/>
          <p:cNvSpPr>
            <a:spLocks noGrp="1"/>
          </p:cNvSpPr>
          <p:nvPr>
            <p:ph type="sldNum" sz="quarter" idx="10"/>
          </p:nvPr>
        </p:nvSpPr>
        <p:spPr/>
        <p:txBody>
          <a:bodyPr/>
          <a:lstStyle/>
          <a:p>
            <a:fld id="{7D8C2C35-2B8A-446E-BEC0-FD36716C29AC}" type="slidenum">
              <a:rPr smtClean="0">
                <a:solidFill>
                  <a:prstClr val="black"/>
                </a:solidFill>
              </a:rPr>
              <a:pPr/>
              <a:t>10</a:t>
            </a:fld>
            <a:endParaRPr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FAFD10-A158-47A8-BCB3-82C8BB7FC90C}" type="slidenum">
              <a:rPr lang="en-US" smtClean="0"/>
              <a:t>11</a:t>
            </a:fld>
            <a:endParaRPr lang="en-US"/>
          </a:p>
        </p:txBody>
      </p:sp>
    </p:spTree>
    <p:extLst>
      <p:ext uri="{BB962C8B-B14F-4D97-AF65-F5344CB8AC3E}">
        <p14:creationId xmlns:p14="http://schemas.microsoft.com/office/powerpoint/2010/main" val="1716112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13</a:t>
            </a:fld>
            <a:endParaRPr lang="en-US" dirty="0"/>
          </a:p>
        </p:txBody>
      </p:sp>
      <p:sp>
        <p:nvSpPr>
          <p:cNvPr id="15" name="Slide Image Placeholder 14"/>
          <p:cNvSpPr>
            <a:spLocks noGrp="1" noRot="1" noChangeAspect="1"/>
          </p:cNvSpPr>
          <p:nvPr>
            <p:ph type="sldImg"/>
          </p:nvPr>
        </p:nvSpPr>
        <p:spPr/>
      </p:sp>
      <p:sp>
        <p:nvSpPr>
          <p:cNvPr id="16" name="Notes Placeholder 15"/>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u-HU" baseline="0" dirty="0" smtClean="0"/>
          </a:p>
        </p:txBody>
      </p:sp>
      <p:sp>
        <p:nvSpPr>
          <p:cNvPr id="4" name="Slide Number Placeholder 3"/>
          <p:cNvSpPr>
            <a:spLocks noGrp="1"/>
          </p:cNvSpPr>
          <p:nvPr>
            <p:ph type="sldNum" sz="quarter" idx="10"/>
          </p:nvPr>
        </p:nvSpPr>
        <p:spPr/>
        <p:txBody>
          <a:bodyPr/>
          <a:lstStyle/>
          <a:p>
            <a:fld id="{CBFAFD10-A158-47A8-BCB3-82C8BB7FC90C}" type="slidenum">
              <a:rPr lang="en-US" smtClean="0"/>
              <a:t>2</a:t>
            </a:fld>
            <a:endParaRPr lang="en-US"/>
          </a:p>
        </p:txBody>
      </p:sp>
    </p:spTree>
    <p:extLst>
      <p:ext uri="{BB962C8B-B14F-4D97-AF65-F5344CB8AC3E}">
        <p14:creationId xmlns:p14="http://schemas.microsoft.com/office/powerpoint/2010/main" val="3316786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FAFD10-A158-47A8-BCB3-82C8BB7FC90C}" type="slidenum">
              <a:rPr lang="en-US" smtClean="0"/>
              <a:t>3</a:t>
            </a:fld>
            <a:endParaRPr lang="en-US"/>
          </a:p>
        </p:txBody>
      </p:sp>
    </p:spTree>
    <p:extLst>
      <p:ext uri="{BB962C8B-B14F-4D97-AF65-F5344CB8AC3E}">
        <p14:creationId xmlns:p14="http://schemas.microsoft.com/office/powerpoint/2010/main" val="1204122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4</a:t>
            </a:fld>
            <a:endParaRPr lang="de-DE" dirty="0"/>
          </a:p>
        </p:txBody>
      </p:sp>
    </p:spTree>
    <p:extLst>
      <p:ext uri="{BB962C8B-B14F-4D97-AF65-F5344CB8AC3E}">
        <p14:creationId xmlns:p14="http://schemas.microsoft.com/office/powerpoint/2010/main" val="1646913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423863"/>
            <a:ext cx="5818188" cy="4364037"/>
          </a:xfrm>
        </p:spPr>
      </p:sp>
      <p:sp>
        <p:nvSpPr>
          <p:cNvPr id="3" name="Notes Placeholder 2"/>
          <p:cNvSpPr>
            <a:spLocks noGrp="1"/>
          </p:cNvSpPr>
          <p:nvPr>
            <p:ph type="body" idx="1"/>
          </p:nvPr>
        </p:nvSpPr>
        <p:spPr/>
        <p:txBody>
          <a:bodyPr>
            <a:normAutofit/>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7D8C2C35-2B8A-446E-BEC0-FD36716C29AC}" type="slidenum">
              <a:rPr smtClean="0">
                <a:solidFill>
                  <a:prstClr val="black"/>
                </a:solidFill>
                <a:latin typeface="Calibri"/>
              </a:rPr>
              <a:pPr/>
              <a:t>6</a:t>
            </a:fld>
            <a:endParaRPr dirty="0">
              <a:solidFill>
                <a:prstClr val="black"/>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global12.sap.com/corporate-en/legal/copyright/index.epx"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956892-5565-4CB3-8EED-A802AF9AF5B7}" type="datetimeFigureOut">
              <a:rPr lang="en-US" smtClean="0"/>
              <a:t>11/26/2014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BD19D-98EA-4707-9DB2-1CBF84C6AFDB}" type="slidenum">
              <a:rPr lang="en-US" smtClean="0"/>
              <a:t>‹#›</a:t>
            </a:fld>
            <a:endParaRPr lang="en-US"/>
          </a:p>
        </p:txBody>
      </p:sp>
    </p:spTree>
    <p:extLst>
      <p:ext uri="{BB962C8B-B14F-4D97-AF65-F5344CB8AC3E}">
        <p14:creationId xmlns:p14="http://schemas.microsoft.com/office/powerpoint/2010/main" val="716641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956892-5565-4CB3-8EED-A802AF9AF5B7}" type="datetimeFigureOut">
              <a:rPr lang="en-US" smtClean="0"/>
              <a:t>11/26/2014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BD19D-98EA-4707-9DB2-1CBF84C6AFDB}" type="slidenum">
              <a:rPr lang="en-US" smtClean="0"/>
              <a:t>‹#›</a:t>
            </a:fld>
            <a:endParaRPr lang="en-US"/>
          </a:p>
        </p:txBody>
      </p:sp>
    </p:spTree>
    <p:extLst>
      <p:ext uri="{BB962C8B-B14F-4D97-AF65-F5344CB8AC3E}">
        <p14:creationId xmlns:p14="http://schemas.microsoft.com/office/powerpoint/2010/main" val="393545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956892-5565-4CB3-8EED-A802AF9AF5B7}" type="datetimeFigureOut">
              <a:rPr lang="en-US" smtClean="0"/>
              <a:t>11/26/2014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BD19D-98EA-4707-9DB2-1CBF84C6AFDB}" type="slidenum">
              <a:rPr lang="en-US" smtClean="0"/>
              <a:t>‹#›</a:t>
            </a:fld>
            <a:endParaRPr lang="en-US"/>
          </a:p>
        </p:txBody>
      </p:sp>
    </p:spTree>
    <p:extLst>
      <p:ext uri="{BB962C8B-B14F-4D97-AF65-F5344CB8AC3E}">
        <p14:creationId xmlns:p14="http://schemas.microsoft.com/office/powerpoint/2010/main" val="1497633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Upside Down">
    <p:spTree>
      <p:nvGrpSpPr>
        <p:cNvPr id="1" name=""/>
        <p:cNvGrpSpPr/>
        <p:nvPr/>
      </p:nvGrpSpPr>
      <p:grpSpPr>
        <a:xfrm>
          <a:off x="0" y="0"/>
          <a:ext cx="0" cy="0"/>
          <a:chOff x="0" y="0"/>
          <a:chExt cx="0" cy="0"/>
        </a:xfrm>
      </p:grpSpPr>
      <p:sp>
        <p:nvSpPr>
          <p:cNvPr id="9" name="Rectangle 8"/>
          <p:cNvSpPr/>
          <p:nvPr userDrawn="1"/>
        </p:nvSpPr>
        <p:spPr bwMode="auto">
          <a:xfrm>
            <a:off x="0" y="6213309"/>
            <a:ext cx="9144000" cy="672074"/>
          </a:xfrm>
          <a:prstGeom prst="rect">
            <a:avLst/>
          </a:prstGeom>
          <a:solidFill>
            <a:schemeClr val="tx1"/>
          </a:solidFill>
          <a:effectLst/>
        </p:spPr>
        <p:txBody>
          <a:bodyPr lIns="102375" tIns="51188" rIns="102375" bIns="51188" anchor="ctr"/>
          <a:lstStyle/>
          <a:p>
            <a:pPr marL="1306353" indent="-298594" algn="r" defTabSz="1023753">
              <a:spcBef>
                <a:spcPts val="672"/>
              </a:spcBef>
              <a:buClr>
                <a:prstClr val="black"/>
              </a:buClr>
              <a:buSzPct val="80000"/>
            </a:pPr>
            <a:endParaRPr lang="en-US" sz="5000" b="1" cap="all" dirty="0" smtClean="0">
              <a:solidFill>
                <a:prstClr val="white"/>
              </a:solidFill>
              <a:latin typeface="Calibri"/>
              <a:ea typeface="Arial Unicode MS"/>
              <a:cs typeface="Arial Unicode MS"/>
            </a:endParaRPr>
          </a:p>
        </p:txBody>
      </p:sp>
      <p:sp>
        <p:nvSpPr>
          <p:cNvPr id="3" name="Content Placeholder 2"/>
          <p:cNvSpPr>
            <a:spLocks noGrp="1"/>
          </p:cNvSpPr>
          <p:nvPr>
            <p:ph idx="1"/>
          </p:nvPr>
        </p:nvSpPr>
        <p:spPr>
          <a:xfrm>
            <a:off x="468314" y="260652"/>
            <a:ext cx="8207374" cy="5392788"/>
          </a:xfrm>
          <a:prstGeom prst="rect">
            <a:avLst/>
          </a:prstGeom>
        </p:spPr>
        <p:txBody>
          <a:bodyPr lIns="0" tIns="51188" rIns="0" bIns="51188"/>
          <a:lstStyle>
            <a:lvl1pPr>
              <a:defRPr sz="2700"/>
            </a:lvl1pPr>
            <a:lvl2pPr>
              <a:defRPr sz="23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7" name="Title 1"/>
          <p:cNvSpPr>
            <a:spLocks noGrp="1"/>
          </p:cNvSpPr>
          <p:nvPr>
            <p:ph type="title"/>
          </p:nvPr>
        </p:nvSpPr>
        <p:spPr>
          <a:xfrm>
            <a:off x="1187624" y="6348069"/>
            <a:ext cx="7848872" cy="441307"/>
          </a:xfrm>
          <a:prstGeom prst="rect">
            <a:avLst/>
          </a:prstGeom>
          <a:effectLst/>
        </p:spPr>
        <p:txBody>
          <a:bodyPr lIns="0" tIns="0" rIns="0" bIns="0" anchor="ctr"/>
          <a:lstStyle>
            <a:lvl1pPr algn="r">
              <a:defRPr lang="en-US" sz="2700" cap="all" baseline="0" smtClean="0">
                <a:solidFill>
                  <a:schemeClr val="bg1"/>
                </a:solidFill>
              </a:defRPr>
            </a:lvl1pPr>
          </a:lstStyle>
          <a:p>
            <a:r>
              <a:rPr lang="en-US" noProof="0" dirty="0" smtClean="0"/>
              <a:t>Click to edit Master title style</a:t>
            </a:r>
            <a:endParaRPr lang="en-US" noProof="0" dirty="0"/>
          </a:p>
        </p:txBody>
      </p:sp>
      <p:sp>
        <p:nvSpPr>
          <p:cNvPr id="8" name="Slide Number Placeholder 3"/>
          <p:cNvSpPr txBox="1">
            <a:spLocks/>
          </p:cNvSpPr>
          <p:nvPr userDrawn="1"/>
        </p:nvSpPr>
        <p:spPr>
          <a:xfrm>
            <a:off x="128443" y="6603637"/>
            <a:ext cx="1419225" cy="185739"/>
          </a:xfrm>
          <a:prstGeom prst="rect">
            <a:avLst/>
          </a:prstGeom>
        </p:spPr>
        <p:txBody>
          <a:bodyPr lIns="0" tIns="0" rIns="0" bIns="0" anchor="b"/>
          <a:lstStyle/>
          <a:p>
            <a:pPr defTabSz="1023753">
              <a:defRPr/>
            </a:pPr>
            <a:r>
              <a:rPr lang="en-US" sz="1000" dirty="0" smtClean="0">
                <a:solidFill>
                  <a:prstClr val="white"/>
                </a:solidFill>
              </a:rPr>
              <a:t>© SAP 2012  |  </a:t>
            </a:r>
            <a:fld id="{4415A17D-F86B-4160-97F6-25D29E5C81E6}" type="slidenum">
              <a:rPr lang="en-US" sz="1000" smtClean="0">
                <a:solidFill>
                  <a:prstClr val="white"/>
                </a:solidFill>
              </a:rPr>
              <a:pPr defTabSz="1023753">
                <a:defRPr/>
              </a:pPr>
              <a:t>‹#›</a:t>
            </a:fld>
            <a:endParaRPr lang="en-US" sz="1000" dirty="0">
              <a:solidFill>
                <a:prstClr val="white"/>
              </a:solidFill>
            </a:endParaRPr>
          </a:p>
        </p:txBody>
      </p:sp>
    </p:spTree>
    <p:extLst>
      <p:ext uri="{BB962C8B-B14F-4D97-AF65-F5344CB8AC3E}">
        <p14:creationId xmlns:p14="http://schemas.microsoft.com/office/powerpoint/2010/main" val="9316294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7" y="1690690"/>
            <a:ext cx="8494713"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85311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pyright">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00"/>
            <a:ext cx="8496150" cy="756000"/>
          </a:xfrm>
          <a:prstGeom prst="rect">
            <a:avLst/>
          </a:prstGeom>
        </p:spPr>
        <p:txBody>
          <a:bodyPr vert="horz" lIns="0" tIns="0" rIns="0" bIns="0" rtlCol="0" anchor="ctr" anchorCtr="0">
            <a:noAutofit/>
          </a:bodyPr>
          <a:lstStyle/>
          <a:p>
            <a:pPr algn="l" defTabSz="914400" rtl="0" eaLnBrk="1" latinLnBrk="0" hangingPunct="1">
              <a:spcBef>
                <a:spcPct val="0"/>
              </a:spcBef>
              <a:buNone/>
            </a:pPr>
            <a:r>
              <a:rPr lang="en-US" sz="2400" b="1" kern="1200" noProof="0" dirty="0" smtClean="0">
                <a:solidFill>
                  <a:schemeClr val="accent2"/>
                </a:solidFill>
                <a:latin typeface="+mj-lt"/>
                <a:ea typeface="+mj-ea"/>
                <a:cs typeface="+mj-cs"/>
              </a:rPr>
              <a:t>© 2014 SAP SE or an SAP affiliate company. </a:t>
            </a:r>
            <a:br>
              <a:rPr lang="en-US" sz="2400" b="1" kern="1200" noProof="0" dirty="0" smtClean="0">
                <a:solidFill>
                  <a:schemeClr val="accent2"/>
                </a:solidFill>
                <a:latin typeface="+mj-lt"/>
                <a:ea typeface="+mj-ea"/>
                <a:cs typeface="+mj-cs"/>
              </a:rPr>
            </a:br>
            <a:r>
              <a:rPr lang="en-US" sz="2400" b="1" kern="1200" noProof="0" dirty="0" smtClean="0">
                <a:solidFill>
                  <a:schemeClr val="accent2"/>
                </a:solidFill>
                <a:latin typeface="+mj-lt"/>
                <a:ea typeface="+mj-ea"/>
                <a:cs typeface="+mj-cs"/>
              </a:rPr>
              <a:t>All rights reserved.</a:t>
            </a:r>
          </a:p>
        </p:txBody>
      </p:sp>
      <p:sp>
        <p:nvSpPr>
          <p:cNvPr id="5" name="TextBox 4"/>
          <p:cNvSpPr txBox="1"/>
          <p:nvPr userDrawn="1"/>
        </p:nvSpPr>
        <p:spPr bwMode="gray">
          <a:xfrm>
            <a:off x="324000" y="1692000"/>
            <a:ext cx="8496150" cy="3539430"/>
          </a:xfrm>
          <a:prstGeom prst="rect">
            <a:avLst/>
          </a:prstGeom>
          <a:noFill/>
        </p:spPr>
        <p:txBody>
          <a:bodyPr wrap="square" lIns="0" tIns="0" rIns="0" bIns="0" rtlCol="0">
            <a:spAutoFit/>
          </a:bodyPr>
          <a:lstStyle/>
          <a:p>
            <a:r>
              <a:rPr lang="en-US" sz="1000" kern="1200" dirty="0" smtClean="0">
                <a:solidFill>
                  <a:schemeClr val="tx1"/>
                </a:solidFill>
                <a:latin typeface="Arial"/>
                <a:ea typeface="MS PGothic" pitchFamily="34" charset="-128"/>
                <a:cs typeface="+mn-cs"/>
              </a:rPr>
              <a:t>No part of this publication may be reproduced or transmitted in any form or for any purpose without the express permission of SAP SE or an </a:t>
            </a:r>
          </a:p>
          <a:p>
            <a:r>
              <a:rPr lang="en-US" sz="1000" kern="1200" dirty="0" smtClean="0">
                <a:solidFill>
                  <a:schemeClr val="tx1"/>
                </a:solidFill>
                <a:latin typeface="Arial"/>
                <a:ea typeface="MS PGothic" pitchFamily="34" charset="-128"/>
                <a:cs typeface="+mn-cs"/>
              </a:rPr>
              <a:t>SAP affiliate company.</a:t>
            </a:r>
          </a:p>
          <a:p>
            <a:pPr>
              <a:spcBef>
                <a:spcPts val="1200"/>
              </a:spcBef>
            </a:pPr>
            <a:r>
              <a:rPr lang="en-US" sz="1000" kern="1200" dirty="0" smtClean="0">
                <a:solidFill>
                  <a:schemeClr val="tx1"/>
                </a:solidFill>
                <a:latin typeface="Arial"/>
                <a:ea typeface="MS PGothic" pitchFamily="34" charset="-128"/>
                <a:cs typeface="+mn-cs"/>
              </a:rPr>
              <a:t>SAP and other SAP products and services mentioned herein as well as their respective logos are trademarks or registered trademarks of SAP SE </a:t>
            </a:r>
            <a:br>
              <a:rPr lang="en-US" sz="1000" kern="1200" dirty="0" smtClean="0">
                <a:solidFill>
                  <a:schemeClr val="tx1"/>
                </a:solidFill>
                <a:latin typeface="Arial"/>
                <a:ea typeface="MS PGothic" pitchFamily="34" charset="-128"/>
                <a:cs typeface="+mn-cs"/>
              </a:rPr>
            </a:br>
            <a:r>
              <a:rPr lang="en-US" sz="1000" kern="1200" dirty="0" smtClean="0">
                <a:solidFill>
                  <a:schemeClr val="tx1"/>
                </a:solidFill>
                <a:latin typeface="Arial"/>
                <a:ea typeface="MS PGothic" pitchFamily="34" charset="-128"/>
                <a:cs typeface="+mn-cs"/>
              </a:rPr>
              <a:t>(or an SAP affiliate company) in Germany and other countries. Please see </a:t>
            </a:r>
            <a:r>
              <a:rPr lang="en-US" sz="1000" kern="1200" dirty="0" smtClean="0">
                <a:solidFill>
                  <a:schemeClr val="tx1"/>
                </a:solidFill>
                <a:latin typeface="Arial"/>
                <a:ea typeface="MS PGothic" pitchFamily="34" charset="-128"/>
                <a:cs typeface="+mn-cs"/>
                <a:hlinkClick r:id="rId2"/>
              </a:rPr>
              <a:t>http://global12.sap.com/corporate-en/legal/copyright/index.epx</a:t>
            </a:r>
            <a:r>
              <a:rPr lang="en-US" sz="1000" kern="1200" dirty="0" smtClean="0">
                <a:solidFill>
                  <a:schemeClr val="tx1"/>
                </a:solidFill>
                <a:latin typeface="Arial"/>
                <a:ea typeface="MS PGothic" pitchFamily="34" charset="-128"/>
                <a:cs typeface="+mn-cs"/>
              </a:rPr>
              <a:t> for additional trademark information and notices.</a:t>
            </a:r>
          </a:p>
          <a:p>
            <a:pPr>
              <a:spcBef>
                <a:spcPts val="1200"/>
              </a:spcBef>
            </a:pPr>
            <a:r>
              <a:rPr lang="en-US" sz="1000" kern="1200" dirty="0" smtClean="0">
                <a:solidFill>
                  <a:schemeClr val="tx1"/>
                </a:solidFill>
                <a:latin typeface="Arial"/>
                <a:ea typeface="MS PGothic" pitchFamily="34" charset="-128"/>
                <a:cs typeface="+mn-cs"/>
              </a:rPr>
              <a:t>Some software products marketed by SAP SE and its distributors contain proprietary software components of other software vendors.</a:t>
            </a:r>
          </a:p>
          <a:p>
            <a:pPr>
              <a:spcBef>
                <a:spcPts val="1200"/>
              </a:spcBef>
            </a:pPr>
            <a:r>
              <a:rPr lang="en-US" sz="1000" kern="1200" dirty="0" smtClean="0">
                <a:solidFill>
                  <a:schemeClr val="tx1"/>
                </a:solidFill>
                <a:latin typeface="Arial"/>
                <a:ea typeface="MS PGothic" pitchFamily="34" charset="-128"/>
                <a:cs typeface="+mn-cs"/>
              </a:rPr>
              <a:t>National product specifications may vary.</a:t>
            </a:r>
          </a:p>
          <a:p>
            <a:pPr>
              <a:spcBef>
                <a:spcPts val="1200"/>
              </a:spcBef>
            </a:pPr>
            <a:r>
              <a:rPr lang="en-US" sz="1000" kern="1200" dirty="0" smtClean="0">
                <a:solidFill>
                  <a:schemeClr val="tx1"/>
                </a:solidFill>
                <a:latin typeface="Arial"/>
                <a:ea typeface="MS PGothic" pitchFamily="34" charset="-128"/>
                <a:cs typeface="+mn-cs"/>
              </a:rPr>
              <a:t>These materials are provided by SAP SE or an SAP affiliate company for informational purposes only, without representation or warranty of any kind, and SAP SE or its affiliated companies shall not be liable for errors or omissions with respect to the materials. The only warranties for SAP SE or </a:t>
            </a:r>
            <a:br>
              <a:rPr lang="en-US" sz="1000" kern="1200" dirty="0" smtClean="0">
                <a:solidFill>
                  <a:schemeClr val="tx1"/>
                </a:solidFill>
                <a:latin typeface="Arial"/>
                <a:ea typeface="MS PGothic" pitchFamily="34" charset="-128"/>
                <a:cs typeface="+mn-cs"/>
              </a:rPr>
            </a:br>
            <a:r>
              <a:rPr lang="en-US" sz="1000" kern="1200" dirty="0" smtClean="0">
                <a:solidFill>
                  <a:schemeClr val="tx1"/>
                </a:solidFill>
                <a:latin typeface="Arial"/>
                <a:ea typeface="MS PGothic" pitchFamily="34" charset="-128"/>
                <a:cs typeface="+mn-cs"/>
              </a:rPr>
              <a:t>SAP affiliate company products and services are those that are set forth in the express warranty statements accompanying such products and </a:t>
            </a:r>
            <a:br>
              <a:rPr lang="en-US" sz="1000" kern="1200" dirty="0" smtClean="0">
                <a:solidFill>
                  <a:schemeClr val="tx1"/>
                </a:solidFill>
                <a:latin typeface="Arial"/>
                <a:ea typeface="MS PGothic" pitchFamily="34" charset="-128"/>
                <a:cs typeface="+mn-cs"/>
              </a:rPr>
            </a:br>
            <a:r>
              <a:rPr lang="en-US" sz="1000" kern="1200" dirty="0" smtClean="0">
                <a:solidFill>
                  <a:schemeClr val="tx1"/>
                </a:solidFill>
                <a:latin typeface="Arial"/>
                <a:ea typeface="MS PGothic" pitchFamily="34" charset="-128"/>
                <a:cs typeface="+mn-cs"/>
              </a:rPr>
              <a:t>services, if any. Nothing herein should be construed as constituting an additional warranty. </a:t>
            </a:r>
          </a:p>
          <a:p>
            <a:pPr>
              <a:spcBef>
                <a:spcPts val="1200"/>
              </a:spcBef>
            </a:pPr>
            <a:r>
              <a:rPr lang="en-US" sz="1000" kern="1200" dirty="0" smtClean="0">
                <a:solidFill>
                  <a:schemeClr val="tx1"/>
                </a:solidFill>
                <a:latin typeface="Arial"/>
                <a:ea typeface="MS PGothic"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p:txBody>
      </p:sp>
    </p:spTree>
    <p:extLst>
      <p:ext uri="{BB962C8B-B14F-4D97-AF65-F5344CB8AC3E}">
        <p14:creationId xmlns:p14="http://schemas.microsoft.com/office/powerpoint/2010/main" val="3334749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956892-5565-4CB3-8EED-A802AF9AF5B7}" type="datetimeFigureOut">
              <a:rPr lang="en-US" smtClean="0"/>
              <a:t>11/26/2014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BD19D-98EA-4707-9DB2-1CBF84C6AFDB}" type="slidenum">
              <a:rPr lang="en-US" smtClean="0"/>
              <a:t>‹#›</a:t>
            </a:fld>
            <a:endParaRPr lang="en-US"/>
          </a:p>
        </p:txBody>
      </p:sp>
    </p:spTree>
    <p:extLst>
      <p:ext uri="{BB962C8B-B14F-4D97-AF65-F5344CB8AC3E}">
        <p14:creationId xmlns:p14="http://schemas.microsoft.com/office/powerpoint/2010/main" val="2492259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956892-5565-4CB3-8EED-A802AF9AF5B7}" type="datetimeFigureOut">
              <a:rPr lang="en-US" smtClean="0"/>
              <a:t>11/26/2014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BD19D-98EA-4707-9DB2-1CBF84C6AFDB}" type="slidenum">
              <a:rPr lang="en-US" smtClean="0"/>
              <a:t>‹#›</a:t>
            </a:fld>
            <a:endParaRPr lang="en-US"/>
          </a:p>
        </p:txBody>
      </p:sp>
    </p:spTree>
    <p:extLst>
      <p:ext uri="{BB962C8B-B14F-4D97-AF65-F5344CB8AC3E}">
        <p14:creationId xmlns:p14="http://schemas.microsoft.com/office/powerpoint/2010/main" val="2631625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956892-5565-4CB3-8EED-A802AF9AF5B7}" type="datetimeFigureOut">
              <a:rPr lang="en-US" smtClean="0"/>
              <a:t>11/26/2014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9BD19D-98EA-4707-9DB2-1CBF84C6AFDB}" type="slidenum">
              <a:rPr lang="en-US" smtClean="0"/>
              <a:t>‹#›</a:t>
            </a:fld>
            <a:endParaRPr lang="en-US"/>
          </a:p>
        </p:txBody>
      </p:sp>
    </p:spTree>
    <p:extLst>
      <p:ext uri="{BB962C8B-B14F-4D97-AF65-F5344CB8AC3E}">
        <p14:creationId xmlns:p14="http://schemas.microsoft.com/office/powerpoint/2010/main" val="3655237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956892-5565-4CB3-8EED-A802AF9AF5B7}" type="datetimeFigureOut">
              <a:rPr lang="en-US" smtClean="0"/>
              <a:t>11/26/2014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9BD19D-98EA-4707-9DB2-1CBF84C6AFDB}" type="slidenum">
              <a:rPr lang="en-US" smtClean="0"/>
              <a:t>‹#›</a:t>
            </a:fld>
            <a:endParaRPr lang="en-US"/>
          </a:p>
        </p:txBody>
      </p:sp>
    </p:spTree>
    <p:extLst>
      <p:ext uri="{BB962C8B-B14F-4D97-AF65-F5344CB8AC3E}">
        <p14:creationId xmlns:p14="http://schemas.microsoft.com/office/powerpoint/2010/main" val="3153292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956892-5565-4CB3-8EED-A802AF9AF5B7}" type="datetimeFigureOut">
              <a:rPr lang="en-US" smtClean="0"/>
              <a:t>11/26/2014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9BD19D-98EA-4707-9DB2-1CBF84C6AFDB}" type="slidenum">
              <a:rPr lang="en-US" smtClean="0"/>
              <a:t>‹#›</a:t>
            </a:fld>
            <a:endParaRPr lang="en-US"/>
          </a:p>
        </p:txBody>
      </p:sp>
    </p:spTree>
    <p:extLst>
      <p:ext uri="{BB962C8B-B14F-4D97-AF65-F5344CB8AC3E}">
        <p14:creationId xmlns:p14="http://schemas.microsoft.com/office/powerpoint/2010/main" val="907451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956892-5565-4CB3-8EED-A802AF9AF5B7}" type="datetimeFigureOut">
              <a:rPr lang="en-US" smtClean="0"/>
              <a:t>11/26/2014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9BD19D-98EA-4707-9DB2-1CBF84C6AFDB}" type="slidenum">
              <a:rPr lang="en-US" smtClean="0"/>
              <a:t>‹#›</a:t>
            </a:fld>
            <a:endParaRPr lang="en-US"/>
          </a:p>
        </p:txBody>
      </p:sp>
    </p:spTree>
    <p:extLst>
      <p:ext uri="{BB962C8B-B14F-4D97-AF65-F5344CB8AC3E}">
        <p14:creationId xmlns:p14="http://schemas.microsoft.com/office/powerpoint/2010/main" val="62798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956892-5565-4CB3-8EED-A802AF9AF5B7}" type="datetimeFigureOut">
              <a:rPr lang="en-US" smtClean="0"/>
              <a:t>11/26/2014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9BD19D-98EA-4707-9DB2-1CBF84C6AFDB}" type="slidenum">
              <a:rPr lang="en-US" smtClean="0"/>
              <a:t>‹#›</a:t>
            </a:fld>
            <a:endParaRPr lang="en-US"/>
          </a:p>
        </p:txBody>
      </p:sp>
    </p:spTree>
    <p:extLst>
      <p:ext uri="{BB962C8B-B14F-4D97-AF65-F5344CB8AC3E}">
        <p14:creationId xmlns:p14="http://schemas.microsoft.com/office/powerpoint/2010/main" val="3345416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956892-5565-4CB3-8EED-A802AF9AF5B7}" type="datetimeFigureOut">
              <a:rPr lang="en-US" smtClean="0"/>
              <a:t>11/26/2014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9BD19D-98EA-4707-9DB2-1CBF84C6AFDB}" type="slidenum">
              <a:rPr lang="en-US" smtClean="0"/>
              <a:t>‹#›</a:t>
            </a:fld>
            <a:endParaRPr lang="en-US"/>
          </a:p>
        </p:txBody>
      </p:sp>
    </p:spTree>
    <p:extLst>
      <p:ext uri="{BB962C8B-B14F-4D97-AF65-F5344CB8AC3E}">
        <p14:creationId xmlns:p14="http://schemas.microsoft.com/office/powerpoint/2010/main" val="271635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956892-5565-4CB3-8EED-A802AF9AF5B7}" type="datetimeFigureOut">
              <a:rPr lang="en-US" smtClean="0"/>
              <a:t>11/26/2014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9BD19D-98EA-4707-9DB2-1CBF84C6AFDB}" type="slidenum">
              <a:rPr lang="en-US" smtClean="0"/>
              <a:t>‹#›</a:t>
            </a:fld>
            <a:endParaRPr lang="en-US"/>
          </a:p>
        </p:txBody>
      </p:sp>
    </p:spTree>
    <p:extLst>
      <p:ext uri="{BB962C8B-B14F-4D97-AF65-F5344CB8AC3E}">
        <p14:creationId xmlns:p14="http://schemas.microsoft.com/office/powerpoint/2010/main" val="3096033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0" y="-158257"/>
            <a:ext cx="9144000" cy="7016257"/>
          </a:xfrm>
          <a:prstGeom prst="rect">
            <a:avLst/>
          </a:prstGeom>
        </p:spPr>
      </p:pic>
      <p:pic>
        <p:nvPicPr>
          <p:cNvPr id="14" name="Picture 13" descr="SAP_grad_R_pref.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531" y="2113807"/>
            <a:ext cx="4051215" cy="2005940"/>
          </a:xfrm>
          <a:prstGeom prst="rect">
            <a:avLst/>
          </a:prstGeom>
        </p:spPr>
      </p:pic>
      <p:sp>
        <p:nvSpPr>
          <p:cNvPr id="13" name="Title 1"/>
          <p:cNvSpPr>
            <a:spLocks noGrp="1"/>
          </p:cNvSpPr>
          <p:nvPr>
            <p:ph type="title"/>
          </p:nvPr>
        </p:nvSpPr>
        <p:spPr>
          <a:xfrm>
            <a:off x="457200" y="274638"/>
            <a:ext cx="8229600" cy="1143000"/>
          </a:xfrm>
        </p:spPr>
        <p:txBody>
          <a:bodyPr>
            <a:normAutofit/>
          </a:bodyPr>
          <a:lstStyle/>
          <a:p>
            <a:r>
              <a:rPr lang="hu-HU" sz="5400" b="1" dirty="0">
                <a:solidFill>
                  <a:schemeClr val="bg1"/>
                </a:solidFill>
                <a:effectLst>
                  <a:outerShdw blurRad="50800" dist="38100" dir="2700000" algn="tl" rotWithShape="0">
                    <a:prstClr val="black">
                      <a:alpha val="40000"/>
                    </a:prstClr>
                  </a:outerShdw>
                </a:effectLst>
              </a:rPr>
              <a:t>Design Thinking módszertan</a:t>
            </a:r>
            <a:endParaRPr lang="en-US" sz="5400" b="1" dirty="0">
              <a:solidFill>
                <a:schemeClr val="bg1"/>
              </a:solidFill>
              <a:effectLst>
                <a:outerShdw blurRad="50800" dist="38100" dir="2700000" algn="tl" rotWithShape="0">
                  <a:prstClr val="black">
                    <a:alpha val="40000"/>
                  </a:prstClr>
                </a:outerShdw>
              </a:effectLst>
            </a:endParaRPr>
          </a:p>
        </p:txBody>
      </p:sp>
      <p:sp>
        <p:nvSpPr>
          <p:cNvPr id="15" name="Subtitle 2"/>
          <p:cNvSpPr txBox="1">
            <a:spLocks/>
          </p:cNvSpPr>
          <p:nvPr/>
        </p:nvSpPr>
        <p:spPr>
          <a:xfrm>
            <a:off x="6228184" y="3557747"/>
            <a:ext cx="2736304" cy="1124000"/>
          </a:xfrm>
          <a:prstGeom prst="rect">
            <a:avLst/>
          </a:prstGeom>
        </p:spPr>
        <p:txBody>
          <a:bodyPr vert="horz" lIns="91440" tIns="45720" rIns="91440" bIns="45720" rtlCol="0">
            <a:normAutofit/>
          </a:bodyPr>
          <a:lstStyle>
            <a:lvl1pPr marL="342900" indent="-342900">
              <a:spcBef>
                <a:spcPct val="20000"/>
              </a:spcBef>
              <a:buFont typeface="Arial" panose="020B0604020202020204" pitchFamily="34" charset="0"/>
              <a:buChar char="•"/>
              <a:defRPr sz="3200"/>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hu-HU" b="1" dirty="0" smtClean="0"/>
              <a:t>Juhász Dániel</a:t>
            </a:r>
            <a:endParaRPr lang="hu-HU" b="1" dirty="0"/>
          </a:p>
          <a:p>
            <a:pPr marL="0" indent="0">
              <a:buNone/>
            </a:pPr>
            <a:r>
              <a:rPr lang="hu-HU" sz="2000" dirty="0" smtClean="0"/>
              <a:t>UI </a:t>
            </a:r>
            <a:r>
              <a:rPr lang="hu-HU" sz="2000" dirty="0" err="1" smtClean="0"/>
              <a:t>Designer</a:t>
            </a:r>
            <a:r>
              <a:rPr lang="hu-HU" sz="2000" dirty="0" smtClean="0"/>
              <a:t> / DT </a:t>
            </a:r>
            <a:r>
              <a:rPr lang="hu-HU" sz="2000" dirty="0" err="1" smtClean="0"/>
              <a:t>Coach</a:t>
            </a:r>
            <a:endParaRPr lang="hu-HU" sz="2000" dirty="0"/>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0252" y="4689204"/>
            <a:ext cx="1512168" cy="1516543"/>
          </a:xfrm>
          <a:prstGeom prst="rect">
            <a:avLst/>
          </a:prstGeom>
        </p:spPr>
      </p:pic>
      <p:sp>
        <p:nvSpPr>
          <p:cNvPr id="17" name="Subtitle 2"/>
          <p:cNvSpPr txBox="1">
            <a:spLocks/>
          </p:cNvSpPr>
          <p:nvPr/>
        </p:nvSpPr>
        <p:spPr>
          <a:xfrm>
            <a:off x="3131840" y="3557747"/>
            <a:ext cx="3096344" cy="1124000"/>
          </a:xfrm>
          <a:prstGeom prst="rect">
            <a:avLst/>
          </a:prstGeom>
        </p:spPr>
        <p:txBody>
          <a:bodyPr vert="horz" lIns="91440" tIns="45720" rIns="91440" bIns="45720" rtlCol="0">
            <a:normAutofit/>
          </a:bodyPr>
          <a:lstStyle>
            <a:lvl1pPr marL="342900" indent="-342900">
              <a:spcBef>
                <a:spcPct val="20000"/>
              </a:spcBef>
              <a:buFont typeface="Arial" panose="020B0604020202020204" pitchFamily="34" charset="0"/>
              <a:buChar char="•"/>
              <a:defRPr sz="3200"/>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hu-HU" b="1" dirty="0">
                <a:effectLst>
                  <a:outerShdw blurRad="50800" dist="38100" dir="2700000" algn="tl" rotWithShape="0">
                    <a:schemeClr val="bg1">
                      <a:alpha val="40000"/>
                    </a:schemeClr>
                  </a:outerShdw>
                </a:effectLst>
              </a:rPr>
              <a:t>Buday Balázs</a:t>
            </a:r>
          </a:p>
          <a:p>
            <a:pPr marL="0" indent="0">
              <a:buNone/>
            </a:pPr>
            <a:r>
              <a:rPr lang="hu-HU" sz="2000" dirty="0" err="1">
                <a:effectLst>
                  <a:outerShdw blurRad="50800" dist="38100" dir="2700000" algn="tl" rotWithShape="0">
                    <a:schemeClr val="bg1">
                      <a:alpha val="40000"/>
                    </a:schemeClr>
                  </a:outerShdw>
                </a:effectLst>
              </a:rPr>
              <a:t>Product</a:t>
            </a:r>
            <a:r>
              <a:rPr lang="hu-HU" sz="2000" dirty="0">
                <a:effectLst>
                  <a:outerShdw blurRad="50800" dist="38100" dir="2700000" algn="tl" rotWithShape="0">
                    <a:schemeClr val="bg1">
                      <a:alpha val="40000"/>
                    </a:schemeClr>
                  </a:outerShdw>
                </a:effectLst>
              </a:rPr>
              <a:t> </a:t>
            </a:r>
            <a:r>
              <a:rPr lang="hu-HU" sz="2000" dirty="0" err="1" smtClean="0">
                <a:effectLst>
                  <a:outerShdw blurRad="50800" dist="38100" dir="2700000" algn="tl" rotWithShape="0">
                    <a:schemeClr val="bg1">
                      <a:alpha val="40000"/>
                    </a:schemeClr>
                  </a:outerShdw>
                </a:effectLst>
              </a:rPr>
              <a:t>Owner</a:t>
            </a:r>
            <a:r>
              <a:rPr lang="hu-HU" sz="2000" dirty="0" smtClean="0">
                <a:effectLst>
                  <a:outerShdw blurRad="50800" dist="38100" dir="2700000" algn="tl" rotWithShape="0">
                    <a:schemeClr val="bg1">
                      <a:alpha val="40000"/>
                    </a:schemeClr>
                  </a:outerShdw>
                </a:effectLst>
              </a:rPr>
              <a:t> / DT </a:t>
            </a:r>
            <a:r>
              <a:rPr lang="hu-HU" sz="2000" dirty="0" err="1" smtClean="0">
                <a:effectLst>
                  <a:outerShdw blurRad="50800" dist="38100" dir="2700000" algn="tl" rotWithShape="0">
                    <a:schemeClr val="bg1">
                      <a:alpha val="40000"/>
                    </a:schemeClr>
                  </a:outerShdw>
                </a:effectLst>
              </a:rPr>
              <a:t>Coach</a:t>
            </a:r>
            <a:endParaRPr lang="hu-HU" sz="2000" dirty="0">
              <a:effectLst>
                <a:outerShdw blurRad="50800" dist="38100" dir="2700000" algn="tl" rotWithShape="0">
                  <a:schemeClr val="bg1">
                    <a:alpha val="40000"/>
                  </a:schemeClr>
                </a:outerShdw>
              </a:effectLst>
            </a:endParaRP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1925" y="4681747"/>
            <a:ext cx="1520149" cy="1524000"/>
          </a:xfrm>
          <a:prstGeom prst="rect">
            <a:avLst/>
          </a:prstGeom>
        </p:spPr>
      </p:pic>
    </p:spTree>
    <p:extLst>
      <p:ext uri="{BB962C8B-B14F-4D97-AF65-F5344CB8AC3E}">
        <p14:creationId xmlns:p14="http://schemas.microsoft.com/office/powerpoint/2010/main" val="2938803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369" y="1988840"/>
            <a:ext cx="9663381"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3030343464"/>
              </p:ext>
            </p:extLst>
          </p:nvPr>
        </p:nvGraphicFramePr>
        <p:xfrm>
          <a:off x="236010" y="-594293"/>
          <a:ext cx="8671981" cy="67595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Title 1"/>
          <p:cNvSpPr txBox="1">
            <a:spLocks/>
          </p:cNvSpPr>
          <p:nvPr/>
        </p:nvSpPr>
        <p:spPr>
          <a:xfrm>
            <a:off x="1187624" y="6348069"/>
            <a:ext cx="7848872" cy="441307"/>
          </a:xfrm>
          <a:prstGeom prst="rect">
            <a:avLst/>
          </a:prstGeom>
          <a:effectLst/>
        </p:spPr>
        <p:txBody>
          <a:bodyPr lIns="0" tIns="0" rIns="0" bIns="0" anchor="ctr"/>
          <a:lstStyle>
            <a:lvl1pPr algn="r" defTabSz="1088776" rtl="0" eaLnBrk="1" latinLnBrk="0" hangingPunct="1">
              <a:spcBef>
                <a:spcPct val="0"/>
              </a:spcBef>
              <a:buNone/>
              <a:defRPr lang="en-US" sz="3200" b="1" kern="1200" cap="all" baseline="0" smtClean="0">
                <a:solidFill>
                  <a:schemeClr val="bg1"/>
                </a:solidFill>
                <a:latin typeface="+mj-lt"/>
                <a:ea typeface="+mj-ea"/>
                <a:cs typeface="+mj-cs"/>
              </a:defRPr>
            </a:lvl1pPr>
          </a:lstStyle>
          <a:p>
            <a:endParaRPr dirty="0">
              <a:solidFill>
                <a:srgbClr val="FFFFFF"/>
              </a:solidFill>
            </a:endParaRPr>
          </a:p>
        </p:txBody>
      </p:sp>
      <p:sp>
        <p:nvSpPr>
          <p:cNvPr id="13" name="TextBox 12"/>
          <p:cNvSpPr txBox="1"/>
          <p:nvPr/>
        </p:nvSpPr>
        <p:spPr>
          <a:xfrm>
            <a:off x="755576" y="498738"/>
            <a:ext cx="7462838" cy="553998"/>
          </a:xfrm>
          <a:prstGeom prst="rect">
            <a:avLst/>
          </a:prstGeom>
          <a:noFill/>
        </p:spPr>
        <p:txBody>
          <a:bodyPr wrap="square" lIns="0" tIns="0" rIns="0" bIns="0" rtlCol="0">
            <a:spAutoFit/>
          </a:bodyPr>
          <a:lstStyle/>
          <a:p>
            <a:pPr algn="ctr" defTabSz="1023557" fontAlgn="base">
              <a:spcBef>
                <a:spcPct val="0"/>
              </a:spcBef>
              <a:spcAft>
                <a:spcPct val="0"/>
              </a:spcAft>
              <a:defRPr/>
            </a:pPr>
            <a:r>
              <a:rPr lang="hu-HU" sz="3600" kern="0" dirty="0" smtClean="0">
                <a:solidFill>
                  <a:prstClr val="white">
                    <a:lumMod val="50000"/>
                  </a:prstClr>
                </a:solidFill>
                <a:latin typeface="+mj-lt"/>
              </a:rPr>
              <a:t>A DT</a:t>
            </a:r>
            <a:r>
              <a:rPr lang="hu-HU" sz="3600" b="1" kern="0" dirty="0" smtClean="0">
                <a:solidFill>
                  <a:srgbClr val="F9BC16"/>
                </a:solidFill>
                <a:latin typeface="+mj-lt"/>
              </a:rPr>
              <a:t> lépések</a:t>
            </a:r>
            <a:endParaRPr lang="en-US" sz="3600" b="1" kern="0" dirty="0">
              <a:solidFill>
                <a:srgbClr val="F9BC16"/>
              </a:solidFill>
              <a:latin typeface="+mj-lt"/>
            </a:endParaRPr>
          </a:p>
        </p:txBody>
      </p:sp>
    </p:spTree>
    <p:extLst>
      <p:ext uri="{BB962C8B-B14F-4D97-AF65-F5344CB8AC3E}">
        <p14:creationId xmlns:p14="http://schemas.microsoft.com/office/powerpoint/2010/main" val="1300892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683568" y="-329545"/>
            <a:ext cx="7699692" cy="5774769"/>
          </a:xfrm>
        </p:spPr>
      </p:pic>
      <p:sp>
        <p:nvSpPr>
          <p:cNvPr id="5" name="TextBox 4"/>
          <p:cNvSpPr txBox="1"/>
          <p:nvPr/>
        </p:nvSpPr>
        <p:spPr>
          <a:xfrm>
            <a:off x="755576" y="245922"/>
            <a:ext cx="7462838" cy="553998"/>
          </a:xfrm>
          <a:prstGeom prst="rect">
            <a:avLst/>
          </a:prstGeom>
          <a:noFill/>
        </p:spPr>
        <p:txBody>
          <a:bodyPr wrap="square" lIns="0" tIns="0" rIns="0" bIns="0" rtlCol="0">
            <a:spAutoFit/>
          </a:bodyPr>
          <a:lstStyle/>
          <a:p>
            <a:pPr algn="ctr" defTabSz="1023557" fontAlgn="base">
              <a:spcBef>
                <a:spcPct val="0"/>
              </a:spcBef>
              <a:spcAft>
                <a:spcPct val="0"/>
              </a:spcAft>
              <a:defRPr/>
            </a:pPr>
            <a:r>
              <a:rPr lang="hu-HU" sz="3600" kern="0" dirty="0" smtClean="0">
                <a:solidFill>
                  <a:prstClr val="white">
                    <a:lumMod val="50000"/>
                  </a:prstClr>
                </a:solidFill>
                <a:latin typeface="+mj-lt"/>
              </a:rPr>
              <a:t>A DT</a:t>
            </a:r>
            <a:r>
              <a:rPr lang="hu-HU" sz="3600" b="1" kern="0" dirty="0" smtClean="0">
                <a:solidFill>
                  <a:srgbClr val="F9BC16"/>
                </a:solidFill>
                <a:latin typeface="+mj-lt"/>
              </a:rPr>
              <a:t> iteráció</a:t>
            </a:r>
            <a:endParaRPr lang="en-US" sz="3600" b="1" kern="0" dirty="0">
              <a:solidFill>
                <a:srgbClr val="F9BC16"/>
              </a:solidFill>
              <a:latin typeface="+mj-lt"/>
            </a:endParaRPr>
          </a:p>
        </p:txBody>
      </p:sp>
      <p:sp>
        <p:nvSpPr>
          <p:cNvPr id="6" name="Text Placeholder 2"/>
          <p:cNvSpPr txBox="1">
            <a:spLocks/>
          </p:cNvSpPr>
          <p:nvPr/>
        </p:nvSpPr>
        <p:spPr>
          <a:xfrm>
            <a:off x="827584" y="4104456"/>
            <a:ext cx="5809133" cy="2420888"/>
          </a:xfrm>
          <a:prstGeom prst="rect">
            <a:avLst/>
          </a:prstGeom>
          <a:solidFill>
            <a:schemeClr val="tx1">
              <a:alpha val="60000"/>
            </a:schemeClr>
          </a:solidFill>
        </p:spPr>
        <p:txBody>
          <a:bodyPr vert="horz" lIns="91440" tIns="45720" rIns="91440" bIns="45720" rtlCol="0" anchor="ctr">
            <a:noAutofit/>
          </a:bodyPr>
          <a:lstStyle>
            <a:defPPr>
              <a:defRPr lang="hu-H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3200" dirty="0">
                <a:solidFill>
                  <a:schemeClr val="bg1"/>
                </a:solidFill>
              </a:rPr>
              <a:t>Frank Lloyd </a:t>
            </a:r>
            <a:r>
              <a:rPr lang="en-US" sz="3200" dirty="0" smtClean="0">
                <a:solidFill>
                  <a:schemeClr val="bg1"/>
                </a:solidFill>
              </a:rPr>
              <a:t>Wright</a:t>
            </a:r>
            <a:r>
              <a:rPr lang="hu-HU" sz="3200" dirty="0" smtClean="0">
                <a:solidFill>
                  <a:schemeClr val="bg1"/>
                </a:solidFill>
              </a:rPr>
              <a:t>:</a:t>
            </a:r>
          </a:p>
          <a:p>
            <a:pPr>
              <a:defRPr/>
            </a:pPr>
            <a:endParaRPr lang="hu-HU" sz="3200" dirty="0" smtClean="0">
              <a:solidFill>
                <a:schemeClr val="bg1"/>
              </a:solidFill>
            </a:endParaRPr>
          </a:p>
          <a:p>
            <a:pPr algn="r">
              <a:defRPr/>
            </a:pPr>
            <a:r>
              <a:rPr lang="hu-HU" sz="3200" dirty="0" smtClean="0">
                <a:solidFill>
                  <a:schemeClr val="bg1"/>
                </a:solidFill>
              </a:rPr>
              <a:t>„Kijavíthatod </a:t>
            </a:r>
            <a:r>
              <a:rPr lang="hu-HU" sz="3200" dirty="0">
                <a:solidFill>
                  <a:schemeClr val="bg1"/>
                </a:solidFill>
              </a:rPr>
              <a:t>egy radírral </a:t>
            </a:r>
            <a:endParaRPr lang="hu-HU" sz="3200" dirty="0" smtClean="0">
              <a:solidFill>
                <a:schemeClr val="bg1"/>
              </a:solidFill>
            </a:endParaRPr>
          </a:p>
          <a:p>
            <a:pPr algn="r">
              <a:defRPr/>
            </a:pPr>
            <a:r>
              <a:rPr lang="hu-HU" sz="3200" dirty="0" smtClean="0">
                <a:solidFill>
                  <a:schemeClr val="bg1"/>
                </a:solidFill>
              </a:rPr>
              <a:t>most a tervezőasztalon, </a:t>
            </a:r>
          </a:p>
          <a:p>
            <a:pPr algn="r">
              <a:defRPr/>
            </a:pPr>
            <a:r>
              <a:rPr lang="hu-HU" sz="3200" dirty="0" smtClean="0">
                <a:solidFill>
                  <a:schemeClr val="bg1"/>
                </a:solidFill>
              </a:rPr>
              <a:t>vagy egy kalapáccsal később.”</a:t>
            </a:r>
            <a:endParaRPr lang="de-DE" sz="3200" dirty="0">
              <a:solidFill>
                <a:schemeClr val="bg1"/>
              </a:solidFill>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6717" y="4104456"/>
            <a:ext cx="1656070" cy="242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6227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75707_l_srgb_s_gl.jpg"/>
          <p:cNvPicPr>
            <a:picLocks noChangeAspect="1"/>
          </p:cNvPicPr>
          <p:nvPr/>
        </p:nvPicPr>
        <p:blipFill rotWithShape="1">
          <a:blip r:embed="rId3" cstate="print">
            <a:extLst>
              <a:ext uri="{28A0092B-C50C-407E-A947-70E740481C1C}">
                <a14:useLocalDpi xmlns:a14="http://schemas.microsoft.com/office/drawing/2010/main" val="0"/>
              </a:ext>
            </a:extLst>
          </a:blip>
          <a:srcRect l="48" t="6973" b="5745"/>
          <a:stretch/>
        </p:blipFill>
        <p:spPr>
          <a:xfrm>
            <a:off x="0" y="900015"/>
            <a:ext cx="9144000" cy="5957983"/>
          </a:xfrm>
          <a:prstGeom prst="rect">
            <a:avLst/>
          </a:prstGeom>
        </p:spPr>
      </p:pic>
      <p:sp>
        <p:nvSpPr>
          <p:cNvPr id="2" name="Title 1"/>
          <p:cNvSpPr>
            <a:spLocks noGrp="1"/>
          </p:cNvSpPr>
          <p:nvPr>
            <p:ph type="title"/>
          </p:nvPr>
        </p:nvSpPr>
        <p:spPr>
          <a:xfrm>
            <a:off x="467544" y="18193"/>
            <a:ext cx="8229600" cy="1143000"/>
          </a:xfrm>
        </p:spPr>
        <p:txBody>
          <a:bodyPr>
            <a:normAutofit/>
          </a:bodyPr>
          <a:lstStyle/>
          <a:p>
            <a:r>
              <a:rPr lang="en-US" sz="3600" b="1" kern="0" dirty="0">
                <a:solidFill>
                  <a:srgbClr val="F9BC16"/>
                </a:solidFill>
                <a:ea typeface="+mn-ea"/>
                <a:cs typeface="+mn-cs"/>
              </a:rPr>
              <a:t>Mit remélhet a megrendelő?</a:t>
            </a:r>
          </a:p>
        </p:txBody>
      </p:sp>
      <p:sp>
        <p:nvSpPr>
          <p:cNvPr id="4" name="Text Placeholder 2"/>
          <p:cNvSpPr>
            <a:spLocks noGrp="1"/>
          </p:cNvSpPr>
          <p:nvPr>
            <p:ph type="body" sz="quarter" idx="10"/>
          </p:nvPr>
        </p:nvSpPr>
        <p:spPr>
          <a:xfrm>
            <a:off x="4833619" y="2996952"/>
            <a:ext cx="4294018" cy="3091475"/>
          </a:xfrm>
          <a:solidFill>
            <a:schemeClr val="tx1">
              <a:alpha val="60000"/>
            </a:schemeClr>
          </a:solidFill>
        </p:spPr>
        <p:txBody>
          <a:bodyPr>
            <a:normAutofit/>
          </a:bodyPr>
          <a:lstStyle/>
          <a:p>
            <a:pPr lvl="0"/>
            <a:r>
              <a:rPr lang="en-US" dirty="0" smtClean="0">
                <a:solidFill>
                  <a:schemeClr val="bg1"/>
                </a:solidFill>
              </a:rPr>
              <a:t>Innováció</a:t>
            </a:r>
          </a:p>
          <a:p>
            <a:r>
              <a:rPr lang="en-US" dirty="0">
                <a:solidFill>
                  <a:schemeClr val="bg1"/>
                </a:solidFill>
              </a:rPr>
              <a:t>Felhasználói fókusz</a:t>
            </a:r>
            <a:endParaRPr lang="en-US" dirty="0" smtClean="0">
              <a:solidFill>
                <a:schemeClr val="bg1"/>
              </a:solidFill>
            </a:endParaRPr>
          </a:p>
          <a:p>
            <a:pPr lvl="0"/>
            <a:r>
              <a:rPr lang="en-US" dirty="0">
                <a:solidFill>
                  <a:schemeClr val="bg1"/>
                </a:solidFill>
              </a:rPr>
              <a:t>Jól definiált scope</a:t>
            </a:r>
            <a:endParaRPr lang="en-US" dirty="0" smtClean="0">
              <a:solidFill>
                <a:schemeClr val="bg1"/>
              </a:solidFill>
            </a:endParaRPr>
          </a:p>
          <a:p>
            <a:pPr lvl="0"/>
            <a:r>
              <a:rPr lang="en-US" dirty="0" smtClean="0">
                <a:solidFill>
                  <a:schemeClr val="bg1"/>
                </a:solidFill>
              </a:rPr>
              <a:t>Szorosabb kapcsolat a fejlesztőcsapattal</a:t>
            </a:r>
          </a:p>
        </p:txBody>
      </p:sp>
    </p:spTree>
    <p:extLst>
      <p:ext uri="{BB962C8B-B14F-4D97-AF65-F5344CB8AC3E}">
        <p14:creationId xmlns:p14="http://schemas.microsoft.com/office/powerpoint/2010/main" val="264447057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164552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pad2-smartcovertyping.jpg?w=610.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Rectangle 2"/>
          <p:cNvSpPr/>
          <p:nvPr/>
        </p:nvSpPr>
        <p:spPr bwMode="gray">
          <a:xfrm>
            <a:off x="1" y="2743201"/>
            <a:ext cx="5486400" cy="2117258"/>
          </a:xfrm>
          <a:prstGeom prst="rect">
            <a:avLst/>
          </a:prstGeom>
          <a:solidFill>
            <a:schemeClr val="tx1">
              <a:lumMod val="85000"/>
              <a:lumOff val="15000"/>
              <a:alpha val="8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endParaRPr>
          </a:p>
        </p:txBody>
      </p:sp>
      <p:sp>
        <p:nvSpPr>
          <p:cNvPr id="4" name="TextBox 3"/>
          <p:cNvSpPr txBox="1"/>
          <p:nvPr/>
        </p:nvSpPr>
        <p:spPr>
          <a:xfrm>
            <a:off x="457200" y="3036699"/>
            <a:ext cx="4762871" cy="1477328"/>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hu-HU" sz="2400" kern="0" dirty="0" smtClean="0">
                <a:solidFill>
                  <a:schemeClr val="bg1"/>
                </a:solidFill>
                <a:ea typeface="Arial Unicode MS" pitchFamily="34" charset="-128"/>
                <a:cs typeface="Arial Unicode MS" pitchFamily="34" charset="-128"/>
              </a:rPr>
              <a:t>Az </a:t>
            </a:r>
            <a:r>
              <a:rPr lang="hu-HU" sz="2400" kern="0" dirty="0">
                <a:solidFill>
                  <a:schemeClr val="bg1"/>
                </a:solidFill>
                <a:ea typeface="Arial Unicode MS" pitchFamily="34" charset="-128"/>
                <a:cs typeface="Arial Unicode MS" pitchFamily="34" charset="-128"/>
              </a:rPr>
              <a:t>SAP megoldásokat több, mint </a:t>
            </a:r>
            <a:r>
              <a:rPr lang="hu-HU" sz="2400" kern="0" dirty="0">
                <a:solidFill>
                  <a:schemeClr val="accent1"/>
                </a:solidFill>
                <a:ea typeface="Arial Unicode MS" pitchFamily="34" charset="-128"/>
                <a:cs typeface="Arial Unicode MS" pitchFamily="34" charset="-128"/>
              </a:rPr>
              <a:t>261,000</a:t>
            </a:r>
            <a:r>
              <a:rPr lang="hu-HU" sz="2400" kern="0" dirty="0">
                <a:solidFill>
                  <a:schemeClr val="bg1"/>
                </a:solidFill>
                <a:ea typeface="Arial Unicode MS" pitchFamily="34" charset="-128"/>
                <a:cs typeface="Arial Unicode MS" pitchFamily="34" charset="-128"/>
              </a:rPr>
              <a:t> </a:t>
            </a:r>
            <a:r>
              <a:rPr lang="hu-HU" sz="2400" kern="0" dirty="0" smtClean="0">
                <a:solidFill>
                  <a:schemeClr val="bg1"/>
                </a:solidFill>
                <a:ea typeface="Arial Unicode MS" pitchFamily="34" charset="-128"/>
                <a:cs typeface="Arial Unicode MS" pitchFamily="34" charset="-128"/>
              </a:rPr>
              <a:t>vállalat használja</a:t>
            </a:r>
            <a:r>
              <a:rPr lang="hu-HU" sz="2400" kern="0" dirty="0">
                <a:solidFill>
                  <a:schemeClr val="bg1"/>
                </a:solidFill>
                <a:ea typeface="Arial Unicode MS" pitchFamily="34" charset="-128"/>
                <a:cs typeface="Arial Unicode MS" pitchFamily="34" charset="-128"/>
              </a:rPr>
              <a:t>, a világ </a:t>
            </a:r>
            <a:r>
              <a:rPr lang="hu-HU" sz="2400" kern="0" dirty="0" smtClean="0">
                <a:solidFill>
                  <a:schemeClr val="bg1"/>
                </a:solidFill>
                <a:ea typeface="Arial Unicode MS" pitchFamily="34" charset="-128"/>
                <a:cs typeface="Arial Unicode MS" pitchFamily="34" charset="-128"/>
              </a:rPr>
              <a:t>pénzügyi tranzakcióinak több, mint </a:t>
            </a:r>
            <a:r>
              <a:rPr lang="hu-HU" sz="2400" kern="0" dirty="0" smtClean="0">
                <a:solidFill>
                  <a:schemeClr val="accent1"/>
                </a:solidFill>
                <a:ea typeface="Arial Unicode MS" pitchFamily="34" charset="-128"/>
                <a:cs typeface="Arial Unicode MS" pitchFamily="34" charset="-128"/>
              </a:rPr>
              <a:t>63%</a:t>
            </a:r>
            <a:r>
              <a:rPr lang="hu-HU" sz="2400" kern="0" dirty="0">
                <a:solidFill>
                  <a:schemeClr val="bg1"/>
                </a:solidFill>
                <a:ea typeface="Arial Unicode MS" pitchFamily="34" charset="-128"/>
                <a:cs typeface="Arial Unicode MS" pitchFamily="34" charset="-128"/>
              </a:rPr>
              <a:t>-t </a:t>
            </a:r>
            <a:r>
              <a:rPr lang="hu-HU" sz="2400" kern="0" dirty="0" smtClean="0">
                <a:solidFill>
                  <a:schemeClr val="bg1"/>
                </a:solidFill>
                <a:ea typeface="Arial Unicode MS" pitchFamily="34" charset="-128"/>
                <a:cs typeface="Arial Unicode MS" pitchFamily="34" charset="-128"/>
              </a:rPr>
              <a:t>érintve.</a:t>
            </a:r>
            <a:endParaRPr lang="en-US" sz="2400" kern="0" dirty="0">
              <a:solidFill>
                <a:schemeClr val="bg1"/>
              </a:solidFill>
              <a:ea typeface="Arial Unicode MS" pitchFamily="34" charset="-128"/>
              <a:cs typeface="Arial Unicode MS" pitchFamily="34" charset="-128"/>
            </a:endParaRPr>
          </a:p>
        </p:txBody>
      </p:sp>
    </p:spTree>
    <p:extLst>
      <p:ext uri="{BB962C8B-B14F-4D97-AF65-F5344CB8AC3E}">
        <p14:creationId xmlns:p14="http://schemas.microsoft.com/office/powerpoint/2010/main" val="1645479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72197_h_ergb_s_gl.jpg"/>
          <p:cNvPicPr>
            <a:picLocks noChangeAspect="1"/>
          </p:cNvPicPr>
          <p:nvPr/>
        </p:nvPicPr>
        <p:blipFill rotWithShape="1">
          <a:blip r:embed="rId3" cstate="print">
            <a:extLst>
              <a:ext uri="{28A0092B-C50C-407E-A947-70E740481C1C}">
                <a14:useLocalDpi xmlns:a14="http://schemas.microsoft.com/office/drawing/2010/main" val="0"/>
              </a:ext>
            </a:extLst>
          </a:blip>
          <a:srcRect l="1" t="1817" r="13463" b="6418"/>
          <a:stretch/>
        </p:blipFill>
        <p:spPr>
          <a:xfrm>
            <a:off x="0" y="0"/>
            <a:ext cx="9144000" cy="6858000"/>
          </a:xfrm>
          <a:prstGeom prst="rect">
            <a:avLst/>
          </a:prstGeom>
        </p:spPr>
      </p:pic>
      <p:sp>
        <p:nvSpPr>
          <p:cNvPr id="7" name="Rectangle 6"/>
          <p:cNvSpPr/>
          <p:nvPr/>
        </p:nvSpPr>
        <p:spPr bwMode="gray">
          <a:xfrm>
            <a:off x="1" y="457200"/>
            <a:ext cx="5486400" cy="2209244"/>
          </a:xfrm>
          <a:prstGeom prst="rect">
            <a:avLst/>
          </a:prstGeom>
          <a:solidFill>
            <a:schemeClr val="tx1">
              <a:lumMod val="85000"/>
              <a:lumOff val="15000"/>
              <a:alpha val="85000"/>
            </a:schemeClr>
          </a:solidFill>
          <a:ln w="6350" algn="ctr">
            <a:noFill/>
            <a:miter lim="800000"/>
            <a:headEnd/>
            <a:tailEnd/>
          </a:ln>
        </p:spPr>
        <p:txBody>
          <a:bodyPr lIns="0" tIns="72000" rIns="90000" bIns="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endParaRPr>
          </a:p>
        </p:txBody>
      </p:sp>
      <p:sp>
        <p:nvSpPr>
          <p:cNvPr id="8" name="Rectangle 7"/>
          <p:cNvSpPr/>
          <p:nvPr/>
        </p:nvSpPr>
        <p:spPr bwMode="gray">
          <a:xfrm>
            <a:off x="228600" y="914401"/>
            <a:ext cx="5103535" cy="1119842"/>
          </a:xfrm>
          <a:prstGeom prst="rect">
            <a:avLst/>
          </a:prstGeom>
          <a:noFill/>
        </p:spPr>
        <p:txBody>
          <a:bodyPr wrap="square" lIns="0" tIns="0" rIns="0" bIns="0">
            <a:noAutofit/>
          </a:bodyPr>
          <a:lstStyle/>
          <a:p>
            <a:pPr fontAlgn="base">
              <a:spcAft>
                <a:spcPct val="0"/>
              </a:spcAft>
              <a:buClr>
                <a:srgbClr val="F0AB00"/>
              </a:buClr>
              <a:buSzPct val="80000"/>
            </a:pPr>
            <a:r>
              <a:rPr lang="hu-HU" sz="3200" dirty="0" smtClean="0">
                <a:solidFill>
                  <a:schemeClr val="bg1"/>
                </a:solidFill>
              </a:rPr>
              <a:t>Az </a:t>
            </a:r>
            <a:r>
              <a:rPr lang="en-US" sz="3200" dirty="0" smtClean="0">
                <a:solidFill>
                  <a:schemeClr val="bg1"/>
                </a:solidFill>
              </a:rPr>
              <a:t>SAP </a:t>
            </a:r>
            <a:r>
              <a:rPr lang="hu-HU" sz="3200" dirty="0" smtClean="0">
                <a:solidFill>
                  <a:schemeClr val="bg1"/>
                </a:solidFill>
              </a:rPr>
              <a:t>ügyfelei készítik és támogatják a világ gyógyászati eszközeinek a </a:t>
            </a:r>
            <a:r>
              <a:rPr lang="en-US" sz="3200" dirty="0" smtClean="0">
                <a:solidFill>
                  <a:srgbClr val="F0AB00"/>
                </a:solidFill>
              </a:rPr>
              <a:t>66%</a:t>
            </a:r>
            <a:r>
              <a:rPr lang="hu-HU" sz="3200" dirty="0" err="1">
                <a:solidFill>
                  <a:schemeClr val="bg1"/>
                </a:solidFill>
              </a:rPr>
              <a:t>-</a:t>
            </a:r>
            <a:r>
              <a:rPr lang="hu-HU" sz="3200" dirty="0" err="1" smtClean="0">
                <a:solidFill>
                  <a:schemeClr val="bg1"/>
                </a:solidFill>
              </a:rPr>
              <a:t>t</a:t>
            </a:r>
            <a:r>
              <a:rPr lang="hu-HU" sz="3200" dirty="0" smtClean="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1244045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274585_h_ergb_s_gl.jpg"/>
          <p:cNvPicPr>
            <a:picLocks noChangeAspect="1"/>
          </p:cNvPicPr>
          <p:nvPr/>
        </p:nvPicPr>
        <p:blipFill rotWithShape="1">
          <a:blip r:embed="rId3" cstate="print">
            <a:extLst>
              <a:ext uri="{28A0092B-C50C-407E-A947-70E740481C1C}">
                <a14:useLocalDpi xmlns:a14="http://schemas.microsoft.com/office/drawing/2010/main" val="0"/>
              </a:ext>
            </a:extLst>
          </a:blip>
          <a:srcRect t="2419" r="8169" b="-1"/>
          <a:stretch/>
        </p:blipFill>
        <p:spPr>
          <a:xfrm>
            <a:off x="0" y="0"/>
            <a:ext cx="9144000" cy="6858000"/>
          </a:xfrm>
          <a:prstGeom prst="rect">
            <a:avLst/>
          </a:prstGeom>
        </p:spPr>
      </p:pic>
      <p:sp>
        <p:nvSpPr>
          <p:cNvPr id="15" name="Rectangle 14"/>
          <p:cNvSpPr/>
          <p:nvPr/>
        </p:nvSpPr>
        <p:spPr bwMode="gray">
          <a:xfrm>
            <a:off x="1" y="457201"/>
            <a:ext cx="5486400" cy="1747663"/>
          </a:xfrm>
          <a:prstGeom prst="rect">
            <a:avLst/>
          </a:prstGeom>
          <a:solidFill>
            <a:schemeClr val="tx1">
              <a:lumMod val="85000"/>
              <a:lumOff val="15000"/>
              <a:alpha val="85000"/>
            </a:schemeClr>
          </a:solidFill>
          <a:ln w="6350" algn="ctr">
            <a:noFill/>
            <a:miter lim="800000"/>
            <a:headEnd/>
            <a:tailEnd/>
          </a:ln>
        </p:spPr>
        <p:txBody>
          <a:bodyPr lIns="0" tIns="72000" rIns="90000" bIns="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endParaRPr>
          </a:p>
        </p:txBody>
      </p:sp>
      <p:sp>
        <p:nvSpPr>
          <p:cNvPr id="16" name="Rectangle 15"/>
          <p:cNvSpPr/>
          <p:nvPr/>
        </p:nvSpPr>
        <p:spPr bwMode="gray">
          <a:xfrm>
            <a:off x="196313" y="836712"/>
            <a:ext cx="4598812" cy="859275"/>
          </a:xfrm>
          <a:prstGeom prst="rect">
            <a:avLst/>
          </a:prstGeom>
          <a:noFill/>
        </p:spPr>
        <p:txBody>
          <a:bodyPr wrap="square" lIns="0" tIns="0" rIns="0" bIns="0">
            <a:noAutofit/>
          </a:bodyPr>
          <a:lstStyle/>
          <a:p>
            <a:pPr fontAlgn="base">
              <a:spcAft>
                <a:spcPct val="0"/>
              </a:spcAft>
              <a:buClr>
                <a:srgbClr val="F0AB00"/>
              </a:buClr>
              <a:buSzPct val="80000"/>
            </a:pPr>
            <a:r>
              <a:rPr lang="hu-HU" sz="3200" dirty="0">
                <a:solidFill>
                  <a:schemeClr val="bg1"/>
                </a:solidFill>
              </a:rPr>
              <a:t>Az </a:t>
            </a:r>
            <a:r>
              <a:rPr lang="en-US" sz="3200" dirty="0">
                <a:solidFill>
                  <a:schemeClr val="bg1"/>
                </a:solidFill>
              </a:rPr>
              <a:t>SAP </a:t>
            </a:r>
            <a:r>
              <a:rPr lang="hu-HU" sz="3200" dirty="0">
                <a:solidFill>
                  <a:schemeClr val="bg1"/>
                </a:solidFill>
              </a:rPr>
              <a:t>ügyfelei </a:t>
            </a:r>
            <a:r>
              <a:rPr lang="hu-HU" sz="3200" dirty="0" smtClean="0">
                <a:solidFill>
                  <a:schemeClr val="bg1"/>
                </a:solidFill>
              </a:rPr>
              <a:t>állítják elő a világ söreinek </a:t>
            </a:r>
            <a:r>
              <a:rPr lang="hu-HU" sz="3200" dirty="0" smtClean="0">
                <a:solidFill>
                  <a:srgbClr val="F0AB00"/>
                </a:solidFill>
              </a:rPr>
              <a:t>72</a:t>
            </a:r>
            <a:r>
              <a:rPr lang="en-US" sz="3200" dirty="0" smtClean="0">
                <a:solidFill>
                  <a:srgbClr val="F0AB00"/>
                </a:solidFill>
              </a:rPr>
              <a:t>%</a:t>
            </a:r>
            <a:r>
              <a:rPr lang="hu-HU" sz="3200" dirty="0" err="1">
                <a:solidFill>
                  <a:schemeClr val="bg1"/>
                </a:solidFill>
              </a:rPr>
              <a:t>-t</a:t>
            </a:r>
            <a:r>
              <a:rPr lang="hu-HU" sz="3200" dirty="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1341117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483"/>
            <a:ext cx="8229600" cy="1143000"/>
          </a:xfrm>
        </p:spPr>
        <p:txBody>
          <a:bodyPr>
            <a:normAutofit/>
          </a:bodyPr>
          <a:lstStyle/>
          <a:p>
            <a:r>
              <a:rPr lang="en-US" sz="3600" b="1" kern="0" dirty="0">
                <a:solidFill>
                  <a:srgbClr val="F9BC16"/>
                </a:solidFill>
                <a:ea typeface="+mn-ea"/>
                <a:cs typeface="+mn-cs"/>
              </a:rPr>
              <a:t>Változások, kihívások</a:t>
            </a:r>
          </a:p>
        </p:txBody>
      </p:sp>
      <p:pic>
        <p:nvPicPr>
          <p:cNvPr id="4" name="Picture 3" descr="274657_l_srgb_s_gl.jpg"/>
          <p:cNvPicPr>
            <a:picLocks noChangeAspect="1"/>
          </p:cNvPicPr>
          <p:nvPr/>
        </p:nvPicPr>
        <p:blipFill rotWithShape="1">
          <a:blip r:embed="rId3" cstate="print">
            <a:extLst>
              <a:ext uri="{28A0092B-C50C-407E-A947-70E740481C1C}">
                <a14:useLocalDpi xmlns:a14="http://schemas.microsoft.com/office/drawing/2010/main" val="0"/>
              </a:ext>
            </a:extLst>
          </a:blip>
          <a:srcRect t="6369"/>
          <a:stretch/>
        </p:blipFill>
        <p:spPr>
          <a:xfrm>
            <a:off x="0" y="1022968"/>
            <a:ext cx="9144000" cy="5835032"/>
          </a:xfrm>
          <a:prstGeom prst="rect">
            <a:avLst/>
          </a:prstGeom>
        </p:spPr>
      </p:pic>
      <p:sp>
        <p:nvSpPr>
          <p:cNvPr id="3" name="Text Placeholder 2"/>
          <p:cNvSpPr>
            <a:spLocks noGrp="1"/>
          </p:cNvSpPr>
          <p:nvPr>
            <p:ph type="body" sz="quarter" idx="10"/>
          </p:nvPr>
        </p:nvSpPr>
        <p:spPr>
          <a:xfrm>
            <a:off x="107504" y="4077073"/>
            <a:ext cx="4968552" cy="2780928"/>
          </a:xfrm>
          <a:solidFill>
            <a:schemeClr val="tx1">
              <a:alpha val="60000"/>
            </a:schemeClr>
          </a:solidFill>
        </p:spPr>
        <p:txBody>
          <a:bodyPr>
            <a:normAutofit fontScale="77500" lnSpcReduction="20000"/>
          </a:bodyPr>
          <a:lstStyle/>
          <a:p>
            <a:r>
              <a:rPr lang="en-US" sz="3400" dirty="0">
                <a:solidFill>
                  <a:srgbClr val="FFFFFF"/>
                </a:solidFill>
              </a:rPr>
              <a:t>Új generáció a döntéshozók között: 71% számára a felhasználói élmény számít*</a:t>
            </a:r>
            <a:endParaRPr lang="en-US" sz="3400" dirty="0" smtClean="0">
              <a:solidFill>
                <a:srgbClr val="FFFFFF"/>
              </a:solidFill>
            </a:endParaRPr>
          </a:p>
          <a:p>
            <a:pPr lvl="0"/>
            <a:r>
              <a:rPr lang="en-US" sz="3400" dirty="0" smtClean="0">
                <a:solidFill>
                  <a:srgbClr val="FFFFFF"/>
                </a:solidFill>
              </a:rPr>
              <a:t>Új elvárás:“Consumer Grade”</a:t>
            </a:r>
          </a:p>
          <a:p>
            <a:pPr lvl="0"/>
            <a:r>
              <a:rPr lang="en-US" sz="3400" dirty="0" smtClean="0">
                <a:solidFill>
                  <a:srgbClr val="FFFFFF"/>
                </a:solidFill>
              </a:rPr>
              <a:t>Üzleti funkciók vs. hatékonyság</a:t>
            </a:r>
          </a:p>
          <a:p>
            <a:pPr lvl="0"/>
            <a:endParaRPr lang="en-US" dirty="0" smtClean="0">
              <a:solidFill>
                <a:srgbClr val="FFFFFF"/>
              </a:solidFill>
            </a:endParaRPr>
          </a:p>
          <a:p>
            <a:pPr marL="0" lvl="0" indent="0">
              <a:buNone/>
            </a:pPr>
            <a:r>
              <a:rPr lang="en-US" sz="2900" dirty="0">
                <a:solidFill>
                  <a:srgbClr val="FFFFFF"/>
                </a:solidFill>
              </a:rPr>
              <a:t>*Harvard Business Review 2014</a:t>
            </a:r>
            <a:endParaRPr lang="en-US" sz="2900" dirty="0" smtClean="0">
              <a:solidFill>
                <a:srgbClr val="FFFFFF"/>
              </a:solidFill>
            </a:endParaRPr>
          </a:p>
        </p:txBody>
      </p:sp>
    </p:spTree>
    <p:extLst>
      <p:ext uri="{BB962C8B-B14F-4D97-AF65-F5344CB8AC3E}">
        <p14:creationId xmlns:p14="http://schemas.microsoft.com/office/powerpoint/2010/main" val="394664438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52736"/>
            <a:ext cx="9144000" cy="5805264"/>
          </a:xfrm>
          <a:prstGeom prst="rect">
            <a:avLst/>
          </a:prstGeom>
        </p:spPr>
      </p:pic>
      <p:sp>
        <p:nvSpPr>
          <p:cNvPr id="6" name="TextBox 5"/>
          <p:cNvSpPr txBox="1"/>
          <p:nvPr/>
        </p:nvSpPr>
        <p:spPr>
          <a:xfrm>
            <a:off x="269740" y="3971379"/>
            <a:ext cx="4806316" cy="2769989"/>
          </a:xfrm>
          <a:prstGeom prst="rect">
            <a:avLst/>
          </a:prstGeom>
          <a:solidFill>
            <a:schemeClr val="tx1">
              <a:alpha val="60000"/>
            </a:schemeClr>
          </a:solidFill>
        </p:spPr>
        <p:txBody>
          <a:bodyPr wrap="square" lIns="0" tIns="0" rIns="0" bIns="0" rtlCol="0">
            <a:spAutoFit/>
          </a:bodyPr>
          <a:lstStyle/>
          <a:p>
            <a:pPr algn="ctr" defTabSz="1023557" fontAlgn="base">
              <a:spcBef>
                <a:spcPct val="0"/>
              </a:spcBef>
              <a:spcAft>
                <a:spcPct val="0"/>
              </a:spcAft>
              <a:defRPr/>
            </a:pPr>
            <a:r>
              <a:rPr lang="hu-HU" sz="3600" kern="0" dirty="0" smtClean="0">
                <a:solidFill>
                  <a:schemeClr val="bg1"/>
                </a:solidFill>
              </a:rPr>
              <a:t>Innovatív megoldások </a:t>
            </a:r>
          </a:p>
          <a:p>
            <a:pPr algn="ctr" defTabSz="1023557" fontAlgn="base">
              <a:spcBef>
                <a:spcPct val="0"/>
              </a:spcBef>
              <a:spcAft>
                <a:spcPct val="0"/>
              </a:spcAft>
              <a:defRPr/>
            </a:pPr>
            <a:r>
              <a:rPr lang="hu-HU" sz="3600" kern="0" dirty="0" smtClean="0">
                <a:solidFill>
                  <a:schemeClr val="bg1"/>
                </a:solidFill>
              </a:rPr>
              <a:t>előállítása komplex problémákra a megfelelő </a:t>
            </a:r>
          </a:p>
          <a:p>
            <a:pPr algn="ctr" defTabSz="1023557" fontAlgn="base">
              <a:spcBef>
                <a:spcPct val="0"/>
              </a:spcBef>
              <a:spcAft>
                <a:spcPct val="0"/>
              </a:spcAft>
              <a:defRPr/>
            </a:pPr>
            <a:r>
              <a:rPr lang="hu-HU" sz="3600" b="1" kern="0" dirty="0" smtClean="0">
                <a:solidFill>
                  <a:srgbClr val="F9BC16"/>
                </a:solidFill>
              </a:rPr>
              <a:t>CSAPAT</a:t>
            </a:r>
            <a:r>
              <a:rPr lang="en-US" sz="3600" kern="0" dirty="0" smtClean="0">
                <a:solidFill>
                  <a:schemeClr val="bg1"/>
                </a:solidFill>
              </a:rPr>
              <a:t>, </a:t>
            </a:r>
            <a:r>
              <a:rPr lang="hu-HU" sz="3600" b="1" kern="0" dirty="0" smtClean="0">
                <a:solidFill>
                  <a:srgbClr val="F9BC16"/>
                </a:solidFill>
              </a:rPr>
              <a:t>TÉR</a:t>
            </a:r>
            <a:r>
              <a:rPr lang="hu-HU" sz="3600" kern="0" dirty="0" smtClean="0">
                <a:solidFill>
                  <a:srgbClr val="7F7F7F"/>
                </a:solidFill>
              </a:rPr>
              <a:t> </a:t>
            </a:r>
            <a:r>
              <a:rPr lang="hu-HU" sz="3600" kern="0" dirty="0" smtClean="0">
                <a:solidFill>
                  <a:schemeClr val="bg1"/>
                </a:solidFill>
              </a:rPr>
              <a:t>és</a:t>
            </a:r>
            <a:r>
              <a:rPr lang="en-US" sz="3600" kern="0" dirty="0" smtClean="0">
                <a:solidFill>
                  <a:srgbClr val="7F7F7F"/>
                </a:solidFill>
              </a:rPr>
              <a:t> </a:t>
            </a:r>
            <a:r>
              <a:rPr lang="hu-HU" sz="3600" b="1" kern="0" dirty="0" smtClean="0">
                <a:solidFill>
                  <a:srgbClr val="F9BC16"/>
                </a:solidFill>
              </a:rPr>
              <a:t>LÉPÉSEK </a:t>
            </a:r>
            <a:r>
              <a:rPr lang="hu-HU" sz="3600" kern="0" dirty="0" smtClean="0">
                <a:solidFill>
                  <a:schemeClr val="bg1"/>
                </a:solidFill>
              </a:rPr>
              <a:t>segítségével</a:t>
            </a:r>
            <a:r>
              <a:rPr lang="en-US" sz="3600" kern="0" dirty="0" smtClean="0">
                <a:solidFill>
                  <a:schemeClr val="bg1"/>
                </a:solidFill>
              </a:rPr>
              <a:t>.</a:t>
            </a:r>
            <a:endParaRPr lang="en-US" sz="3600" kern="0" dirty="0">
              <a:solidFill>
                <a:schemeClr val="bg1"/>
              </a:solidFill>
            </a:endParaRPr>
          </a:p>
        </p:txBody>
      </p:sp>
      <p:sp>
        <p:nvSpPr>
          <p:cNvPr id="5" name="Title 1"/>
          <p:cNvSpPr>
            <a:spLocks noGrp="1"/>
          </p:cNvSpPr>
          <p:nvPr>
            <p:ph type="title"/>
          </p:nvPr>
        </p:nvSpPr>
        <p:spPr>
          <a:xfrm>
            <a:off x="467544" y="0"/>
            <a:ext cx="8229600" cy="1143000"/>
          </a:xfrm>
        </p:spPr>
        <p:txBody>
          <a:bodyPr>
            <a:normAutofit/>
          </a:bodyPr>
          <a:lstStyle/>
          <a:p>
            <a:r>
              <a:rPr lang="en-US" sz="3600" kern="0" dirty="0">
                <a:solidFill>
                  <a:prstClr val="white">
                    <a:lumMod val="50000"/>
                  </a:prstClr>
                </a:solidFill>
                <a:ea typeface="+mn-ea"/>
                <a:cs typeface="+mn-cs"/>
              </a:rPr>
              <a:t>A</a:t>
            </a:r>
            <a:r>
              <a:rPr lang="en-US" sz="3600" kern="0" dirty="0">
                <a:solidFill>
                  <a:srgbClr val="F9BC16"/>
                </a:solidFill>
                <a:ea typeface="+mn-ea"/>
                <a:cs typeface="+mn-cs"/>
              </a:rPr>
              <a:t> </a:t>
            </a:r>
            <a:r>
              <a:rPr lang="en-US" sz="3600" kern="0" dirty="0" smtClean="0">
                <a:solidFill>
                  <a:prstClr val="white">
                    <a:lumMod val="50000"/>
                  </a:prstClr>
                </a:solidFill>
                <a:ea typeface="+mn-ea"/>
                <a:cs typeface="+mn-cs"/>
              </a:rPr>
              <a:t>D</a:t>
            </a:r>
            <a:r>
              <a:rPr lang="hu-HU" sz="3600" kern="0" dirty="0" smtClean="0">
                <a:solidFill>
                  <a:prstClr val="white">
                    <a:lumMod val="50000"/>
                  </a:prstClr>
                </a:solidFill>
                <a:ea typeface="+mn-ea"/>
                <a:cs typeface="+mn-cs"/>
              </a:rPr>
              <a:t>ESIGN THINKING</a:t>
            </a:r>
            <a:r>
              <a:rPr lang="en-US" sz="3600" kern="0" dirty="0" smtClean="0">
                <a:solidFill>
                  <a:srgbClr val="F9BC16"/>
                </a:solidFill>
                <a:ea typeface="+mn-ea"/>
                <a:cs typeface="+mn-cs"/>
              </a:rPr>
              <a:t> </a:t>
            </a:r>
            <a:r>
              <a:rPr lang="hu-HU" sz="3600" b="1" kern="0" dirty="0" smtClean="0">
                <a:solidFill>
                  <a:srgbClr val="F9BC16"/>
                </a:solidFill>
                <a:ea typeface="+mn-ea"/>
                <a:cs typeface="+mn-cs"/>
              </a:rPr>
              <a:t>célja</a:t>
            </a:r>
            <a:endParaRPr lang="en-US" sz="3600" b="1" kern="0" dirty="0">
              <a:solidFill>
                <a:srgbClr val="F9BC16"/>
              </a:solidFill>
              <a:ea typeface="+mn-ea"/>
              <a:cs typeface="+mn-cs"/>
            </a:endParaRPr>
          </a:p>
        </p:txBody>
      </p:sp>
    </p:spTree>
    <p:extLst>
      <p:ext uri="{BB962C8B-B14F-4D97-AF65-F5344CB8AC3E}">
        <p14:creationId xmlns:p14="http://schemas.microsoft.com/office/powerpoint/2010/main" val="3312455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76392_l_srgb_s_gl.jpg"/>
          <p:cNvPicPr>
            <a:picLocks noChangeAspect="1"/>
          </p:cNvPicPr>
          <p:nvPr/>
        </p:nvPicPr>
        <p:blipFill rotWithShape="1">
          <a:blip r:embed="rId3" cstate="print">
            <a:extLst>
              <a:ext uri="{28A0092B-C50C-407E-A947-70E740481C1C}">
                <a14:useLocalDpi xmlns:a14="http://schemas.microsoft.com/office/drawing/2010/main" val="0"/>
              </a:ext>
            </a:extLst>
          </a:blip>
          <a:srcRect l="129" t="4853" r="-1"/>
          <a:stretch/>
        </p:blipFill>
        <p:spPr>
          <a:xfrm>
            <a:off x="0" y="1046484"/>
            <a:ext cx="9151818" cy="5811516"/>
          </a:xfrm>
          <a:prstGeom prst="rect">
            <a:avLst/>
          </a:prstGeom>
        </p:spPr>
      </p:pic>
      <p:sp>
        <p:nvSpPr>
          <p:cNvPr id="2" name="Title 1"/>
          <p:cNvSpPr>
            <a:spLocks noGrp="1"/>
          </p:cNvSpPr>
          <p:nvPr>
            <p:ph type="title"/>
          </p:nvPr>
        </p:nvSpPr>
        <p:spPr>
          <a:xfrm>
            <a:off x="467544" y="0"/>
            <a:ext cx="8229600" cy="1143000"/>
          </a:xfrm>
        </p:spPr>
        <p:txBody>
          <a:bodyPr>
            <a:normAutofit/>
          </a:bodyPr>
          <a:lstStyle/>
          <a:p>
            <a:r>
              <a:rPr lang="en-US" sz="3600" b="1" kern="0" dirty="0">
                <a:solidFill>
                  <a:srgbClr val="F9BC16"/>
                </a:solidFill>
                <a:ea typeface="+mn-ea"/>
                <a:cs typeface="+mn-cs"/>
              </a:rPr>
              <a:t>A</a:t>
            </a:r>
            <a:r>
              <a:rPr lang="en-US" sz="3600" kern="0" dirty="0">
                <a:solidFill>
                  <a:srgbClr val="F9BC16"/>
                </a:solidFill>
                <a:ea typeface="+mn-ea"/>
                <a:cs typeface="+mn-cs"/>
              </a:rPr>
              <a:t> </a:t>
            </a:r>
            <a:r>
              <a:rPr lang="en-US" sz="3600" kern="0" dirty="0">
                <a:solidFill>
                  <a:prstClr val="white">
                    <a:lumMod val="50000"/>
                  </a:prstClr>
                </a:solidFill>
                <a:ea typeface="+mn-ea"/>
                <a:cs typeface="+mn-cs"/>
              </a:rPr>
              <a:t>DT</a:t>
            </a:r>
            <a:r>
              <a:rPr lang="en-US" sz="3600" kern="0" dirty="0">
                <a:solidFill>
                  <a:srgbClr val="F9BC16"/>
                </a:solidFill>
                <a:ea typeface="+mn-ea"/>
                <a:cs typeface="+mn-cs"/>
              </a:rPr>
              <a:t> </a:t>
            </a:r>
            <a:r>
              <a:rPr lang="en-US" sz="3600" b="1" kern="0" dirty="0">
                <a:solidFill>
                  <a:srgbClr val="F9BC16"/>
                </a:solidFill>
                <a:ea typeface="+mn-ea"/>
                <a:cs typeface="+mn-cs"/>
              </a:rPr>
              <a:t>Csapat</a:t>
            </a:r>
          </a:p>
        </p:txBody>
      </p:sp>
      <p:sp>
        <p:nvSpPr>
          <p:cNvPr id="3" name="Text Placeholder 2"/>
          <p:cNvSpPr>
            <a:spLocks noGrp="1"/>
          </p:cNvSpPr>
          <p:nvPr>
            <p:ph type="body" sz="quarter" idx="10"/>
          </p:nvPr>
        </p:nvSpPr>
        <p:spPr>
          <a:xfrm>
            <a:off x="0" y="3356992"/>
            <a:ext cx="3923928" cy="3501008"/>
          </a:xfrm>
          <a:solidFill>
            <a:schemeClr val="tx1">
              <a:alpha val="60000"/>
            </a:schemeClr>
          </a:solidFill>
        </p:spPr>
        <p:txBody>
          <a:bodyPr>
            <a:normAutofit/>
          </a:bodyPr>
          <a:lstStyle/>
          <a:p>
            <a:pPr lvl="0"/>
            <a:r>
              <a:rPr lang="en-US" dirty="0">
                <a:solidFill>
                  <a:srgbClr val="FFFFFF"/>
                </a:solidFill>
              </a:rPr>
              <a:t>Max 5-6 fős</a:t>
            </a:r>
          </a:p>
          <a:p>
            <a:r>
              <a:rPr lang="en-US" dirty="0" err="1" smtClean="0">
                <a:solidFill>
                  <a:srgbClr val="FFFFFF"/>
                </a:solidFill>
              </a:rPr>
              <a:t>Multidiszciplináris</a:t>
            </a:r>
          </a:p>
          <a:p>
            <a:r>
              <a:rPr lang="en-US" dirty="0" err="1">
                <a:solidFill>
                  <a:srgbClr val="FFFFFF"/>
                </a:solidFill>
              </a:rPr>
              <a:t>Összeillő személyiségek</a:t>
            </a:r>
            <a:endParaRPr lang="en-US" dirty="0">
              <a:solidFill>
                <a:srgbClr val="FFFFFF"/>
              </a:solidFill>
            </a:endParaRPr>
          </a:p>
          <a:p>
            <a:pPr lvl="0"/>
            <a:r>
              <a:rPr lang="en-US" dirty="0">
                <a:solidFill>
                  <a:srgbClr val="FFFFFF"/>
                </a:solidFill>
              </a:rPr>
              <a:t>Coach</a:t>
            </a:r>
          </a:p>
          <a:p>
            <a:pPr lvl="0"/>
            <a:r>
              <a:rPr lang="en-US" dirty="0">
                <a:solidFill>
                  <a:srgbClr val="FFFFFF"/>
                </a:solidFill>
              </a:rPr>
              <a:t>Dedikált idő</a:t>
            </a:r>
          </a:p>
        </p:txBody>
      </p:sp>
    </p:spTree>
    <p:extLst>
      <p:ext uri="{BB962C8B-B14F-4D97-AF65-F5344CB8AC3E}">
        <p14:creationId xmlns:p14="http://schemas.microsoft.com/office/powerpoint/2010/main" val="4150843651"/>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kern="0" dirty="0">
                <a:solidFill>
                  <a:srgbClr val="F9BC16"/>
                </a:solidFill>
                <a:ea typeface="+mn-ea"/>
                <a:cs typeface="+mn-cs"/>
              </a:rPr>
              <a:t>A </a:t>
            </a:r>
            <a:r>
              <a:rPr lang="en-US" sz="3600" kern="0" dirty="0">
                <a:solidFill>
                  <a:prstClr val="white">
                    <a:lumMod val="50000"/>
                  </a:prstClr>
                </a:solidFill>
                <a:ea typeface="+mn-ea"/>
                <a:cs typeface="+mn-cs"/>
              </a:rPr>
              <a:t>DT</a:t>
            </a:r>
            <a:r>
              <a:rPr lang="en-US" sz="3600" b="1" kern="0" dirty="0">
                <a:solidFill>
                  <a:srgbClr val="F9BC16"/>
                </a:solidFill>
                <a:ea typeface="+mn-ea"/>
                <a:cs typeface="+mn-cs"/>
              </a:rPr>
              <a:t> szoba</a:t>
            </a:r>
          </a:p>
        </p:txBody>
      </p:sp>
      <p:pic>
        <p:nvPicPr>
          <p:cNvPr id="5" name="Picture 4" descr="DT_Room.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2776"/>
            <a:ext cx="9144000" cy="5445223"/>
          </a:xfrm>
          <a:prstGeom prst="rect">
            <a:avLst/>
          </a:prstGeom>
        </p:spPr>
      </p:pic>
      <p:sp>
        <p:nvSpPr>
          <p:cNvPr id="3" name="Text Placeholder 2"/>
          <p:cNvSpPr>
            <a:spLocks noGrp="1"/>
          </p:cNvSpPr>
          <p:nvPr>
            <p:ph type="body" sz="quarter" idx="10"/>
          </p:nvPr>
        </p:nvSpPr>
        <p:spPr>
          <a:xfrm>
            <a:off x="107504" y="4149080"/>
            <a:ext cx="2806086" cy="2579624"/>
          </a:xfrm>
          <a:solidFill>
            <a:schemeClr val="tx1">
              <a:alpha val="60000"/>
            </a:schemeClr>
          </a:solidFill>
        </p:spPr>
        <p:txBody>
          <a:bodyPr>
            <a:normAutofit fontScale="77500" lnSpcReduction="20000"/>
          </a:bodyPr>
          <a:lstStyle/>
          <a:p>
            <a:pPr lvl="0"/>
            <a:r>
              <a:rPr lang="en-US" dirty="0" smtClean="0">
                <a:solidFill>
                  <a:schemeClr val="bg1"/>
                </a:solidFill>
              </a:rPr>
              <a:t>Dedikált helyiség</a:t>
            </a:r>
          </a:p>
          <a:p>
            <a:pPr lvl="0"/>
            <a:r>
              <a:rPr lang="en-US" dirty="0" smtClean="0">
                <a:solidFill>
                  <a:schemeClr val="bg1"/>
                </a:solidFill>
              </a:rPr>
              <a:t>Infó a falakon</a:t>
            </a:r>
          </a:p>
          <a:p>
            <a:pPr lvl="0"/>
            <a:r>
              <a:rPr lang="en-US" dirty="0" smtClean="0">
                <a:solidFill>
                  <a:schemeClr val="bg1"/>
                </a:solidFill>
              </a:rPr>
              <a:t>Játékos, inspiráló</a:t>
            </a:r>
          </a:p>
          <a:p>
            <a:pPr lvl="0"/>
            <a:r>
              <a:rPr lang="en-US" dirty="0">
                <a:solidFill>
                  <a:schemeClr val="bg1"/>
                </a:solidFill>
              </a:rPr>
              <a:t>Állóhelyek</a:t>
            </a:r>
          </a:p>
          <a:p>
            <a:pPr lvl="0"/>
            <a:r>
              <a:rPr lang="en-US" dirty="0" smtClean="0">
                <a:solidFill>
                  <a:schemeClr val="bg1"/>
                </a:solidFill>
              </a:rPr>
              <a:t>Minden mozgatható</a:t>
            </a:r>
          </a:p>
        </p:txBody>
      </p:sp>
    </p:spTree>
    <p:extLst>
      <p:ext uri="{BB962C8B-B14F-4D97-AF65-F5344CB8AC3E}">
        <p14:creationId xmlns:p14="http://schemas.microsoft.com/office/powerpoint/2010/main" val="257106044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kern="0" dirty="0">
                <a:solidFill>
                  <a:srgbClr val="F9BC16"/>
                </a:solidFill>
                <a:ea typeface="+mn-ea"/>
                <a:cs typeface="+mn-cs"/>
              </a:rPr>
              <a:t>A </a:t>
            </a:r>
            <a:r>
              <a:rPr lang="en-US" sz="3600" kern="0" dirty="0">
                <a:solidFill>
                  <a:prstClr val="white">
                    <a:lumMod val="50000"/>
                  </a:prstClr>
                </a:solidFill>
                <a:ea typeface="+mn-ea"/>
                <a:cs typeface="+mn-cs"/>
              </a:rPr>
              <a:t>DT</a:t>
            </a:r>
            <a:r>
              <a:rPr lang="en-US" sz="3600" b="1" kern="0" dirty="0">
                <a:solidFill>
                  <a:srgbClr val="F9BC16"/>
                </a:solidFill>
                <a:ea typeface="+mn-ea"/>
                <a:cs typeface="+mn-cs"/>
              </a:rPr>
              <a:t> szabályai</a:t>
            </a:r>
          </a:p>
        </p:txBody>
      </p:sp>
      <p:pic>
        <p:nvPicPr>
          <p:cNvPr id="6" name="Picture 5" descr="PB106957.JP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t="10737" b="6714"/>
          <a:stretch/>
        </p:blipFill>
        <p:spPr>
          <a:xfrm>
            <a:off x="0" y="1196752"/>
            <a:ext cx="9143999" cy="5661248"/>
          </a:xfrm>
          <a:prstGeom prst="rect">
            <a:avLst/>
          </a:prstGeom>
        </p:spPr>
      </p:pic>
      <p:sp>
        <p:nvSpPr>
          <p:cNvPr id="5" name="Text Placeholder 2"/>
          <p:cNvSpPr>
            <a:spLocks noGrp="1"/>
          </p:cNvSpPr>
          <p:nvPr>
            <p:ph type="body" sz="quarter" idx="10"/>
          </p:nvPr>
        </p:nvSpPr>
        <p:spPr>
          <a:xfrm>
            <a:off x="2771800" y="4365104"/>
            <a:ext cx="3672408" cy="2088232"/>
          </a:xfrm>
          <a:solidFill>
            <a:schemeClr val="tx1">
              <a:alpha val="60000"/>
            </a:schemeClr>
          </a:solidFill>
        </p:spPr>
        <p:txBody>
          <a:bodyPr>
            <a:normAutofit/>
          </a:bodyPr>
          <a:lstStyle/>
          <a:p>
            <a:pPr lvl="0"/>
            <a:r>
              <a:rPr lang="en-US" dirty="0" smtClean="0">
                <a:solidFill>
                  <a:schemeClr val="bg1"/>
                </a:solidFill>
              </a:rPr>
              <a:t>Vizuális</a:t>
            </a:r>
          </a:p>
          <a:p>
            <a:pPr lvl="0"/>
            <a:r>
              <a:rPr lang="en-US" dirty="0">
                <a:solidFill>
                  <a:schemeClr val="bg1"/>
                </a:solidFill>
              </a:rPr>
              <a:t>Elég rámutatni</a:t>
            </a:r>
          </a:p>
          <a:p>
            <a:pPr lvl="0"/>
            <a:r>
              <a:rPr lang="en-US" dirty="0" smtClean="0">
                <a:solidFill>
                  <a:schemeClr val="bg1"/>
                </a:solidFill>
              </a:rPr>
              <a:t>Állandó támpont</a:t>
            </a:r>
          </a:p>
        </p:txBody>
      </p:sp>
    </p:spTree>
    <p:extLst>
      <p:ext uri="{BB962C8B-B14F-4D97-AF65-F5344CB8AC3E}">
        <p14:creationId xmlns:p14="http://schemas.microsoft.com/office/powerpoint/2010/main" val="3470040966"/>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1522</TotalTime>
  <Words>205</Words>
  <Application>Microsoft Office PowerPoint</Application>
  <PresentationFormat>On-screen Show (4:3)</PresentationFormat>
  <Paragraphs>59</Paragraphs>
  <Slides>13</Slides>
  <Notes>13</Notes>
  <HiddenSlides>1</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Design Thinking módszertan</vt:lpstr>
      <vt:lpstr>PowerPoint Presentation</vt:lpstr>
      <vt:lpstr>PowerPoint Presentation</vt:lpstr>
      <vt:lpstr>PowerPoint Presentation</vt:lpstr>
      <vt:lpstr>Változások, kihívások</vt:lpstr>
      <vt:lpstr>A DESIGN THINKING célja</vt:lpstr>
      <vt:lpstr>A DT Csapat</vt:lpstr>
      <vt:lpstr>A DT szoba</vt:lpstr>
      <vt:lpstr>A DT szabályai</vt:lpstr>
      <vt:lpstr>PowerPoint Presentation</vt:lpstr>
      <vt:lpstr>PowerPoint Presentation</vt:lpstr>
      <vt:lpstr>Mit remélhet a megrendelő?</vt:lpstr>
      <vt:lpstr>PowerPoint Presentation</vt:lpstr>
    </vt:vector>
  </TitlesOfParts>
  <Company>SAP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Buday, Balazs</dc:creator>
  <cp:lastModifiedBy>Buday, Balazs</cp:lastModifiedBy>
  <cp:revision>44</cp:revision>
  <cp:lastPrinted>2014-11-11T12:33:28Z</cp:lastPrinted>
  <dcterms:created xsi:type="dcterms:W3CDTF">2014-11-07T15:14:31Z</dcterms:created>
  <dcterms:modified xsi:type="dcterms:W3CDTF">2014-11-26T07:59:02Z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1311586044</vt:i4>
  </property>
  <property fmtid="{D5CDD505-2E9C-101B-9397-08002B2CF9AE}" pid="3" name="_NewReviewCycle">
    <vt:lpwstr/>
  </property>
  <property fmtid="{D5CDD505-2E9C-101B-9397-08002B2CF9AE}" pid="4" name="_EmailSubject">
    <vt:lpwstr>App!mobile előadás</vt:lpwstr>
  </property>
  <property fmtid="{D5CDD505-2E9C-101B-9397-08002B2CF9AE}" pid="5" name="_AuthorEmail">
    <vt:lpwstr>balazs.buday@sap.com</vt:lpwstr>
  </property>
  <property fmtid="{D5CDD505-2E9C-101B-9397-08002B2CF9AE}" pid="6" name="_AuthorEmailDisplayName">
    <vt:lpwstr>Buday, Balazs</vt:lpwstr>
  </property>
</Properties>
</file>