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7" r:id="rId3"/>
    <p:sldId id="272" r:id="rId4"/>
    <p:sldId id="279" r:id="rId5"/>
    <p:sldId id="278" r:id="rId6"/>
    <p:sldId id="281" r:id="rId7"/>
    <p:sldId id="280" r:id="rId8"/>
    <p:sldId id="282" r:id="rId9"/>
    <p:sldId id="286" r:id="rId10"/>
    <p:sldId id="283" r:id="rId11"/>
    <p:sldId id="285" r:id="rId12"/>
    <p:sldId id="284" r:id="rId13"/>
    <p:sldId id="271" r:id="rId14"/>
    <p:sldId id="258" r:id="rId15"/>
  </p:sldIdLst>
  <p:sldSz cx="9144000" cy="6858000" type="screen4x3"/>
  <p:notesSz cx="6858000" cy="994568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1F20"/>
    <a:srgbClr val="2186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>
      <p:cViewPr varScale="1">
        <p:scale>
          <a:sx n="70" d="100"/>
          <a:sy n="70" d="100"/>
        </p:scale>
        <p:origin x="8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0F8B7-3B97-47F7-9021-E32B16A318F0}" type="datetimeFigureOut">
              <a:rPr lang="hu-HU" smtClean="0"/>
              <a:t>2013.11.12.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3C72B-2B70-4D93-BC07-F50202FABA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6871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51B18-9E52-4042-BCD5-6FC6629F1DA6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37EB6-05B1-4CB4-AF4D-796C0423A0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483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Logó színek: </a:t>
            </a:r>
          </a:p>
          <a:p>
            <a:pPr>
              <a:buFontTx/>
              <a:buChar char="-"/>
            </a:pPr>
            <a:r>
              <a:rPr lang="hu-HU" dirty="0" smtClean="0"/>
              <a:t>Alsó w</a:t>
            </a:r>
            <a:r>
              <a:rPr lang="hu-HU" baseline="0" dirty="0" smtClean="0"/>
              <a:t> átlag: #6FAFD5, RGB: 111,175,213</a:t>
            </a:r>
          </a:p>
          <a:p>
            <a:pPr>
              <a:buFontTx/>
              <a:buChar char="-"/>
            </a:pPr>
            <a:r>
              <a:rPr lang="hu-HU" baseline="0" dirty="0" smtClean="0"/>
              <a:t>Középső w átlag: #2186BC, RGB:33,134,188</a:t>
            </a:r>
          </a:p>
          <a:p>
            <a:pPr>
              <a:buFontTx/>
              <a:buChar char="-"/>
            </a:pPr>
            <a:r>
              <a:rPr lang="hu-HU" baseline="0" dirty="0" smtClean="0"/>
              <a:t> Felső w átlag: #444588, RGB: 68,69,136</a:t>
            </a:r>
          </a:p>
          <a:p>
            <a:pPr>
              <a:buFontTx/>
              <a:buChar char="-"/>
            </a:pPr>
            <a:r>
              <a:rPr lang="hu-HU" baseline="0" dirty="0" smtClean="0"/>
              <a:t> GROWWW felirat átlag: #35,31,32 </a:t>
            </a:r>
          </a:p>
          <a:p>
            <a:pPr>
              <a:buFontTx/>
              <a:buChar char="-"/>
            </a:pPr>
            <a:r>
              <a:rPr lang="hu-HU" baseline="0" dirty="0" smtClean="0"/>
              <a:t> Digital felirat átlag: #21679B, RGB: 33,103,155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37EB6-05B1-4CB4-AF4D-796C0423A05C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6474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Facebook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37EB6-05B1-4CB4-AF4D-796C0423A05C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6213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Adwords</a:t>
            </a:r>
            <a:r>
              <a:rPr lang="hu-HU" dirty="0" smtClean="0"/>
              <a:t> – </a:t>
            </a:r>
            <a:r>
              <a:rPr lang="hu-HU" dirty="0" err="1" smtClean="0"/>
              <a:t>Oprendszer</a:t>
            </a:r>
            <a:r>
              <a:rPr lang="hu-HU" dirty="0" smtClean="0"/>
              <a:t> és ISP szerinti célzás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37EB6-05B1-4CB4-AF4D-796C0423A05C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6108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Logó színek: </a:t>
            </a:r>
          </a:p>
          <a:p>
            <a:pPr>
              <a:buFontTx/>
              <a:buChar char="-"/>
            </a:pPr>
            <a:r>
              <a:rPr lang="hu-HU" dirty="0" smtClean="0"/>
              <a:t>Alsó w</a:t>
            </a:r>
            <a:r>
              <a:rPr lang="hu-HU" baseline="0" dirty="0" smtClean="0"/>
              <a:t> átlag: #6FAFD5, RGB: 111,175,213</a:t>
            </a:r>
          </a:p>
          <a:p>
            <a:pPr>
              <a:buFontTx/>
              <a:buChar char="-"/>
            </a:pPr>
            <a:r>
              <a:rPr lang="hu-HU" baseline="0" dirty="0" smtClean="0"/>
              <a:t>Középső w átlag: #2186BC, RGB:33,134,188</a:t>
            </a:r>
          </a:p>
          <a:p>
            <a:pPr>
              <a:buFontTx/>
              <a:buChar char="-"/>
            </a:pPr>
            <a:r>
              <a:rPr lang="hu-HU" baseline="0" dirty="0" smtClean="0"/>
              <a:t> Felső w átlag: #444588, RGB: 68,69,136</a:t>
            </a:r>
          </a:p>
          <a:p>
            <a:pPr>
              <a:buFontTx/>
              <a:buChar char="-"/>
            </a:pPr>
            <a:r>
              <a:rPr lang="hu-HU" baseline="0" dirty="0" smtClean="0"/>
              <a:t> GROWWW felirat átlag: #35,31,32 </a:t>
            </a:r>
          </a:p>
          <a:p>
            <a:pPr>
              <a:buFontTx/>
              <a:buChar char="-"/>
            </a:pPr>
            <a:r>
              <a:rPr lang="hu-HU" baseline="0" dirty="0" smtClean="0"/>
              <a:t> Digital felirat átlag: #21679B, RGB: 33,103,155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37EB6-05B1-4CB4-AF4D-796C0423A05C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757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06D41-BF9D-4B2D-854E-C00FC4F954BA}" type="datetimeFigureOut">
              <a:rPr lang="hu-HU" smtClean="0"/>
              <a:pPr/>
              <a:t>2013.11.12.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A7B34-8A54-47AE-AC8E-4405945011A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zabo@growwwdigita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599384" y="422895"/>
            <a:ext cx="5544616" cy="2448272"/>
          </a:xfrm>
        </p:spPr>
        <p:txBody>
          <a:bodyPr>
            <a:normAutofit/>
          </a:bodyPr>
          <a:lstStyle/>
          <a:p>
            <a:pPr algn="l"/>
            <a:r>
              <a:rPr lang="sk-SK" b="1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B</a:t>
            </a:r>
            <a:r>
              <a:rPr lang="hu-HU" b="1" dirty="0" err="1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ónusz</a:t>
            </a:r>
            <a:r>
              <a:rPr lang="hu-HU" b="1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Brigád mobil univerzuma</a:t>
            </a:r>
            <a:endParaRPr lang="hu-HU" b="1" dirty="0">
              <a:solidFill>
                <a:srgbClr val="2186B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1520" y="378904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hu-HU" sz="2800" b="1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Szabó László @ </a:t>
            </a:r>
            <a:r>
              <a:rPr lang="hu-HU" sz="2800" b="1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App</a:t>
            </a:r>
            <a:r>
              <a:rPr lang="hu-HU" sz="2800" b="1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!mobile 2</a:t>
            </a:r>
            <a:r>
              <a:rPr lang="en-GB" sz="2800" b="1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013</a:t>
            </a:r>
            <a:endParaRPr lang="hu-HU" sz="2800" b="1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en-GB" sz="24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Budapest</a:t>
            </a:r>
            <a:endParaRPr lang="hu-HU" sz="24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hu-HU" sz="24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2013. </a:t>
            </a:r>
            <a:r>
              <a:rPr lang="en-GB" sz="24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nov</a:t>
            </a:r>
            <a:r>
              <a:rPr lang="hu-HU" sz="24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1</a:t>
            </a:r>
            <a:r>
              <a:rPr lang="en-GB" sz="24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hu-HU" sz="24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hu-HU" sz="24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Alcím 2"/>
          <p:cNvSpPr txBox="1">
            <a:spLocks/>
          </p:cNvSpPr>
          <p:nvPr/>
        </p:nvSpPr>
        <p:spPr>
          <a:xfrm>
            <a:off x="0" y="6381328"/>
            <a:ext cx="9144000" cy="439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2200" dirty="0" err="1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Growww</a:t>
            </a:r>
            <a:r>
              <a:rPr lang="hu-HU" sz="220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Digital - Teljesítményfókuszú digitális marketing ügynökség</a:t>
            </a:r>
            <a:endParaRPr kumimoji="0" lang="hu-HU" sz="2200" b="0" i="0" u="none" strike="noStrike" kern="1200" cap="none" spc="0" normalizeH="0" baseline="0" noProof="0" dirty="0" smtClean="0">
              <a:ln>
                <a:noFill/>
              </a:ln>
              <a:solidFill>
                <a:srgbClr val="2186B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3794399"/>
            <a:ext cx="1796430" cy="1879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2895"/>
            <a:ext cx="3672408" cy="259926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noProof="0" dirty="0" err="1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Multiplatform</a:t>
            </a:r>
            <a:r>
              <a:rPr lang="hu-HU" sz="3600" noProof="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hirdetések</a:t>
            </a:r>
            <a:endParaRPr kumimoji="0" lang="hu-HU" sz="3600" b="0" i="0" u="none" strike="noStrike" kern="1200" cap="none" spc="0" normalizeH="0" baseline="0" noProof="0" dirty="0" smtClean="0">
              <a:ln>
                <a:noFill/>
              </a:ln>
              <a:solidFill>
                <a:srgbClr val="2186B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51520" y="1700808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Adwords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KPI-k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/ mobil arányok</a:t>
            </a:r>
            <a:r>
              <a:rPr lang="hu-HU" sz="2800" dirty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4365104"/>
            <a:ext cx="6800850" cy="2047875"/>
          </a:xfrm>
          <a:prstGeom prst="rect">
            <a:avLst/>
          </a:prstGeom>
        </p:spPr>
      </p:pic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612436"/>
              </p:ext>
            </p:extLst>
          </p:nvPr>
        </p:nvGraphicFramePr>
        <p:xfrm>
          <a:off x="539552" y="2708920"/>
          <a:ext cx="5544616" cy="3360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472"/>
                <a:gridCol w="1296144"/>
              </a:tblGrid>
              <a:tr h="840093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Oldalletöltés/látogatás 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800" u="none" strike="noStrike" dirty="0" smtClean="0">
                          <a:effectLst/>
                        </a:rPr>
                        <a:t>1,1x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40093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Oldalon töltött idő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800" u="none" strike="noStrike" dirty="0" smtClean="0">
                          <a:effectLst/>
                        </a:rPr>
                        <a:t>1,7x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40093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hu-HU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E-commerce</a:t>
                      </a:r>
                      <a:r>
                        <a:rPr lang="hu-H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konverziós ráta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800" u="none" strike="noStrike" dirty="0" smtClean="0">
                          <a:effectLst/>
                        </a:rPr>
                        <a:t>2x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40093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CPC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1,5x</a:t>
                      </a:r>
                      <a:endParaRPr lang="hu-HU" sz="2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37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noProof="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Mobil hirdetések beállítása és kiértékelése</a:t>
            </a:r>
            <a:endParaRPr kumimoji="0" lang="hu-HU" sz="3600" b="0" i="0" u="none" strike="noStrike" kern="1200" cap="none" spc="0" normalizeH="0" baseline="0" noProof="0" dirty="0" smtClean="0">
              <a:ln>
                <a:noFill/>
              </a:ln>
              <a:solidFill>
                <a:srgbClr val="2186B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51520" y="1700808"/>
            <a:ext cx="78488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Támogatott mobil célzás és kiértékelés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Google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Adwords</a:t>
            </a: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Google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Analytics</a:t>
            </a: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2688480"/>
            <a:ext cx="5149696" cy="1312342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1233" y="4956616"/>
            <a:ext cx="470535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51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noProof="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Összefoglalás</a:t>
            </a:r>
            <a:endParaRPr kumimoji="0" lang="hu-HU" sz="3600" b="0" i="0" u="none" strike="noStrike" kern="1200" cap="none" spc="0" normalizeH="0" baseline="0" noProof="0" dirty="0" smtClean="0">
              <a:ln>
                <a:noFill/>
              </a:ln>
              <a:solidFill>
                <a:srgbClr val="2186B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78176" y="3140968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Gyengébben teljesít a mobil, de mi hiszünk benne</a:t>
            </a: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7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KÉRDÉSEK?</a:t>
            </a:r>
            <a:endParaRPr kumimoji="0" lang="hu-HU" sz="3600" b="0" i="0" u="none" strike="noStrike" kern="1200" cap="none" spc="0" normalizeH="0" baseline="0" noProof="0" dirty="0" smtClean="0">
              <a:ln>
                <a:noFill/>
              </a:ln>
              <a:solidFill>
                <a:srgbClr val="2186B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980728"/>
            <a:ext cx="6120680" cy="2448272"/>
          </a:xfrm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KÖSZÖNÖM</a:t>
            </a:r>
            <a:br>
              <a:rPr lang="hu-HU" b="1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hu-HU" b="1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FIGYELMET!</a:t>
            </a:r>
            <a:endParaRPr lang="hu-HU" b="1" dirty="0">
              <a:solidFill>
                <a:srgbClr val="2186B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1520" y="3789040"/>
            <a:ext cx="6400800" cy="201622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hu-HU" sz="2800" b="1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Szabó László</a:t>
            </a:r>
          </a:p>
          <a:p>
            <a:pPr algn="l"/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Co-founder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Growth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Hacker</a:t>
            </a:r>
          </a:p>
          <a:p>
            <a:pPr algn="l"/>
            <a:r>
              <a:rPr lang="hu-HU" sz="2800" dirty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mail: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szabo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@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growwwdigital.com</a:t>
            </a: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twitter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@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szampo</a:t>
            </a: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tel: +421 905 654 670</a:t>
            </a:r>
            <a:endParaRPr lang="hu-HU" sz="24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Alcím 2"/>
          <p:cNvSpPr txBox="1">
            <a:spLocks/>
          </p:cNvSpPr>
          <p:nvPr/>
        </p:nvSpPr>
        <p:spPr>
          <a:xfrm>
            <a:off x="0" y="6381328"/>
            <a:ext cx="9144000" cy="439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2200" dirty="0" err="1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Growww</a:t>
            </a:r>
            <a:r>
              <a:rPr lang="hu-HU" sz="220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Digital - Teljesítményfókuszú digitális </a:t>
            </a:r>
            <a:r>
              <a:rPr lang="hu-HU" sz="220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marketing ügynökség</a:t>
            </a:r>
            <a:endParaRPr kumimoji="0" lang="hu-HU" sz="2200" b="0" i="0" u="none" strike="noStrike" kern="1200" cap="none" spc="0" normalizeH="0" baseline="0" noProof="0" dirty="0" smtClean="0">
              <a:ln>
                <a:noFill/>
              </a:ln>
              <a:solidFill>
                <a:srgbClr val="2186B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0"/>
            <a:ext cx="287655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186BC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BEMUTATKOZÓ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251520" y="1700808"/>
            <a:ext cx="889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Szabó László, </a:t>
            </a:r>
            <a:r>
              <a:rPr lang="hu-HU" sz="32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co-founder</a:t>
            </a:r>
            <a:r>
              <a:rPr lang="hu-HU" sz="32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hu-HU" sz="32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Growth</a:t>
            </a:r>
            <a:r>
              <a:rPr lang="hu-HU" sz="32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Hacker @</a:t>
            </a:r>
            <a:r>
              <a:rPr lang="hu-HU" sz="32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Growww</a:t>
            </a:r>
            <a:r>
              <a:rPr lang="hu-HU" sz="32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Digital</a:t>
            </a:r>
          </a:p>
          <a:p>
            <a:endParaRPr lang="hu-HU" sz="32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8 év nemzetközi (CEE) online marketing tapasztalat</a:t>
            </a:r>
          </a:p>
          <a:p>
            <a:pPr>
              <a:buFont typeface="Wingdings" pitchFamily="2" charset="2"/>
              <a:buChar char="§"/>
            </a:pP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Fókusz: SEM, ROI,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webanalitika</a:t>
            </a: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Growww</a:t>
            </a:r>
            <a:r>
              <a:rPr lang="hu-HU" sz="2800" dirty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Digital (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2013 - ), teljesítményfókuszú digitális marketing ügynökség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Dunder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Krisztiánnal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308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6697"/>
            <a:ext cx="1540768" cy="1063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3600" noProof="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hu-HU" sz="3600" noProof="0" dirty="0" err="1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ónusz</a:t>
            </a:r>
            <a:r>
              <a:rPr lang="hu-HU" sz="3600" noProof="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Brigád mobil történet</a:t>
            </a:r>
            <a:endParaRPr kumimoji="0" lang="hu-HU" sz="3600" b="0" i="0" u="none" strike="noStrike" kern="1200" cap="none" spc="0" normalizeH="0" baseline="0" noProof="0" dirty="0" smtClean="0">
              <a:ln>
                <a:noFill/>
              </a:ln>
              <a:solidFill>
                <a:srgbClr val="2186B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51520" y="1700808"/>
            <a:ext cx="54726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</a:t>
            </a:r>
            <a:r>
              <a:rPr lang="en-GB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szeptember – BB oldal</a:t>
            </a:r>
          </a:p>
          <a:p>
            <a:pPr>
              <a:buFont typeface="Wingdings" pitchFamily="2" charset="2"/>
              <a:buChar char="§"/>
            </a:pP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201</a:t>
            </a:r>
            <a:r>
              <a:rPr lang="en-GB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dec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iPhone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mobilapp</a:t>
            </a: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2011 </a:t>
            </a:r>
            <a:r>
              <a:rPr lang="en-GB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szept</a:t>
            </a:r>
            <a:r>
              <a:rPr lang="en-GB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Android </a:t>
            </a:r>
            <a:r>
              <a:rPr lang="en-GB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mobilapp</a:t>
            </a: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2013 május –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reszponzí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mobil oldal</a:t>
            </a: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789" y="2204864"/>
            <a:ext cx="3672408" cy="259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709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noProof="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Mobil Vs. </a:t>
            </a:r>
            <a:r>
              <a:rPr lang="hu-HU" sz="3600" noProof="0" dirty="0" err="1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desktop</a:t>
            </a:r>
            <a:endParaRPr kumimoji="0" lang="hu-HU" sz="3600" b="0" i="0" u="none" strike="noStrike" kern="1200" cap="none" spc="0" normalizeH="0" baseline="0" noProof="0" dirty="0" smtClean="0">
              <a:ln>
                <a:noFill/>
              </a:ln>
              <a:solidFill>
                <a:srgbClr val="2186B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95536" y="2128212"/>
            <a:ext cx="39426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Minden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7. </a:t>
            </a:r>
            <a:r>
              <a:rPr lang="sk-SK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átogatás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és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</a:t>
            </a:r>
            <a:r>
              <a:rPr lang="sk-SK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0. árbev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ételforint</a:t>
            </a:r>
          </a:p>
          <a:p>
            <a:r>
              <a:rPr lang="hu-HU" sz="2800" dirty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mobileszközről 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jön</a:t>
            </a:r>
          </a:p>
          <a:p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103424"/>
            <a:ext cx="5832648" cy="2118001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992" y="1970734"/>
            <a:ext cx="4320729" cy="166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99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hu-HU" sz="3600" dirty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Mobil Vs. </a:t>
            </a:r>
            <a:r>
              <a:rPr lang="hu-HU" sz="3600" dirty="0" err="1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desktop</a:t>
            </a:r>
            <a:endParaRPr lang="hu-HU" sz="3600" dirty="0">
              <a:solidFill>
                <a:srgbClr val="2186B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628800"/>
            <a:ext cx="3724622" cy="4308331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2040852"/>
            <a:ext cx="2707556" cy="3484225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160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hu-HU" sz="3600" dirty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Mobil Vs. </a:t>
            </a:r>
            <a:r>
              <a:rPr lang="hu-HU" sz="3600" dirty="0" err="1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desktop</a:t>
            </a:r>
            <a:endParaRPr lang="hu-HU" sz="3600" dirty="0">
              <a:solidFill>
                <a:srgbClr val="2186B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51520" y="1700808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KPI-k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/ mobil arányok:</a:t>
            </a: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241267"/>
              </p:ext>
            </p:extLst>
          </p:nvPr>
        </p:nvGraphicFramePr>
        <p:xfrm>
          <a:off x="539552" y="2708920"/>
          <a:ext cx="5544616" cy="2520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472"/>
                <a:gridCol w="1296144"/>
              </a:tblGrid>
              <a:tr h="840093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Oldalletöltés/látogatás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800" u="none" strike="noStrike" dirty="0" smtClean="0">
                          <a:effectLst/>
                        </a:rPr>
                        <a:t>1,5x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40093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Oldalon töltött idő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800" u="none" strike="noStrike" dirty="0" smtClean="0">
                          <a:effectLst/>
                        </a:rPr>
                        <a:t>3x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40093">
                <a:tc>
                  <a:txBody>
                    <a:bodyPr/>
                    <a:lstStyle/>
                    <a:p>
                      <a:pPr algn="l" fontAlgn="b"/>
                      <a:r>
                        <a:rPr lang="hu-H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hu-HU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E-commerce</a:t>
                      </a:r>
                      <a:r>
                        <a:rPr lang="hu-H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konverziós ráta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800" b="1" u="none" strike="noStrike" dirty="0" smtClean="0">
                          <a:effectLst/>
                        </a:rPr>
                        <a:t>3x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47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noProof="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 különbségek okai</a:t>
            </a:r>
            <a:endParaRPr kumimoji="0" lang="hu-HU" sz="3600" b="0" i="0" u="none" strike="noStrike" kern="1200" cap="none" spc="0" normalizeH="0" baseline="0" noProof="0" dirty="0" smtClean="0">
              <a:ln>
                <a:noFill/>
              </a:ln>
              <a:solidFill>
                <a:srgbClr val="2186B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51520" y="1700808"/>
            <a:ext cx="78488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Összetétel</a:t>
            </a: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Eszköz</a:t>
            </a:r>
          </a:p>
          <a:p>
            <a:pPr>
              <a:buFont typeface="Wingdings" pitchFamily="2" charset="2"/>
              <a:buChar char="§"/>
            </a:pPr>
            <a:r>
              <a:rPr lang="hu-HU" sz="2800" dirty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Idő</a:t>
            </a: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7704" y="4797976"/>
            <a:ext cx="6572250" cy="1666875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9491" y="3071867"/>
            <a:ext cx="655320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00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noProof="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Mit csinálnak másként a mobil </a:t>
            </a:r>
            <a:r>
              <a:rPr lang="hu-HU" sz="3600" noProof="0" dirty="0" err="1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userek</a:t>
            </a:r>
            <a:r>
              <a:rPr lang="hu-HU" sz="3600" noProof="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kumimoji="0" lang="hu-HU" sz="3600" b="0" i="0" u="none" strike="noStrike" kern="1200" cap="none" spc="0" normalizeH="0" baseline="0" noProof="0" dirty="0" smtClean="0">
              <a:ln>
                <a:noFill/>
              </a:ln>
              <a:solidFill>
                <a:srgbClr val="2186B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51520" y="1700808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hu-HU" sz="2800" dirty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Kevesebbet böngésznek az 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oldalon</a:t>
            </a:r>
          </a:p>
          <a:p>
            <a:pPr>
              <a:buFont typeface="Wingdings" pitchFamily="2" charset="2"/>
              <a:buChar char="§"/>
            </a:pP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Arányában több bónuszt néznek meg</a:t>
            </a:r>
          </a:p>
          <a:p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800" dirty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Hamarabb hoznak döntést</a:t>
            </a:r>
          </a:p>
          <a:p>
            <a:pPr lvl="1">
              <a:buFont typeface="Wingdings" pitchFamily="2" charset="2"/>
              <a:buChar char="§"/>
            </a:pP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Visszafordulási arány 2x</a:t>
            </a:r>
          </a:p>
          <a:p>
            <a:pPr lvl="1">
              <a:buFont typeface="Wingdings" pitchFamily="2" charset="2"/>
              <a:buChar char="§"/>
            </a:pPr>
            <a:r>
              <a:rPr lang="hu-HU" sz="2800" dirty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Vásárlásig eltöltött idő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-33%</a:t>
            </a: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51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6993" y="6698"/>
            <a:ext cx="1620111" cy="111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ím 1"/>
          <p:cNvSpPr txBox="1">
            <a:spLocks/>
          </p:cNvSpPr>
          <p:nvPr/>
        </p:nvSpPr>
        <p:spPr>
          <a:xfrm>
            <a:off x="179512" y="0"/>
            <a:ext cx="7128792" cy="1340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noProof="0" dirty="0" err="1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Reszponzív</a:t>
            </a:r>
            <a:r>
              <a:rPr lang="hu-HU" sz="3600" noProof="0" dirty="0" smtClean="0">
                <a:solidFill>
                  <a:srgbClr val="2186B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mobil oldalra való átállás</a:t>
            </a:r>
            <a:endParaRPr kumimoji="0" lang="hu-HU" sz="3600" b="0" i="0" u="none" strike="noStrike" kern="1200" cap="none" spc="0" normalizeH="0" baseline="0" noProof="0" dirty="0" smtClean="0">
              <a:ln>
                <a:noFill/>
              </a:ln>
              <a:solidFill>
                <a:srgbClr val="2186BC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51520" y="1700808"/>
            <a:ext cx="46805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Abszolút értékben nőtt a mobilbevétel</a:t>
            </a:r>
          </a:p>
          <a:p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u-HU" sz="2800" dirty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Egyszerűség</a:t>
            </a:r>
          </a:p>
          <a:p>
            <a:pPr lvl="1">
              <a:buFont typeface="Wingdings" pitchFamily="2" charset="2"/>
              <a:buChar char="§"/>
            </a:pPr>
            <a:r>
              <a:rPr lang="hu-HU" sz="2800" dirty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One-touch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payment</a:t>
            </a:r>
            <a:endParaRPr lang="hu-HU" sz="2800" dirty="0" smtClean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hu-HU" sz="2800" dirty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u-HU" sz="2800" dirty="0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 </a:t>
            </a:r>
            <a:r>
              <a:rPr lang="hu-HU" sz="2800" dirty="0" err="1" smtClean="0">
                <a:solidFill>
                  <a:srgbClr val="231F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redizájn</a:t>
            </a:r>
            <a:endParaRPr lang="hu-HU" sz="2800" dirty="0">
              <a:solidFill>
                <a:srgbClr val="231F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5012" y="1676400"/>
            <a:ext cx="398145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04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</TotalTime>
  <Words>399</Words>
  <Application>Microsoft Office PowerPoint</Application>
  <PresentationFormat>Diavetítés a képernyőre (4:3 oldalarány)</PresentationFormat>
  <Paragraphs>99</Paragraphs>
  <Slides>14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Calibri</vt:lpstr>
      <vt:lpstr>Tahoma</vt:lpstr>
      <vt:lpstr>Wingdings</vt:lpstr>
      <vt:lpstr>Office-téma</vt:lpstr>
      <vt:lpstr>A Bónusz Brigád mobil univerzuma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KÖSZÖNÖM A FIGYELMET!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PPC ROI</dc:title>
  <dc:creator>dunderhu</dc:creator>
  <cp:lastModifiedBy>László Szabó</cp:lastModifiedBy>
  <cp:revision>90</cp:revision>
  <cp:lastPrinted>2013-10-13T22:27:58Z</cp:lastPrinted>
  <dcterms:created xsi:type="dcterms:W3CDTF">2013-06-25T08:02:22Z</dcterms:created>
  <dcterms:modified xsi:type="dcterms:W3CDTF">2013-11-12T22:17:42Z</dcterms:modified>
</cp:coreProperties>
</file>