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8" r:id="rId3"/>
    <p:sldId id="258" r:id="rId4"/>
    <p:sldId id="257" r:id="rId5"/>
    <p:sldId id="259" r:id="rId6"/>
    <p:sldId id="260" r:id="rId7"/>
    <p:sldId id="266" r:id="rId8"/>
    <p:sldId id="261" r:id="rId9"/>
    <p:sldId id="262" r:id="rId10"/>
    <p:sldId id="263" r:id="rId11"/>
    <p:sldId id="267" r:id="rId12"/>
    <p:sldId id="264" r:id="rId13"/>
    <p:sldId id="265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>
        <p:scale>
          <a:sx n="100" d="100"/>
          <a:sy n="100" d="100"/>
        </p:scale>
        <p:origin x="-47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odn&#225;r\Downloads\okostelefon_gartner_evergree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odn&#225;r\Downloads\okostelefon_gartner_evergree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chemeClr val="tx1">
                  <a:lumMod val="5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4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cat>
            <c:strRef>
              <c:f>Sheet1!$A$12:$A$16</c:f>
              <c:strCache>
                <c:ptCount val="5"/>
                <c:pt idx="0">
                  <c:v>Android</c:v>
                </c:pt>
                <c:pt idx="1">
                  <c:v>iOS</c:v>
                </c:pt>
                <c:pt idx="2">
                  <c:v>BlackBerry</c:v>
                </c:pt>
                <c:pt idx="3">
                  <c:v>Symbian</c:v>
                </c:pt>
                <c:pt idx="4">
                  <c:v>Microsoft</c:v>
                </c:pt>
              </c:strCache>
            </c:strRef>
          </c:cat>
          <c:val>
            <c:numRef>
              <c:f>Sheet1!$N$12:$N$16</c:f>
              <c:numCache>
                <c:formatCode>0.00</c:formatCode>
                <c:ptCount val="5"/>
                <c:pt idx="0">
                  <c:v>51.305031027778533</c:v>
                </c:pt>
                <c:pt idx="1">
                  <c:v>23.607744959650578</c:v>
                </c:pt>
                <c:pt idx="2">
                  <c:v>8.7783311582816221</c:v>
                </c:pt>
                <c:pt idx="3">
                  <c:v>11.624097797427227</c:v>
                </c:pt>
                <c:pt idx="4">
                  <c:v>1.837030921245373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019136192"/>
        <c:axId val="-1019126944"/>
      </c:barChart>
      <c:catAx>
        <c:axId val="-1019136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019126944"/>
        <c:crosses val="autoZero"/>
        <c:auto val="1"/>
        <c:lblAlgn val="ctr"/>
        <c:lblOffset val="100"/>
        <c:noMultiLvlLbl val="0"/>
      </c:catAx>
      <c:valAx>
        <c:axId val="-1019126944"/>
        <c:scaling>
          <c:orientation val="minMax"/>
          <c:max val="9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019136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chemeClr val="tx1">
                  <a:lumMod val="5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4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cat>
            <c:strRef>
              <c:f>Sheet1!$A$12:$A$16</c:f>
              <c:strCache>
                <c:ptCount val="5"/>
                <c:pt idx="0">
                  <c:v>Android</c:v>
                </c:pt>
                <c:pt idx="1">
                  <c:v>iOS</c:v>
                </c:pt>
                <c:pt idx="2">
                  <c:v>BlackBerry</c:v>
                </c:pt>
                <c:pt idx="3">
                  <c:v>Symbian</c:v>
                </c:pt>
                <c:pt idx="4">
                  <c:v>Windows</c:v>
                </c:pt>
              </c:strCache>
            </c:strRef>
          </c:cat>
          <c:val>
            <c:numRef>
              <c:f>Sheet1!$T$12:$T$16</c:f>
              <c:numCache>
                <c:formatCode>0.00</c:formatCode>
                <c:ptCount val="5"/>
                <c:pt idx="0">
                  <c:v>78.952437167976626</c:v>
                </c:pt>
                <c:pt idx="1">
                  <c:v>14.157010158749884</c:v>
                </c:pt>
                <c:pt idx="2">
                  <c:v>2.7427293263448469</c:v>
                </c:pt>
                <c:pt idx="3">
                  <c:v>0.2795986206468048</c:v>
                </c:pt>
                <c:pt idx="4">
                  <c:v>3.2872809256045765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173596992"/>
        <c:axId val="-1173595360"/>
      </c:barChart>
      <c:catAx>
        <c:axId val="-117359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173595360"/>
        <c:crosses val="autoZero"/>
        <c:auto val="1"/>
        <c:lblAlgn val="ctr"/>
        <c:lblOffset val="100"/>
        <c:noMultiLvlLbl val="0"/>
      </c:catAx>
      <c:valAx>
        <c:axId val="-1173595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173596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USA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chemeClr val="tx1">
                  <a:lumMod val="5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cat>
            <c:strRef>
              <c:f>Sheet1!$A$2:$A$5</c:f>
              <c:strCache>
                <c:ptCount val="4"/>
                <c:pt idx="0">
                  <c:v>Android</c:v>
                </c:pt>
                <c:pt idx="1">
                  <c:v>iOS</c:v>
                </c:pt>
                <c:pt idx="2">
                  <c:v>Windows</c:v>
                </c:pt>
                <c:pt idx="3">
                  <c:v>BlackBerry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57.3</c:v>
                </c:pt>
                <c:pt idx="1">
                  <c:v>35.9</c:v>
                </c:pt>
                <c:pt idx="2">
                  <c:v>4.5999999999999996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173591552"/>
        <c:axId val="-1173591008"/>
      </c:barChart>
      <c:catAx>
        <c:axId val="-117359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173591008"/>
        <c:crosses val="autoZero"/>
        <c:auto val="1"/>
        <c:lblAlgn val="ctr"/>
        <c:lblOffset val="100"/>
        <c:noMultiLvlLbl val="0"/>
      </c:catAx>
      <c:valAx>
        <c:axId val="-1173591008"/>
        <c:scaling>
          <c:orientation val="minMax"/>
          <c:max val="9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173591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chemeClr val="tx1">
                  <a:lumMod val="5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cat>
            <c:strRef>
              <c:f>Sheet1!$A$2:$A$5</c:f>
              <c:strCache>
                <c:ptCount val="4"/>
                <c:pt idx="0">
                  <c:v>Android</c:v>
                </c:pt>
                <c:pt idx="1">
                  <c:v>iOS</c:v>
                </c:pt>
                <c:pt idx="2">
                  <c:v>Windows</c:v>
                </c:pt>
                <c:pt idx="3">
                  <c:v>BlackBerry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81.099999999999994</c:v>
                </c:pt>
                <c:pt idx="1">
                  <c:v>13.8</c:v>
                </c:pt>
                <c:pt idx="2">
                  <c:v>2.5</c:v>
                </c:pt>
                <c:pt idx="3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023719152"/>
        <c:axId val="-1023729488"/>
      </c:barChart>
      <c:catAx>
        <c:axId val="-1023719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023729488"/>
        <c:crosses val="autoZero"/>
        <c:auto val="1"/>
        <c:lblAlgn val="ctr"/>
        <c:lblOffset val="100"/>
        <c:noMultiLvlLbl val="0"/>
      </c:catAx>
      <c:valAx>
        <c:axId val="-1023729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023719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chemeClr val="tx1">
                  <a:lumMod val="5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cat>
            <c:strRef>
              <c:f>Sheet1!$A$2:$A$5</c:f>
              <c:strCache>
                <c:ptCount val="4"/>
                <c:pt idx="0">
                  <c:v>Android</c:v>
                </c:pt>
                <c:pt idx="1">
                  <c:v>iOS</c:v>
                </c:pt>
                <c:pt idx="2">
                  <c:v>Windows</c:v>
                </c:pt>
                <c:pt idx="3">
                  <c:v>BlackBerry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71.900000000000006</c:v>
                </c:pt>
                <c:pt idx="1">
                  <c:v>14.6</c:v>
                </c:pt>
                <c:pt idx="2">
                  <c:v>9.8000000000000007</c:v>
                </c:pt>
                <c:pt idx="3">
                  <c:v>2.2999999999999998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023727856"/>
        <c:axId val="-1023718608"/>
      </c:barChart>
      <c:catAx>
        <c:axId val="-102372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023718608"/>
        <c:crosses val="autoZero"/>
        <c:auto val="1"/>
        <c:lblAlgn val="ctr"/>
        <c:lblOffset val="100"/>
        <c:noMultiLvlLbl val="0"/>
      </c:catAx>
      <c:valAx>
        <c:axId val="-1023718608"/>
        <c:scaling>
          <c:orientation val="minMax"/>
          <c:max val="9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023727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Okostelefon-platformok részededése, HU, 2013 Q2 (%)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chemeClr val="tx1">
                  <a:lumMod val="5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cat>
            <c:strRef>
              <c:f>Sheet1!$A$2:$A$5</c:f>
              <c:strCache>
                <c:ptCount val="4"/>
                <c:pt idx="0">
                  <c:v>Android</c:v>
                </c:pt>
                <c:pt idx="1">
                  <c:v>iOS</c:v>
                </c:pt>
                <c:pt idx="2">
                  <c:v>Windows</c:v>
                </c:pt>
                <c:pt idx="3">
                  <c:v>BlackBerry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84</c:v>
                </c:pt>
                <c:pt idx="1">
                  <c:v>6.5</c:v>
                </c:pt>
                <c:pt idx="2">
                  <c:v>6.5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023726768"/>
        <c:axId val="-1023716976"/>
      </c:barChart>
      <c:catAx>
        <c:axId val="-102372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023716976"/>
        <c:crosses val="autoZero"/>
        <c:auto val="1"/>
        <c:lblAlgn val="ctr"/>
        <c:lblOffset val="100"/>
        <c:noMultiLvlLbl val="0"/>
      </c:catAx>
      <c:valAx>
        <c:axId val="-1023716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023726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DDBA-2D4B-43F0-AAEF-54725D22F0A8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E345-852B-40B6-9740-16D4042A7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5016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DDBA-2D4B-43F0-AAEF-54725D22F0A8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E345-852B-40B6-9740-16D4042A7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750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DDBA-2D4B-43F0-AAEF-54725D22F0A8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E345-852B-40B6-9740-16D4042A7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3750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DDBA-2D4B-43F0-AAEF-54725D22F0A8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E345-852B-40B6-9740-16D4042A7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482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DDBA-2D4B-43F0-AAEF-54725D22F0A8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E345-852B-40B6-9740-16D4042A7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343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DDBA-2D4B-43F0-AAEF-54725D22F0A8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E345-852B-40B6-9740-16D4042A7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122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DDBA-2D4B-43F0-AAEF-54725D22F0A8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E345-852B-40B6-9740-16D4042A7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2518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DDBA-2D4B-43F0-AAEF-54725D22F0A8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E345-852B-40B6-9740-16D4042A7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80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DDBA-2D4B-43F0-AAEF-54725D22F0A8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E345-852B-40B6-9740-16D4042A7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1869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DDBA-2D4B-43F0-AAEF-54725D22F0A8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E345-852B-40B6-9740-16D4042A7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0527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DDBA-2D4B-43F0-AAEF-54725D22F0A8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E345-852B-40B6-9740-16D4042A7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0049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1DDBA-2D4B-43F0-AAEF-54725D22F0A8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2E345-852B-40B6-9740-16D4042A7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26538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Okostelefon-platformok</a:t>
            </a:r>
            <a:r>
              <a:rPr lang="en-US" dirty="0" smtClean="0"/>
              <a:t> </a:t>
            </a:r>
            <a:r>
              <a:rPr lang="en-US" dirty="0" err="1" smtClean="0"/>
              <a:t>harca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Mi</a:t>
            </a:r>
            <a:r>
              <a:rPr lang="en-US" dirty="0" smtClean="0"/>
              <a:t> van a </a:t>
            </a:r>
            <a:r>
              <a:rPr lang="en-US" dirty="0" err="1" smtClean="0"/>
              <a:t>számok</a:t>
            </a:r>
            <a:r>
              <a:rPr lang="en-US" dirty="0" smtClean="0"/>
              <a:t> </a:t>
            </a:r>
            <a:r>
              <a:rPr lang="en-US" dirty="0" err="1" smtClean="0"/>
              <a:t>mögött</a:t>
            </a:r>
            <a:r>
              <a:rPr lang="en-US" dirty="0" smtClean="0"/>
              <a:t>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4824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Magyarország</a:t>
            </a:r>
            <a:r>
              <a:rPr lang="en-US" dirty="0" smtClean="0"/>
              <a:t> (Telekom/</a:t>
            </a:r>
            <a:r>
              <a:rPr lang="en-US" dirty="0" err="1" smtClean="0"/>
              <a:t>eNET</a:t>
            </a:r>
            <a:r>
              <a:rPr lang="en-US" dirty="0" smtClean="0"/>
              <a:t>)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700" y="1772444"/>
            <a:ext cx="7848600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02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Magyar </a:t>
            </a:r>
            <a:r>
              <a:rPr lang="en-US" dirty="0" err="1" smtClean="0"/>
              <a:t>piac</a:t>
            </a:r>
            <a:r>
              <a:rPr lang="en-US" dirty="0" smtClean="0"/>
              <a:t> (IDC)</a:t>
            </a:r>
            <a:endParaRPr lang="hu-H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268029"/>
              </p:ext>
            </p:extLst>
          </p:nvPr>
        </p:nvGraphicFramePr>
        <p:xfrm>
          <a:off x="2142000" y="1778400"/>
          <a:ext cx="79200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699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lényeg</a:t>
            </a:r>
            <a:r>
              <a:rPr lang="en-US" dirty="0" smtClean="0"/>
              <a:t> #1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Magyarországon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a </a:t>
            </a:r>
            <a:r>
              <a:rPr lang="en-US" dirty="0" err="1" smtClean="0"/>
              <a:t>régióban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Android </a:t>
            </a:r>
            <a:r>
              <a:rPr lang="en-US" dirty="0" err="1" smtClean="0"/>
              <a:t>egyeduralkodó</a:t>
            </a:r>
            <a:endParaRPr lang="en-US" dirty="0" smtClean="0"/>
          </a:p>
          <a:p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iOS</a:t>
            </a:r>
            <a:r>
              <a:rPr lang="en-US" dirty="0" smtClean="0"/>
              <a:t> </a:t>
            </a:r>
            <a:r>
              <a:rPr lang="en-US" dirty="0" err="1" smtClean="0"/>
              <a:t>főleg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amerikai</a:t>
            </a:r>
            <a:r>
              <a:rPr lang="en-US" dirty="0" smtClean="0"/>
              <a:t> </a:t>
            </a:r>
            <a:r>
              <a:rPr lang="en-US" dirty="0" err="1" smtClean="0"/>
              <a:t>részesedés</a:t>
            </a:r>
            <a:r>
              <a:rPr lang="en-US" dirty="0" smtClean="0"/>
              <a:t> </a:t>
            </a:r>
            <a:r>
              <a:rPr lang="en-US" dirty="0" err="1" smtClean="0"/>
              <a:t>miatt</a:t>
            </a:r>
            <a:r>
              <a:rPr lang="en-US" dirty="0" smtClean="0"/>
              <a:t> </a:t>
            </a:r>
            <a:r>
              <a:rPr lang="en-US" dirty="0" err="1" smtClean="0"/>
              <a:t>szerepel</a:t>
            </a:r>
            <a:r>
              <a:rPr lang="en-US" dirty="0" smtClean="0"/>
              <a:t> </a:t>
            </a:r>
            <a:r>
              <a:rPr lang="en-US" dirty="0" err="1" smtClean="0"/>
              <a:t>jól</a:t>
            </a:r>
            <a:r>
              <a:rPr lang="en-US" dirty="0" smtClean="0"/>
              <a:t> a WW </a:t>
            </a:r>
            <a:r>
              <a:rPr lang="en-US" dirty="0" err="1" smtClean="0"/>
              <a:t>statokban</a:t>
            </a:r>
            <a:endParaRPr lang="en-US" dirty="0" smtClean="0"/>
          </a:p>
          <a:p>
            <a:r>
              <a:rPr lang="en-US" dirty="0" err="1" smtClean="0"/>
              <a:t>Egyre</a:t>
            </a:r>
            <a:r>
              <a:rPr lang="en-US" dirty="0" smtClean="0"/>
              <a:t> </a:t>
            </a:r>
            <a:r>
              <a:rPr lang="en-US" dirty="0" err="1" smtClean="0"/>
              <a:t>jön</a:t>
            </a:r>
            <a:r>
              <a:rPr lang="en-US" dirty="0" smtClean="0"/>
              <a:t> </a:t>
            </a:r>
            <a:r>
              <a:rPr lang="en-US" dirty="0" err="1" smtClean="0"/>
              <a:t>fel</a:t>
            </a:r>
            <a:r>
              <a:rPr lang="en-US" dirty="0" smtClean="0"/>
              <a:t> a Windows Phone, </a:t>
            </a:r>
            <a:r>
              <a:rPr lang="en-US" dirty="0" err="1" smtClean="0"/>
              <a:t>Magyarországon</a:t>
            </a:r>
            <a:r>
              <a:rPr lang="en-US" dirty="0" smtClean="0"/>
              <a:t> </a:t>
            </a:r>
            <a:r>
              <a:rPr lang="en-US" dirty="0" err="1" smtClean="0"/>
              <a:t>megelőzi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iOS</a:t>
            </a:r>
            <a:r>
              <a:rPr lang="en-US" dirty="0" smtClean="0"/>
              <a:t>-t</a:t>
            </a:r>
          </a:p>
          <a:p>
            <a:r>
              <a:rPr lang="en-US" dirty="0" smtClean="0"/>
              <a:t>A BlackBerry </a:t>
            </a:r>
            <a:r>
              <a:rPr lang="en-US" dirty="0" err="1" smtClean="0"/>
              <a:t>és</a:t>
            </a:r>
            <a:r>
              <a:rPr lang="en-US" dirty="0" smtClean="0"/>
              <a:t> a Symbian (</a:t>
            </a:r>
            <a:r>
              <a:rPr lang="en-US" dirty="0" err="1" smtClean="0"/>
              <a:t>már</a:t>
            </a:r>
            <a:r>
              <a:rPr lang="en-US" dirty="0" smtClean="0"/>
              <a:t>) </a:t>
            </a:r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tényező</a:t>
            </a:r>
            <a:endParaRPr lang="en-US" dirty="0" smtClean="0"/>
          </a:p>
          <a:p>
            <a:r>
              <a:rPr lang="en-US" dirty="0" err="1" smtClean="0"/>
              <a:t>Alternatív</a:t>
            </a:r>
            <a:r>
              <a:rPr lang="en-US" dirty="0" smtClean="0"/>
              <a:t> </a:t>
            </a:r>
            <a:r>
              <a:rPr lang="en-US" dirty="0" err="1" smtClean="0"/>
              <a:t>platformoknak</a:t>
            </a:r>
            <a:r>
              <a:rPr lang="en-US" dirty="0" smtClean="0"/>
              <a:t> (Ubuntu, Firefox OS, Sailfish) </a:t>
            </a:r>
            <a:r>
              <a:rPr lang="en-US" dirty="0" err="1" smtClean="0"/>
              <a:t>alig</a:t>
            </a:r>
            <a:r>
              <a:rPr lang="en-US" dirty="0" smtClean="0"/>
              <a:t> van </a:t>
            </a:r>
            <a:r>
              <a:rPr lang="en-US" dirty="0" err="1" smtClean="0"/>
              <a:t>hely</a:t>
            </a:r>
            <a:r>
              <a:rPr lang="en-US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7511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lényeg</a:t>
            </a:r>
            <a:r>
              <a:rPr lang="en-US" dirty="0" smtClean="0"/>
              <a:t> #2 (Mire </a:t>
            </a:r>
            <a:r>
              <a:rPr lang="en-US" dirty="0" err="1" smtClean="0"/>
              <a:t>fejlesszünk</a:t>
            </a:r>
            <a:r>
              <a:rPr lang="en-US" dirty="0" smtClean="0"/>
              <a:t>?)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Kis</a:t>
            </a:r>
            <a:r>
              <a:rPr lang="en-US" dirty="0" smtClean="0"/>
              <a:t> </a:t>
            </a:r>
            <a:r>
              <a:rPr lang="en-US" dirty="0" err="1" smtClean="0"/>
              <a:t>fejlesztőcég</a:t>
            </a:r>
            <a:r>
              <a:rPr lang="en-US" dirty="0" smtClean="0"/>
              <a:t>: </a:t>
            </a:r>
            <a:r>
              <a:rPr lang="en-US" dirty="0" err="1" smtClean="0"/>
              <a:t>arra</a:t>
            </a:r>
            <a:r>
              <a:rPr lang="en-US" dirty="0" smtClean="0"/>
              <a:t> a </a:t>
            </a:r>
            <a:r>
              <a:rPr lang="en-US" dirty="0" err="1" smtClean="0"/>
              <a:t>platformra</a:t>
            </a:r>
            <a:r>
              <a:rPr lang="en-US" dirty="0" smtClean="0"/>
              <a:t>, </a:t>
            </a:r>
            <a:r>
              <a:rPr lang="en-US" dirty="0" err="1" smtClean="0"/>
              <a:t>amit</a:t>
            </a:r>
            <a:r>
              <a:rPr lang="en-US" dirty="0" smtClean="0"/>
              <a:t> </a:t>
            </a:r>
            <a:r>
              <a:rPr lang="en-US" dirty="0" err="1" smtClean="0"/>
              <a:t>ismer</a:t>
            </a:r>
            <a:endParaRPr lang="en-US" dirty="0" smtClean="0"/>
          </a:p>
          <a:p>
            <a:r>
              <a:rPr lang="en-US" dirty="0" smtClean="0"/>
              <a:t>Ha </a:t>
            </a:r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app a </a:t>
            </a:r>
            <a:r>
              <a:rPr lang="en-US" dirty="0" err="1" smtClean="0"/>
              <a:t>termék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1. Android</a:t>
            </a:r>
            <a:endParaRPr lang="en-US" dirty="0"/>
          </a:p>
          <a:p>
            <a:pPr lvl="1"/>
            <a:r>
              <a:rPr lang="en-US" dirty="0" smtClean="0"/>
              <a:t>2. </a:t>
            </a:r>
            <a:r>
              <a:rPr lang="en-US" dirty="0" err="1" smtClean="0"/>
              <a:t>iOS</a:t>
            </a:r>
            <a:r>
              <a:rPr lang="en-US" dirty="0" smtClean="0"/>
              <a:t> </a:t>
            </a:r>
            <a:r>
              <a:rPr lang="en-US" dirty="0" err="1" smtClean="0"/>
              <a:t>vagy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egyre</a:t>
            </a:r>
            <a:r>
              <a:rPr lang="en-US" dirty="0" smtClean="0"/>
              <a:t> </a:t>
            </a:r>
            <a:r>
              <a:rPr lang="en-US" dirty="0" err="1" smtClean="0"/>
              <a:t>inkább</a:t>
            </a:r>
            <a:r>
              <a:rPr lang="en-US" dirty="0" smtClean="0"/>
              <a:t>) </a:t>
            </a:r>
            <a:r>
              <a:rPr lang="en-US" dirty="0" smtClean="0"/>
              <a:t>Windows Phone</a:t>
            </a:r>
          </a:p>
          <a:p>
            <a:pPr lvl="1"/>
            <a:r>
              <a:rPr lang="en-US" dirty="0" smtClean="0"/>
              <a:t>3. </a:t>
            </a:r>
            <a:r>
              <a:rPr lang="en-US" dirty="0" err="1" smtClean="0"/>
              <a:t>Másra</a:t>
            </a:r>
            <a:r>
              <a:rPr lang="en-US" dirty="0" smtClean="0"/>
              <a:t> </a:t>
            </a:r>
            <a:r>
              <a:rPr lang="en-US" dirty="0" err="1" smtClean="0"/>
              <a:t>egyelőre</a:t>
            </a:r>
            <a:r>
              <a:rPr lang="en-US" dirty="0" smtClean="0"/>
              <a:t> </a:t>
            </a:r>
            <a:r>
              <a:rPr lang="en-US" dirty="0" err="1" smtClean="0"/>
              <a:t>nincs</a:t>
            </a:r>
            <a:r>
              <a:rPr lang="en-US" dirty="0" smtClean="0"/>
              <a:t> </a:t>
            </a:r>
            <a:r>
              <a:rPr lang="en-US" dirty="0" err="1" smtClean="0"/>
              <a:t>értelme</a:t>
            </a:r>
            <a:endParaRPr lang="en-US" dirty="0" smtClean="0"/>
          </a:p>
          <a:p>
            <a:pPr lvl="2"/>
            <a:r>
              <a:rPr lang="en-US" dirty="0" err="1" smtClean="0"/>
              <a:t>Kivéve</a:t>
            </a:r>
            <a:r>
              <a:rPr lang="en-US" dirty="0" smtClean="0"/>
              <a:t>, ha </a:t>
            </a:r>
            <a:r>
              <a:rPr lang="en-US" dirty="0" err="1" smtClean="0"/>
              <a:t>egy</a:t>
            </a:r>
            <a:r>
              <a:rPr lang="en-US" dirty="0" smtClean="0"/>
              <a:t> </a:t>
            </a:r>
            <a:r>
              <a:rPr lang="en-US" dirty="0" err="1" smtClean="0"/>
              <a:t>egzotikus</a:t>
            </a:r>
            <a:r>
              <a:rPr lang="en-US" dirty="0" smtClean="0"/>
              <a:t> </a:t>
            </a:r>
            <a:r>
              <a:rPr lang="en-US" dirty="0" err="1" smtClean="0"/>
              <a:t>platformon</a:t>
            </a:r>
            <a:r>
              <a:rPr lang="en-US" dirty="0" smtClean="0"/>
              <a:t> </a:t>
            </a:r>
            <a:r>
              <a:rPr lang="en-US" dirty="0" err="1" smtClean="0"/>
              <a:t>elsők</a:t>
            </a:r>
            <a:r>
              <a:rPr lang="en-US" dirty="0" smtClean="0"/>
              <a:t> </a:t>
            </a:r>
            <a:r>
              <a:rPr lang="en-US" dirty="0" err="1" smtClean="0"/>
              <a:t>szeretnénk</a:t>
            </a:r>
            <a:r>
              <a:rPr lang="en-US" dirty="0" smtClean="0"/>
              <a:t> </a:t>
            </a:r>
            <a:r>
              <a:rPr lang="en-US" dirty="0" err="1" smtClean="0"/>
              <a:t>lenni</a:t>
            </a:r>
            <a:r>
              <a:rPr lang="en-US" dirty="0" smtClean="0"/>
              <a:t>, de </a:t>
            </a:r>
            <a:r>
              <a:rPr lang="en-US" dirty="0" err="1" smtClean="0"/>
              <a:t>itt</a:t>
            </a:r>
            <a:r>
              <a:rPr lang="en-US" dirty="0" smtClean="0"/>
              <a:t> </a:t>
            </a:r>
            <a:r>
              <a:rPr lang="en-US" dirty="0" err="1" smtClean="0"/>
              <a:t>nagy</a:t>
            </a:r>
            <a:r>
              <a:rPr lang="en-US" dirty="0" smtClean="0"/>
              <a:t> a </a:t>
            </a:r>
            <a:r>
              <a:rPr lang="en-US" dirty="0" err="1" smtClean="0"/>
              <a:t>kockázat</a:t>
            </a:r>
            <a:r>
              <a:rPr lang="en-US" dirty="0" smtClean="0"/>
              <a:t> is</a:t>
            </a:r>
          </a:p>
        </p:txBody>
      </p:sp>
    </p:spTree>
    <p:extLst>
      <p:ext uri="{BB962C8B-B14F-4D97-AF65-F5344CB8AC3E}">
        <p14:creationId xmlns:p14="http://schemas.microsoft.com/office/powerpoint/2010/main" val="331872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Neked</a:t>
            </a:r>
            <a:r>
              <a:rPr lang="en-US" dirty="0" smtClean="0"/>
              <a:t> </a:t>
            </a:r>
            <a:r>
              <a:rPr lang="en-US" dirty="0" err="1" smtClean="0"/>
              <a:t>szól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előadás</a:t>
            </a:r>
            <a:r>
              <a:rPr lang="en-US" dirty="0" smtClean="0"/>
              <a:t>, ha </a:t>
            </a:r>
            <a:r>
              <a:rPr lang="en-US" dirty="0" err="1" smtClean="0"/>
              <a:t>ilyen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asztalod</a:t>
            </a:r>
            <a:r>
              <a:rPr lang="en-US" dirty="0" smtClean="0"/>
              <a:t>:</a:t>
            </a:r>
            <a:endParaRPr lang="hu-HU" dirty="0"/>
          </a:p>
        </p:txBody>
      </p:sp>
      <p:pic>
        <p:nvPicPr>
          <p:cNvPr id="2050" name="Picture 2" descr="http://obamapacman.com/wp-content/uploads/2011/05/Apple-Heaven-Pretty-iPhone-iPad-Mac-Desk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496" y="1825625"/>
            <a:ext cx="652700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37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ynian.files.wordpress.com/2013/05/earth-snoopy_sophie-32847147-1920-108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Globális</a:t>
            </a:r>
            <a:r>
              <a:rPr lang="en-US" dirty="0" smtClean="0"/>
              <a:t> </a:t>
            </a:r>
            <a:r>
              <a:rPr lang="en-US" dirty="0" err="1" smtClean="0"/>
              <a:t>adatok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702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Világpiac</a:t>
            </a:r>
            <a:r>
              <a:rPr lang="en-US" dirty="0" smtClean="0"/>
              <a:t> </a:t>
            </a:r>
            <a:r>
              <a:rPr lang="en-US" dirty="0" err="1" smtClean="0"/>
              <a:t>két</a:t>
            </a:r>
            <a:r>
              <a:rPr lang="en-US" dirty="0" smtClean="0"/>
              <a:t> </a:t>
            </a:r>
            <a:r>
              <a:rPr lang="en-US" dirty="0" err="1" smtClean="0"/>
              <a:t>éve</a:t>
            </a:r>
            <a:r>
              <a:rPr lang="en-US" dirty="0" smtClean="0"/>
              <a:t> (Gartner)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7832367"/>
              </p:ext>
            </p:extLst>
          </p:nvPr>
        </p:nvGraphicFramePr>
        <p:xfrm>
          <a:off x="2142000" y="1778400"/>
          <a:ext cx="792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217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Világpiac</a:t>
            </a:r>
            <a:r>
              <a:rPr lang="en-US" dirty="0" smtClean="0"/>
              <a:t> ma (Gartner)</a:t>
            </a:r>
            <a:endParaRPr lang="hu-H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4055760"/>
              </p:ext>
            </p:extLst>
          </p:nvPr>
        </p:nvGraphicFramePr>
        <p:xfrm>
          <a:off x="2142210" y="1778400"/>
          <a:ext cx="792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269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Amerikai</a:t>
            </a:r>
            <a:r>
              <a:rPr lang="en-US" dirty="0" smtClean="0"/>
              <a:t> </a:t>
            </a:r>
            <a:r>
              <a:rPr lang="en-US" dirty="0" err="1" smtClean="0"/>
              <a:t>piac</a:t>
            </a:r>
            <a:r>
              <a:rPr lang="en-US" dirty="0" smtClean="0"/>
              <a:t> (Kantar)</a:t>
            </a:r>
            <a:endParaRPr lang="hu-H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4435559"/>
              </p:ext>
            </p:extLst>
          </p:nvPr>
        </p:nvGraphicFramePr>
        <p:xfrm>
          <a:off x="2176347" y="1779898"/>
          <a:ext cx="792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254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Miért</a:t>
            </a:r>
            <a:r>
              <a:rPr lang="en-US" dirty="0" smtClean="0"/>
              <a:t> </a:t>
            </a:r>
            <a:r>
              <a:rPr lang="en-US" dirty="0" err="1" smtClean="0"/>
              <a:t>magas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iOS</a:t>
            </a:r>
            <a:r>
              <a:rPr lang="en-US" dirty="0" smtClean="0"/>
              <a:t> </a:t>
            </a:r>
            <a:r>
              <a:rPr lang="en-US" dirty="0" err="1" smtClean="0"/>
              <a:t>amerikai</a:t>
            </a:r>
            <a:r>
              <a:rPr lang="en-US" dirty="0" smtClean="0"/>
              <a:t> </a:t>
            </a:r>
            <a:r>
              <a:rPr lang="en-US" dirty="0" err="1" smtClean="0"/>
              <a:t>részesedése</a:t>
            </a:r>
            <a:r>
              <a:rPr lang="en-US" dirty="0" smtClean="0"/>
              <a:t>?</a:t>
            </a:r>
            <a:endParaRPr lang="hu-H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2426" y="1825625"/>
            <a:ext cx="570714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56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Kínai</a:t>
            </a:r>
            <a:r>
              <a:rPr lang="en-US" dirty="0" smtClean="0"/>
              <a:t> </a:t>
            </a:r>
            <a:r>
              <a:rPr lang="en-US" dirty="0" err="1" smtClean="0"/>
              <a:t>piac</a:t>
            </a:r>
            <a:r>
              <a:rPr lang="en-US" dirty="0" smtClean="0"/>
              <a:t> (Kantar)</a:t>
            </a:r>
            <a:endParaRPr lang="hu-H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821714"/>
              </p:ext>
            </p:extLst>
          </p:nvPr>
        </p:nvGraphicFramePr>
        <p:xfrm>
          <a:off x="2176346" y="1792171"/>
          <a:ext cx="792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241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Európai</a:t>
            </a:r>
            <a:r>
              <a:rPr lang="en-US" dirty="0" smtClean="0"/>
              <a:t> </a:t>
            </a:r>
            <a:r>
              <a:rPr lang="en-US" dirty="0" err="1" smtClean="0"/>
              <a:t>piac</a:t>
            </a:r>
            <a:r>
              <a:rPr lang="en-US" dirty="0" smtClean="0"/>
              <a:t> (Kantar)</a:t>
            </a:r>
            <a:endParaRPr lang="hu-H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6365839"/>
              </p:ext>
            </p:extLst>
          </p:nvPr>
        </p:nvGraphicFramePr>
        <p:xfrm>
          <a:off x="2142000" y="1778400"/>
          <a:ext cx="79200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961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186</Words>
  <Application>Microsoft Office PowerPoint</Application>
  <PresentationFormat>Widescreen</PresentationFormat>
  <Paragraphs>26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Okostelefon-platformok harca</vt:lpstr>
      <vt:lpstr>Neked szól az előadás, ha ilyen az asztalod:</vt:lpstr>
      <vt:lpstr>Globális adatok</vt:lpstr>
      <vt:lpstr>Világpiac két éve (Gartner)</vt:lpstr>
      <vt:lpstr>Világpiac ma (Gartner)</vt:lpstr>
      <vt:lpstr>Amerikai piac (Kantar)</vt:lpstr>
      <vt:lpstr>Miért magas az iOS amerikai részesedése?</vt:lpstr>
      <vt:lpstr>Kínai piac (Kantar)</vt:lpstr>
      <vt:lpstr>Európai piac (Kantar)</vt:lpstr>
      <vt:lpstr>Magyarország (Telekom/eNET)</vt:lpstr>
      <vt:lpstr>Magyar piac (IDC)</vt:lpstr>
      <vt:lpstr>A lényeg #1</vt:lpstr>
      <vt:lpstr>A lényeg #2 (Mire fejlesszünk?)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Bodnár Ádám</dc:creator>
  <cp:lastModifiedBy>Bodnár Ádám</cp:lastModifiedBy>
  <cp:revision>11</cp:revision>
  <dcterms:created xsi:type="dcterms:W3CDTF">2013-11-11T09:41:16Z</dcterms:created>
  <dcterms:modified xsi:type="dcterms:W3CDTF">2013-11-11T16:56:10Z</dcterms:modified>
</cp:coreProperties>
</file>