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notesSlides/notesSlide2.xml" ContentType="application/vnd.openxmlformats-officedocument.presentationml.notesSlide+xml"/>
  <Override PartName="/ppt/media/image9.jpg" ContentType="image/jpeg"/>
  <Override PartName="/ppt/notesSlides/notesSlide3.xml" ContentType="application/vnd.openxmlformats-officedocument.presentationml.notesSlide+xml"/>
  <Override PartName="/ppt/media/image11.jpg" ContentType="image/jpeg"/>
  <Override PartName="/ppt/media/image13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5.jpg" ContentType="image/jpeg"/>
  <Override PartName="/ppt/notesSlides/notesSlide15.xml" ContentType="application/vnd.openxmlformats-officedocument.presentationml.notesSlide+xml"/>
  <Override PartName="/ppt/media/image26.jpg" ContentType="image/jpeg"/>
  <Override PartName="/ppt/notesSlides/notesSlide16.xml" ContentType="application/vnd.openxmlformats-officedocument.presentationml.notesSlide+xml"/>
  <Override PartName="/ppt/media/image29.jpg" ContentType="image/jpeg"/>
  <Override PartName="/ppt/media/image30.jpg" ContentType="image/jpeg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5" r:id="rId6"/>
    <p:sldId id="260" r:id="rId7"/>
    <p:sldId id="277" r:id="rId8"/>
    <p:sldId id="261" r:id="rId9"/>
    <p:sldId id="266" r:id="rId10"/>
    <p:sldId id="267" r:id="rId11"/>
    <p:sldId id="268" r:id="rId12"/>
    <p:sldId id="269" r:id="rId13"/>
    <p:sldId id="276" r:id="rId14"/>
    <p:sldId id="264" r:id="rId15"/>
    <p:sldId id="270" r:id="rId16"/>
    <p:sldId id="271" r:id="rId17"/>
    <p:sldId id="273" r:id="rId18"/>
    <p:sldId id="272" r:id="rId19"/>
    <p:sldId id="275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1454" autoAdjust="0"/>
  </p:normalViewPr>
  <p:slideViewPr>
    <p:cSldViewPr snapToGrid="0">
      <p:cViewPr varScale="1">
        <p:scale>
          <a:sx n="134" d="100"/>
          <a:sy n="134" d="100"/>
        </p:scale>
        <p:origin x="51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10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18B8-7943-45A9-8B04-027491E2D0A6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AE56C-4A6A-4708-A620-8EE321330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69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20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motor</a:t>
            </a:r>
            <a:r>
              <a:rPr lang="hu-HU" baseline="0" dirty="0" smtClean="0"/>
              <a:t> biztosít a játék számára kész funkciókat, mint irányítás, file kezelés vagy fizika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831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És természetesen a minden</a:t>
            </a:r>
            <a:r>
              <a:rPr lang="hu-HU" baseline="0" dirty="0" smtClean="0"/>
              <a:t> esetben támogatjuk a fejlesztés során elengedhetetlen platform eszközöket, mint </a:t>
            </a:r>
            <a:r>
              <a:rPr lang="hu-HU" baseline="0" dirty="0" err="1" smtClean="0"/>
              <a:t>pl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debugger</a:t>
            </a:r>
            <a:r>
              <a:rPr lang="hu-HU" baseline="0" dirty="0" smtClean="0"/>
              <a:t> és a </a:t>
            </a:r>
            <a:r>
              <a:rPr lang="hu-HU" baseline="0" dirty="0" err="1" smtClean="0"/>
              <a:t>profiler</a:t>
            </a:r>
            <a:endParaRPr lang="hu-HU" baseline="0" dirty="0" smtClean="0"/>
          </a:p>
          <a:p>
            <a:r>
              <a:rPr lang="hu-HU" baseline="0" dirty="0" smtClean="0"/>
              <a:t>Ezek nélkül nem készíthető komoly alkalmazás vagy játék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370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játékok során a hatékony megjelenítés hosszú évek óta volt gátja a fejlődésnek. A HTML5 2 dedikált megoldást hoz erre a problémára. A mára már elég széles körben elterjedt és támogatott </a:t>
            </a:r>
            <a:r>
              <a:rPr lang="hu-HU" baseline="0" dirty="0" err="1" smtClean="0"/>
              <a:t>Canvas</a:t>
            </a:r>
            <a:r>
              <a:rPr lang="hu-HU" baseline="0" dirty="0" smtClean="0"/>
              <a:t> segítségével főleg 2D megjelenítésre van lehetőségünk. A </a:t>
            </a:r>
            <a:r>
              <a:rPr lang="hu-HU" baseline="0" dirty="0" err="1" smtClean="0"/>
              <a:t>canvas</a:t>
            </a:r>
            <a:r>
              <a:rPr lang="hu-HU" baseline="0" dirty="0" smtClean="0"/>
              <a:t> majdnem olyan gyors mint bármelyik natív implementáció, ha lehetőség van rá, akár hardware gyorsítással is rendelkezik. A </a:t>
            </a:r>
            <a:r>
              <a:rPr lang="hu-HU" baseline="0" dirty="0" err="1" smtClean="0"/>
              <a:t>WebGL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Canvas</a:t>
            </a:r>
            <a:r>
              <a:rPr lang="hu-HU" baseline="0" dirty="0" smtClean="0"/>
              <a:t> kiegészítése </a:t>
            </a:r>
            <a:r>
              <a:rPr lang="hu-HU" baseline="0" dirty="0" err="1" smtClean="0"/>
              <a:t>OpenGL</a:t>
            </a:r>
            <a:r>
              <a:rPr lang="hu-HU" baseline="0" dirty="0" smtClean="0"/>
              <a:t> ES funkciókkal, és teljes 3D támogatással. A </a:t>
            </a:r>
            <a:r>
              <a:rPr lang="hu-HU" baseline="0" dirty="0" err="1" smtClean="0"/>
              <a:t>WebGL</a:t>
            </a:r>
            <a:r>
              <a:rPr lang="hu-HU" baseline="0" dirty="0" smtClean="0"/>
              <a:t> ma már gyakorlatilag ugyan olyan követelményekkel rendelkezik, mint bármelyik PC-s játék, friss böngésző, friss video kártya driver és 3d támogatás. Ha ezek rendelkezésre állnak, a </a:t>
            </a:r>
            <a:r>
              <a:rPr lang="hu-HU" baseline="0" dirty="0" err="1" smtClean="0"/>
              <a:t>WebGL</a:t>
            </a:r>
            <a:r>
              <a:rPr lang="hu-HU" baseline="0" dirty="0" smtClean="0"/>
              <a:t> teljes 3D támogatást ad a fejlesztőnek.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142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Sajnos hang</a:t>
            </a:r>
            <a:r>
              <a:rPr lang="hu-HU" baseline="0" dirty="0" smtClean="0"/>
              <a:t> tekintetében koránt sem ilyen jó a helyzet, a böngészőkbe épített hang API megbízhatatlan, pontatlan és iszonyat sokat hibázik. Ezt felismerték már </a:t>
            </a:r>
            <a:r>
              <a:rPr lang="hu-HU" baseline="0" dirty="0" err="1" smtClean="0"/>
              <a:t>jópár</a:t>
            </a:r>
            <a:r>
              <a:rPr lang="hu-HU" baseline="0" dirty="0" smtClean="0"/>
              <a:t> évvel ezelőtt, és lassan már alapból elérhetővé válik minden modern böngészőben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523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irányítás soha nem volt egyszerű, minden platform saját megoldással rendelkezik, legyen az dedikált eszköz vagy érintő képernyő. Az eddigi tapasztalataink alapján mi gyorsan tudtuk az elérhető eszközöket kombinálni, de </a:t>
            </a:r>
            <a:r>
              <a:rPr lang="hu-HU" baseline="0" dirty="0" err="1" smtClean="0"/>
              <a:t>amig</a:t>
            </a:r>
            <a:r>
              <a:rPr lang="hu-HU" baseline="0" dirty="0" smtClean="0"/>
              <a:t>  a </a:t>
            </a:r>
            <a:r>
              <a:rPr lang="hu-HU" baseline="0" dirty="0" err="1" smtClean="0"/>
              <a:t>Gamepad</a:t>
            </a:r>
            <a:r>
              <a:rPr lang="hu-HU" baseline="0" dirty="0" smtClean="0"/>
              <a:t> API nem éri el a teljes támogatottságot, minden eszközért meg kell küzdeni.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02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21. században a játékok</a:t>
            </a:r>
            <a:r>
              <a:rPr lang="hu-HU" baseline="0" dirty="0" smtClean="0"/>
              <a:t> már nem képzelhetőek el </a:t>
            </a:r>
            <a:r>
              <a:rPr lang="hu-HU" baseline="0" dirty="0" err="1" smtClean="0"/>
              <a:t>multiplayer</a:t>
            </a:r>
            <a:r>
              <a:rPr lang="hu-HU" baseline="0" dirty="0" smtClean="0"/>
              <a:t> nélkül. A web segítségével természetesen a hálózati kommunikáció mindig elérhető, HTTP kérések formájában. AJAX technológiával server beiktatásával régóta lehet </a:t>
            </a:r>
            <a:r>
              <a:rPr lang="hu-HU" baseline="0" dirty="0" err="1" smtClean="0"/>
              <a:t>multiplayer</a:t>
            </a:r>
            <a:r>
              <a:rPr lang="hu-HU" baseline="0" dirty="0" smtClean="0"/>
              <a:t> játékot készíteni, de az ezáltal </a:t>
            </a:r>
            <a:r>
              <a:rPr lang="hu-HU" baseline="0" dirty="0" err="1" smtClean="0"/>
              <a:t>megnöveketedd</a:t>
            </a:r>
            <a:r>
              <a:rPr lang="hu-HU" baseline="0" dirty="0" smtClean="0"/>
              <a:t> válasz idő miatt ezt csak aszinkron játékok esetében lehetett használni. Ezen segít a </a:t>
            </a:r>
            <a:r>
              <a:rPr lang="hu-HU" baseline="0" dirty="0" err="1" smtClean="0"/>
              <a:t>WebSocket</a:t>
            </a:r>
            <a:r>
              <a:rPr lang="hu-HU" baseline="0" dirty="0" smtClean="0"/>
              <a:t>, ami 2 irányú kommunikációt tesz lehetővé, de az igazi megoldást a </a:t>
            </a:r>
            <a:r>
              <a:rPr lang="hu-HU" baseline="0" dirty="0" err="1" smtClean="0"/>
              <a:t>WebRTC</a:t>
            </a:r>
            <a:r>
              <a:rPr lang="hu-HU" baseline="0" dirty="0" smtClean="0"/>
              <a:t> fogja </a:t>
            </a:r>
            <a:r>
              <a:rPr lang="hu-HU" baseline="0" dirty="0" err="1" smtClean="0"/>
              <a:t>nyűjtani</a:t>
            </a:r>
            <a:r>
              <a:rPr lang="hu-HU" baseline="0" dirty="0" smtClean="0"/>
              <a:t>, ami Peer 2 </a:t>
            </a:r>
            <a:r>
              <a:rPr lang="hu-HU" baseline="0" dirty="0" err="1" smtClean="0"/>
              <a:t>peer</a:t>
            </a:r>
            <a:r>
              <a:rPr lang="hu-HU" baseline="0" dirty="0" smtClean="0"/>
              <a:t> kommunikációt tesz lehetővé a kliensek között, bele értve a Peer 2 </a:t>
            </a:r>
            <a:r>
              <a:rPr lang="hu-HU" baseline="0" dirty="0" err="1" smtClean="0"/>
              <a:t>peer</a:t>
            </a:r>
            <a:r>
              <a:rPr lang="hu-HU" baseline="0" dirty="0" smtClean="0"/>
              <a:t> minden szükséges elemét, </a:t>
            </a:r>
            <a:r>
              <a:rPr lang="hu-HU" baseline="0" dirty="0" err="1" smtClean="0"/>
              <a:t>Nat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traversal</a:t>
            </a:r>
            <a:r>
              <a:rPr lang="hu-HU" baseline="0" dirty="0" smtClean="0"/>
              <a:t>, ICE támogatás.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739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Hiába rendelkezik egy platform minden szükséges funkcióval, ha az</a:t>
            </a:r>
            <a:r>
              <a:rPr lang="hu-HU" baseline="0" dirty="0" smtClean="0"/>
              <a:t> eszközök nem állnak a fejlesztők rendelkezésére. Szerencsére a web esetén évtizedek alatt kiforrott eszközök állnak rendelkezésünkre, amik teljes betekintést adnak a böngésző működésébe. A </a:t>
            </a:r>
            <a:r>
              <a:rPr lang="hu-HU" baseline="0" dirty="0" err="1" smtClean="0"/>
              <a:t>Chrome</a:t>
            </a:r>
            <a:r>
              <a:rPr lang="hu-HU" baseline="0" dirty="0" smtClean="0"/>
              <a:t> megjelenése óta beépített fejlesztői eszközökkel érkezik. A </a:t>
            </a:r>
            <a:r>
              <a:rPr lang="hu-HU" baseline="0" dirty="0" err="1" smtClean="0"/>
              <a:t>Firefox</a:t>
            </a:r>
            <a:r>
              <a:rPr lang="hu-HU" baseline="0" dirty="0" smtClean="0"/>
              <a:t> esetén a </a:t>
            </a:r>
            <a:r>
              <a:rPr lang="hu-HU" baseline="0" dirty="0" err="1" smtClean="0"/>
              <a:t>FireBug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plugin</a:t>
            </a:r>
            <a:r>
              <a:rPr lang="hu-HU" baseline="0" dirty="0" smtClean="0"/>
              <a:t> telepítésével érhetőek el ezek a funkciók. A Windows 8 óta a Microsoft is komoly figyelmet fordít a webre. Ehhez még saját típusos </a:t>
            </a:r>
            <a:r>
              <a:rPr lang="hu-HU" baseline="0" dirty="0" err="1" smtClean="0"/>
              <a:t>javascript</a:t>
            </a:r>
            <a:r>
              <a:rPr lang="hu-HU" baseline="0" dirty="0" smtClean="0"/>
              <a:t> verziót is készítettek, amihez az újabb Visual </a:t>
            </a:r>
            <a:r>
              <a:rPr lang="hu-HU" baseline="0" dirty="0" err="1" smtClean="0"/>
              <a:t>Studiók</a:t>
            </a:r>
            <a:r>
              <a:rPr lang="hu-HU" baseline="0" dirty="0" smtClean="0"/>
              <a:t> beépített támogatást adnak. Ez gyakorlatban azt jelenti, hogy a natív fejlesztés során megszokott módszerekkel, </a:t>
            </a:r>
            <a:r>
              <a:rPr lang="hu-HU" baseline="0" dirty="0" err="1" smtClean="0"/>
              <a:t>debuggerrel</a:t>
            </a:r>
            <a:r>
              <a:rPr lang="hu-HU" baseline="0" dirty="0" smtClean="0"/>
              <a:t>, billentyű kombinációkkal lehet web-re fejleszteni Visual </a:t>
            </a:r>
            <a:r>
              <a:rPr lang="hu-HU" baseline="0" dirty="0" err="1" smtClean="0"/>
              <a:t>Studióval</a:t>
            </a:r>
            <a:r>
              <a:rPr lang="hu-HU" baseline="0" dirty="0" smtClean="0"/>
              <a:t>. De az ingyenes eszközök sem maradnak le a versenyben, az </a:t>
            </a:r>
            <a:r>
              <a:rPr lang="hu-HU" baseline="0" dirty="0" err="1" smtClean="0"/>
              <a:t>Eclipse</a:t>
            </a:r>
            <a:r>
              <a:rPr lang="hu-HU" baseline="0" dirty="0" smtClean="0"/>
              <a:t> például </a:t>
            </a:r>
            <a:r>
              <a:rPr lang="hu-HU" baseline="0" dirty="0" err="1" smtClean="0"/>
              <a:t>Javascript</a:t>
            </a:r>
            <a:r>
              <a:rPr lang="hu-HU" baseline="0" dirty="0" smtClean="0"/>
              <a:t> fejlesztői kiadással rendelkezik.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391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Ahhoz hogy a Web</a:t>
            </a:r>
            <a:r>
              <a:rPr lang="hu-HU" baseline="0" dirty="0" smtClean="0"/>
              <a:t> ugyan olyan teljes értékű platformmá váljon számunkra, mint bármelyik dedikált konzol, sok űrt kellett betöltenie a HTML5-nek, még a mindennapokban nem járunk ott ahol szeretnénk, de mi már látjuk a fényt az alagút végén, mi a web-re fogadunk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05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alap motort C++</a:t>
            </a:r>
            <a:r>
              <a:rPr lang="hu-HU" baseline="0" dirty="0" err="1" smtClean="0"/>
              <a:t>-ban</a:t>
            </a:r>
            <a:r>
              <a:rPr lang="hu-HU" baseline="0" dirty="0" smtClean="0"/>
              <a:t> készítettük el. Az elsődleges platformunk a PC. A segéd eszközeinket és az első játék verziókat is PC-n készítjük el. </a:t>
            </a:r>
            <a:r>
              <a:rPr lang="hu-HU" baseline="0" dirty="0" smtClean="0"/>
              <a:t>A </a:t>
            </a:r>
            <a:r>
              <a:rPr lang="hu-HU" baseline="0" dirty="0" smtClean="0"/>
              <a:t>rendszerünk segítségével ugyan az a játék kód fut konzolokon és </a:t>
            </a:r>
            <a:r>
              <a:rPr lang="hu-HU" baseline="0" dirty="0" err="1" smtClean="0"/>
              <a:t>mobilokon</a:t>
            </a:r>
            <a:r>
              <a:rPr lang="hu-HU" baseline="0" dirty="0" smtClean="0"/>
              <a:t> is.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755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C++</a:t>
            </a:r>
            <a:r>
              <a:rPr lang="hu-HU" baseline="0" dirty="0" smtClean="0"/>
              <a:t> fejlesztőként a böngészők ma több megoldást is kínálnak számunkra. Az </a:t>
            </a:r>
            <a:r>
              <a:rPr lang="hu-HU" baseline="0" dirty="0" err="1" smtClean="0"/>
              <a:t>Active-X</a:t>
            </a:r>
            <a:r>
              <a:rPr lang="hu-HU" baseline="0" dirty="0" smtClean="0"/>
              <a:t> óta minden böngészőben van egy </a:t>
            </a:r>
            <a:r>
              <a:rPr lang="hu-HU" baseline="0" dirty="0" err="1" smtClean="0"/>
              <a:t>plugin</a:t>
            </a:r>
            <a:r>
              <a:rPr lang="hu-HU" baseline="0" dirty="0" smtClean="0"/>
              <a:t> megoldás., ezt használja ki a  </a:t>
            </a:r>
            <a:r>
              <a:rPr lang="hu-HU" baseline="0" dirty="0" err="1" smtClean="0"/>
              <a:t>Unity</a:t>
            </a:r>
            <a:r>
              <a:rPr lang="hu-HU" baseline="0" dirty="0" smtClean="0"/>
              <a:t> Web </a:t>
            </a:r>
            <a:r>
              <a:rPr lang="hu-HU" baseline="0" dirty="0" err="1" smtClean="0"/>
              <a:t>player</a:t>
            </a:r>
            <a:r>
              <a:rPr lang="hu-HU" baseline="0" dirty="0" smtClean="0"/>
              <a:t> is.  A legfrissebb iteráció a </a:t>
            </a:r>
            <a:r>
              <a:rPr lang="hu-HU" baseline="0" dirty="0" err="1" smtClean="0"/>
              <a:t>Chrome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Native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Client</a:t>
            </a:r>
            <a:r>
              <a:rPr lang="hu-HU" baseline="0" dirty="0" smtClean="0"/>
              <a:t>, amely komoly </a:t>
            </a:r>
            <a:r>
              <a:rPr lang="hu-HU" baseline="0" dirty="0" err="1" smtClean="0"/>
              <a:t>sandbox</a:t>
            </a:r>
            <a:r>
              <a:rPr lang="hu-HU" baseline="0" dirty="0" smtClean="0"/>
              <a:t> megoldásokkal próbálja áthidalni a natív szakadékot. A </a:t>
            </a:r>
            <a:r>
              <a:rPr lang="hu-HU" baseline="0" dirty="0" err="1" smtClean="0"/>
              <a:t>Mozilla</a:t>
            </a:r>
            <a:r>
              <a:rPr lang="hu-HU" baseline="0" dirty="0" smtClean="0"/>
              <a:t> másik irányból támadja ugyan ezt a problémát, és </a:t>
            </a:r>
            <a:r>
              <a:rPr lang="hu-HU" baseline="0" dirty="0" err="1" smtClean="0"/>
              <a:t>cross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compile</a:t>
            </a:r>
            <a:r>
              <a:rPr lang="hu-HU" baseline="0" dirty="0" smtClean="0"/>
              <a:t> technológiával ASM.JS segítségével futtatja a nem </a:t>
            </a:r>
            <a:r>
              <a:rPr lang="hu-HU" baseline="0" dirty="0" err="1" smtClean="0"/>
              <a:t>javascript-ben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készűlt</a:t>
            </a:r>
            <a:r>
              <a:rPr lang="hu-HU" baseline="0" dirty="0" smtClean="0"/>
              <a:t> alkalmazásokat. Talán leglátványosabb a </a:t>
            </a:r>
            <a:r>
              <a:rPr lang="hu-HU" baseline="0" dirty="0" err="1" smtClean="0"/>
              <a:t>demot</a:t>
            </a:r>
            <a:r>
              <a:rPr lang="hu-HU" baseline="0" dirty="0" smtClean="0"/>
              <a:t> ezzel produkálta a </a:t>
            </a:r>
            <a:r>
              <a:rPr lang="hu-HU" baseline="0" dirty="0" err="1" smtClean="0"/>
              <a:t>Mozilla</a:t>
            </a:r>
            <a:r>
              <a:rPr lang="hu-HU" baseline="0" dirty="0" smtClean="0"/>
              <a:t> idén Márciusban, amikor az </a:t>
            </a:r>
            <a:r>
              <a:rPr lang="hu-HU" baseline="0" dirty="0" err="1" smtClean="0"/>
              <a:t>Epic</a:t>
            </a:r>
            <a:r>
              <a:rPr lang="hu-HU" baseline="0" dirty="0" smtClean="0"/>
              <a:t> által fejlesztett </a:t>
            </a:r>
            <a:r>
              <a:rPr lang="hu-HU" baseline="0" dirty="0" err="1" smtClean="0"/>
              <a:t>Unreal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Engine</a:t>
            </a:r>
            <a:r>
              <a:rPr lang="hu-HU" baseline="0" dirty="0" smtClean="0"/>
              <a:t> demó játékát futtatták böngészőben csak </a:t>
            </a:r>
            <a:r>
              <a:rPr lang="hu-HU" baseline="0" dirty="0" err="1" smtClean="0"/>
              <a:t>Javascript</a:t>
            </a:r>
            <a:r>
              <a:rPr lang="hu-HU" baseline="0" dirty="0" smtClean="0"/>
              <a:t> segítségével. </a:t>
            </a:r>
            <a:r>
              <a:rPr lang="hu-HU" baseline="0" smtClean="0"/>
              <a:t>Az </a:t>
            </a:r>
            <a:r>
              <a:rPr lang="hu-HU" baseline="0" smtClean="0"/>
              <a:t>ASM.J</a:t>
            </a:r>
            <a:r>
              <a:rPr lang="en-US" baseline="0" smtClean="0"/>
              <a:t>S</a:t>
            </a:r>
            <a:r>
              <a:rPr lang="hu-HU" baseline="0" smtClean="0"/>
              <a:t>-t </a:t>
            </a:r>
            <a:r>
              <a:rPr lang="hu-HU" baseline="0" dirty="0" smtClean="0"/>
              <a:t>azóta a </a:t>
            </a:r>
            <a:r>
              <a:rPr lang="hu-HU" baseline="0" dirty="0" err="1" smtClean="0"/>
              <a:t>Google</a:t>
            </a:r>
            <a:r>
              <a:rPr lang="hu-HU" baseline="0" dirty="0" smtClean="0"/>
              <a:t> is implementálta, de eddig sajnos nem ért el átütő sikert, a demó sok </a:t>
            </a:r>
            <a:r>
              <a:rPr lang="hu-HU" baseline="0" dirty="0" err="1" smtClean="0"/>
              <a:t>Firefox</a:t>
            </a:r>
            <a:r>
              <a:rPr lang="hu-HU" baseline="0" dirty="0" smtClean="0"/>
              <a:t> verzióban el sem indul, legutóbb pedig </a:t>
            </a:r>
            <a:r>
              <a:rPr lang="hu-HU" baseline="0" dirty="0" err="1" smtClean="0"/>
              <a:t>kb</a:t>
            </a:r>
            <a:r>
              <a:rPr lang="hu-HU" baseline="0" dirty="0" smtClean="0"/>
              <a:t> 5 </a:t>
            </a:r>
            <a:r>
              <a:rPr lang="hu-HU" baseline="0" dirty="0" err="1" smtClean="0"/>
              <a:t>FPS-t</a:t>
            </a:r>
            <a:r>
              <a:rPr lang="hu-HU" baseline="0" dirty="0" smtClean="0"/>
              <a:t> produkált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89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</a:t>
            </a:r>
            <a:r>
              <a:rPr lang="en-US" baseline="0" dirty="0" smtClean="0"/>
              <a:t> m</a:t>
            </a:r>
            <a:r>
              <a:rPr lang="hu-HU" baseline="0" dirty="0" smtClean="0"/>
              <a:t>ár törvény ként kezelhetjük az </a:t>
            </a:r>
            <a:r>
              <a:rPr lang="hu-HU" baseline="0" dirty="0" err="1" smtClean="0"/>
              <a:t>Atwood</a:t>
            </a:r>
            <a:r>
              <a:rPr lang="hu-HU" baseline="0" dirty="0" smtClean="0"/>
              <a:t> Law-t, ami szerint amit meg lehet írni </a:t>
            </a:r>
            <a:r>
              <a:rPr lang="hu-HU" baseline="0" dirty="0" err="1" smtClean="0"/>
              <a:t>Javascript-ben</a:t>
            </a:r>
            <a:r>
              <a:rPr lang="hu-HU" baseline="0" dirty="0" smtClean="0"/>
              <a:t>, azt előbb utóbb megírják </a:t>
            </a:r>
            <a:r>
              <a:rPr lang="hu-HU" baseline="0" dirty="0" err="1" smtClean="0"/>
              <a:t>Javascript-ben</a:t>
            </a:r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4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hu-HU" baseline="0" dirty="0" smtClean="0"/>
              <a:t> fejlesztőként erre a HTML5 ad lehetőséget, ami megpróbálja az összes eddig hiányzó funkciót standardizálni a böngészőkben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34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 már több játékunk</a:t>
            </a:r>
            <a:r>
              <a:rPr lang="hu-HU" baseline="0" dirty="0" smtClean="0"/>
              <a:t> verzióját elkészítettük webre. Legutóbb a </a:t>
            </a:r>
            <a:r>
              <a:rPr lang="hu-HU" baseline="0" dirty="0" err="1" smtClean="0"/>
              <a:t>Turbulenz</a:t>
            </a:r>
            <a:r>
              <a:rPr lang="hu-HU" baseline="0" dirty="0" smtClean="0"/>
              <a:t> platformot használva tettük </a:t>
            </a:r>
            <a:r>
              <a:rPr lang="hu-HU" baseline="0" dirty="0" err="1" smtClean="0"/>
              <a:t>elérhetőve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Fortix</a:t>
            </a:r>
            <a:r>
              <a:rPr lang="hu-HU" baseline="0" dirty="0" smtClean="0"/>
              <a:t> 2 webes verzióját. De készítettünk csak webet célzó játékot is, a </a:t>
            </a:r>
            <a:r>
              <a:rPr lang="hu-HU" baseline="0" dirty="0" err="1" smtClean="0"/>
              <a:t>Pursued</a:t>
            </a:r>
            <a:r>
              <a:rPr lang="hu-HU" baseline="0" dirty="0" smtClean="0"/>
              <a:t> játékunk komoly nemzetközi elismerésre tett szert. Mi a webet marketing célokra használjuk, a játékaink ingyenes verzióját tesszük </a:t>
            </a:r>
            <a:r>
              <a:rPr lang="hu-HU" baseline="0" dirty="0" err="1" smtClean="0"/>
              <a:t>elérhetőve</a:t>
            </a:r>
            <a:r>
              <a:rPr lang="hu-HU" baseline="0" dirty="0" smtClean="0"/>
              <a:t> sokszor csak azzal a céllal, hogy megismertessük a közönséggel. Fejlesztési szempontból viszont ez nem változtat azon, hogy a legmagasabb elvárásoknak kell megfelelnünk. Így mi natív környezetként tekintünk a Javascript-re, és teljes funkcionalitású </a:t>
            </a:r>
            <a:r>
              <a:rPr lang="hu-HU" baseline="0" dirty="0" err="1" smtClean="0"/>
              <a:t>engine-t</a:t>
            </a:r>
            <a:r>
              <a:rPr lang="hu-HU" baseline="0" dirty="0" smtClean="0"/>
              <a:t> fejlesztünk rá, ami képes a játékaink maradéktalan futtatására.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55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felhasználó számára a játékunk</a:t>
            </a:r>
            <a:r>
              <a:rPr lang="hu-HU" baseline="0" dirty="0" smtClean="0"/>
              <a:t> egy kerek egész minden platformon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343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De</a:t>
            </a:r>
            <a:r>
              <a:rPr lang="hu-HU" baseline="0" dirty="0" smtClean="0"/>
              <a:t> mi 2 fő részre bontjuk, a játék tartalmára, és a motorra, ami futtatja.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099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tartalom alatt értjük</a:t>
            </a:r>
            <a:r>
              <a:rPr lang="hu-HU" baseline="0" dirty="0" smtClean="0"/>
              <a:t> az összes grafikai anyagot, hangot, zenét, beállítást, de a teljes játék logikát is.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AE56C-4A6A-4708-A620-8EE321330F9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50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07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56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970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99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19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92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10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64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83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642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78E4-3FB9-4A07-8CAE-9A789B4A1773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3098-EC3B-441F-B367-2475FB6355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56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518" y="2070848"/>
            <a:ext cx="9144000" cy="1032671"/>
          </a:xfrm>
        </p:spPr>
        <p:txBody>
          <a:bodyPr>
            <a:normAutofit fontScale="90000"/>
          </a:bodyPr>
          <a:lstStyle/>
          <a:p>
            <a:r>
              <a:rPr lang="hu-HU" sz="5400" dirty="0" smtClean="0">
                <a:latin typeface="DINPro-Light" pitchFamily="50" charset="0"/>
              </a:rPr>
              <a:t>A platform nem létezik</a:t>
            </a:r>
            <a:endParaRPr lang="hu-HU" sz="5400" dirty="0">
              <a:latin typeface="DINPro-Ligh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456" y="3079217"/>
            <a:ext cx="9144000" cy="445380"/>
          </a:xfrm>
        </p:spPr>
        <p:txBody>
          <a:bodyPr/>
          <a:lstStyle/>
          <a:p>
            <a:r>
              <a:rPr lang="hu-HU" dirty="0" smtClean="0">
                <a:latin typeface="DINPro-Light" pitchFamily="50" charset="0"/>
              </a:rPr>
              <a:t>Game </a:t>
            </a:r>
            <a:r>
              <a:rPr lang="hu-HU" dirty="0" err="1" smtClean="0">
                <a:latin typeface="DINPro-Light" pitchFamily="50" charset="0"/>
              </a:rPr>
              <a:t>engine</a:t>
            </a:r>
            <a:r>
              <a:rPr lang="hu-HU" dirty="0" smtClean="0">
                <a:latin typeface="DINPro-Light" pitchFamily="50" charset="0"/>
              </a:rPr>
              <a:t> portolás mobilról webre</a:t>
            </a:r>
            <a:endParaRPr lang="hu-HU" dirty="0">
              <a:latin typeface="DINPro-Light" pitchFamily="50" charset="0"/>
            </a:endParaRP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067" y="3726032"/>
            <a:ext cx="4194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2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592" y="1385051"/>
            <a:ext cx="9278815" cy="43513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Egy játékunk felépítése</a:t>
            </a:r>
            <a:endParaRPr lang="hu-HU" sz="3600" dirty="0">
              <a:latin typeface="DINPro-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860" y="1493116"/>
            <a:ext cx="6228280" cy="43513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Egy játékunk felépítése</a:t>
            </a:r>
            <a:endParaRPr lang="hu-HU" sz="3600" dirty="0">
              <a:latin typeface="DINPro-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860" y="1489941"/>
            <a:ext cx="6228280" cy="43513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Egy játékunk felépítése</a:t>
            </a:r>
            <a:endParaRPr lang="hu-HU" sz="3600" dirty="0">
              <a:latin typeface="DINPro-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723" y="1378427"/>
            <a:ext cx="9146259" cy="42717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Egy játékunk felépítése</a:t>
            </a:r>
            <a:endParaRPr lang="hu-HU" sz="3600" dirty="0">
              <a:latin typeface="DINPro-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Web mint platform - </a:t>
            </a:r>
            <a:r>
              <a:rPr lang="hu-HU" sz="3600" dirty="0" err="1" smtClean="0">
                <a:latin typeface="DINPro-Light" pitchFamily="50" charset="0"/>
              </a:rPr>
              <a:t>Render</a:t>
            </a:r>
            <a:endParaRPr lang="hu-HU" sz="3600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345575" cy="1017328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DINPro-Light" pitchFamily="50" charset="0"/>
              </a:rPr>
              <a:t>2D </a:t>
            </a:r>
            <a:r>
              <a:rPr lang="hu-HU" sz="2400" dirty="0" err="1" smtClean="0">
                <a:latin typeface="DINPro-Light" pitchFamily="50" charset="0"/>
              </a:rPr>
              <a:t>Canvas</a:t>
            </a:r>
            <a:endParaRPr lang="hu-HU" sz="2400" dirty="0" smtClean="0">
              <a:latin typeface="DINPro-Light" pitchFamily="50" charset="0"/>
            </a:endParaRPr>
          </a:p>
          <a:p>
            <a:r>
              <a:rPr lang="hu-HU" sz="2400" dirty="0" smtClean="0">
                <a:latin typeface="DINPro-Light" pitchFamily="50" charset="0"/>
              </a:rPr>
              <a:t>3D </a:t>
            </a:r>
            <a:r>
              <a:rPr lang="hu-HU" sz="2400" dirty="0" err="1" smtClean="0">
                <a:latin typeface="DINPro-Light" pitchFamily="50" charset="0"/>
              </a:rPr>
              <a:t>WebGL</a:t>
            </a:r>
            <a:endParaRPr lang="hu-HU" sz="2400" dirty="0">
              <a:latin typeface="DINPro-Light" pitchFamily="50" charset="0"/>
            </a:endParaRPr>
          </a:p>
        </p:txBody>
      </p:sp>
      <p:pic>
        <p:nvPicPr>
          <p:cNvPr id="5" name="Picture 4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59" y="1289359"/>
            <a:ext cx="4123666" cy="3107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45" y="2391633"/>
            <a:ext cx="6178466" cy="409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9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>
                <a:latin typeface="DINPro-Light" pitchFamily="50" charset="0"/>
              </a:rPr>
              <a:t>Web mint platform - Hang</a:t>
            </a:r>
            <a:endParaRPr lang="hu-HU" sz="3600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860964" cy="1117080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DINPro-Light" pitchFamily="50" charset="0"/>
              </a:rPr>
              <a:t>Katasztrófa</a:t>
            </a:r>
          </a:p>
          <a:p>
            <a:r>
              <a:rPr lang="hu-HU" sz="2400" dirty="0" smtClean="0">
                <a:latin typeface="DINPro-Light" pitchFamily="50" charset="0"/>
              </a:rPr>
              <a:t>Web </a:t>
            </a:r>
            <a:r>
              <a:rPr lang="hu-HU" sz="2400" dirty="0" err="1" smtClean="0">
                <a:latin typeface="DINPro-Light" pitchFamily="50" charset="0"/>
              </a:rPr>
              <a:t>Audio</a:t>
            </a:r>
            <a:r>
              <a:rPr lang="hu-HU" sz="2400" dirty="0" smtClean="0">
                <a:latin typeface="DINPro-Light" pitchFamily="50" charset="0"/>
              </a:rPr>
              <a:t> API</a:t>
            </a:r>
            <a:endParaRPr lang="hu-HU" sz="2400" dirty="0">
              <a:latin typeface="DINPro-Light" pitchFamily="50" charset="0"/>
            </a:endParaRP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11" y="1753142"/>
            <a:ext cx="7492063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Web mint platform - Input</a:t>
            </a:r>
            <a:endParaRPr lang="hu-HU" sz="3600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76847" cy="1293813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DINPro-Light" pitchFamily="50" charset="0"/>
              </a:rPr>
              <a:t>Részleges</a:t>
            </a:r>
          </a:p>
          <a:p>
            <a:r>
              <a:rPr lang="hu-HU" sz="2400" dirty="0" err="1" smtClean="0">
                <a:latin typeface="DINPro-Light" pitchFamily="50" charset="0"/>
              </a:rPr>
              <a:t>Gamepad</a:t>
            </a:r>
            <a:r>
              <a:rPr lang="hu-HU" sz="2400" dirty="0" smtClean="0">
                <a:latin typeface="DINPro-Light" pitchFamily="50" charset="0"/>
              </a:rPr>
              <a:t> API</a:t>
            </a:r>
            <a:endParaRPr lang="hu-HU" sz="2400" dirty="0">
              <a:latin typeface="DINPro-Light" pitchFamily="50" charset="0"/>
            </a:endParaRP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93" y="3195291"/>
            <a:ext cx="4762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1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Web mint platform - Hálózat</a:t>
            </a:r>
            <a:endParaRPr lang="hu-HU" sz="3600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18905" cy="1487973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DINPro-Light" pitchFamily="50" charset="0"/>
              </a:rPr>
              <a:t>AJAX </a:t>
            </a:r>
            <a:r>
              <a:rPr lang="hu-HU" sz="2400" dirty="0" err="1" smtClean="0">
                <a:latin typeface="DINPro-Light" pitchFamily="50" charset="0"/>
              </a:rPr>
              <a:t>Poll</a:t>
            </a:r>
            <a:endParaRPr lang="hu-HU" sz="2400" dirty="0" smtClean="0">
              <a:latin typeface="DINPro-Light" pitchFamily="50" charset="0"/>
            </a:endParaRPr>
          </a:p>
          <a:p>
            <a:r>
              <a:rPr lang="hu-HU" sz="2400" dirty="0" err="1" smtClean="0">
                <a:latin typeface="DINPro-Light" pitchFamily="50" charset="0"/>
              </a:rPr>
              <a:t>WebSockets</a:t>
            </a:r>
            <a:endParaRPr lang="hu-HU" sz="2400" dirty="0" smtClean="0">
              <a:latin typeface="DINPro-Light" pitchFamily="50" charset="0"/>
            </a:endParaRPr>
          </a:p>
          <a:p>
            <a:r>
              <a:rPr lang="hu-HU" sz="2400" dirty="0" err="1" smtClean="0">
                <a:latin typeface="DINPro-Light" pitchFamily="50" charset="0"/>
              </a:rPr>
              <a:t>WebRTC</a:t>
            </a:r>
            <a:r>
              <a:rPr lang="hu-HU" sz="2400" dirty="0" smtClean="0">
                <a:latin typeface="DINPro-Light" pitchFamily="50" charset="0"/>
              </a:rPr>
              <a:t> - 2013</a:t>
            </a:r>
            <a:endParaRPr lang="hu-HU" sz="2400" dirty="0">
              <a:latin typeface="DINPro-Light" pitchFamily="50" charset="0"/>
            </a:endParaRP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71" y="1270001"/>
            <a:ext cx="451485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43" y="3313598"/>
            <a:ext cx="1933575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97" y="4224798"/>
            <a:ext cx="2857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Web mint platform - Eszközök</a:t>
            </a:r>
            <a:endParaRPr lang="hu-HU" sz="3600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5647" cy="1100455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>
                <a:latin typeface="DINPro-Light" pitchFamily="50" charset="0"/>
              </a:rPr>
              <a:t>Fantasztikus </a:t>
            </a:r>
            <a:r>
              <a:rPr lang="hu-HU" sz="2400" dirty="0" err="1" smtClean="0">
                <a:latin typeface="DINPro-Light" pitchFamily="50" charset="0"/>
              </a:rPr>
              <a:t>profiler</a:t>
            </a:r>
            <a:r>
              <a:rPr lang="hu-HU" sz="2400" dirty="0" smtClean="0">
                <a:latin typeface="DINPro-Light" pitchFamily="50" charset="0"/>
              </a:rPr>
              <a:t>, </a:t>
            </a:r>
            <a:r>
              <a:rPr lang="hu-HU" sz="2400" dirty="0" err="1" smtClean="0">
                <a:latin typeface="DINPro-Light" pitchFamily="50" charset="0"/>
              </a:rPr>
              <a:t>debugger</a:t>
            </a:r>
            <a:endParaRPr lang="hu-HU" sz="2400" dirty="0" smtClean="0">
              <a:latin typeface="DINPro-Light" pitchFamily="50" charset="0"/>
            </a:endParaRPr>
          </a:p>
          <a:p>
            <a:r>
              <a:rPr lang="hu-HU" sz="2400" dirty="0" smtClean="0">
                <a:latin typeface="DINPro-Light" pitchFamily="50" charset="0"/>
              </a:rPr>
              <a:t>Visual </a:t>
            </a:r>
            <a:r>
              <a:rPr lang="hu-HU" sz="2400" dirty="0" err="1" smtClean="0">
                <a:latin typeface="DINPro-Light" pitchFamily="50" charset="0"/>
              </a:rPr>
              <a:t>Studio</a:t>
            </a:r>
            <a:r>
              <a:rPr lang="hu-HU" sz="2400" dirty="0" smtClean="0">
                <a:latin typeface="DINPro-Light" pitchFamily="50" charset="0"/>
              </a:rPr>
              <a:t> és </a:t>
            </a:r>
            <a:r>
              <a:rPr lang="hu-HU" sz="2400" dirty="0" err="1" smtClean="0">
                <a:latin typeface="DINPro-Light" pitchFamily="50" charset="0"/>
              </a:rPr>
              <a:t>TypeScript</a:t>
            </a:r>
            <a:endParaRPr lang="hu-HU" sz="2400" dirty="0">
              <a:latin typeface="DINPro-Light" pitchFamily="50" charset="0"/>
            </a:endParaRP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14" y="3888877"/>
            <a:ext cx="3796700" cy="1477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13" y="1208784"/>
            <a:ext cx="3662796" cy="2334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80" y="3837766"/>
            <a:ext cx="28765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4588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DINPro-Light" pitchFamily="50" charset="0"/>
              </a:rPr>
              <a:t>Mi a </a:t>
            </a:r>
            <a:r>
              <a:rPr lang="hu-HU" sz="3600" dirty="0" smtClean="0">
                <a:latin typeface="DINPro-Light" pitchFamily="50" charset="0"/>
              </a:rPr>
              <a:t>Web-re</a:t>
            </a:r>
            <a:r>
              <a:rPr lang="hu-HU" dirty="0" smtClean="0">
                <a:latin typeface="DINPro-Light" pitchFamily="50" charset="0"/>
              </a:rPr>
              <a:t> fogadunk</a:t>
            </a:r>
            <a:endParaRPr lang="hu-HU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9885"/>
            <a:ext cx="10515600" cy="2491732"/>
          </a:xfrm>
        </p:spPr>
        <p:txBody>
          <a:bodyPr numCol="1" anchor="ctr">
            <a:normAutofit/>
          </a:bodyPr>
          <a:lstStyle/>
          <a:p>
            <a:pPr marL="0" indent="0" algn="ctr">
              <a:buNone/>
            </a:pPr>
            <a:r>
              <a:rPr lang="hu-HU" sz="6000" dirty="0" smtClean="0">
                <a:latin typeface="DINPro-Light" pitchFamily="50" charset="0"/>
              </a:rPr>
              <a:t>Köszönöm a figyelmet!</a:t>
            </a:r>
          </a:p>
          <a:p>
            <a:pPr marL="0" indent="0" algn="ctr">
              <a:buNone/>
            </a:pPr>
            <a:endParaRPr lang="hu-HU" sz="1800" dirty="0" smtClean="0">
              <a:latin typeface="DINPro-Light" pitchFamily="50" charset="0"/>
            </a:endParaRPr>
          </a:p>
          <a:p>
            <a:pPr marL="0" indent="0" algn="ctr">
              <a:buNone/>
            </a:pPr>
            <a:r>
              <a:rPr lang="hu-HU" sz="1800" dirty="0" err="1" smtClean="0">
                <a:latin typeface="DINPro-Light" pitchFamily="50" charset="0"/>
              </a:rPr>
              <a:t>balogh.peter</a:t>
            </a:r>
            <a:r>
              <a:rPr lang="hu-HU" sz="1800" dirty="0" smtClean="0">
                <a:latin typeface="DINPro-Light" pitchFamily="50" charset="0"/>
              </a:rPr>
              <a:t>@</a:t>
            </a:r>
            <a:r>
              <a:rPr lang="hu-HU" sz="1800" dirty="0" err="1" smtClean="0">
                <a:latin typeface="DINPro-Light" pitchFamily="50" charset="0"/>
              </a:rPr>
              <a:t>nemesys.hu</a:t>
            </a:r>
            <a:endParaRPr lang="hu-HU" sz="1800" dirty="0" smtClean="0">
              <a:latin typeface="DINPro-Light" pitchFamily="50" charset="0"/>
            </a:endParaRPr>
          </a:p>
          <a:p>
            <a:pPr marL="0" indent="0" algn="ctr">
              <a:buNone/>
            </a:pPr>
            <a:endParaRPr lang="hu-HU" sz="6000" dirty="0" smtClean="0">
              <a:latin typeface="DINPro-Light" pitchFamily="50" charset="0"/>
            </a:endParaRPr>
          </a:p>
        </p:txBody>
      </p:sp>
      <p:pic>
        <p:nvPicPr>
          <p:cNvPr id="5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220" y="1684495"/>
            <a:ext cx="9257045" cy="925703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Balogh Péter</a:t>
            </a:r>
            <a:endParaRPr lang="hu-HU" sz="3600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281" y="2529853"/>
            <a:ext cx="8323463" cy="190341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DINPro-Light" pitchFamily="50" charset="0"/>
              </a:rPr>
              <a:t>2002</a:t>
            </a:r>
            <a:r>
              <a:rPr lang="hu-HU" sz="2400" dirty="0" err="1" smtClean="0">
                <a:latin typeface="DINPro-Light" pitchFamily="50" charset="0"/>
              </a:rPr>
              <a:t>-óta</a:t>
            </a:r>
            <a:r>
              <a:rPr lang="hu-HU" sz="2400" dirty="0" smtClean="0">
                <a:latin typeface="DINPro-Light" pitchFamily="50" charset="0"/>
              </a:rPr>
              <a:t> foglalkozom játékfejlesztéssel</a:t>
            </a:r>
          </a:p>
          <a:p>
            <a:r>
              <a:rPr lang="hu-HU" sz="2400" dirty="0" smtClean="0">
                <a:latin typeface="DINPro-Light" pitchFamily="50" charset="0"/>
              </a:rPr>
              <a:t>2006-ban alapító tag és technikai vezető </a:t>
            </a:r>
            <a:r>
              <a:rPr lang="hu-HU" sz="2400" dirty="0" err="1" smtClean="0">
                <a:latin typeface="DINPro-Light" pitchFamily="50" charset="0"/>
              </a:rPr>
              <a:t>Nemesys</a:t>
            </a:r>
            <a:r>
              <a:rPr lang="hu-HU" sz="2400" dirty="0" smtClean="0">
                <a:latin typeface="DINPro-Light" pitchFamily="50" charset="0"/>
              </a:rPr>
              <a:t> </a:t>
            </a:r>
            <a:r>
              <a:rPr lang="hu-HU" sz="2400" dirty="0" err="1" smtClean="0">
                <a:latin typeface="DINPro-Light" pitchFamily="50" charset="0"/>
              </a:rPr>
              <a:t>Games</a:t>
            </a:r>
            <a:endParaRPr lang="hu-HU" sz="2400" dirty="0" smtClean="0">
              <a:latin typeface="DINPro-Light" pitchFamily="50" charset="0"/>
            </a:endParaRPr>
          </a:p>
          <a:p>
            <a:r>
              <a:rPr lang="hu-HU" sz="2400" dirty="0" smtClean="0">
                <a:latin typeface="DINPro-Light" pitchFamily="50" charset="0"/>
              </a:rPr>
              <a:t>10 játék elkészítésében és piacra vitelében vettem részt</a:t>
            </a:r>
          </a:p>
        </p:txBody>
      </p:sp>
      <p:pic>
        <p:nvPicPr>
          <p:cNvPr id="4" name="Picture 3" descr="S:\+promo anyagok\Nemesys Games\Balogh Péter portré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274" y="1853087"/>
            <a:ext cx="2435794" cy="199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8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 smtClean="0">
                <a:latin typeface="DINPro-Light" pitchFamily="50" charset="0"/>
              </a:rPr>
              <a:t>Nemesys</a:t>
            </a:r>
            <a:r>
              <a:rPr lang="hu-HU" sz="3600" dirty="0" smtClean="0">
                <a:latin typeface="DINPro-Light" pitchFamily="50" charset="0"/>
              </a:rPr>
              <a:t> </a:t>
            </a:r>
            <a:r>
              <a:rPr lang="hu-HU" sz="3600" dirty="0" err="1" smtClean="0">
                <a:latin typeface="DINPro-Light" pitchFamily="50" charset="0"/>
              </a:rPr>
              <a:t>Games</a:t>
            </a:r>
            <a:endParaRPr lang="hu-HU" sz="3600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3422" cy="2133052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DINPro-Light" pitchFamily="50" charset="0"/>
              </a:rPr>
              <a:t>2006</a:t>
            </a:r>
            <a:r>
              <a:rPr lang="hu-HU" sz="2400" dirty="0" smtClean="0">
                <a:latin typeface="DINPro-Light" pitchFamily="50" charset="0"/>
              </a:rPr>
              <a:t>-</a:t>
            </a:r>
            <a:r>
              <a:rPr lang="en-US" sz="2400" dirty="0" smtClean="0">
                <a:latin typeface="DINPro-Light" pitchFamily="50" charset="0"/>
              </a:rPr>
              <a:t>ban </a:t>
            </a:r>
            <a:r>
              <a:rPr lang="en-US" sz="2400" dirty="0" err="1" smtClean="0">
                <a:latin typeface="DINPro-Light" pitchFamily="50" charset="0"/>
              </a:rPr>
              <a:t>alakult</a:t>
            </a:r>
            <a:endParaRPr lang="hu-HU" sz="2400" dirty="0" smtClean="0">
              <a:latin typeface="DINPro-Light" pitchFamily="50" charset="0"/>
            </a:endParaRPr>
          </a:p>
          <a:p>
            <a:r>
              <a:rPr lang="en-US" sz="2400" dirty="0" smtClean="0">
                <a:latin typeface="DINPro-Light" pitchFamily="50" charset="0"/>
              </a:rPr>
              <a:t>100% </a:t>
            </a:r>
            <a:r>
              <a:rPr lang="en-US" sz="2400" dirty="0" err="1" smtClean="0">
                <a:latin typeface="DINPro-Light" pitchFamily="50" charset="0"/>
              </a:rPr>
              <a:t>magyar</a:t>
            </a:r>
            <a:r>
              <a:rPr lang="en-US" sz="2400" dirty="0" smtClean="0">
                <a:latin typeface="DINPro-Light" pitchFamily="50" charset="0"/>
              </a:rPr>
              <a:t> </a:t>
            </a:r>
            <a:r>
              <a:rPr lang="en-US" sz="2400" dirty="0" err="1" smtClean="0">
                <a:latin typeface="DINPro-Light" pitchFamily="50" charset="0"/>
              </a:rPr>
              <a:t>tulajdon</a:t>
            </a:r>
            <a:r>
              <a:rPr lang="hu-HU" sz="2400" dirty="0" smtClean="0">
                <a:latin typeface="DINPro-Light" pitchFamily="50" charset="0"/>
              </a:rPr>
              <a:t>ú</a:t>
            </a:r>
          </a:p>
          <a:p>
            <a:r>
              <a:rPr lang="hu-HU" sz="2400" dirty="0" err="1" smtClean="0">
                <a:latin typeface="DINPro-Light" pitchFamily="50" charset="0"/>
              </a:rPr>
              <a:t>Casual</a:t>
            </a:r>
            <a:r>
              <a:rPr lang="hu-HU" sz="2400" dirty="0" smtClean="0">
                <a:latin typeface="DINPro-Light" pitchFamily="50" charset="0"/>
              </a:rPr>
              <a:t> és egész estés játék fejlesztő cég</a:t>
            </a:r>
            <a:endParaRPr lang="en-US" sz="2400" dirty="0" smtClean="0">
              <a:latin typeface="DINPro-Light" pitchFamily="50" charset="0"/>
            </a:endParaRPr>
          </a:p>
          <a:p>
            <a:r>
              <a:rPr lang="en-US" sz="2400" dirty="0" err="1" smtClean="0">
                <a:latin typeface="DINPro-Light" pitchFamily="50" charset="0"/>
              </a:rPr>
              <a:t>Saj</a:t>
            </a:r>
            <a:r>
              <a:rPr lang="hu-HU" sz="2400" dirty="0" smtClean="0">
                <a:latin typeface="DINPro-Light" pitchFamily="50" charset="0"/>
              </a:rPr>
              <a:t>át multi platform játék motor</a:t>
            </a:r>
          </a:p>
          <a:p>
            <a:endParaRPr lang="hu-HU" sz="2400" dirty="0">
              <a:latin typeface="DINPro-Light" pitchFamily="50" charset="0"/>
            </a:endParaRP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47" y="992669"/>
            <a:ext cx="3717686" cy="209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96" y="2967489"/>
            <a:ext cx="3937596" cy="1982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64" y="4262566"/>
            <a:ext cx="3542969" cy="1982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8" y="4633995"/>
            <a:ext cx="3586621" cy="18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Az </a:t>
            </a:r>
            <a:r>
              <a:rPr lang="hu-HU" sz="3600" dirty="0" err="1" smtClean="0">
                <a:latin typeface="DINPro-Light" pitchFamily="50" charset="0"/>
              </a:rPr>
              <a:t>engine</a:t>
            </a:r>
            <a:r>
              <a:rPr lang="hu-HU" sz="3600" dirty="0" smtClean="0">
                <a:latin typeface="DINPro-Light" pitchFamily="50" charset="0"/>
              </a:rPr>
              <a:t> </a:t>
            </a:r>
            <a:r>
              <a:rPr lang="en-US" sz="3600" dirty="0" smtClean="0">
                <a:latin typeface="DINPro-Light" pitchFamily="50" charset="0"/>
              </a:rPr>
              <a:t>C++</a:t>
            </a:r>
            <a:endParaRPr lang="hu-HU" sz="3600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11982" cy="1524404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DINPro-Light" pitchFamily="50" charset="0"/>
              </a:rPr>
              <a:t>PC (Windows, Linux, OS X)</a:t>
            </a:r>
          </a:p>
          <a:p>
            <a:r>
              <a:rPr lang="hu-HU" sz="2400" dirty="0" err="1" smtClean="0">
                <a:latin typeface="DINPro-Light" pitchFamily="50" charset="0"/>
              </a:rPr>
              <a:t>Console</a:t>
            </a:r>
            <a:r>
              <a:rPr lang="hu-HU" sz="2400" dirty="0" smtClean="0">
                <a:latin typeface="DINPro-Light" pitchFamily="50" charset="0"/>
              </a:rPr>
              <a:t>(PS3, Xbox, PSP)</a:t>
            </a:r>
          </a:p>
          <a:p>
            <a:r>
              <a:rPr lang="hu-HU" sz="2400" dirty="0" smtClean="0">
                <a:latin typeface="DINPro-Light" pitchFamily="50" charset="0"/>
              </a:rPr>
              <a:t>Mobile(</a:t>
            </a:r>
            <a:r>
              <a:rPr lang="hu-HU" sz="2400" dirty="0" err="1" smtClean="0">
                <a:latin typeface="DINPro-Light" pitchFamily="50" charset="0"/>
              </a:rPr>
              <a:t>iOS</a:t>
            </a:r>
            <a:r>
              <a:rPr lang="hu-HU" sz="2400" dirty="0" smtClean="0">
                <a:latin typeface="DINPro-Light" pitchFamily="50" charset="0"/>
              </a:rPr>
              <a:t>, </a:t>
            </a:r>
            <a:r>
              <a:rPr lang="hu-HU" sz="2400" dirty="0" err="1" smtClean="0">
                <a:latin typeface="DINPro-Light" pitchFamily="50" charset="0"/>
              </a:rPr>
              <a:t>Android</a:t>
            </a:r>
            <a:r>
              <a:rPr lang="hu-HU" sz="2400" dirty="0" smtClean="0">
                <a:latin typeface="DINPro-Light" pitchFamily="50" charset="0"/>
              </a:rPr>
              <a:t>)</a:t>
            </a: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15" y="232121"/>
            <a:ext cx="189547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41" y="2518121"/>
            <a:ext cx="3035288" cy="2964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47" y="3874077"/>
            <a:ext cx="4197356" cy="24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71764"/>
            <a:ext cx="4241800" cy="375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A Web ma</a:t>
            </a:r>
            <a:endParaRPr lang="hu-HU" sz="3600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87" y="1554861"/>
            <a:ext cx="4024745" cy="1466215"/>
          </a:xfrm>
        </p:spPr>
        <p:txBody>
          <a:bodyPr>
            <a:normAutofit fontScale="92500"/>
          </a:bodyPr>
          <a:lstStyle/>
          <a:p>
            <a:r>
              <a:rPr lang="hu-HU" sz="2400" dirty="0" err="1" smtClean="0">
                <a:latin typeface="DINPro-Light" pitchFamily="50" charset="0"/>
              </a:rPr>
              <a:t>Plugin-ek</a:t>
            </a:r>
            <a:endParaRPr lang="hu-HU" sz="2400" dirty="0" smtClean="0">
              <a:latin typeface="DINPro-Light" pitchFamily="50" charset="0"/>
            </a:endParaRPr>
          </a:p>
          <a:p>
            <a:r>
              <a:rPr lang="hu-HU" sz="2400" dirty="0" err="1" smtClean="0">
                <a:latin typeface="DINPro-Light" pitchFamily="50" charset="0"/>
              </a:rPr>
              <a:t>Chrome</a:t>
            </a:r>
            <a:r>
              <a:rPr lang="hu-HU" sz="2400" dirty="0" smtClean="0">
                <a:latin typeface="DINPro-Light" pitchFamily="50" charset="0"/>
              </a:rPr>
              <a:t> </a:t>
            </a:r>
            <a:r>
              <a:rPr lang="hu-HU" sz="2400" dirty="0" err="1" smtClean="0">
                <a:latin typeface="DINPro-Light" pitchFamily="50" charset="0"/>
              </a:rPr>
              <a:t>Native</a:t>
            </a:r>
            <a:r>
              <a:rPr lang="hu-HU" sz="2400" dirty="0" smtClean="0">
                <a:latin typeface="DINPro-Light" pitchFamily="50" charset="0"/>
              </a:rPr>
              <a:t> </a:t>
            </a:r>
            <a:r>
              <a:rPr lang="hu-HU" sz="2400" dirty="0" err="1" smtClean="0">
                <a:latin typeface="DINPro-Light" pitchFamily="50" charset="0"/>
              </a:rPr>
              <a:t>Client</a:t>
            </a:r>
            <a:endParaRPr lang="hu-HU" sz="2400" dirty="0" smtClean="0">
              <a:latin typeface="DINPro-Light" pitchFamily="50" charset="0"/>
            </a:endParaRPr>
          </a:p>
          <a:p>
            <a:r>
              <a:rPr lang="hu-HU" sz="2400" dirty="0" smtClean="0">
                <a:latin typeface="DINPro-Light" pitchFamily="50" charset="0"/>
              </a:rPr>
              <a:t>ASM </a:t>
            </a:r>
            <a:r>
              <a:rPr lang="hu-HU" sz="2400" dirty="0" err="1" smtClean="0">
                <a:latin typeface="DINPro-Light" pitchFamily="50" charset="0"/>
              </a:rPr>
              <a:t>js</a:t>
            </a:r>
            <a:endParaRPr lang="hu-HU" sz="2400" dirty="0" smtClean="0">
              <a:latin typeface="DINPro-Light" pitchFamily="50" charset="0"/>
            </a:endParaRP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20" y="2002946"/>
            <a:ext cx="4477375" cy="2848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45" y="3021076"/>
            <a:ext cx="5905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87" y="1919605"/>
            <a:ext cx="10515600" cy="989850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A jövő a web – HTML5</a:t>
            </a:r>
            <a:endParaRPr lang="hu-HU" sz="3600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9654"/>
            <a:ext cx="10515600" cy="1607531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DINPro-Light" pitchFamily="50" charset="0"/>
              </a:rPr>
              <a:t>„</a:t>
            </a:r>
            <a:r>
              <a:rPr lang="en-US" sz="2400" dirty="0" smtClean="0">
                <a:latin typeface="DINPro-Light" pitchFamily="50" charset="0"/>
              </a:rPr>
              <a:t>any application that can be written in JavaScript will eventually be written in JavaScript</a:t>
            </a:r>
            <a:r>
              <a:rPr lang="hu-HU" sz="2400" dirty="0" smtClean="0">
                <a:latin typeface="DINPro-Light" pitchFamily="50" charset="0"/>
              </a:rPr>
              <a:t>” ©</a:t>
            </a:r>
            <a:r>
              <a:rPr lang="hu-HU" sz="2400" dirty="0">
                <a:latin typeface="DINPro-Light" pitchFamily="50" charset="0"/>
              </a:rPr>
              <a:t> </a:t>
            </a:r>
            <a:r>
              <a:rPr lang="hu-HU" sz="2400" dirty="0" err="1">
                <a:latin typeface="DINPro-Light" pitchFamily="50" charset="0"/>
              </a:rPr>
              <a:t>Jeff</a:t>
            </a:r>
            <a:r>
              <a:rPr lang="hu-HU" sz="2400" dirty="0">
                <a:latin typeface="DINPro-Light" pitchFamily="50" charset="0"/>
              </a:rPr>
              <a:t> </a:t>
            </a:r>
            <a:r>
              <a:rPr lang="hu-HU" sz="2400" dirty="0" err="1" smtClean="0">
                <a:latin typeface="DINPro-Light" pitchFamily="50" charset="0"/>
              </a:rPr>
              <a:t>Atwood</a:t>
            </a:r>
            <a:r>
              <a:rPr lang="en-US" sz="2400" dirty="0" smtClean="0">
                <a:latin typeface="DINPro-Light" pitchFamily="50" charset="0"/>
              </a:rPr>
              <a:t> ~2007</a:t>
            </a:r>
            <a:endParaRPr lang="hu-HU" sz="2400" dirty="0">
              <a:latin typeface="DINPro-Light" pitchFamily="50" charset="0"/>
            </a:endParaRP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0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14" y="365125"/>
            <a:ext cx="767097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 smtClean="0">
                <a:latin typeface="DINPro-Light" pitchFamily="50" charset="0"/>
              </a:rPr>
              <a:t>Nemesys</a:t>
            </a:r>
            <a:r>
              <a:rPr lang="hu-HU" sz="3600" dirty="0" smtClean="0">
                <a:latin typeface="DINPro-Light" pitchFamily="50" charset="0"/>
              </a:rPr>
              <a:t> </a:t>
            </a:r>
            <a:r>
              <a:rPr lang="hu-HU" sz="3600" dirty="0" err="1" smtClean="0">
                <a:latin typeface="DINPro-Light" pitchFamily="50" charset="0"/>
              </a:rPr>
              <a:t>Games</a:t>
            </a:r>
            <a:r>
              <a:rPr lang="hu-HU" sz="3600" dirty="0" smtClean="0">
                <a:latin typeface="DINPro-Light" pitchFamily="50" charset="0"/>
              </a:rPr>
              <a:t> és a Web</a:t>
            </a:r>
            <a:endParaRPr lang="hu-HU" sz="3600" dirty="0">
              <a:latin typeface="DINPro-Ligh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52804" cy="1166957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>
                <a:latin typeface="DINPro-Light" pitchFamily="50" charset="0"/>
              </a:rPr>
              <a:t>Web a legjobb marketing lehetőségünk</a:t>
            </a:r>
          </a:p>
          <a:p>
            <a:r>
              <a:rPr lang="hu-HU" sz="2400" dirty="0" smtClean="0">
                <a:latin typeface="DINPro-Light" pitchFamily="50" charset="0"/>
              </a:rPr>
              <a:t>Natív </a:t>
            </a:r>
            <a:r>
              <a:rPr lang="hu-HU" sz="2400" dirty="0" err="1" smtClean="0">
                <a:latin typeface="DINPro-Light" pitchFamily="50" charset="0"/>
              </a:rPr>
              <a:t>target</a:t>
            </a:r>
            <a:endParaRPr lang="hu-HU" sz="2400" dirty="0">
              <a:latin typeface="DINPro-Light" pitchFamily="50" charset="0"/>
            </a:endParaRP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8" y="1825625"/>
            <a:ext cx="4050792" cy="2039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14" y="3395663"/>
            <a:ext cx="5524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8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DINPro-Light" pitchFamily="50" charset="0"/>
              </a:rPr>
              <a:t>Egy játékunk felépítése</a:t>
            </a:r>
            <a:endParaRPr lang="hu-HU" sz="3600" dirty="0">
              <a:latin typeface="DINPro-Light" pitchFamily="50" charset="0"/>
            </a:endParaRPr>
          </a:p>
        </p:txBody>
      </p:sp>
      <p:pic>
        <p:nvPicPr>
          <p:cNvPr id="5" name="Picture 4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89" y="5571674"/>
            <a:ext cx="2151529" cy="12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97603"/>
            <a:ext cx="10515600" cy="25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3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1108</Words>
  <Application>Microsoft Office PowerPoint</Application>
  <PresentationFormat>Widescreen</PresentationFormat>
  <Paragraphs>83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DINPro-Light</vt:lpstr>
      <vt:lpstr>Office Theme</vt:lpstr>
      <vt:lpstr>A platform nem létezik</vt:lpstr>
      <vt:lpstr>Balogh Péter</vt:lpstr>
      <vt:lpstr>Nemesys Games</vt:lpstr>
      <vt:lpstr>Az engine C++</vt:lpstr>
      <vt:lpstr>A Web ma</vt:lpstr>
      <vt:lpstr>A jövő a web – HTML5</vt:lpstr>
      <vt:lpstr>PowerPoint Presentation</vt:lpstr>
      <vt:lpstr>Nemesys Games és a Web</vt:lpstr>
      <vt:lpstr>Egy játékunk felépítése</vt:lpstr>
      <vt:lpstr>Egy játékunk felépítése</vt:lpstr>
      <vt:lpstr>Egy játékunk felépítése</vt:lpstr>
      <vt:lpstr>Egy játékunk felépítése</vt:lpstr>
      <vt:lpstr>Egy játékunk felépítése</vt:lpstr>
      <vt:lpstr>Web mint platform - Render</vt:lpstr>
      <vt:lpstr>Web mint platform - Hang</vt:lpstr>
      <vt:lpstr>Web mint platform - Input</vt:lpstr>
      <vt:lpstr>Web mint platform - Hálózat</vt:lpstr>
      <vt:lpstr>Web mint platform - Eszközök</vt:lpstr>
      <vt:lpstr>Mi a Web-re fogadunk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platform nem létezik</dc:title>
  <dc:creator>balogh.peter@cit.hu</dc:creator>
  <cp:lastModifiedBy>balogh.peter@cit.hu</cp:lastModifiedBy>
  <cp:revision>54</cp:revision>
  <dcterms:created xsi:type="dcterms:W3CDTF">2013-11-12T09:55:09Z</dcterms:created>
  <dcterms:modified xsi:type="dcterms:W3CDTF">2013-11-12T20:58:09Z</dcterms:modified>
</cp:coreProperties>
</file>