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6" r:id="rId3"/>
    <p:sldId id="384" r:id="rId4"/>
    <p:sldId id="389" r:id="rId5"/>
    <p:sldId id="390" r:id="rId6"/>
    <p:sldId id="404" r:id="rId7"/>
    <p:sldId id="407" r:id="rId8"/>
    <p:sldId id="392" r:id="rId9"/>
    <p:sldId id="409" r:id="rId10"/>
    <p:sldId id="408" r:id="rId11"/>
    <p:sldId id="410" r:id="rId12"/>
    <p:sldId id="259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19" autoAdjust="0"/>
  </p:normalViewPr>
  <p:slideViewPr>
    <p:cSldViewPr>
      <p:cViewPr varScale="1">
        <p:scale>
          <a:sx n="72" d="100"/>
          <a:sy n="72" d="100"/>
        </p:scale>
        <p:origin x="-1075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188D1-9013-489E-BAD1-11D0529C81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DA1804F-0DE5-4CBA-8CD5-47526D0DF388}">
      <dgm:prSet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hu-HU" dirty="0" smtClean="0"/>
            <a:t>I. A mobiltelefon kihívás </a:t>
          </a:r>
          <a:r>
            <a:rPr lang="hu-HU" dirty="0" smtClean="0"/>
            <a:t>a </a:t>
          </a:r>
          <a:r>
            <a:rPr lang="hu-HU" dirty="0" smtClean="0"/>
            <a:t>kutatási </a:t>
          </a:r>
          <a:r>
            <a:rPr lang="hu-HU" dirty="0" smtClean="0"/>
            <a:t>módszereknek</a:t>
          </a:r>
        </a:p>
      </dgm:t>
    </dgm:pt>
    <dgm:pt modelId="{D6D564D2-1FEE-4F2C-9362-DBBF01088220}" type="parTrans" cxnId="{B943F497-803B-4E71-88C3-58453B8F943A}">
      <dgm:prSet/>
      <dgm:spPr/>
      <dgm:t>
        <a:bodyPr/>
        <a:lstStyle/>
        <a:p>
          <a:endParaRPr lang="hu-HU"/>
        </a:p>
      </dgm:t>
    </dgm:pt>
    <dgm:pt modelId="{6CF4FD05-38CA-411B-85F6-6782E727D46C}" type="sibTrans" cxnId="{B943F497-803B-4E71-88C3-58453B8F943A}">
      <dgm:prSet/>
      <dgm:spPr/>
      <dgm:t>
        <a:bodyPr/>
        <a:lstStyle/>
        <a:p>
          <a:endParaRPr lang="hu-HU"/>
        </a:p>
      </dgm:t>
    </dgm:pt>
    <dgm:pt modelId="{68EA4C44-AB9E-4BB7-A432-B0AEE100C890}" type="pres">
      <dgm:prSet presAssocID="{55C188D1-9013-489E-BAD1-11D0529C8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47D35CF-7182-4D2C-A3DE-7FC32D4DCA32}" type="pres">
      <dgm:prSet presAssocID="{EDA1804F-0DE5-4CBA-8CD5-47526D0DF388}" presName="parentText" presStyleLbl="node1" presStyleIdx="0" presStyleCnt="1" custLinFactNeighborY="-8655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6756D46-A7DB-416D-8365-DBD2175E4458}" type="presOf" srcId="{55C188D1-9013-489E-BAD1-11D0529C81D4}" destId="{68EA4C44-AB9E-4BB7-A432-B0AEE100C890}" srcOrd="0" destOrd="0" presId="urn:microsoft.com/office/officeart/2005/8/layout/vList2"/>
    <dgm:cxn modelId="{B943F497-803B-4E71-88C3-58453B8F943A}" srcId="{55C188D1-9013-489E-BAD1-11D0529C81D4}" destId="{EDA1804F-0DE5-4CBA-8CD5-47526D0DF388}" srcOrd="0" destOrd="0" parTransId="{D6D564D2-1FEE-4F2C-9362-DBBF01088220}" sibTransId="{6CF4FD05-38CA-411B-85F6-6782E727D46C}"/>
    <dgm:cxn modelId="{D6BAA377-E186-400D-BB95-339F8CA262B8}" type="presOf" srcId="{EDA1804F-0DE5-4CBA-8CD5-47526D0DF388}" destId="{D47D35CF-7182-4D2C-A3DE-7FC32D4DCA32}" srcOrd="0" destOrd="0" presId="urn:microsoft.com/office/officeart/2005/8/layout/vList2"/>
    <dgm:cxn modelId="{6E195E82-786C-4A4F-890F-173EADA8C1C6}" type="presParOf" srcId="{68EA4C44-AB9E-4BB7-A432-B0AEE100C890}" destId="{D47D35CF-7182-4D2C-A3DE-7FC32D4DC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188D1-9013-489E-BAD1-11D0529C81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DA1804F-0DE5-4CBA-8CD5-47526D0DF388}">
      <dgm:prSet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hu-HU" dirty="0" smtClean="0"/>
            <a:t>III</a:t>
          </a:r>
          <a:r>
            <a:rPr lang="hu-HU" dirty="0" smtClean="0"/>
            <a:t>. </a:t>
          </a:r>
          <a:r>
            <a:rPr lang="hu-HU" dirty="0" err="1" smtClean="0"/>
            <a:t>VeVa</a:t>
          </a:r>
          <a:r>
            <a:rPr lang="hu-HU" dirty="0" smtClean="0"/>
            <a:t>: online / mobil hibrid megoldás</a:t>
          </a:r>
          <a:endParaRPr lang="hu-HU" dirty="0" smtClean="0"/>
        </a:p>
      </dgm:t>
    </dgm:pt>
    <dgm:pt modelId="{D6D564D2-1FEE-4F2C-9362-DBBF01088220}" type="parTrans" cxnId="{B943F497-803B-4E71-88C3-58453B8F943A}">
      <dgm:prSet/>
      <dgm:spPr/>
      <dgm:t>
        <a:bodyPr/>
        <a:lstStyle/>
        <a:p>
          <a:endParaRPr lang="hu-HU"/>
        </a:p>
      </dgm:t>
    </dgm:pt>
    <dgm:pt modelId="{6CF4FD05-38CA-411B-85F6-6782E727D46C}" type="sibTrans" cxnId="{B943F497-803B-4E71-88C3-58453B8F943A}">
      <dgm:prSet/>
      <dgm:spPr/>
      <dgm:t>
        <a:bodyPr/>
        <a:lstStyle/>
        <a:p>
          <a:endParaRPr lang="hu-HU"/>
        </a:p>
      </dgm:t>
    </dgm:pt>
    <dgm:pt modelId="{68EA4C44-AB9E-4BB7-A432-B0AEE100C890}" type="pres">
      <dgm:prSet presAssocID="{55C188D1-9013-489E-BAD1-11D0529C8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47D35CF-7182-4D2C-A3DE-7FC32D4DCA32}" type="pres">
      <dgm:prSet presAssocID="{EDA1804F-0DE5-4CBA-8CD5-47526D0DF388}" presName="parentText" presStyleLbl="node1" presStyleIdx="0" presStyleCnt="1" custLinFactNeighborY="-8655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943F497-803B-4E71-88C3-58453B8F943A}" srcId="{55C188D1-9013-489E-BAD1-11D0529C81D4}" destId="{EDA1804F-0DE5-4CBA-8CD5-47526D0DF388}" srcOrd="0" destOrd="0" parTransId="{D6D564D2-1FEE-4F2C-9362-DBBF01088220}" sibTransId="{6CF4FD05-38CA-411B-85F6-6782E727D46C}"/>
    <dgm:cxn modelId="{7B96DD1C-E4A4-4700-9B56-5AD1C3292685}" type="presOf" srcId="{EDA1804F-0DE5-4CBA-8CD5-47526D0DF388}" destId="{D47D35CF-7182-4D2C-A3DE-7FC32D4DCA32}" srcOrd="0" destOrd="0" presId="urn:microsoft.com/office/officeart/2005/8/layout/vList2"/>
    <dgm:cxn modelId="{E3573BF4-BC25-47D4-AF77-1330B2C5BEB4}" type="presOf" srcId="{55C188D1-9013-489E-BAD1-11D0529C81D4}" destId="{68EA4C44-AB9E-4BB7-A432-B0AEE100C890}" srcOrd="0" destOrd="0" presId="urn:microsoft.com/office/officeart/2005/8/layout/vList2"/>
    <dgm:cxn modelId="{E0C9CA7C-926D-4282-B88D-6C8DD5FEF011}" type="presParOf" srcId="{68EA4C44-AB9E-4BB7-A432-B0AEE100C890}" destId="{D47D35CF-7182-4D2C-A3DE-7FC32D4DC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188D1-9013-489E-BAD1-11D0529C81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DA1804F-0DE5-4CBA-8CD5-47526D0DF388}">
      <dgm:prSet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hu-HU" dirty="0" smtClean="0"/>
            <a:t>IV. </a:t>
          </a:r>
          <a:r>
            <a:rPr lang="hu-HU" dirty="0" smtClean="0"/>
            <a:t>Tanulságok</a:t>
          </a:r>
        </a:p>
      </dgm:t>
    </dgm:pt>
    <dgm:pt modelId="{D6D564D2-1FEE-4F2C-9362-DBBF01088220}" type="parTrans" cxnId="{B943F497-803B-4E71-88C3-58453B8F943A}">
      <dgm:prSet/>
      <dgm:spPr/>
      <dgm:t>
        <a:bodyPr/>
        <a:lstStyle/>
        <a:p>
          <a:endParaRPr lang="hu-HU"/>
        </a:p>
      </dgm:t>
    </dgm:pt>
    <dgm:pt modelId="{6CF4FD05-38CA-411B-85F6-6782E727D46C}" type="sibTrans" cxnId="{B943F497-803B-4E71-88C3-58453B8F943A}">
      <dgm:prSet/>
      <dgm:spPr/>
      <dgm:t>
        <a:bodyPr/>
        <a:lstStyle/>
        <a:p>
          <a:endParaRPr lang="hu-HU"/>
        </a:p>
      </dgm:t>
    </dgm:pt>
    <dgm:pt modelId="{68EA4C44-AB9E-4BB7-A432-B0AEE100C890}" type="pres">
      <dgm:prSet presAssocID="{55C188D1-9013-489E-BAD1-11D0529C8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47D35CF-7182-4D2C-A3DE-7FC32D4DCA32}" type="pres">
      <dgm:prSet presAssocID="{EDA1804F-0DE5-4CBA-8CD5-47526D0DF388}" presName="parentText" presStyleLbl="node1" presStyleIdx="0" presStyleCnt="1" custLinFactNeighborY="-8655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E851599-1781-4D7B-BAEE-342B43B606A0}" type="presOf" srcId="{55C188D1-9013-489E-BAD1-11D0529C81D4}" destId="{68EA4C44-AB9E-4BB7-A432-B0AEE100C890}" srcOrd="0" destOrd="0" presId="urn:microsoft.com/office/officeart/2005/8/layout/vList2"/>
    <dgm:cxn modelId="{B943F497-803B-4E71-88C3-58453B8F943A}" srcId="{55C188D1-9013-489E-BAD1-11D0529C81D4}" destId="{EDA1804F-0DE5-4CBA-8CD5-47526D0DF388}" srcOrd="0" destOrd="0" parTransId="{D6D564D2-1FEE-4F2C-9362-DBBF01088220}" sibTransId="{6CF4FD05-38CA-411B-85F6-6782E727D46C}"/>
    <dgm:cxn modelId="{FD0A5148-2264-46E8-A008-B9A8C902C7E9}" type="presOf" srcId="{EDA1804F-0DE5-4CBA-8CD5-47526D0DF388}" destId="{D47D35CF-7182-4D2C-A3DE-7FC32D4DCA32}" srcOrd="0" destOrd="0" presId="urn:microsoft.com/office/officeart/2005/8/layout/vList2"/>
    <dgm:cxn modelId="{488450D1-2C63-4147-A8F3-0B4975FDE313}" type="presParOf" srcId="{68EA4C44-AB9E-4BB7-A432-B0AEE100C890}" destId="{D47D35CF-7182-4D2C-A3DE-7FC32D4DC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D35CF-7182-4D2C-A3DE-7FC32D4DCA32}">
      <dsp:nvSpPr>
        <dsp:cNvPr id="0" name=""/>
        <dsp:cNvSpPr/>
      </dsp:nvSpPr>
      <dsp:spPr>
        <a:xfrm>
          <a:off x="0" y="0"/>
          <a:ext cx="9691191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I. A mobiltelefon kihívás </a:t>
          </a:r>
          <a:r>
            <a:rPr lang="hu-HU" sz="3600" kern="1200" dirty="0" smtClean="0"/>
            <a:t>a </a:t>
          </a:r>
          <a:r>
            <a:rPr lang="hu-HU" sz="3600" kern="1200" dirty="0" smtClean="0"/>
            <a:t>kutatási </a:t>
          </a:r>
          <a:r>
            <a:rPr lang="hu-HU" sz="3600" kern="1200" dirty="0" smtClean="0"/>
            <a:t>módszereknek</a:t>
          </a:r>
        </a:p>
      </dsp:txBody>
      <dsp:txXfrm>
        <a:off x="42151" y="42151"/>
        <a:ext cx="9606889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D35CF-7182-4D2C-A3DE-7FC32D4DCA32}">
      <dsp:nvSpPr>
        <dsp:cNvPr id="0" name=""/>
        <dsp:cNvSpPr/>
      </dsp:nvSpPr>
      <dsp:spPr>
        <a:xfrm>
          <a:off x="0" y="0"/>
          <a:ext cx="832303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III</a:t>
          </a:r>
          <a:r>
            <a:rPr lang="hu-HU" sz="3800" kern="1200" dirty="0" smtClean="0"/>
            <a:t>. </a:t>
          </a:r>
          <a:r>
            <a:rPr lang="hu-HU" sz="3800" kern="1200" dirty="0" err="1" smtClean="0"/>
            <a:t>VeVa</a:t>
          </a:r>
          <a:r>
            <a:rPr lang="hu-HU" sz="3800" kern="1200" dirty="0" smtClean="0"/>
            <a:t>: online / mobil hibrid megoldás</a:t>
          </a:r>
          <a:endParaRPr lang="hu-HU" sz="3800" kern="1200" dirty="0" smtClean="0"/>
        </a:p>
      </dsp:txBody>
      <dsp:txXfrm>
        <a:off x="44492" y="44492"/>
        <a:ext cx="8234055" cy="82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D35CF-7182-4D2C-A3DE-7FC32D4DCA32}">
      <dsp:nvSpPr>
        <dsp:cNvPr id="0" name=""/>
        <dsp:cNvSpPr/>
      </dsp:nvSpPr>
      <dsp:spPr>
        <a:xfrm>
          <a:off x="0" y="0"/>
          <a:ext cx="4578623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kern="1200" dirty="0" smtClean="0"/>
            <a:t>IV. </a:t>
          </a:r>
          <a:r>
            <a:rPr lang="hu-HU" sz="4800" kern="1200" dirty="0" smtClean="0"/>
            <a:t>Tanulságok</a:t>
          </a:r>
        </a:p>
      </dsp:txBody>
      <dsp:txXfrm>
        <a:off x="56201" y="56201"/>
        <a:ext cx="4466221" cy="103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0DFB7-FE49-4585-809C-C52A72F63ADD}" type="datetimeFigureOut">
              <a:rPr lang="hu-HU" smtClean="0"/>
              <a:pPr/>
              <a:t>2013.11.11.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D7AD-4C82-4B2A-BBB1-A41A7BB02A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0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YuYkfQij_G0/UKHM_kpPcfI/AAAAAAAAAvI/1sLvd1VONnI/s1600/mobile-research.p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.i.cbsi.com/cnwk.1d/i/tim/2012/02/10/Apps-Builder-pitch_610x338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orious-rob.com/wp-content/uploads/2013/06/challenge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vovici.com/blog/bid/55045/Hyping-Research-Methodologi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</a:t>
            </a:r>
            <a:r>
              <a:rPr lang="hu-HU" baseline="0" dirty="0" smtClean="0"/>
              <a:t> </a:t>
            </a:r>
            <a:r>
              <a:rPr lang="hu-HU" dirty="0" smtClean="0">
                <a:hlinkClick r:id="rId3"/>
              </a:rPr>
              <a:t>http://3.bp.blogspot.com/</a:t>
            </a:r>
            <a:r>
              <a:rPr lang="hu-HU" dirty="0" err="1" smtClean="0">
                <a:hlinkClick r:id="rId3"/>
              </a:rPr>
              <a:t>-YuYkfQij</a:t>
            </a:r>
            <a:r>
              <a:rPr lang="hu-HU" dirty="0" smtClean="0">
                <a:hlinkClick r:id="rId3"/>
              </a:rPr>
              <a:t>_G0/UKHM_</a:t>
            </a:r>
            <a:r>
              <a:rPr lang="hu-HU" dirty="0" err="1" smtClean="0">
                <a:hlinkClick r:id="rId3"/>
              </a:rPr>
              <a:t>kpPcfI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AAAAAAAAAvI</a:t>
            </a:r>
            <a:r>
              <a:rPr lang="hu-HU" dirty="0" smtClean="0">
                <a:hlinkClick r:id="rId3"/>
              </a:rPr>
              <a:t>/1sLvd1VONnI/s1600/</a:t>
            </a:r>
            <a:r>
              <a:rPr lang="hu-HU" dirty="0" err="1" smtClean="0">
                <a:hlinkClick r:id="rId3"/>
              </a:rPr>
              <a:t>mobile-research.png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534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 forrása: </a:t>
            </a:r>
            <a:r>
              <a:rPr lang="hu-HU" dirty="0" smtClean="0">
                <a:hlinkClick r:id="rId3"/>
              </a:rPr>
              <a:t>http://i.i.cbsi.com/cnwk.1d/i/tim/2012/02/10/Apps-Builder-pitch_610x338.jpg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89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Kép:</a:t>
            </a:r>
            <a:r>
              <a:rPr lang="hu-HU" baseline="0" dirty="0" smtClean="0"/>
              <a:t> </a:t>
            </a:r>
            <a:r>
              <a:rPr lang="hu-HU" dirty="0" smtClean="0">
                <a:hlinkClick r:id="rId3"/>
              </a:rPr>
              <a:t>http://www.notorious-rob.com/wp-content/uploads/2013/06/challenge.jpg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97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en-US" baseline="0" dirty="0" smtClean="0"/>
              <a:t>Hyping Research Methodologies</a:t>
            </a:r>
            <a:r>
              <a:rPr lang="hu-HU" baseline="0" dirty="0" smtClean="0"/>
              <a:t>, </a:t>
            </a:r>
            <a:r>
              <a:rPr lang="en-US" baseline="0" dirty="0" smtClean="0"/>
              <a:t>Posted by </a:t>
            </a:r>
            <a:r>
              <a:rPr lang="en-US" baseline="0" dirty="0" err="1" smtClean="0"/>
              <a:t>Vovici</a:t>
            </a:r>
            <a:r>
              <a:rPr lang="en-US" baseline="0" dirty="0" smtClean="0"/>
              <a:t> Blog on Thu, Mar 17, 2011</a:t>
            </a:r>
            <a:endParaRPr lang="hu-HU" baseline="0" dirty="0" smtClean="0"/>
          </a:p>
          <a:p>
            <a:r>
              <a:rPr lang="hu-HU" dirty="0" smtClean="0">
                <a:hlinkClick r:id="rId3"/>
              </a:rPr>
              <a:t>http://blog.vovici.com/blog/bid/55045/Hyping-Research-Methodologies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62A22-C32B-4D14-8276-14A7638A66E6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06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0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 forrása:</a:t>
            </a:r>
            <a:r>
              <a:rPr lang="hu-HU" baseline="0" dirty="0" smtClean="0"/>
              <a:t> a kép a </a:t>
            </a:r>
            <a:r>
              <a:rPr lang="hu-HU" baseline="0" dirty="0" err="1" smtClean="0"/>
              <a:t>Transform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Surveys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iPad-es</a:t>
            </a:r>
            <a:r>
              <a:rPr lang="hu-HU" baseline="0" dirty="0" smtClean="0"/>
              <a:t> mobil kutatási alkalmazás demó kérdőívéből származik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D7AD-4C82-4B2A-BBB1-A41A7BB02A92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15413" y="1670943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62061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DEACF-B0F0-431C-898C-2CFC21B3E64E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01" y="228894"/>
            <a:ext cx="2907798" cy="9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0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" y="6454570"/>
            <a:ext cx="1044291" cy="358806"/>
          </a:xfrm>
          <a:prstGeom prst="rect">
            <a:avLst/>
          </a:prstGeom>
        </p:spPr>
      </p:pic>
      <p:sp>
        <p:nvSpPr>
          <p:cNvPr id="8" name="Szövegdoboz 7"/>
          <p:cNvSpPr txBox="1"/>
          <p:nvPr userDrawn="1"/>
        </p:nvSpPr>
        <p:spPr>
          <a:xfrm>
            <a:off x="1077536" y="6695648"/>
            <a:ext cx="222368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hu-HU" sz="700" dirty="0" smtClean="0">
                <a:solidFill>
                  <a:schemeClr val="accent2">
                    <a:lumMod val="75000"/>
                  </a:schemeClr>
                </a:solidFill>
              </a:rPr>
              <a:t>©2013 eNET Internetkutató Kft. Minden jog fenntartva!</a:t>
            </a:r>
            <a:endParaRPr lang="hu-HU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lcím 2"/>
          <p:cNvSpPr>
            <a:spLocks noGrp="1"/>
          </p:cNvSpPr>
          <p:nvPr>
            <p:ph type="subTitle" idx="1"/>
          </p:nvPr>
        </p:nvSpPr>
        <p:spPr>
          <a:xfrm>
            <a:off x="1882080" y="1988840"/>
            <a:ext cx="8534400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60" y="3501008"/>
            <a:ext cx="10058400" cy="27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DEACF-B0F0-431C-898C-2CFC21B3E64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ctrTitle"/>
          </p:nvPr>
        </p:nvSpPr>
        <p:spPr>
          <a:xfrm>
            <a:off x="911424" y="15775"/>
            <a:ext cx="10273141" cy="8939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13"/>
          </p:nvPr>
        </p:nvSpPr>
        <p:spPr>
          <a:xfrm>
            <a:off x="912285" y="1125539"/>
            <a:ext cx="10272183" cy="48926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" y="6454570"/>
            <a:ext cx="1044291" cy="3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DEACF-B0F0-431C-898C-2CFC21B3E64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ctrTitle"/>
          </p:nvPr>
        </p:nvSpPr>
        <p:spPr>
          <a:xfrm>
            <a:off x="239349" y="15775"/>
            <a:ext cx="11617291" cy="893961"/>
          </a:xfrm>
          <a:prstGeom prst="rect">
            <a:avLst/>
          </a:prstGeom>
        </p:spPr>
        <p:txBody>
          <a:bodyPr/>
          <a:lstStyle>
            <a:lvl1pPr algn="ctr">
              <a:defRPr i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239350" y="1124745"/>
            <a:ext cx="11617289" cy="48974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" y="6454570"/>
            <a:ext cx="1044291" cy="3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09600" y="2213992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116632"/>
            <a:ext cx="2309017" cy="7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ctrTitle"/>
          </p:nvPr>
        </p:nvSpPr>
        <p:spPr>
          <a:xfrm>
            <a:off x="239349" y="15775"/>
            <a:ext cx="11617291" cy="893961"/>
          </a:xfrm>
          <a:prstGeom prst="rect">
            <a:avLst/>
          </a:prstGeom>
        </p:spPr>
        <p:txBody>
          <a:bodyPr/>
          <a:lstStyle>
            <a:lvl1pPr algn="ctr">
              <a:defRPr i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239350" y="1124745"/>
            <a:ext cx="11617289" cy="48974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7866"/>
            <a:ext cx="1044291" cy="3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0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4" y="116632"/>
            <a:ext cx="9556800" cy="6337967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711623" y="1844824"/>
            <a:ext cx="6264697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" y="6454570"/>
            <a:ext cx="1044291" cy="358806"/>
          </a:xfrm>
          <a:prstGeom prst="rect">
            <a:avLst/>
          </a:prstGeom>
        </p:spPr>
      </p:pic>
      <p:sp>
        <p:nvSpPr>
          <p:cNvPr id="10" name="Szövegdoboz 9"/>
          <p:cNvSpPr txBox="1"/>
          <p:nvPr userDrawn="1"/>
        </p:nvSpPr>
        <p:spPr>
          <a:xfrm>
            <a:off x="1077536" y="6695648"/>
            <a:ext cx="222368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hu-HU" sz="700" dirty="0" smtClean="0">
                <a:solidFill>
                  <a:schemeClr val="accent2">
                    <a:lumMod val="75000"/>
                  </a:schemeClr>
                </a:solidFill>
              </a:rPr>
              <a:t>©2013 eNET Internetkutató Kft. Minden jog fenntartva!</a:t>
            </a:r>
            <a:endParaRPr lang="hu-HU" sz="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79" y="810424"/>
            <a:ext cx="2309017" cy="7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2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395883" y="65922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C59DEACF-B0F0-431C-898C-2CFC21B3E64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792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3" r:id="rId5"/>
    <p:sldLayoutId id="2147483650" r:id="rId6"/>
    <p:sldLayoutId id="2147483652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220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u.linkedin.com/in/probesz" TargetMode="External"/><Relationship Id="rId4" Type="http://schemas.openxmlformats.org/officeDocument/2006/relationships/hyperlink" Target="mailto:robert.pinter@enet.h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5360" y="1670943"/>
            <a:ext cx="10441161" cy="1470025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Miért jobb egy (nem csak) </a:t>
            </a:r>
            <a:r>
              <a:rPr lang="hu-HU" dirty="0" err="1" smtClean="0">
                <a:latin typeface="+mj-lt"/>
              </a:rPr>
              <a:t>geolokációs</a:t>
            </a:r>
            <a:r>
              <a:rPr lang="hu-HU" dirty="0" smtClean="0">
                <a:latin typeface="+mj-lt"/>
              </a:rPr>
              <a:t> mobil kutatási rendszer?</a:t>
            </a:r>
            <a:r>
              <a:rPr lang="hu-HU" dirty="0" smtClean="0">
                <a:latin typeface="+mj-lt"/>
              </a:rPr>
              <a:t/>
            </a:r>
            <a:br>
              <a:rPr lang="hu-HU" dirty="0" smtClean="0">
                <a:latin typeface="+mj-lt"/>
              </a:rPr>
            </a:br>
            <a:endParaRPr lang="hu-HU" sz="440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5275" y="1"/>
            <a:ext cx="439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HWSW – </a:t>
            </a:r>
            <a:r>
              <a:rPr lang="hu-HU" sz="1400" dirty="0" err="1" smtClean="0"/>
              <a:t>App</a:t>
            </a:r>
            <a:r>
              <a:rPr lang="hu-HU" sz="1400" dirty="0" smtClean="0"/>
              <a:t>!mobile konferencia, MOM</a:t>
            </a:r>
          </a:p>
          <a:p>
            <a:r>
              <a:rPr lang="hu-HU" sz="1400" dirty="0" smtClean="0"/>
              <a:t>Budapest</a:t>
            </a:r>
            <a:r>
              <a:rPr lang="hu-HU" sz="1400" dirty="0" smtClean="0"/>
              <a:t>, 2013. </a:t>
            </a:r>
            <a:r>
              <a:rPr lang="hu-HU" sz="1400" dirty="0" smtClean="0"/>
              <a:t>november 13.</a:t>
            </a:r>
            <a:endParaRPr lang="hu-HU" sz="1400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-888776" y="3731171"/>
            <a:ext cx="8534400" cy="1752600"/>
          </a:xfrm>
        </p:spPr>
        <p:txBody>
          <a:bodyPr/>
          <a:lstStyle/>
          <a:p>
            <a:r>
              <a:rPr lang="hu-HU" dirty="0">
                <a:latin typeface="+mj-lt"/>
              </a:rPr>
              <a:t>Pintér Róbert</a:t>
            </a:r>
          </a:p>
        </p:txBody>
      </p:sp>
      <p:pic>
        <p:nvPicPr>
          <p:cNvPr id="11266" name="Picture 2" descr="http://3.bp.blogspot.com/-YuYkfQij_G0/UKHM_kpPcfI/AAAAAAAAAvI/1sLvd1VONnI/s1600/mobile-re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3573016"/>
            <a:ext cx="428625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0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10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0560035"/>
              </p:ext>
            </p:extLst>
          </p:nvPr>
        </p:nvGraphicFramePr>
        <p:xfrm>
          <a:off x="581273" y="836712"/>
          <a:ext cx="4578623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490" name="Picture 2" descr="http://i.i.cbsi.com/cnwk.1d/i/tim/2012/02/10/Apps-Builder-pitch_610x3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3712" y="2996952"/>
            <a:ext cx="5810250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911424" y="15775"/>
            <a:ext cx="10873208" cy="893961"/>
          </a:xfrm>
        </p:spPr>
        <p:txBody>
          <a:bodyPr/>
          <a:lstStyle/>
          <a:p>
            <a:r>
              <a:rPr lang="hu-HU" sz="4000" dirty="0" smtClean="0">
                <a:latin typeface="+mj-lt"/>
              </a:rPr>
              <a:t>Bizonyítási kényszerben</a:t>
            </a:r>
            <a:endParaRPr lang="hu-HU" sz="4000" dirty="0">
              <a:latin typeface="+mj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911424" y="1196752"/>
            <a:ext cx="10272183" cy="5252715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+mn-lt"/>
              </a:rPr>
              <a:t>A mobil kutatás most </a:t>
            </a:r>
            <a:r>
              <a:rPr lang="hu-HU" b="1" dirty="0" smtClean="0">
                <a:latin typeface="+mn-lt"/>
              </a:rPr>
              <a:t>keresi a helyét </a:t>
            </a:r>
            <a:r>
              <a:rPr lang="hu-HU" dirty="0" smtClean="0">
                <a:latin typeface="+mn-lt"/>
              </a:rPr>
              <a:t>a többi módszertan mellett</a:t>
            </a:r>
          </a:p>
          <a:p>
            <a:r>
              <a:rPr lang="hu-HU" dirty="0" smtClean="0">
                <a:latin typeface="+mn-lt"/>
              </a:rPr>
              <a:t>A nagy </a:t>
            </a:r>
            <a:r>
              <a:rPr lang="hu-HU" dirty="0" err="1" smtClean="0">
                <a:latin typeface="+mn-lt"/>
              </a:rPr>
              <a:t>hype</a:t>
            </a:r>
            <a:r>
              <a:rPr lang="hu-HU" dirty="0" smtClean="0">
                <a:latin typeface="+mn-lt"/>
              </a:rPr>
              <a:t> ellenére </a:t>
            </a:r>
            <a:r>
              <a:rPr lang="hu-HU" b="1" dirty="0" smtClean="0">
                <a:latin typeface="+mn-lt"/>
              </a:rPr>
              <a:t>nem </a:t>
            </a:r>
            <a:r>
              <a:rPr lang="hu-HU" b="1" dirty="0" smtClean="0">
                <a:latin typeface="+mn-lt"/>
              </a:rPr>
              <a:t>alkalmas mindenre</a:t>
            </a:r>
          </a:p>
          <a:p>
            <a:r>
              <a:rPr lang="hu-HU" dirty="0" smtClean="0">
                <a:latin typeface="+mn-lt"/>
              </a:rPr>
              <a:t>De akkor </a:t>
            </a:r>
            <a:r>
              <a:rPr lang="hu-HU" b="1" dirty="0" smtClean="0">
                <a:latin typeface="+mn-lt"/>
              </a:rPr>
              <a:t>mire lehet jó </a:t>
            </a:r>
            <a:r>
              <a:rPr lang="hu-HU" dirty="0" smtClean="0">
                <a:latin typeface="+mn-lt"/>
              </a:rPr>
              <a:t>– jobb, mint a korábbi módszertanok? (5+1 </a:t>
            </a:r>
            <a:r>
              <a:rPr lang="hu-HU" dirty="0" smtClean="0">
                <a:latin typeface="+mn-lt"/>
              </a:rPr>
              <a:t>USP)</a:t>
            </a:r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Sok elmélet – </a:t>
            </a:r>
            <a:r>
              <a:rPr lang="hu-HU" b="1" dirty="0" smtClean="0">
                <a:latin typeface="+mn-lt"/>
              </a:rPr>
              <a:t>kevés tapasztalat</a:t>
            </a:r>
          </a:p>
          <a:p>
            <a:r>
              <a:rPr lang="hu-HU" dirty="0" smtClean="0">
                <a:latin typeface="+mn-lt"/>
              </a:rPr>
              <a:t>Még </a:t>
            </a:r>
            <a:r>
              <a:rPr lang="hu-HU" b="1" dirty="0" smtClean="0">
                <a:latin typeface="+mn-lt"/>
              </a:rPr>
              <a:t>bizonyítani kell </a:t>
            </a:r>
            <a:r>
              <a:rPr lang="hu-HU" dirty="0" smtClean="0">
                <a:latin typeface="+mn-lt"/>
              </a:rPr>
              <a:t>a módszernek és azoknak, akik használják </a:t>
            </a:r>
            <a:r>
              <a:rPr lang="hu-HU" dirty="0" smtClean="0">
                <a:latin typeface="+mn-lt"/>
              </a:rPr>
              <a:t>azt</a:t>
            </a:r>
          </a:p>
          <a:p>
            <a:r>
              <a:rPr lang="hu-HU" b="1" dirty="0" smtClean="0">
                <a:latin typeface="+mn-lt"/>
              </a:rPr>
              <a:t>Idehaza is </a:t>
            </a:r>
            <a:r>
              <a:rPr lang="hu-HU" dirty="0" smtClean="0">
                <a:latin typeface="+mn-lt"/>
              </a:rPr>
              <a:t>készül az első ilyen megoldás: </a:t>
            </a:r>
            <a:r>
              <a:rPr lang="hu-HU" dirty="0" err="1" smtClean="0">
                <a:latin typeface="+mn-lt"/>
              </a:rPr>
              <a:t>VeVa.hu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68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9616" y="1700808"/>
            <a:ext cx="6840761" cy="114300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Köszönöm a figyelmet!</a:t>
            </a:r>
            <a:endParaRPr lang="hu-HU" dirty="0">
              <a:latin typeface="+mj-lt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4" name="Kép helye 4" descr="Pinter_Koo_Kreativ_arckep.jpg"/>
          <p:cNvPicPr>
            <a:picLocks noChangeAspect="1"/>
          </p:cNvPicPr>
          <p:nvPr/>
        </p:nvPicPr>
        <p:blipFill>
          <a:blip r:embed="rId3" cstate="print"/>
          <a:srcRect t="2974" b="2974"/>
          <a:stretch>
            <a:fillRect/>
          </a:stretch>
        </p:blipFill>
        <p:spPr>
          <a:xfrm>
            <a:off x="3071664" y="2610886"/>
            <a:ext cx="1628192" cy="180910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242182" y="2610886"/>
            <a:ext cx="4094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Pintér Róbert, mobil kutatásvezető</a:t>
            </a:r>
          </a:p>
          <a:p>
            <a:r>
              <a:rPr lang="hu-HU" dirty="0" err="1" smtClean="0"/>
              <a:t>eNET</a:t>
            </a:r>
            <a:r>
              <a:rPr lang="hu-HU" dirty="0" smtClean="0"/>
              <a:t> Internetkutató és Tanácsadó Kft.</a:t>
            </a:r>
            <a:endParaRPr lang="hu-HU" dirty="0"/>
          </a:p>
          <a:p>
            <a:r>
              <a:rPr lang="hu-HU" dirty="0" err="1" smtClean="0">
                <a:hlinkClick r:id="rId4"/>
              </a:rPr>
              <a:t>robert.pinter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enet.hu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smtClean="0">
                <a:hlinkClick r:id="rId5"/>
              </a:rPr>
              <a:t>http</a:t>
            </a:r>
            <a:r>
              <a:rPr lang="hu-HU" dirty="0" smtClean="0">
                <a:hlinkClick r:id="rId5"/>
              </a:rPr>
              <a:t>://hu.linkedin.com/in/probesz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err="1"/>
              <a:t>twitter</a:t>
            </a:r>
            <a:r>
              <a:rPr lang="hu-HU" dirty="0"/>
              <a:t>: @</a:t>
            </a:r>
            <a:r>
              <a:rPr lang="hu-HU" dirty="0" err="1"/>
              <a:t>probesz</a:t>
            </a:r>
            <a:endParaRPr lang="hu-HU" dirty="0"/>
          </a:p>
          <a:p>
            <a:r>
              <a:rPr lang="hu-HU" dirty="0" err="1"/>
              <a:t>skype</a:t>
            </a:r>
            <a:r>
              <a:rPr lang="hu-HU" dirty="0"/>
              <a:t>: </a:t>
            </a:r>
            <a:r>
              <a:rPr lang="hu-HU" dirty="0" err="1"/>
              <a:t>probesz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29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2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6160589"/>
              </p:ext>
            </p:extLst>
          </p:nvPr>
        </p:nvGraphicFramePr>
        <p:xfrm>
          <a:off x="551384" y="1052736"/>
          <a:ext cx="9691191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http://www.notorious-rob.com/wp-content/uploads/2013/06/challen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5800" y="2780928"/>
            <a:ext cx="57150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+mj-lt"/>
              </a:rPr>
              <a:t>Mobil kutatás a </a:t>
            </a:r>
            <a:r>
              <a:rPr lang="hu-HU" sz="4000" dirty="0" err="1" smtClean="0">
                <a:latin typeface="+mj-lt"/>
              </a:rPr>
              <a:t>Hype-ciklusban</a:t>
            </a:r>
            <a:endParaRPr lang="hu-HU" sz="4000" dirty="0" smtClean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39416" y="980728"/>
            <a:ext cx="10272183" cy="4892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latin typeface="+mn-lt"/>
              </a:rPr>
              <a:t>Jön </a:t>
            </a:r>
            <a:r>
              <a:rPr lang="hu-HU" dirty="0" smtClean="0">
                <a:latin typeface="+mn-lt"/>
              </a:rPr>
              <a:t>a mobil a kutatásba</a:t>
            </a:r>
            <a:r>
              <a:rPr lang="en-US" dirty="0" smtClean="0">
                <a:latin typeface="+mn-lt"/>
              </a:rPr>
              <a:t>… (</a:t>
            </a:r>
            <a:r>
              <a:rPr lang="hu-HU" dirty="0" smtClean="0">
                <a:latin typeface="+mn-lt"/>
              </a:rPr>
              <a:t>ma már közelebb a </a:t>
            </a:r>
            <a:r>
              <a:rPr lang="hu-HU" i="1" dirty="0" smtClean="0">
                <a:latin typeface="+mn-lt"/>
              </a:rPr>
              <a:t>Túlzott várakozásokhoz </a:t>
            </a:r>
            <a:r>
              <a:rPr lang="en-US" dirty="0" smtClean="0">
                <a:latin typeface="+mn-lt"/>
              </a:rPr>
              <a:t>– </a:t>
            </a:r>
            <a:r>
              <a:rPr lang="hu-HU" dirty="0" smtClean="0">
                <a:latin typeface="+mn-lt"/>
              </a:rPr>
              <a:t>a csúcs előtt vagy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után</a:t>
            </a:r>
            <a:r>
              <a:rPr lang="en-US" dirty="0" smtClean="0">
                <a:latin typeface="+mn-lt"/>
              </a:rPr>
              <a:t>?)</a:t>
            </a:r>
            <a:endParaRPr lang="hu-HU" dirty="0" smtClean="0">
              <a:latin typeface="+mn-lt"/>
            </a:endParaRP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 descr="C:\Users\probesz\AppData\Local\Temp\enhtmlclip\Ima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255371"/>
            <a:ext cx="8160860" cy="46026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592749" y="6597352"/>
            <a:ext cx="2599251" cy="26064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hu-HU" sz="1600" dirty="0" smtClean="0"/>
              <a:t>Forrás: </a:t>
            </a:r>
            <a:r>
              <a:rPr lang="hu-HU" sz="1600" dirty="0" err="1" smtClean="0"/>
              <a:t>Vovici</a:t>
            </a:r>
            <a:r>
              <a:rPr lang="hu-HU" sz="1600" dirty="0" smtClean="0"/>
              <a:t> </a:t>
            </a:r>
            <a:r>
              <a:rPr lang="hu-HU" sz="1600" dirty="0" err="1" smtClean="0"/>
              <a:t>blog</a:t>
            </a:r>
            <a:r>
              <a:rPr lang="hu-HU" sz="1600" dirty="0" smtClean="0"/>
              <a:t>, 2011</a:t>
            </a:r>
          </a:p>
          <a:p>
            <a:pPr marL="0" indent="0">
              <a:buFont typeface="Wingdings"/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15276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>
                <a:latin typeface="+mj-lt"/>
              </a:rPr>
              <a:t>Nyitni kell az </a:t>
            </a:r>
            <a:r>
              <a:rPr lang="hu-HU" sz="4000" dirty="0" err="1" smtClean="0">
                <a:latin typeface="+mj-lt"/>
              </a:rPr>
              <a:t>okostelefonos</a:t>
            </a:r>
            <a:r>
              <a:rPr lang="hu-HU" sz="4000" dirty="0" smtClean="0">
                <a:latin typeface="+mj-lt"/>
              </a:rPr>
              <a:t> válaszadók felé</a:t>
            </a:r>
            <a:endParaRPr lang="hu-HU" sz="4000" dirty="0">
              <a:latin typeface="+mj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+mn-lt"/>
              </a:rPr>
              <a:t>Egyre többen </a:t>
            </a:r>
            <a:r>
              <a:rPr lang="hu-HU" dirty="0" smtClean="0">
                <a:latin typeface="+mn-lt"/>
              </a:rPr>
              <a:t>vesznek részt kérdőíves kutatásokban </a:t>
            </a:r>
            <a:r>
              <a:rPr lang="hu-HU" dirty="0" err="1" smtClean="0">
                <a:latin typeface="+mn-lt"/>
              </a:rPr>
              <a:t>okostelefonnal</a:t>
            </a:r>
            <a:r>
              <a:rPr lang="hu-HU" dirty="0" smtClean="0">
                <a:latin typeface="+mn-lt"/>
              </a:rPr>
              <a:t>, </a:t>
            </a:r>
            <a:r>
              <a:rPr lang="hu-HU" b="1" dirty="0" smtClean="0">
                <a:latin typeface="+mn-lt"/>
              </a:rPr>
              <a:t>integrálni</a:t>
            </a:r>
            <a:r>
              <a:rPr lang="hu-HU" dirty="0" smtClean="0">
                <a:latin typeface="+mn-lt"/>
              </a:rPr>
              <a:t> kell őket</a:t>
            </a:r>
          </a:p>
          <a:p>
            <a:r>
              <a:rPr lang="hu-HU" b="1" dirty="0" smtClean="0">
                <a:latin typeface="+mn-lt"/>
              </a:rPr>
              <a:t>15-29 évesek </a:t>
            </a:r>
            <a:r>
              <a:rPr lang="hu-HU" dirty="0" smtClean="0">
                <a:latin typeface="+mn-lt"/>
              </a:rPr>
              <a:t>nehezen vonhatók be online paneles kutatásba, </a:t>
            </a:r>
            <a:r>
              <a:rPr lang="hu-HU" dirty="0" smtClean="0">
                <a:latin typeface="+mn-lt"/>
              </a:rPr>
              <a:t>de sokan </a:t>
            </a:r>
            <a:r>
              <a:rPr lang="hu-HU" dirty="0" smtClean="0">
                <a:latin typeface="+mn-lt"/>
              </a:rPr>
              <a:t>rendelkeznek </a:t>
            </a:r>
            <a:r>
              <a:rPr lang="hu-HU" dirty="0" err="1" smtClean="0">
                <a:latin typeface="+mn-lt"/>
              </a:rPr>
              <a:t>okostelefonnal</a:t>
            </a:r>
            <a:endParaRPr lang="hu-HU" dirty="0" smtClean="0">
              <a:latin typeface="+mn-lt"/>
            </a:endParaRPr>
          </a:p>
          <a:p>
            <a:r>
              <a:rPr lang="hu-HU" dirty="0" err="1" smtClean="0">
                <a:latin typeface="+mn-lt"/>
              </a:rPr>
              <a:t>Okostelefon</a:t>
            </a:r>
            <a:r>
              <a:rPr lang="hu-HU" dirty="0" smtClean="0">
                <a:latin typeface="+mn-lt"/>
              </a:rPr>
              <a:t> számos </a:t>
            </a:r>
            <a:r>
              <a:rPr lang="hu-HU" b="1" dirty="0" smtClean="0">
                <a:latin typeface="+mn-lt"/>
              </a:rPr>
              <a:t>mérőműszert </a:t>
            </a:r>
            <a:r>
              <a:rPr lang="hu-HU" dirty="0" smtClean="0">
                <a:latin typeface="+mn-lt"/>
              </a:rPr>
              <a:t>tartalmaz, ami extra lehetőségeket </a:t>
            </a:r>
            <a:r>
              <a:rPr lang="hu-HU" dirty="0" smtClean="0">
                <a:latin typeface="+mn-lt"/>
              </a:rPr>
              <a:t>jelent</a:t>
            </a:r>
            <a:endParaRPr lang="hu-HU" dirty="0" smtClean="0">
              <a:latin typeface="+mn-lt"/>
            </a:endParaRPr>
          </a:p>
          <a:p>
            <a:r>
              <a:rPr lang="hu-HU" b="1" dirty="0" smtClean="0">
                <a:latin typeface="+mn-lt"/>
              </a:rPr>
              <a:t>Új módszertanok </a:t>
            </a:r>
            <a:r>
              <a:rPr lang="hu-HU" dirty="0" smtClean="0">
                <a:latin typeface="+mn-lt"/>
              </a:rPr>
              <a:t>honosíthatók meg, a </a:t>
            </a:r>
            <a:r>
              <a:rPr lang="hu-HU" b="1" dirty="0" smtClean="0">
                <a:latin typeface="+mn-lt"/>
              </a:rPr>
              <a:t>régiek megújulva </a:t>
            </a:r>
            <a:r>
              <a:rPr lang="hu-HU" dirty="0" smtClean="0">
                <a:latin typeface="+mn-lt"/>
              </a:rPr>
              <a:t>ültethetők át mobilra</a:t>
            </a:r>
          </a:p>
          <a:p>
            <a:endParaRPr lang="hu-H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911424" y="15775"/>
            <a:ext cx="10873208" cy="893961"/>
          </a:xfrm>
        </p:spPr>
        <p:txBody>
          <a:bodyPr/>
          <a:lstStyle/>
          <a:p>
            <a:r>
              <a:rPr lang="hu-HU" sz="4000" dirty="0" smtClean="0">
                <a:latin typeface="+mj-lt"/>
              </a:rPr>
              <a:t>Mobil: nem új módszer, hanem horizontális kihívás</a:t>
            </a:r>
            <a:endParaRPr lang="hu-HU" sz="4000" dirty="0">
              <a:latin typeface="+mj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>
                <a:latin typeface="+mn-lt"/>
              </a:rPr>
              <a:t>Nem egyetlen módszer</a:t>
            </a:r>
            <a:r>
              <a:rPr lang="hu-HU" dirty="0" smtClean="0">
                <a:latin typeface="+mn-lt"/>
              </a:rPr>
              <a:t>, hanem szinte minden módszert érint(</a:t>
            </a:r>
            <a:r>
              <a:rPr lang="hu-HU" dirty="0" err="1" smtClean="0">
                <a:latin typeface="+mn-lt"/>
              </a:rPr>
              <a:t>het</a:t>
            </a:r>
            <a:r>
              <a:rPr lang="hu-HU" dirty="0" smtClean="0">
                <a:latin typeface="+mn-lt"/>
              </a:rPr>
              <a:t>)</a:t>
            </a:r>
          </a:p>
          <a:p>
            <a:r>
              <a:rPr lang="hu-HU" dirty="0" smtClean="0">
                <a:latin typeface="+mn-lt"/>
              </a:rPr>
              <a:t>Legsúlyosabban az </a:t>
            </a:r>
            <a:r>
              <a:rPr lang="hu-HU" b="1" dirty="0" smtClean="0">
                <a:latin typeface="+mn-lt"/>
              </a:rPr>
              <a:t>online kérdőíves </a:t>
            </a:r>
            <a:r>
              <a:rPr lang="hu-HU" b="1" dirty="0" smtClean="0">
                <a:latin typeface="+mn-lt"/>
              </a:rPr>
              <a:t>kutatásra </a:t>
            </a:r>
            <a:r>
              <a:rPr lang="hu-HU" dirty="0" smtClean="0">
                <a:latin typeface="+mn-lt"/>
              </a:rPr>
              <a:t>hatnak </a:t>
            </a:r>
            <a:r>
              <a:rPr lang="hu-HU" dirty="0" smtClean="0">
                <a:latin typeface="+mn-lt"/>
              </a:rPr>
              <a:t>a kihívások (ez a legelterjedtebb módszer a világon):</a:t>
            </a:r>
          </a:p>
          <a:p>
            <a:pPr lvl="1"/>
            <a:r>
              <a:rPr lang="hu-HU" b="1" dirty="0" smtClean="0">
                <a:latin typeface="+mn-lt"/>
              </a:rPr>
              <a:t>Kérdőív dizájn </a:t>
            </a:r>
            <a:r>
              <a:rPr lang="hu-HU" dirty="0" smtClean="0">
                <a:latin typeface="+mn-lt"/>
              </a:rPr>
              <a:t>és </a:t>
            </a:r>
            <a:r>
              <a:rPr lang="hu-HU" b="1" dirty="0" smtClean="0">
                <a:latin typeface="+mn-lt"/>
              </a:rPr>
              <a:t>képernyőméret </a:t>
            </a:r>
            <a:r>
              <a:rPr lang="hu-HU" dirty="0" smtClean="0">
                <a:latin typeface="+mn-lt"/>
              </a:rPr>
              <a:t>egyedi</a:t>
            </a:r>
          </a:p>
          <a:p>
            <a:pPr lvl="1"/>
            <a:r>
              <a:rPr lang="hu-HU" b="1" dirty="0" smtClean="0">
                <a:latin typeface="+mn-lt"/>
              </a:rPr>
              <a:t>Kérdőív hossza </a:t>
            </a:r>
            <a:r>
              <a:rPr lang="hu-HU" dirty="0" smtClean="0">
                <a:latin typeface="+mn-lt"/>
              </a:rPr>
              <a:t>szenzitívebb</a:t>
            </a:r>
          </a:p>
          <a:p>
            <a:pPr lvl="1"/>
            <a:r>
              <a:rPr lang="hu-HU" dirty="0" smtClean="0">
                <a:latin typeface="+mn-lt"/>
              </a:rPr>
              <a:t>Érinti az adatok </a:t>
            </a:r>
            <a:r>
              <a:rPr lang="hu-HU" b="1" dirty="0" smtClean="0">
                <a:latin typeface="+mn-lt"/>
              </a:rPr>
              <a:t>megbízhatóságát </a:t>
            </a:r>
            <a:r>
              <a:rPr lang="hu-HU" dirty="0" smtClean="0">
                <a:latin typeface="+mn-lt"/>
              </a:rPr>
              <a:t>és a mérési hibát</a:t>
            </a:r>
          </a:p>
          <a:p>
            <a:pPr lvl="1"/>
            <a:r>
              <a:rPr lang="hu-HU" b="1" dirty="0" smtClean="0">
                <a:latin typeface="+mn-lt"/>
              </a:rPr>
              <a:t>Válaszadási </a:t>
            </a:r>
            <a:r>
              <a:rPr lang="hu-HU" dirty="0" smtClean="0">
                <a:latin typeface="+mn-lt"/>
              </a:rPr>
              <a:t>(befejezési) </a:t>
            </a:r>
            <a:r>
              <a:rPr lang="hu-HU" b="1" dirty="0" smtClean="0">
                <a:latin typeface="+mn-lt"/>
              </a:rPr>
              <a:t>arány </a:t>
            </a:r>
            <a:r>
              <a:rPr lang="hu-HU" dirty="0" smtClean="0">
                <a:latin typeface="+mn-lt"/>
              </a:rPr>
              <a:t>rosszabb</a:t>
            </a:r>
          </a:p>
          <a:p>
            <a:pPr lvl="1"/>
            <a:r>
              <a:rPr lang="hu-HU" b="1" dirty="0" smtClean="0">
                <a:latin typeface="+mn-lt"/>
              </a:rPr>
              <a:t>Kitöltési idő </a:t>
            </a:r>
            <a:r>
              <a:rPr lang="hu-HU" dirty="0" smtClean="0">
                <a:latin typeface="+mn-lt"/>
              </a:rPr>
              <a:t>hosszabb azonos kérdőívnél</a:t>
            </a:r>
          </a:p>
          <a:p>
            <a:pPr lvl="1"/>
            <a:r>
              <a:rPr lang="hu-HU" dirty="0" smtClean="0">
                <a:latin typeface="+mn-lt"/>
              </a:rPr>
              <a:t>Kérdőív </a:t>
            </a:r>
            <a:r>
              <a:rPr lang="hu-HU" b="1" dirty="0" smtClean="0">
                <a:latin typeface="+mn-lt"/>
              </a:rPr>
              <a:t>kitöltési helyzete </a:t>
            </a:r>
            <a:r>
              <a:rPr lang="hu-HU" dirty="0" smtClean="0">
                <a:latin typeface="+mn-lt"/>
              </a:rPr>
              <a:t>hatással lehet a válaszadóra</a:t>
            </a:r>
          </a:p>
          <a:p>
            <a:pPr lvl="1"/>
            <a:r>
              <a:rPr lang="hu-HU" dirty="0" smtClean="0">
                <a:latin typeface="+mn-lt"/>
              </a:rPr>
              <a:t>…</a:t>
            </a:r>
          </a:p>
          <a:p>
            <a:r>
              <a:rPr lang="hu-HU" dirty="0" smtClean="0">
                <a:latin typeface="+mn-lt"/>
              </a:rPr>
              <a:t>Megoldás: online / mobil hibrid </a:t>
            </a:r>
            <a:r>
              <a:rPr lang="hu-HU" dirty="0" smtClean="0">
                <a:latin typeface="+mn-lt"/>
              </a:rPr>
              <a:t>panel</a:t>
            </a:r>
            <a:endParaRPr lang="hu-H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6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989410"/>
              </p:ext>
            </p:extLst>
          </p:nvPr>
        </p:nvGraphicFramePr>
        <p:xfrm>
          <a:off x="581273" y="836712"/>
          <a:ext cx="8323039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924944"/>
            <a:ext cx="91821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911424" y="15775"/>
            <a:ext cx="10873208" cy="893961"/>
          </a:xfrm>
        </p:spPr>
        <p:txBody>
          <a:bodyPr/>
          <a:lstStyle/>
          <a:p>
            <a:r>
              <a:rPr lang="hu-HU" sz="4000" dirty="0" err="1" smtClean="0">
                <a:latin typeface="+mj-lt"/>
              </a:rPr>
              <a:t>VeVa</a:t>
            </a:r>
            <a:r>
              <a:rPr lang="hu-HU" sz="4000" dirty="0" smtClean="0">
                <a:latin typeface="+mj-lt"/>
              </a:rPr>
              <a:t>: </a:t>
            </a:r>
            <a:r>
              <a:rPr lang="hu-HU" sz="4000" dirty="0" smtClean="0">
                <a:latin typeface="+mj-lt"/>
              </a:rPr>
              <a:t>magyar online / mobil </a:t>
            </a:r>
            <a:r>
              <a:rPr lang="hu-HU" sz="4000" dirty="0" smtClean="0">
                <a:latin typeface="+mj-lt"/>
              </a:rPr>
              <a:t>kutatási rendszer</a:t>
            </a:r>
            <a:endParaRPr lang="hu-HU" sz="4000" dirty="0">
              <a:latin typeface="+mj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407368" y="783378"/>
            <a:ext cx="7272808" cy="5445225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latin typeface="+mn-lt"/>
              </a:rPr>
              <a:t>Online és mobil kutatási megoldások ötvözése</a:t>
            </a:r>
          </a:p>
          <a:p>
            <a:pPr marL="0" indent="0">
              <a:buNone/>
            </a:pPr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Terv </a:t>
            </a:r>
            <a:r>
              <a:rPr lang="hu-HU" b="1" dirty="0" smtClean="0">
                <a:latin typeface="+mn-lt"/>
              </a:rPr>
              <a:t>50 ezer fős online </a:t>
            </a:r>
            <a:r>
              <a:rPr lang="hu-HU" b="1" dirty="0" smtClean="0">
                <a:latin typeface="+mn-lt"/>
              </a:rPr>
              <a:t>panel</a:t>
            </a:r>
          </a:p>
          <a:p>
            <a:pPr marL="0" indent="0">
              <a:buNone/>
            </a:pPr>
            <a:endParaRPr lang="hu-HU" dirty="0" smtClean="0">
              <a:latin typeface="+mn-lt"/>
            </a:endParaRPr>
          </a:p>
          <a:p>
            <a:r>
              <a:rPr lang="hu-HU" b="1" dirty="0" err="1" smtClean="0">
                <a:latin typeface="+mn-lt"/>
              </a:rPr>
              <a:t>Okostelefon</a:t>
            </a:r>
            <a:r>
              <a:rPr lang="hu-HU" b="1" dirty="0" smtClean="0">
                <a:latin typeface="+mn-lt"/>
              </a:rPr>
              <a:t> alkalmazás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iOS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Android</a:t>
            </a:r>
            <a:r>
              <a:rPr lang="hu-HU" dirty="0" smtClean="0">
                <a:latin typeface="+mn-lt"/>
              </a:rPr>
              <a:t> és Windows </a:t>
            </a:r>
            <a:r>
              <a:rPr lang="hu-HU" dirty="0" err="1" smtClean="0">
                <a:latin typeface="+mn-lt"/>
              </a:rPr>
              <a:t>Phone</a:t>
            </a:r>
            <a:r>
              <a:rPr lang="hu-HU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platformon</a:t>
            </a:r>
          </a:p>
          <a:p>
            <a:endParaRPr lang="hu-HU" dirty="0">
              <a:latin typeface="+mn-lt"/>
            </a:endParaRPr>
          </a:p>
          <a:p>
            <a:r>
              <a:rPr lang="hu-HU" b="1" dirty="0">
                <a:latin typeface="+mn-lt"/>
              </a:rPr>
              <a:t>Fejlesztés alatt </a:t>
            </a:r>
            <a:r>
              <a:rPr lang="hu-HU" dirty="0">
                <a:latin typeface="+mn-lt"/>
              </a:rPr>
              <a:t>(várható indulás 2014 Q2)</a:t>
            </a:r>
          </a:p>
          <a:p>
            <a:endParaRPr lang="hu-HU" dirty="0" smtClean="0">
              <a:latin typeface="+mn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918" y="752835"/>
            <a:ext cx="279579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2132856"/>
            <a:ext cx="1140910" cy="3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íml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268760"/>
            <a:ext cx="1507293" cy="5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2947274"/>
            <a:ext cx="1097868" cy="2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1577049" y="6490072"/>
            <a:ext cx="6607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/>
              <a:t>GOP-1.1.1-11-2012-0109 projekt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71" y="5661248"/>
            <a:ext cx="4156177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911424" y="15775"/>
            <a:ext cx="10873208" cy="893961"/>
          </a:xfrm>
        </p:spPr>
        <p:txBody>
          <a:bodyPr/>
          <a:lstStyle/>
          <a:p>
            <a:r>
              <a:rPr lang="hu-HU" sz="4000" dirty="0" err="1" smtClean="0">
                <a:latin typeface="+mj-lt"/>
              </a:rPr>
              <a:t>VeVa</a:t>
            </a:r>
            <a:r>
              <a:rPr lang="hu-HU" sz="4000" dirty="0" smtClean="0">
                <a:latin typeface="+mj-lt"/>
              </a:rPr>
              <a:t>: új</a:t>
            </a:r>
            <a:r>
              <a:rPr lang="hu-HU" sz="4000" dirty="0" smtClean="0">
                <a:latin typeface="+mj-lt"/>
              </a:rPr>
              <a:t>, </a:t>
            </a:r>
            <a:r>
              <a:rPr lang="hu-HU" sz="4000" dirty="0" err="1" smtClean="0">
                <a:latin typeface="+mj-lt"/>
              </a:rPr>
              <a:t>mobilos</a:t>
            </a:r>
            <a:r>
              <a:rPr lang="hu-HU" sz="4000" dirty="0" smtClean="0">
                <a:latin typeface="+mj-lt"/>
              </a:rPr>
              <a:t> </a:t>
            </a:r>
            <a:r>
              <a:rPr lang="hu-HU" sz="4000" dirty="0" smtClean="0">
                <a:latin typeface="+mj-lt"/>
              </a:rPr>
              <a:t>módszertanok</a:t>
            </a:r>
            <a:endParaRPr lang="hu-HU" sz="4000" dirty="0">
              <a:latin typeface="+mj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911424" y="1052736"/>
            <a:ext cx="10272183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+mn-lt"/>
              </a:rPr>
              <a:t>Kérdezőbiztos </a:t>
            </a:r>
            <a:r>
              <a:rPr lang="hu-HU" dirty="0">
                <a:latin typeface="+mn-lt"/>
              </a:rPr>
              <a:t>nélkül, de aktív válaszadói </a:t>
            </a:r>
            <a:r>
              <a:rPr lang="hu-HU" dirty="0" smtClean="0">
                <a:latin typeface="+mn-lt"/>
              </a:rPr>
              <a:t>részvétellel:</a:t>
            </a:r>
            <a:endParaRPr lang="hu-HU" dirty="0">
              <a:latin typeface="+mn-lt"/>
            </a:endParaRPr>
          </a:p>
          <a:p>
            <a:r>
              <a:rPr lang="hu-HU" b="1" dirty="0" smtClean="0">
                <a:latin typeface="+mn-lt"/>
              </a:rPr>
              <a:t>önkitöltős </a:t>
            </a:r>
            <a:r>
              <a:rPr lang="hu-HU" b="1" dirty="0" smtClean="0">
                <a:latin typeface="+mn-lt"/>
              </a:rPr>
              <a:t>kérdőív</a:t>
            </a:r>
            <a:r>
              <a:rPr lang="hu-HU" dirty="0" smtClean="0">
                <a:latin typeface="+mn-lt"/>
              </a:rPr>
              <a:t>: </a:t>
            </a:r>
            <a:r>
              <a:rPr lang="hu-HU" dirty="0" smtClean="0">
                <a:latin typeface="+mn-lt"/>
              </a:rPr>
              <a:t>alkalmazás </a:t>
            </a:r>
            <a:r>
              <a:rPr lang="hu-HU" dirty="0" smtClean="0">
                <a:latin typeface="+mn-lt"/>
              </a:rPr>
              <a:t>vagy mobil web </a:t>
            </a:r>
            <a:r>
              <a:rPr lang="hu-HU" dirty="0" smtClean="0">
                <a:latin typeface="+mn-lt"/>
              </a:rPr>
              <a:t>alapú</a:t>
            </a:r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mobil </a:t>
            </a:r>
            <a:r>
              <a:rPr lang="hu-HU" b="1" dirty="0" smtClean="0">
                <a:latin typeface="+mn-lt"/>
              </a:rPr>
              <a:t>etnográfia</a:t>
            </a:r>
            <a:r>
              <a:rPr lang="hu-HU" dirty="0" smtClean="0">
                <a:latin typeface="+mn-lt"/>
              </a:rPr>
              <a:t>: nem tradicionális etnográfia</a:t>
            </a:r>
          </a:p>
          <a:p>
            <a:r>
              <a:rPr lang="hu-HU" dirty="0" smtClean="0">
                <a:latin typeface="+mn-lt"/>
              </a:rPr>
              <a:t>mobil </a:t>
            </a:r>
            <a:r>
              <a:rPr lang="hu-HU" b="1" dirty="0" smtClean="0">
                <a:latin typeface="+mn-lt"/>
              </a:rPr>
              <a:t>napló</a:t>
            </a:r>
            <a:r>
              <a:rPr lang="hu-HU" dirty="0" smtClean="0">
                <a:latin typeface="+mn-lt"/>
              </a:rPr>
              <a:t>: bárhová magaddal viheted, miközben az eszköz figyelmeztet a rendszeres kitöltésre</a:t>
            </a:r>
          </a:p>
          <a:p>
            <a:r>
              <a:rPr lang="hu-HU" b="1" dirty="0" smtClean="0">
                <a:latin typeface="+mn-lt"/>
              </a:rPr>
              <a:t>helymeghatározáson </a:t>
            </a:r>
            <a:r>
              <a:rPr lang="hu-HU" dirty="0" smtClean="0">
                <a:latin typeface="+mn-lt"/>
              </a:rPr>
              <a:t>alapuló </a:t>
            </a:r>
            <a:r>
              <a:rPr lang="hu-HU" dirty="0" smtClean="0">
                <a:latin typeface="+mn-lt"/>
              </a:rPr>
              <a:t>kutatás (LBR), </a:t>
            </a:r>
            <a:r>
              <a:rPr lang="hu-HU" dirty="0" err="1" smtClean="0">
                <a:latin typeface="+mn-lt"/>
              </a:rPr>
              <a:t>geofencing</a:t>
            </a:r>
            <a:endParaRPr lang="hu-HU" dirty="0" smtClean="0">
              <a:latin typeface="+mn-lt"/>
            </a:endParaRPr>
          </a:p>
          <a:p>
            <a:r>
              <a:rPr lang="hu-HU" dirty="0">
                <a:latin typeface="+mn-lt"/>
              </a:rPr>
              <a:t>egyéb, </a:t>
            </a:r>
            <a:r>
              <a:rPr lang="hu-HU" b="1" dirty="0">
                <a:latin typeface="+mn-lt"/>
              </a:rPr>
              <a:t>mobilon történt esemény </a:t>
            </a:r>
            <a:r>
              <a:rPr lang="hu-HU" b="1" dirty="0" err="1">
                <a:latin typeface="+mn-lt"/>
              </a:rPr>
              <a:t>triggerelte</a:t>
            </a:r>
            <a:r>
              <a:rPr lang="hu-HU" b="1" dirty="0">
                <a:latin typeface="+mn-lt"/>
              </a:rPr>
              <a:t> kutatás </a:t>
            </a:r>
            <a:r>
              <a:rPr lang="hu-HU" dirty="0">
                <a:latin typeface="+mn-lt"/>
              </a:rPr>
              <a:t>(nem külön módszertan, de fontos</a:t>
            </a:r>
            <a:r>
              <a:rPr lang="hu-HU" dirty="0">
                <a:latin typeface="+mn-lt"/>
              </a:rPr>
              <a:t>), pl. </a:t>
            </a:r>
            <a:r>
              <a:rPr lang="hu-HU" dirty="0" err="1">
                <a:latin typeface="+mn-lt"/>
              </a:rPr>
              <a:t>QR-kód</a:t>
            </a:r>
            <a:r>
              <a:rPr lang="hu-HU" dirty="0">
                <a:latin typeface="+mn-lt"/>
              </a:rPr>
              <a:t> beolvasása, gyorsulásmérő, GPS, telefon órája – vagy szinte bármi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911424" y="15775"/>
            <a:ext cx="10873208" cy="893961"/>
          </a:xfrm>
        </p:spPr>
        <p:txBody>
          <a:bodyPr/>
          <a:lstStyle/>
          <a:p>
            <a:r>
              <a:rPr lang="hu-HU" sz="4000" dirty="0">
                <a:latin typeface="+mj-lt"/>
              </a:rPr>
              <a:t>5+1 </a:t>
            </a:r>
            <a:r>
              <a:rPr lang="hu-HU" sz="4000" dirty="0" smtClean="0">
                <a:latin typeface="+mj-lt"/>
              </a:rPr>
              <a:t>USP, </a:t>
            </a:r>
            <a:r>
              <a:rPr lang="hu-HU" sz="4000" dirty="0">
                <a:latin typeface="+mj-lt"/>
              </a:rPr>
              <a:t>amire </a:t>
            </a:r>
            <a:r>
              <a:rPr lang="hu-HU" sz="4000" dirty="0" smtClean="0">
                <a:latin typeface="+mj-lt"/>
              </a:rPr>
              <a:t>a mobil jobb</a:t>
            </a:r>
            <a:endParaRPr lang="hu-HU" sz="4000" dirty="0">
              <a:latin typeface="+mj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911424" y="1556792"/>
            <a:ext cx="10272183" cy="4892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+mn-lt"/>
              </a:rPr>
              <a:t>     1. </a:t>
            </a:r>
            <a:r>
              <a:rPr lang="hu-HU" b="1" dirty="0" err="1" smtClean="0">
                <a:latin typeface="+mn-lt"/>
              </a:rPr>
              <a:t>Moment</a:t>
            </a:r>
            <a:r>
              <a:rPr lang="hu-HU" b="1" dirty="0" smtClean="0">
                <a:latin typeface="+mn-lt"/>
              </a:rPr>
              <a:t> of </a:t>
            </a:r>
            <a:r>
              <a:rPr lang="hu-HU" b="1" dirty="0" err="1" smtClean="0">
                <a:latin typeface="+mn-lt"/>
              </a:rPr>
              <a:t>truth</a:t>
            </a:r>
            <a:r>
              <a:rPr lang="hu-HU" b="1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vizsgálatok</a:t>
            </a:r>
            <a:endParaRPr lang="hu-HU" b="1" dirty="0" smtClean="0">
              <a:latin typeface="+mn-lt"/>
            </a:endParaRPr>
          </a:p>
          <a:p>
            <a:pPr>
              <a:buNone/>
            </a:pPr>
            <a:r>
              <a:rPr lang="hu-HU" dirty="0" smtClean="0">
                <a:latin typeface="+mn-lt"/>
              </a:rPr>
              <a:t>     2. </a:t>
            </a:r>
            <a:r>
              <a:rPr lang="hu-HU" b="1" dirty="0" smtClean="0">
                <a:latin typeface="+mn-lt"/>
              </a:rPr>
              <a:t>Helymeghatározás </a:t>
            </a:r>
            <a:r>
              <a:rPr lang="hu-HU" dirty="0" smtClean="0">
                <a:latin typeface="+mn-lt"/>
              </a:rPr>
              <a:t>alapú kutatás</a:t>
            </a:r>
          </a:p>
          <a:p>
            <a:pPr>
              <a:buNone/>
            </a:pPr>
            <a:r>
              <a:rPr lang="hu-HU" dirty="0" smtClean="0">
                <a:latin typeface="+mn-lt"/>
              </a:rPr>
              <a:t>     3. </a:t>
            </a:r>
            <a:r>
              <a:rPr lang="hu-HU" b="1" dirty="0" smtClean="0">
                <a:latin typeface="+mn-lt"/>
              </a:rPr>
              <a:t>Mobil etnográfia</a:t>
            </a:r>
          </a:p>
          <a:p>
            <a:pPr>
              <a:buNone/>
            </a:pPr>
            <a:r>
              <a:rPr lang="hu-HU" dirty="0" smtClean="0">
                <a:latin typeface="+mn-lt"/>
              </a:rPr>
              <a:t>     4. </a:t>
            </a:r>
            <a:r>
              <a:rPr lang="hu-HU" b="1" dirty="0" smtClean="0">
                <a:latin typeface="+mn-lt"/>
              </a:rPr>
              <a:t>Gyors, rövid</a:t>
            </a:r>
            <a:r>
              <a:rPr lang="hu-HU" dirty="0" smtClean="0">
                <a:latin typeface="+mn-lt"/>
              </a:rPr>
              <a:t> kutatások</a:t>
            </a:r>
          </a:p>
          <a:p>
            <a:pPr>
              <a:buNone/>
            </a:pPr>
            <a:r>
              <a:rPr lang="hu-HU" dirty="0" smtClean="0">
                <a:latin typeface="+mn-lt"/>
              </a:rPr>
              <a:t>     5. </a:t>
            </a:r>
            <a:r>
              <a:rPr lang="hu-HU" b="1" dirty="0" err="1" smtClean="0">
                <a:latin typeface="+mn-lt"/>
              </a:rPr>
              <a:t>Okostelefonos</a:t>
            </a:r>
            <a:r>
              <a:rPr lang="hu-HU" b="1" dirty="0" smtClean="0">
                <a:latin typeface="+mn-lt"/>
              </a:rPr>
              <a:t> </a:t>
            </a:r>
            <a:r>
              <a:rPr lang="hu-HU" b="1" dirty="0" err="1" smtClean="0">
                <a:latin typeface="+mn-lt"/>
              </a:rPr>
              <a:t>júzerek</a:t>
            </a:r>
            <a:r>
              <a:rPr lang="hu-HU" b="1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felmérése</a:t>
            </a:r>
          </a:p>
          <a:p>
            <a:pPr>
              <a:buNone/>
            </a:pPr>
            <a:r>
              <a:rPr lang="hu-HU" dirty="0" smtClean="0">
                <a:latin typeface="+mn-lt"/>
              </a:rPr>
              <a:t> </a:t>
            </a:r>
          </a:p>
          <a:p>
            <a:pPr>
              <a:buNone/>
            </a:pPr>
            <a:r>
              <a:rPr lang="hu-HU" dirty="0" smtClean="0">
                <a:latin typeface="+mn-lt"/>
              </a:rPr>
              <a:t>     +1 </a:t>
            </a:r>
            <a:r>
              <a:rPr lang="hu-HU" b="1" dirty="0" smtClean="0">
                <a:latin typeface="+mn-lt"/>
              </a:rPr>
              <a:t>applikáció teszt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rgbClr val="FFFFFF"/>
      </a:lt1>
      <a:dk2>
        <a:srgbClr val="F2F2F2"/>
      </a:dk2>
      <a:lt2>
        <a:srgbClr val="BFBFBF"/>
      </a:lt2>
      <a:accent1>
        <a:srgbClr val="C00000"/>
      </a:accent1>
      <a:accent2>
        <a:srgbClr val="FFB11C"/>
      </a:accent2>
      <a:accent3>
        <a:srgbClr val="F57B00"/>
      </a:accent3>
      <a:accent4>
        <a:srgbClr val="FF300C"/>
      </a:accent4>
      <a:accent5>
        <a:srgbClr val="282525"/>
      </a:accent5>
      <a:accent6>
        <a:srgbClr val="7F7F7F"/>
      </a:accent6>
      <a:hlink>
        <a:srgbClr val="A5A5A5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yéni 1. séma">
    <a:dk1>
      <a:sysClr val="windowText" lastClr="000000"/>
    </a:dk1>
    <a:lt1>
      <a:srgbClr val="FFFFFF"/>
    </a:lt1>
    <a:dk2>
      <a:srgbClr val="F2F2F2"/>
    </a:dk2>
    <a:lt2>
      <a:srgbClr val="BFBFBF"/>
    </a:lt2>
    <a:accent1>
      <a:srgbClr val="C00000"/>
    </a:accent1>
    <a:accent2>
      <a:srgbClr val="FFB11C"/>
    </a:accent2>
    <a:accent3>
      <a:srgbClr val="F57B00"/>
    </a:accent3>
    <a:accent4>
      <a:srgbClr val="FF300C"/>
    </a:accent4>
    <a:accent5>
      <a:srgbClr val="282525"/>
    </a:accent5>
    <a:accent6>
      <a:srgbClr val="7F7F7F"/>
    </a:accent6>
    <a:hlink>
      <a:srgbClr val="A5A5A5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</TotalTime>
  <Words>494</Words>
  <Application>Microsoft Office PowerPoint</Application>
  <PresentationFormat>Egyéni</PresentationFormat>
  <Paragraphs>93</Paragraphs>
  <Slides>12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Miért jobb egy (nem csak) geolokációs mobil kutatási rendszer? </vt:lpstr>
      <vt:lpstr>PowerPoint bemutató</vt:lpstr>
      <vt:lpstr>Mobil kutatás a Hype-ciklusban</vt:lpstr>
      <vt:lpstr>Nyitni kell az okostelefonos válaszadók felé</vt:lpstr>
      <vt:lpstr>Mobil: nem új módszer, hanem horizontális kihívás</vt:lpstr>
      <vt:lpstr>PowerPoint bemutató</vt:lpstr>
      <vt:lpstr>VeVa: magyar online / mobil kutatási rendszer</vt:lpstr>
      <vt:lpstr>VeVa: új, mobilos módszertanok</vt:lpstr>
      <vt:lpstr>5+1 USP, amire a mobil jobb</vt:lpstr>
      <vt:lpstr>PowerPoint bemutató</vt:lpstr>
      <vt:lpstr>Bizonyítási kényszerben</vt:lpstr>
      <vt:lpstr>Köszönöm a figyelmet!</vt:lpstr>
    </vt:vector>
  </TitlesOfParts>
  <Company>eNET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Madar Norbert</dc:creator>
  <cp:lastModifiedBy>Pintér Róbert</cp:lastModifiedBy>
  <cp:revision>382</cp:revision>
  <dcterms:created xsi:type="dcterms:W3CDTF">2012-10-11T21:18:49Z</dcterms:created>
  <dcterms:modified xsi:type="dcterms:W3CDTF">2013-11-11T12:56:56Z</dcterms:modified>
</cp:coreProperties>
</file>