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8" r:id="rId1"/>
    <p:sldMasterId id="2147483791" r:id="rId2"/>
    <p:sldMasterId id="2147483805" r:id="rId3"/>
    <p:sldMasterId id="2147483810" r:id="rId4"/>
    <p:sldMasterId id="2147483823" r:id="rId5"/>
    <p:sldMasterId id="2147483832" r:id="rId6"/>
  </p:sldMasterIdLst>
  <p:notesMasterIdLst>
    <p:notesMasterId r:id="rId26"/>
  </p:notesMasterIdLst>
  <p:handoutMasterIdLst>
    <p:handoutMasterId r:id="rId27"/>
  </p:handoutMasterIdLst>
  <p:sldIdLst>
    <p:sldId id="442" r:id="rId7"/>
    <p:sldId id="463" r:id="rId8"/>
    <p:sldId id="446" r:id="rId9"/>
    <p:sldId id="464" r:id="rId10"/>
    <p:sldId id="445" r:id="rId11"/>
    <p:sldId id="444" r:id="rId12"/>
    <p:sldId id="447" r:id="rId13"/>
    <p:sldId id="448" r:id="rId14"/>
    <p:sldId id="449" r:id="rId15"/>
    <p:sldId id="450" r:id="rId16"/>
    <p:sldId id="455" r:id="rId17"/>
    <p:sldId id="462" r:id="rId18"/>
    <p:sldId id="468" r:id="rId19"/>
    <p:sldId id="466" r:id="rId20"/>
    <p:sldId id="469" r:id="rId21"/>
    <p:sldId id="465" r:id="rId22"/>
    <p:sldId id="467" r:id="rId23"/>
    <p:sldId id="453" r:id="rId24"/>
    <p:sldId id="410" r:id="rId25"/>
  </p:sldIdLst>
  <p:sldSz cx="12195175" cy="7621588"/>
  <p:notesSz cx="6858000" cy="9144000"/>
  <p:defaultTextStyle>
    <a:defPPr>
      <a:defRPr lang="sk-SK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A300"/>
    <a:srgbClr val="0C7B7A"/>
    <a:srgbClr val="0A5C5B"/>
    <a:srgbClr val="547400"/>
    <a:srgbClr val="006BA4"/>
    <a:srgbClr val="BFD2E2"/>
    <a:srgbClr val="0081C4"/>
    <a:srgbClr val="FF9C00"/>
    <a:srgbClr val="D6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8" autoAdjust="0"/>
    <p:restoredTop sz="76810" autoAdjust="0"/>
  </p:normalViewPr>
  <p:slideViewPr>
    <p:cSldViewPr snapToGrid="0">
      <p:cViewPr varScale="1">
        <p:scale>
          <a:sx n="66" d="100"/>
          <a:sy n="66" d="100"/>
        </p:scale>
        <p:origin x="-1192" y="-104"/>
      </p:cViewPr>
      <p:guideLst>
        <p:guide orient="horz" pos="4369"/>
        <p:guide pos="1543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1200"/>
    </p:cViewPr>
  </p:sorterViewPr>
  <p:notesViewPr>
    <p:cSldViewPr snapToGrid="0"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5054C-7B2B-4194-B324-C84711EEAE12}" type="datetimeFigureOut">
              <a:rPr lang="sk-SK" smtClean="0"/>
              <a:pPr/>
              <a:t>14.11.2013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01B49-6539-41F6-AC70-B24BC9F672B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90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D614-EC1B-4075-8953-0D0B51287B6D}" type="datetimeFigureOut">
              <a:rPr lang="sk-SK" smtClean="0"/>
              <a:pPr/>
              <a:t>14.11.2013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3663A-64DA-4766-8F26-B2F267363AE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10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developer.android.com/guide/topics/manifest/uses-sdk-element.html%23target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385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000" b="1" dirty="0" smtClean="0"/>
              <a:t>Android</a:t>
            </a:r>
            <a:r>
              <a:rPr lang="en-US" sz="2000" b="1" dirty="0" smtClean="0"/>
              <a:t>/Fake</a:t>
            </a:r>
            <a:r>
              <a:rPr lang="sk-SK" sz="2000" b="1" dirty="0" smtClean="0"/>
              <a:t>AV</a:t>
            </a:r>
          </a:p>
          <a:p>
            <a:r>
              <a:rPr lang="sk-SK" sz="1400" dirty="0" smtClean="0"/>
              <a:t>Prvý Android</a:t>
            </a:r>
            <a:r>
              <a:rPr lang="en-US" sz="1400" dirty="0" smtClean="0"/>
              <a:t> </a:t>
            </a:r>
            <a:r>
              <a:rPr lang="sk-SK" sz="1400" dirty="0" smtClean="0"/>
              <a:t>ransom</a:t>
            </a:r>
            <a:r>
              <a:rPr lang="en-US" sz="1400" dirty="0" smtClean="0"/>
              <a:t>ware</a:t>
            </a:r>
            <a:r>
              <a:rPr lang="sk-SK" sz="1400" dirty="0" smtClean="0"/>
              <a:t>, vydieranie</a:t>
            </a:r>
          </a:p>
          <a:p>
            <a:r>
              <a:rPr lang="sk-SK" dirty="0" smtClean="0"/>
              <a:t>Jún </a:t>
            </a:r>
            <a:r>
              <a:rPr lang="en-US" dirty="0" smtClean="0"/>
              <a:t>201</a:t>
            </a:r>
            <a:r>
              <a:rPr lang="sk-SK" dirty="0" smtClean="0"/>
              <a:t>3</a:t>
            </a:r>
            <a:endParaRPr lang="en-US" dirty="0" smtClean="0"/>
          </a:p>
          <a:p>
            <a:r>
              <a:rPr lang="sk-SK" dirty="0" smtClean="0"/>
              <a:t>Vystupuje pod identitou AV</a:t>
            </a:r>
            <a:endParaRPr lang="en-US" b="1" dirty="0" smtClean="0"/>
          </a:p>
          <a:p>
            <a:r>
              <a:rPr lang="sk-SK" dirty="0" smtClean="0"/>
              <a:t>Pokúša sa získať administrátorské práva k zariadeniu</a:t>
            </a:r>
          </a:p>
          <a:p>
            <a:r>
              <a:rPr lang="sk-SK" dirty="0" smtClean="0"/>
              <a:t>Snaží sa získať od používateľa informácie o platobnej karte</a:t>
            </a:r>
          </a:p>
          <a:p>
            <a:r>
              <a:rPr lang="sk-SK" dirty="0" smtClean="0"/>
              <a:t>Agresívne blokuje mobilné zariadenie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Penguins??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0" dirty="0" smtClean="0"/>
              <a:t>Applications that use Java Cryptography Architecture – and for key generation, signing, or random number</a:t>
            </a:r>
            <a:r>
              <a:rPr lang="en-US" b="0" baseline="0" dirty="0" smtClean="0"/>
              <a:t> generation have not always received cryptographically strong values…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…improper Pseudo-Random-Number-Generator initialization</a:t>
            </a:r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SecureRandom</a:t>
            </a:r>
            <a:r>
              <a:rPr lang="en-US" dirty="0" smtClean="0"/>
              <a:t> is supposed to run Android’s </a:t>
            </a:r>
            <a:r>
              <a:rPr lang="en-US" dirty="0" err="1" smtClean="0"/>
              <a:t>OpenSSL</a:t>
            </a:r>
            <a:r>
              <a:rPr lang="en-US" dirty="0" smtClean="0"/>
              <a:t> PRNG with an entropy seed from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urandom</a:t>
            </a:r>
            <a:r>
              <a:rPr lang="en-US" dirty="0" smtClean="0"/>
              <a:t>. But with this exploit, Android applications didn’t do that.</a:t>
            </a:r>
            <a:endParaRPr lang="en-US" b="0" baseline="0" dirty="0" smtClean="0"/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This affected </a:t>
            </a:r>
            <a:r>
              <a:rPr lang="en-US" b="0" baseline="0" dirty="0" err="1" smtClean="0"/>
              <a:t>Bitcoin</a:t>
            </a:r>
            <a:r>
              <a:rPr lang="en-US" b="0" baseline="0" dirty="0" smtClean="0"/>
              <a:t> wallet applications that generated the private keys on the device. Because of possible signature collisions, the private keys could be guessed.</a:t>
            </a:r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Open Handset Alliance members</a:t>
            </a:r>
          </a:p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component is also</a:t>
            </a:r>
            <a:r>
              <a:rPr lang="en-US" baseline="0" dirty="0" smtClean="0"/>
              <a:t> used to serve ads within apps. If the channel is susceptible to </a:t>
            </a:r>
            <a:r>
              <a:rPr lang="en-US" baseline="0" dirty="0" err="1" smtClean="0"/>
              <a:t>MitM</a:t>
            </a:r>
            <a:r>
              <a:rPr lang="en-US" baseline="0" dirty="0" smtClean="0"/>
              <a:t>, an attacker can inject arbitrary JavaScript into the </a:t>
            </a:r>
            <a:r>
              <a:rPr lang="en-US" baseline="0" dirty="0" err="1" smtClean="0"/>
              <a:t>WebView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If you've set your </a:t>
            </a:r>
            <a:r>
              <a:rPr lang="en-US" dirty="0" err="1" smtClean="0">
                <a:hlinkClick r:id="rId3"/>
              </a:rPr>
              <a:t>targetSdkVersion</a:t>
            </a:r>
            <a:r>
              <a:rPr lang="en-US" dirty="0" smtClean="0"/>
              <a:t> to 17 or higher, </a:t>
            </a:r>
            <a:r>
              <a:rPr lang="en-US" b="1" dirty="0" smtClean="0"/>
              <a:t>you must add the @</a:t>
            </a:r>
            <a:r>
              <a:rPr lang="en-US" b="1" dirty="0" err="1" smtClean="0"/>
              <a:t>JavascriptInterface</a:t>
            </a:r>
            <a:r>
              <a:rPr lang="en-US" b="1" dirty="0" smtClean="0"/>
              <a:t> annotation</a:t>
            </a:r>
            <a:r>
              <a:rPr lang="en-US" dirty="0" smtClean="0"/>
              <a:t> to any method that you want available to your JavaScript (the method must also be </a:t>
            </a:r>
            <a:r>
              <a:rPr lang="en-US" b="1" dirty="0" smtClean="0"/>
              <a:t>public</a:t>
            </a:r>
            <a:r>
              <a:rPr lang="en-US" dirty="0" smtClean="0"/>
              <a:t>). If you do not provide the annotation, the method is not accessible by your web page when running on Android 4.2 or higher.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Android's </a:t>
            </a:r>
            <a:r>
              <a:rPr lang="en-US" b="1" dirty="0" smtClean="0"/>
              <a:t>cryptographic verifier </a:t>
            </a:r>
            <a:r>
              <a:rPr lang="en-US" dirty="0" smtClean="0"/>
              <a:t>validates the </a:t>
            </a:r>
            <a:r>
              <a:rPr lang="en-US" i="1" dirty="0" smtClean="0"/>
              <a:t>first</a:t>
            </a:r>
            <a:r>
              <a:rPr lang="en-US" dirty="0" smtClean="0"/>
              <a:t> version of any repeated file in an APK archive, but the installer extracts and deploys the </a:t>
            </a:r>
            <a:r>
              <a:rPr lang="en-US" i="1" dirty="0" smtClean="0"/>
              <a:t>last</a:t>
            </a:r>
            <a:r>
              <a:rPr lang="en-US" dirty="0" smtClean="0"/>
              <a:t> version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="1" dirty="0" smtClean="0"/>
              <a:t>Used</a:t>
            </a:r>
            <a:r>
              <a:rPr lang="en-US" b="1" baseline="0" dirty="0" smtClean="0"/>
              <a:t> by malware</a:t>
            </a:r>
          </a:p>
          <a:p>
            <a:pPr marL="171450" indent="-171450">
              <a:buFontTx/>
              <a:buChar char="-"/>
            </a:pPr>
            <a:endParaRPr lang="en-US" b="1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Jeff </a:t>
            </a:r>
            <a:r>
              <a:rPr lang="en-US" dirty="0" err="1" smtClean="0"/>
              <a:t>Forristal</a:t>
            </a:r>
            <a:r>
              <a:rPr lang="en-US" dirty="0" smtClean="0"/>
              <a:t> @ Black Hat 2013 (Blue Box)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Closing thoughts: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The Android Update ecosystem needs to be improved</a:t>
            </a:r>
            <a:r>
              <a:rPr lang="en-US" baseline="0" dirty="0" smtClean="0"/>
              <a:t> – many bugs have been patched, but users are getting the updates late or not at all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Even still, most threats rely on social engineering rather than exploiting software vulnerabilities, so user education is absolutely crucial.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55A12D0-4098-43F7-90F3-41B38CEE9D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Transition: Web-injects</a:t>
            </a:r>
            <a:r>
              <a:rPr lang="en-US" baseline="0" dirty="0" smtClean="0"/>
              <a:t> – Instructions to install mobile component – Show, 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Varying services</a:t>
            </a:r>
            <a:r>
              <a:rPr lang="en-US" baseline="0" dirty="0" smtClean="0"/>
              <a:t> according to operators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MCC (Mobile Country Code)</a:t>
            </a:r>
            <a:r>
              <a:rPr lang="en-US" dirty="0" smtClean="0"/>
              <a:t> and </a:t>
            </a:r>
            <a:r>
              <a:rPr lang="en-US" b="1" dirty="0" smtClean="0"/>
              <a:t>MNC (Mobile Network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</a:t>
            </a:r>
            <a:r>
              <a:rPr lang="en-US" baseline="0" dirty="0" smtClean="0"/>
              <a:t> more info…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Recently Google added a clause in Google Play developers’ terms of service preventing this…</a:t>
            </a:r>
          </a:p>
          <a:p>
            <a:endParaRPr lang="en-US" dirty="0" smtClean="0"/>
          </a:p>
          <a:p>
            <a:r>
              <a:rPr lang="en-US" dirty="0" smtClean="0"/>
              <a:t>We’ll see…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663A-64DA-4766-8F26-B2F267363AED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750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4053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_Práca\001\2012-01 PPT Ignacio Germany\Podklady\03ludi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3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-3176" y="-4715"/>
            <a:ext cx="12198351" cy="762625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 userDrawn="1"/>
        </p:nvSpPr>
        <p:spPr>
          <a:xfrm>
            <a:off x="0" y="1969068"/>
            <a:ext cx="12195175" cy="246005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bg2"/>
              </a:gs>
            </a:gsLst>
            <a:lin ang="16200000" scaled="1"/>
            <a:tileRect/>
          </a:gradFill>
          <a:ln w="12700" cmpd="sng"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bg2">
                    <a:lumMod val="75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0" dist="190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638" y="1981200"/>
            <a:ext cx="10365899" cy="242316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insert headline text.</a:t>
            </a:r>
            <a:endParaRPr lang="en-US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9276" y="4593220"/>
            <a:ext cx="8536623" cy="240956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insert sub-headline text.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49118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759" y="2781299"/>
            <a:ext cx="10975658" cy="402696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insert body text.</a:t>
            </a:r>
            <a:endParaRPr lang="en-US" noProof="0"/>
          </a:p>
        </p:txBody>
      </p:sp>
      <p:sp>
        <p:nvSpPr>
          <p:cNvPr id="4" name="Obdélník 3"/>
          <p:cNvSpPr/>
          <p:nvPr userDrawn="1"/>
        </p:nvSpPr>
        <p:spPr>
          <a:xfrm>
            <a:off x="0" y="704850"/>
            <a:ext cx="12195175" cy="175520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bg2"/>
              </a:gs>
            </a:gsLst>
            <a:lin ang="16200000" scaled="1"/>
            <a:tileRect/>
          </a:gradFill>
          <a:ln w="12700" cmpd="sng"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bg2">
                    <a:lumMod val="75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0" dist="190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759" y="724317"/>
            <a:ext cx="10975658" cy="17217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insert headline text.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232465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rrow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219075"/>
            <a:ext cx="12195175" cy="7143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bg2"/>
              </a:gs>
            </a:gsLst>
            <a:lin ang="16200000" scaled="1"/>
            <a:tileRect/>
          </a:gradFill>
          <a:ln w="12700" cmpd="sng"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bg2">
                    <a:lumMod val="75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0" dist="190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marL="0" algn="ctr" defTabSz="1219444" rtl="0" eaLnBrk="1" latinLnBrk="0" hangingPunct="1"/>
            <a:endParaRPr lang="sk-SK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759" y="1228725"/>
            <a:ext cx="10975658" cy="55795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insert body text.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759" y="200026"/>
            <a:ext cx="10975658" cy="74295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insert headline text.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875048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8804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artners">
    <p:bg>
      <p:bgPr>
        <a:solidFill>
          <a:srgbClr val="008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51" y="1931141"/>
            <a:ext cx="10058400" cy="4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1480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gradFill>
          <a:gsLst>
            <a:gs pos="21000">
              <a:schemeClr val="bg1"/>
            </a:gs>
            <a:gs pos="98000">
              <a:srgbClr val="36363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638" y="2367634"/>
            <a:ext cx="10365899" cy="1633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4874" y="4318900"/>
            <a:ext cx="10403205" cy="1947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8072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gradFill>
          <a:gsLst>
            <a:gs pos="21000">
              <a:schemeClr val="bg1"/>
            </a:gs>
            <a:gs pos="98000">
              <a:srgbClr val="36363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5489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bg>
      <p:bgPr>
        <a:gradFill>
          <a:gsLst>
            <a:gs pos="21000">
              <a:schemeClr val="bg1"/>
            </a:gs>
            <a:gs pos="98000">
              <a:srgbClr val="36363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0003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gradFill>
          <a:gsLst>
            <a:gs pos="21000">
              <a:schemeClr val="bg1"/>
            </a:gs>
            <a:gs pos="98000">
              <a:srgbClr val="36363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7300" y="1778371"/>
            <a:ext cx="4352925" cy="5029896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defRPr sz="2000">
                <a:latin typeface="Fedra Sans Alt Pro Medium" pitchFamily="34" charset="0"/>
              </a:defRPr>
            </a:lvl1pPr>
            <a:lvl2pPr marL="0" indent="0">
              <a:lnSpc>
                <a:spcPct val="120000"/>
              </a:lnSpc>
              <a:defRPr sz="2000"/>
            </a:lvl2pPr>
            <a:lvl3pPr marL="0" indent="0">
              <a:lnSpc>
                <a:spcPct val="120000"/>
              </a:lnSpc>
              <a:defRPr sz="2000"/>
            </a:lvl3pPr>
            <a:lvl4pPr marL="0" indent="0">
              <a:lnSpc>
                <a:spcPct val="120000"/>
              </a:lnSpc>
              <a:defRPr sz="2000"/>
            </a:lvl4pPr>
            <a:lvl5pPr marL="0" indent="0">
              <a:lnSpc>
                <a:spcPct val="120000"/>
              </a:lnSpc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979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bg>
      <p:bgPr>
        <a:gradFill>
          <a:gsLst>
            <a:gs pos="21000">
              <a:schemeClr val="bg1"/>
            </a:gs>
            <a:gs pos="98000">
              <a:srgbClr val="36363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914638" y="2827020"/>
            <a:ext cx="10365899" cy="1996440"/>
          </a:xfrm>
        </p:spPr>
        <p:txBody>
          <a:bodyPr>
            <a:noAutofit/>
          </a:bodyPr>
          <a:lstStyle>
            <a:lvl1pPr>
              <a:defRPr sz="20000">
                <a:solidFill>
                  <a:schemeClr val="tx1"/>
                </a:solidFill>
                <a:latin typeface="FedraSansCE-MediumSC" pitchFamily="34" charset="0"/>
              </a:defRPr>
            </a:lvl1pPr>
          </a:lstStyle>
          <a:p>
            <a:r>
              <a:rPr lang="cs-CZ" dirty="0" smtClean="0"/>
              <a:t>€ 137</a:t>
            </a:r>
            <a:endParaRPr lang="sk-SK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906780" y="5234940"/>
            <a:ext cx="10462260" cy="10316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>
                <a:solidFill>
                  <a:schemeClr val="tx1">
                    <a:tint val="75000"/>
                  </a:schemeClr>
                </a:solidFill>
                <a:latin typeface="Fedra Sans Alt Pro Medium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6702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638" y="2367634"/>
            <a:ext cx="10365899" cy="1633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insert headline text.</a:t>
            </a:r>
            <a:endParaRPr lang="en-US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4874" y="4318900"/>
            <a:ext cx="10403205" cy="1947739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sub-headline text.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804315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iddle Strip">
    <p:bg>
      <p:bgPr>
        <a:gradFill>
          <a:gsLst>
            <a:gs pos="21000">
              <a:schemeClr val="bg1"/>
            </a:gs>
            <a:gs pos="98000">
              <a:srgbClr val="36363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1969068"/>
            <a:ext cx="12195175" cy="246005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bg2"/>
              </a:gs>
            </a:gsLst>
            <a:lin ang="16200000" scaled="1"/>
            <a:tileRect/>
          </a:gradFill>
          <a:ln w="12700" cmpd="sng"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bg2">
                    <a:lumMod val="75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0" dist="190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 defTabSz="914400"/>
            <a:endParaRPr lang="sk-SK" sz="1800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638" y="1981200"/>
            <a:ext cx="10365899" cy="24231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9276" y="4593220"/>
            <a:ext cx="8536623" cy="240956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800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Strip">
    <p:bg>
      <p:bgPr>
        <a:gradFill>
          <a:gsLst>
            <a:gs pos="21000">
              <a:schemeClr val="bg1"/>
            </a:gs>
            <a:gs pos="98000">
              <a:srgbClr val="36363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759" y="2781299"/>
            <a:ext cx="10975658" cy="402696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k-SK" dirty="0"/>
          </a:p>
        </p:txBody>
      </p:sp>
      <p:sp>
        <p:nvSpPr>
          <p:cNvPr id="4" name="Obdélník 3"/>
          <p:cNvSpPr/>
          <p:nvPr userDrawn="1"/>
        </p:nvSpPr>
        <p:spPr>
          <a:xfrm>
            <a:off x="0" y="704850"/>
            <a:ext cx="12195175" cy="175520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bg2"/>
              </a:gs>
            </a:gsLst>
            <a:lin ang="16200000" scaled="1"/>
            <a:tileRect/>
          </a:gradFill>
          <a:ln w="12700" cmpd="sng"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bg2">
                    <a:lumMod val="75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0" dist="190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 defTabSz="914400"/>
            <a:endParaRPr lang="sk-SK" sz="180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59" y="724317"/>
            <a:ext cx="10975658" cy="172170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2073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rrow Strip">
    <p:bg>
      <p:bgPr>
        <a:gradFill>
          <a:gsLst>
            <a:gs pos="21000">
              <a:schemeClr val="bg1"/>
            </a:gs>
            <a:gs pos="98000">
              <a:srgbClr val="36363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219075"/>
            <a:ext cx="12195175" cy="714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0" dist="1905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759" y="1228725"/>
            <a:ext cx="10975658" cy="557954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59" y="200026"/>
            <a:ext cx="10975658" cy="7429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306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638" y="2367634"/>
            <a:ext cx="10365899" cy="16337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insert 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45820" y="4318900"/>
            <a:ext cx="10462260" cy="1947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insert sub-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19525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5266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insert 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insert body text.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06221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57300" y="1778371"/>
            <a:ext cx="4352925" cy="5029896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defRPr sz="2000" baseline="0">
                <a:latin typeface="Fedra Sans Alt Pro Medium" pitchFamily="34" charset="0"/>
              </a:defRPr>
            </a:lvl1pPr>
            <a:lvl2pPr marL="0" indent="0">
              <a:lnSpc>
                <a:spcPct val="120000"/>
              </a:lnSpc>
              <a:defRPr sz="2000"/>
            </a:lvl2pPr>
            <a:lvl3pPr marL="0" indent="0">
              <a:lnSpc>
                <a:spcPct val="120000"/>
              </a:lnSpc>
              <a:defRPr sz="2000"/>
            </a:lvl3pPr>
            <a:lvl4pPr marL="0" indent="0">
              <a:lnSpc>
                <a:spcPct val="120000"/>
              </a:lnSpc>
              <a:defRPr sz="2000"/>
            </a:lvl4pPr>
            <a:lvl5pPr marL="0" indent="0">
              <a:lnSpc>
                <a:spcPct val="120000"/>
              </a:lnSpc>
              <a:defRPr sz="2000"/>
            </a:lvl5pPr>
          </a:lstStyle>
          <a:p>
            <a:pPr lvl="0"/>
            <a:r>
              <a:rPr lang="cs-CZ" dirty="0" err="1" smtClean="0"/>
              <a:t>Bold</a:t>
            </a:r>
            <a:r>
              <a:rPr lang="cs-CZ" dirty="0" smtClean="0"/>
              <a:t> 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</a:p>
          <a:p>
            <a:pPr lvl="1"/>
            <a:r>
              <a:rPr lang="cs-CZ" dirty="0" smtClean="0"/>
              <a:t>Body text.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09609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914638" y="2827020"/>
            <a:ext cx="10365899" cy="1996440"/>
          </a:xfrm>
        </p:spPr>
        <p:txBody>
          <a:bodyPr>
            <a:noAutofit/>
          </a:bodyPr>
          <a:lstStyle>
            <a:lvl1pPr>
              <a:defRPr sz="20000">
                <a:solidFill>
                  <a:schemeClr val="tx1"/>
                </a:solidFill>
                <a:latin typeface="FedraSansCE-MediumSC" pitchFamily="34" charset="0"/>
              </a:defRPr>
            </a:lvl1pPr>
          </a:lstStyle>
          <a:p>
            <a:r>
              <a:rPr lang="cs-CZ" dirty="0" smtClean="0"/>
              <a:t>€ 137</a:t>
            </a:r>
            <a:endParaRPr lang="sk-SK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6780" y="5234940"/>
            <a:ext cx="10462260" cy="10316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  <a:latin typeface="Fedra Sans Alt Pro Medium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043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iddl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9276" y="4593220"/>
            <a:ext cx="8536623" cy="240956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insert sub-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sk-SK" dirty="0"/>
          </a:p>
        </p:txBody>
      </p:sp>
      <p:sp>
        <p:nvSpPr>
          <p:cNvPr id="4" name="Obdélník 3"/>
          <p:cNvSpPr/>
          <p:nvPr userDrawn="1"/>
        </p:nvSpPr>
        <p:spPr>
          <a:xfrm>
            <a:off x="0" y="1969068"/>
            <a:ext cx="12195175" cy="24600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0" dist="1905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sk-SK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638" y="1981200"/>
            <a:ext cx="10365899" cy="24231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insert 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5057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759" y="2781299"/>
            <a:ext cx="10975658" cy="40269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insert body text.</a:t>
            </a:r>
            <a:endParaRPr lang="sk-SK" dirty="0"/>
          </a:p>
        </p:txBody>
      </p:sp>
      <p:sp>
        <p:nvSpPr>
          <p:cNvPr id="4" name="Obdélník 3"/>
          <p:cNvSpPr/>
          <p:nvPr userDrawn="1"/>
        </p:nvSpPr>
        <p:spPr>
          <a:xfrm>
            <a:off x="0" y="704850"/>
            <a:ext cx="12195175" cy="17552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0" dist="1905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sk-S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759" y="724317"/>
            <a:ext cx="10975658" cy="1721703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insert 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16332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2088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219075"/>
            <a:ext cx="12195175" cy="7143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mpd="sng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0" dist="1905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sk-SK" sz="2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759" y="219075"/>
            <a:ext cx="10975658" cy="714375"/>
          </a:xfrm>
        </p:spPr>
        <p:txBody>
          <a:bodyPr>
            <a:normAutofit/>
          </a:bodyPr>
          <a:lstStyle>
            <a:lvl1pPr>
              <a:defRPr sz="3200">
                <a:latin typeface="Fedra Sans Alt Pro Medium"/>
                <a:cs typeface="Fedra Sans Alt Pro Medium"/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insert 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sk-SK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759" y="1228725"/>
            <a:ext cx="10975658" cy="55795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insert body text.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28624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insert headline text.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insert body text.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775497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759" y="305217"/>
            <a:ext cx="6181566" cy="12702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insert headline text.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759" y="1778371"/>
            <a:ext cx="6219666" cy="5029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insert body text.</a:t>
            </a:r>
            <a:endParaRPr lang="en-US" noProof="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324725" y="0"/>
            <a:ext cx="4870450" cy="7621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953562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009650" y="2514650"/>
            <a:ext cx="4562475" cy="408411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1200"/>
              </a:spcAft>
              <a:defRPr sz="2000">
                <a:solidFill>
                  <a:schemeClr val="tx2"/>
                </a:solidFill>
                <a:latin typeface="Fedra Sans Alt Pro Medium" pitchFamily="34" charset="0"/>
              </a:defRPr>
            </a:lvl1pPr>
            <a:lvl2pPr marL="0" indent="0">
              <a:lnSpc>
                <a:spcPct val="120000"/>
              </a:lnSpc>
              <a:defRPr lang="sk-SK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defRPr sz="2000"/>
            </a:lvl3pPr>
            <a:lvl4pPr marL="0" indent="0">
              <a:lnSpc>
                <a:spcPct val="120000"/>
              </a:lnSpc>
              <a:defRPr sz="2000"/>
            </a:lvl4pPr>
            <a:lvl5pPr marL="0" indent="0">
              <a:lnSpc>
                <a:spcPct val="120000"/>
              </a:lnSpc>
              <a:defRPr sz="2000"/>
            </a:lvl5pPr>
          </a:lstStyle>
          <a:p>
            <a:pPr lvl="1"/>
            <a:r>
              <a:rPr lang="en-US" noProof="0" dirty="0" smtClean="0"/>
              <a:t>Normal Body text</a:t>
            </a:r>
            <a:endParaRPr lang="en-US" noProof="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 hasCustomPrompt="1"/>
          </p:nvPr>
        </p:nvSpPr>
        <p:spPr>
          <a:xfrm>
            <a:off x="6358954" y="2514650"/>
            <a:ext cx="4985321" cy="408411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defRPr sz="2000">
                <a:solidFill>
                  <a:schemeClr val="tx2"/>
                </a:solidFill>
                <a:latin typeface="Fedra Sans Alt Pro Medium" pitchFamily="34" charset="0"/>
              </a:defRPr>
            </a:lvl1pPr>
            <a:lvl2pPr marL="0" indent="0">
              <a:lnSpc>
                <a:spcPct val="120000"/>
              </a:lnSpc>
              <a:defRPr lang="sk-SK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defRPr sz="2000"/>
            </a:lvl3pPr>
            <a:lvl4pPr marL="0" indent="0">
              <a:lnSpc>
                <a:spcPct val="120000"/>
              </a:lnSpc>
              <a:defRPr sz="2000"/>
            </a:lvl4pPr>
            <a:lvl5pPr marL="0" indent="0">
              <a:lnSpc>
                <a:spcPct val="120000"/>
              </a:lnSpc>
              <a:defRPr sz="2000"/>
            </a:lvl5pPr>
          </a:lstStyle>
          <a:p>
            <a:pPr marL="0" lvl="1" indent="0" algn="l" defTabSz="1219444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noProof="0" smtClean="0"/>
              <a:t>Normal Body text</a:t>
            </a:r>
            <a:endParaRPr lang="en-US" noProof="0"/>
          </a:p>
        </p:txBody>
      </p:sp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914639" y="0"/>
            <a:ext cx="10439162" cy="1152525"/>
          </a:xfrm>
        </p:spPr>
        <p:txBody>
          <a:bodyPr>
            <a:normAutofit/>
          </a:bodyPr>
          <a:lstStyle>
            <a:lvl1pPr>
              <a:defRPr sz="3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Click to insert headline text</a:t>
            </a:r>
            <a:endParaRPr lang="en-US" noProof="0" dirty="0"/>
          </a:p>
        </p:txBody>
      </p:sp>
      <p:cxnSp>
        <p:nvCxnSpPr>
          <p:cNvPr id="9" name="Rovná spojnica 8"/>
          <p:cNvCxnSpPr/>
          <p:nvPr userDrawn="1"/>
        </p:nvCxnSpPr>
        <p:spPr>
          <a:xfrm>
            <a:off x="904875" y="1143000"/>
            <a:ext cx="10458450" cy="0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1" hasCustomPrompt="1"/>
          </p:nvPr>
        </p:nvSpPr>
        <p:spPr>
          <a:xfrm>
            <a:off x="1009650" y="1533576"/>
            <a:ext cx="4562475" cy="857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</a:defRPr>
            </a:lvl2pPr>
            <a:lvl3pPr marL="0" indent="0">
              <a:lnSpc>
                <a:spcPct val="120000"/>
              </a:lnSpc>
              <a:defRPr sz="2000"/>
            </a:lvl3pPr>
            <a:lvl4pPr marL="0" indent="0">
              <a:lnSpc>
                <a:spcPct val="120000"/>
              </a:lnSpc>
              <a:defRPr sz="2000"/>
            </a:lvl4pPr>
            <a:lvl5pPr marL="0" indent="0">
              <a:lnSpc>
                <a:spcPct val="120000"/>
              </a:lnSpc>
              <a:defRPr sz="2000"/>
            </a:lvl5pPr>
          </a:lstStyle>
          <a:p>
            <a:pPr lvl="0"/>
            <a:r>
              <a:rPr lang="en-US" noProof="0" dirty="0" smtClean="0"/>
              <a:t>Bold  Headline Text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2" hasCustomPrompt="1"/>
          </p:nvPr>
        </p:nvSpPr>
        <p:spPr>
          <a:xfrm>
            <a:off x="6358954" y="1533576"/>
            <a:ext cx="4985321" cy="857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20000"/>
              </a:lnSpc>
              <a:defRPr sz="2000">
                <a:solidFill>
                  <a:schemeClr val="bg1">
                    <a:lumMod val="10000"/>
                  </a:schemeClr>
                </a:solidFill>
              </a:defRPr>
            </a:lvl2pPr>
            <a:lvl3pPr marL="0" indent="0">
              <a:lnSpc>
                <a:spcPct val="120000"/>
              </a:lnSpc>
              <a:defRPr sz="2000"/>
            </a:lvl3pPr>
            <a:lvl4pPr marL="0" indent="0">
              <a:lnSpc>
                <a:spcPct val="120000"/>
              </a:lnSpc>
              <a:defRPr sz="2000"/>
            </a:lvl4pPr>
            <a:lvl5pPr marL="0" indent="0">
              <a:lnSpc>
                <a:spcPct val="120000"/>
              </a:lnSpc>
              <a:defRPr sz="2000"/>
            </a:lvl5pPr>
          </a:lstStyle>
          <a:p>
            <a:pPr lvl="0"/>
            <a:r>
              <a:rPr lang="en-US" noProof="0" smtClean="0"/>
              <a:t>Bold  Headline Text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27610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009650" y="1666876"/>
            <a:ext cx="4562475" cy="493189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1200"/>
              </a:spcAft>
              <a:defRPr sz="2000">
                <a:solidFill>
                  <a:schemeClr val="tx2"/>
                </a:solidFill>
                <a:latin typeface="Fedra Sans Alt Pro Medium" pitchFamily="34" charset="0"/>
              </a:defRPr>
            </a:lvl1pPr>
            <a:lvl2pPr marL="0" indent="0">
              <a:lnSpc>
                <a:spcPct val="120000"/>
              </a:lnSpc>
              <a:defRPr lang="sk-SK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defRPr sz="2000"/>
            </a:lvl3pPr>
            <a:lvl4pPr marL="0" indent="0">
              <a:lnSpc>
                <a:spcPct val="120000"/>
              </a:lnSpc>
              <a:defRPr sz="2000"/>
            </a:lvl4pPr>
            <a:lvl5pPr marL="0" indent="0">
              <a:lnSpc>
                <a:spcPct val="120000"/>
              </a:lnSpc>
              <a:defRPr sz="2000"/>
            </a:lvl5pPr>
          </a:lstStyle>
          <a:p>
            <a:pPr lvl="1"/>
            <a:r>
              <a:rPr lang="en-US" noProof="0" dirty="0" smtClean="0"/>
              <a:t>Normal Body text</a:t>
            </a:r>
            <a:endParaRPr lang="en-US" noProof="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 hasCustomPrompt="1"/>
          </p:nvPr>
        </p:nvSpPr>
        <p:spPr>
          <a:xfrm>
            <a:off x="6358954" y="1666876"/>
            <a:ext cx="4985321" cy="493189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defRPr sz="2000">
                <a:solidFill>
                  <a:schemeClr val="tx2"/>
                </a:solidFill>
                <a:latin typeface="Fedra Sans Alt Pro Medium" pitchFamily="34" charset="0"/>
              </a:defRPr>
            </a:lvl1pPr>
            <a:lvl2pPr marL="0" indent="0">
              <a:lnSpc>
                <a:spcPct val="120000"/>
              </a:lnSpc>
              <a:defRPr lang="sk-SK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>
              <a:lnSpc>
                <a:spcPct val="120000"/>
              </a:lnSpc>
              <a:defRPr sz="2000"/>
            </a:lvl3pPr>
            <a:lvl4pPr marL="0" indent="0">
              <a:lnSpc>
                <a:spcPct val="120000"/>
              </a:lnSpc>
              <a:defRPr sz="2000"/>
            </a:lvl4pPr>
            <a:lvl5pPr marL="0" indent="0">
              <a:lnSpc>
                <a:spcPct val="120000"/>
              </a:lnSpc>
              <a:defRPr sz="2000"/>
            </a:lvl5pPr>
          </a:lstStyle>
          <a:p>
            <a:pPr marL="0" lvl="1" indent="0" algn="l" defTabSz="1219444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noProof="0" dirty="0" smtClean="0"/>
              <a:t>Normal Body text</a:t>
            </a:r>
            <a:endParaRPr lang="en-US" noProof="0" dirty="0"/>
          </a:p>
        </p:txBody>
      </p:sp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914639" y="0"/>
            <a:ext cx="10439162" cy="1152525"/>
          </a:xfrm>
        </p:spPr>
        <p:txBody>
          <a:bodyPr>
            <a:normAutofit/>
          </a:bodyPr>
          <a:lstStyle>
            <a:lvl1pPr>
              <a:defRPr sz="3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Click to insert headline text</a:t>
            </a:r>
            <a:endParaRPr lang="en-US" noProof="0" dirty="0"/>
          </a:p>
        </p:txBody>
      </p:sp>
      <p:cxnSp>
        <p:nvCxnSpPr>
          <p:cNvPr id="9" name="Rovná spojnica 8"/>
          <p:cNvCxnSpPr/>
          <p:nvPr userDrawn="1"/>
        </p:nvCxnSpPr>
        <p:spPr>
          <a:xfrm>
            <a:off x="904875" y="1143000"/>
            <a:ext cx="10458450" cy="0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9715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914638" y="2179320"/>
            <a:ext cx="10365899" cy="1996440"/>
          </a:xfrm>
        </p:spPr>
        <p:txBody>
          <a:bodyPr>
            <a:noAutofit/>
          </a:bodyPr>
          <a:lstStyle>
            <a:lvl1pPr>
              <a:defRPr sz="20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 smtClean="0"/>
              <a:t>€ 137</a:t>
            </a:r>
            <a:endParaRPr lang="en-US" noProof="0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6780" y="4272915"/>
            <a:ext cx="10462260" cy="10316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500">
                <a:solidFill>
                  <a:schemeClr val="tx1"/>
                </a:solidFill>
                <a:latin typeface="+mj-lt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Insert headline.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437587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iddl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1969068"/>
            <a:ext cx="12195175" cy="246005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80000">
                <a:schemeClr val="bg2"/>
              </a:gs>
            </a:gsLst>
            <a:lin ang="16200000" scaled="1"/>
            <a:tileRect/>
          </a:gradFill>
          <a:ln w="12700" cmpd="sng"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chemeClr val="bg2">
                    <a:lumMod val="75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0" dist="1905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lvl="0"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14638" y="1981200"/>
            <a:ext cx="10365899" cy="242316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insert headline text.</a:t>
            </a:r>
            <a:endParaRPr lang="en-US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29276" y="4593220"/>
            <a:ext cx="8536623" cy="213143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insert sub-headline text.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588458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5.xml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6.xml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1">
                <a:lumMod val="75000"/>
              </a:schemeClr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7" y="1564482"/>
            <a:ext cx="9144000" cy="4953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6954838"/>
            <a:ext cx="25431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ctr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759" y="305217"/>
            <a:ext cx="10975658" cy="1270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en-US" noProof="0" dirty="0" smtClean="0"/>
              <a:t>Click to insert headline text.</a:t>
            </a:r>
            <a:endParaRPr lang="en-US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59" y="1778371"/>
            <a:ext cx="10975658" cy="5029896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en-US" noProof="0" dirty="0" smtClean="0"/>
              <a:t>Click to insert body text.</a:t>
            </a:r>
            <a:endParaRPr lang="en-US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7" y="6843373"/>
            <a:ext cx="2308219" cy="589691"/>
          </a:xfrm>
          <a:prstGeom prst="rect">
            <a:avLst/>
          </a:prstGeom>
        </p:spPr>
      </p:pic>
      <p:sp useBgFill="1">
        <p:nvSpPr>
          <p:cNvPr id="4" name="Rectangle 3"/>
          <p:cNvSpPr/>
          <p:nvPr userDrawn="1"/>
        </p:nvSpPr>
        <p:spPr>
          <a:xfrm>
            <a:off x="1390650" y="6843373"/>
            <a:ext cx="1800225" cy="5896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5" r:id="rId3"/>
    <p:sldLayoutId id="2147483808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7" y="1564482"/>
            <a:ext cx="9144000" cy="49529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6954838"/>
            <a:ext cx="25431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53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ctr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+mj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759" y="305217"/>
            <a:ext cx="10975658" cy="1270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en-US" noProof="0" smtClean="0"/>
              <a:t>Click to insert headline text.</a:t>
            </a:r>
            <a:endParaRPr lang="en-US" noProof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59" y="1778371"/>
            <a:ext cx="10975658" cy="5029896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en-US" noProof="0" smtClean="0"/>
              <a:t>Click to insert body text.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0050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edra Sans Alt Pro Demi" pitchFamily="34" charset="0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759" y="305217"/>
            <a:ext cx="10975658" cy="1270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59" y="1778371"/>
            <a:ext cx="10975658" cy="5029896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sk-SK" dirty="0"/>
          </a:p>
        </p:txBody>
      </p:sp>
      <p:pic>
        <p:nvPicPr>
          <p:cNvPr id="5" name="Picture 2" descr="L:\112 - Eset GL\112057 - ESET GL - PPT Slidedeck\images\Logo-whi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73838"/>
            <a:ext cx="1924050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091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</p:sldLayoutIdLst>
  <p:transition xmlns:p14="http://schemas.microsoft.com/office/powerpoint/2010/main">
    <p:fade/>
  </p:transition>
  <p:txStyles>
    <p:titleStyle>
      <a:lvl1pPr algn="ctr" defTabSz="121944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edra Sans Alt Pro Demi" pitchFamily="34" charset="0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3000">
              <a:srgbClr val="E9ECEF"/>
            </a:gs>
            <a:gs pos="81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759" y="305217"/>
            <a:ext cx="10975658" cy="1270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insert </a:t>
            </a:r>
            <a:r>
              <a:rPr lang="cs-CZ" dirty="0" err="1" smtClean="0"/>
              <a:t>headline</a:t>
            </a:r>
            <a:r>
              <a:rPr lang="cs-CZ" dirty="0" smtClean="0"/>
              <a:t> text.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59" y="1778371"/>
            <a:ext cx="10975658" cy="5029896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insert body text.</a:t>
            </a:r>
            <a:endParaRPr lang="sk-SK" dirty="0"/>
          </a:p>
        </p:txBody>
      </p:sp>
      <p:pic>
        <p:nvPicPr>
          <p:cNvPr id="6" name="Picture 5" descr="L:\112 - Eset GL\112057 - ESET GL - PPT Slidedeck\logos\Logo-gre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73838"/>
            <a:ext cx="1924050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77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1944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edra Sans Alt Pro Demi" pitchFamily="34" charset="0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Fedra Sans Alt Pro Book" pitchFamily="34" charset="0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java/lang/Object.html" TargetMode="External"/><Relationship Id="rId4" Type="http://schemas.openxmlformats.org/officeDocument/2006/relationships/hyperlink" Target="http://developer.android.com/reference/java/lang/String.html" TargetMode="External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Mapa.png"/>
          <p:cNvPicPr>
            <a:picLocks noChangeAspect="1"/>
          </p:cNvPicPr>
          <p:nvPr/>
        </p:nvPicPr>
        <p:blipFill>
          <a:blip r:embed="rId3" cstate="print">
            <a:lum bright="-80000"/>
          </a:blip>
          <a:stretch>
            <a:fillRect/>
          </a:stretch>
        </p:blipFill>
        <p:spPr>
          <a:xfrm>
            <a:off x="1587" y="-503431"/>
            <a:ext cx="12192000" cy="762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6000" b="1" noProof="0" dirty="0" smtClean="0">
                <a:latin typeface="+mj-lt"/>
              </a:rPr>
              <a:t>Mobile Threats 2013:</a:t>
            </a:r>
            <a:br>
              <a:rPr lang="en-US" sz="6000" b="1" noProof="0" dirty="0" smtClean="0">
                <a:latin typeface="+mj-lt"/>
              </a:rPr>
            </a:br>
            <a:r>
              <a:rPr lang="en-US" sz="4800" b="1" noProof="0" dirty="0" smtClean="0">
                <a:latin typeface="+mj-lt"/>
              </a:rPr>
              <a:t>Android Malware &amp; Vulnerabilities</a:t>
            </a:r>
            <a:endParaRPr lang="en-US" sz="5400" b="1" noProof="0" dirty="0">
              <a:latin typeface="+mj-lt"/>
            </a:endParaRPr>
          </a:p>
        </p:txBody>
      </p:sp>
      <p:sp>
        <p:nvSpPr>
          <p:cNvPr id="3" name="Podnadpis 4"/>
          <p:cNvSpPr>
            <a:spLocks noGrp="1"/>
          </p:cNvSpPr>
          <p:nvPr>
            <p:ph type="subTitle" idx="1"/>
          </p:nvPr>
        </p:nvSpPr>
        <p:spPr>
          <a:xfrm>
            <a:off x="1829276" y="4593220"/>
            <a:ext cx="8536623" cy="2026655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Robert Lipovsk</a:t>
            </a:r>
            <a:r>
              <a:rPr lang="en-US" sz="2800" b="1" dirty="0" smtClean="0"/>
              <a:t>y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lipovsky@</a:t>
            </a:r>
            <a:r>
              <a:rPr lang="en-US" sz="2800" dirty="0" smtClean="0"/>
              <a:t>eset.sk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3621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Scareware</a:t>
            </a:r>
            <a:r>
              <a:rPr lang="en-US" dirty="0" smtClean="0"/>
              <a:t> &amp; </a:t>
            </a:r>
            <a:r>
              <a:rPr lang="en-US" dirty="0" err="1" smtClean="0"/>
              <a:t>Ransomware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07211" y="1212411"/>
            <a:ext cx="10705941" cy="4825546"/>
          </a:xfrm>
        </p:spPr>
        <p:txBody>
          <a:bodyPr>
            <a:noAutofit/>
          </a:bodyPr>
          <a:lstStyle/>
          <a:p>
            <a:pPr marL="609722" lvl="1" indent="0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Android/</a:t>
            </a:r>
            <a:r>
              <a:rPr lang="en-US" sz="3200" dirty="0" err="1" smtClean="0">
                <a:solidFill>
                  <a:srgbClr val="000000"/>
                </a:solidFill>
                <a:latin typeface="Fedra Sans Alt Pro Demi" pitchFamily="34" charset="0"/>
              </a:rPr>
              <a:t>FakeAV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" y="2237085"/>
            <a:ext cx="2770774" cy="461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71" y="2237087"/>
            <a:ext cx="2770774" cy="4617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0" y="2237085"/>
            <a:ext cx="2770774" cy="4617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16" y="2237083"/>
            <a:ext cx="2770774" cy="46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16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alware operations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71659" y="1952625"/>
            <a:ext cx="10705941" cy="4825546"/>
          </a:xfrm>
        </p:spPr>
        <p:txBody>
          <a:bodyPr>
            <a:noAutofit/>
          </a:bodyPr>
          <a:lstStyle/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Pay-per-install schemes</a:t>
            </a: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Botnets</a:t>
            </a: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DDoS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…</a:t>
            </a: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4" name="Picture 2" descr="C:\Users\robert.lipovsky\Desktop\pengui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61" y="2846164"/>
            <a:ext cx="6183540" cy="47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320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7" y="1321982"/>
            <a:ext cx="10398040" cy="571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Malware Detection Statistics</a:t>
            </a:r>
            <a:endParaRPr lang="en-US" dirty="0"/>
          </a:p>
        </p:txBody>
      </p:sp>
      <p:sp>
        <p:nvSpPr>
          <p:cNvPr id="11" name="Nadpis 6"/>
          <p:cNvSpPr txBox="1">
            <a:spLocks/>
          </p:cNvSpPr>
          <p:nvPr/>
        </p:nvSpPr>
        <p:spPr>
          <a:xfrm>
            <a:off x="767265" y="1405867"/>
            <a:ext cx="7181374" cy="1204574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>
            <a:lvl1pPr algn="ctr" defTabSz="1219444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bg1"/>
                </a:solidFill>
              </a:rPr>
              <a:t>November </a:t>
            </a:r>
            <a:r>
              <a:rPr lang="sk-SK" i="1" dirty="0" smtClean="0">
                <a:solidFill>
                  <a:schemeClr val="bg1"/>
                </a:solidFill>
              </a:rPr>
              <a:t>201</a:t>
            </a:r>
            <a:r>
              <a:rPr lang="en-US" i="1" dirty="0">
                <a:solidFill>
                  <a:schemeClr val="bg1"/>
                </a:solidFill>
              </a:rPr>
              <a:t>1</a:t>
            </a:r>
            <a:r>
              <a:rPr lang="sk-SK" i="1" dirty="0" smtClean="0">
                <a:solidFill>
                  <a:schemeClr val="bg1"/>
                </a:solidFill>
              </a:rPr>
              <a:t> – </a:t>
            </a:r>
            <a:r>
              <a:rPr lang="en-US" i="1" dirty="0" smtClean="0">
                <a:solidFill>
                  <a:schemeClr val="bg1"/>
                </a:solidFill>
              </a:rPr>
              <a:t>October </a:t>
            </a:r>
            <a:r>
              <a:rPr lang="sk-SK" i="1" dirty="0" smtClean="0">
                <a:solidFill>
                  <a:schemeClr val="bg1"/>
                </a:solidFill>
              </a:rPr>
              <a:t>201</a:t>
            </a:r>
            <a:r>
              <a:rPr lang="en-US" i="1" dirty="0" smtClean="0">
                <a:solidFill>
                  <a:schemeClr val="bg1"/>
                </a:solidFill>
              </a:rPr>
              <a:t>3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031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Recent Vulnerabilities…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88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</a:t>
            </a:r>
            <a:r>
              <a:rPr lang="en-US" dirty="0" err="1" smtClean="0"/>
              <a:t>BitCoin</a:t>
            </a:r>
            <a:r>
              <a:rPr lang="en-US" dirty="0" smtClean="0"/>
              <a:t> Vulnerability”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61268" y="1464252"/>
            <a:ext cx="10705941" cy="533140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Java Cryptography Architecture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/>
              <a:t>SecureRandom</a:t>
            </a:r>
            <a:r>
              <a:rPr lang="en-US" sz="2400" dirty="0"/>
              <a:t>, </a:t>
            </a:r>
            <a:r>
              <a:rPr lang="en-US" sz="2400" dirty="0" err="1"/>
              <a:t>KeyGenerator</a:t>
            </a:r>
            <a:r>
              <a:rPr lang="en-US" sz="2400" dirty="0"/>
              <a:t>, </a:t>
            </a:r>
            <a:r>
              <a:rPr lang="en-US" sz="2400" dirty="0" err="1"/>
              <a:t>KeyPairGenerator</a:t>
            </a:r>
            <a:r>
              <a:rPr lang="en-US" sz="2400" dirty="0"/>
              <a:t>, </a:t>
            </a:r>
            <a:r>
              <a:rPr lang="en-US" sz="2400" dirty="0" err="1"/>
              <a:t>KeyAgreement</a:t>
            </a:r>
            <a:r>
              <a:rPr lang="en-US" sz="2400" dirty="0"/>
              <a:t>, </a:t>
            </a:r>
            <a:r>
              <a:rPr lang="en-US" sz="2400" dirty="0" smtClean="0"/>
              <a:t>Signature</a:t>
            </a:r>
            <a:endParaRPr lang="en-US" sz="24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latin typeface="Fedra Sans Alt Pro Demi" pitchFamily="34" charset="0"/>
              </a:rPr>
              <a:t>OpenSSL</a:t>
            </a: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 PRNG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Fedra Sans Alt Pro Demi" pitchFamily="34" charset="0"/>
              </a:rPr>
              <a:t>seed from  </a:t>
            </a:r>
            <a:r>
              <a:rPr lang="en-US" sz="3200" dirty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dev</a:t>
            </a:r>
            <a:r>
              <a:rPr lang="en-US" sz="3200" dirty="0" smtClean="0">
                <a:solidFill>
                  <a:srgbClr val="000000"/>
                </a:solidFill>
              </a:rPr>
              <a:t>/</a:t>
            </a:r>
            <a:r>
              <a:rPr lang="en-US" sz="3200" dirty="0" err="1" smtClean="0">
                <a:solidFill>
                  <a:srgbClr val="000000"/>
                </a:solidFill>
              </a:rPr>
              <a:t>urandom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Patched -&gt; OHA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55 </a:t>
            </a:r>
            <a:r>
              <a:rPr lang="en-US" sz="3200" dirty="0" err="1" smtClean="0">
                <a:solidFill>
                  <a:srgbClr val="000000"/>
                </a:solidFill>
                <a:latin typeface="Fedra Sans Alt Pro Demi" pitchFamily="34" charset="0"/>
              </a:rPr>
              <a:t>Bitcoins</a:t>
            </a: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 stolen in August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9252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WebView</a:t>
            </a:r>
            <a:r>
              <a:rPr lang="en-US" dirty="0" smtClean="0"/>
              <a:t> Vulnerability”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40675" y="1952625"/>
            <a:ext cx="11358390" cy="4825546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  <a:latin typeface="Fedra Sans Alt Pro Demi" pitchFamily="34" charset="0"/>
              </a:rPr>
              <a:t>WebView</a:t>
            </a: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 – </a:t>
            </a:r>
            <a:r>
              <a:rPr lang="en-US" sz="3200" i="1" dirty="0" smtClean="0">
                <a:solidFill>
                  <a:srgbClr val="000000"/>
                </a:solidFill>
                <a:latin typeface="Fedra Sans Alt Pro Demi" pitchFamily="34" charset="0"/>
              </a:rPr>
              <a:t>load HTML content within app</a:t>
            </a:r>
            <a:endParaRPr lang="en-US" sz="3200" i="1" dirty="0">
              <a:solidFill>
                <a:srgbClr val="000000"/>
              </a:solidFill>
              <a:latin typeface="Fedra Sans Alt Pro Dem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>
                <a:latin typeface="Fedra Sans Alt Pro Demi" pitchFamily="34" charset="0"/>
              </a:rPr>
              <a:t>addJavascriptInterface</a:t>
            </a:r>
            <a:r>
              <a:rPr lang="en-US" sz="3200" dirty="0" smtClean="0">
                <a:latin typeface="Fedra Sans Alt Pro Demi" pitchFamily="34" charset="0"/>
              </a:rPr>
              <a:t> </a:t>
            </a:r>
            <a:r>
              <a:rPr lang="en-US" sz="3200" dirty="0">
                <a:latin typeface="Fedra Sans Alt Pro Demi" pitchFamily="34" charset="0"/>
              </a:rPr>
              <a:t>(</a:t>
            </a:r>
            <a:r>
              <a:rPr lang="en-US" sz="3200" dirty="0">
                <a:latin typeface="Fedra Sans Alt Pro Demi" pitchFamily="34" charset="0"/>
                <a:hlinkClick r:id="rId3"/>
              </a:rPr>
              <a:t>Object</a:t>
            </a:r>
            <a:r>
              <a:rPr lang="en-US" sz="3200" dirty="0">
                <a:latin typeface="Fedra Sans Alt Pro Demi" pitchFamily="34" charset="0"/>
              </a:rPr>
              <a:t> </a:t>
            </a:r>
            <a:r>
              <a:rPr lang="en-US" sz="3200" dirty="0" err="1">
                <a:latin typeface="Fedra Sans Alt Pro Demi" pitchFamily="34" charset="0"/>
              </a:rPr>
              <a:t>object</a:t>
            </a:r>
            <a:r>
              <a:rPr lang="en-US" sz="3200" dirty="0">
                <a:latin typeface="Fedra Sans Alt Pro Demi" pitchFamily="34" charset="0"/>
              </a:rPr>
              <a:t>, </a:t>
            </a:r>
            <a:r>
              <a:rPr lang="en-US" sz="3200" dirty="0">
                <a:latin typeface="Fedra Sans Alt Pro Demi" pitchFamily="34" charset="0"/>
                <a:hlinkClick r:id="rId4"/>
              </a:rPr>
              <a:t>String</a:t>
            </a:r>
            <a:r>
              <a:rPr lang="en-US" sz="3200" dirty="0">
                <a:latin typeface="Fedra Sans Alt Pro Demi" pitchFamily="34" charset="0"/>
              </a:rPr>
              <a:t> name)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JavaScript can access object’s methods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2627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WebView</a:t>
            </a:r>
            <a:r>
              <a:rPr lang="en-US" dirty="0" smtClean="0"/>
              <a:t> Vulnerability”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71659" y="1726854"/>
            <a:ext cx="11051040" cy="5070557"/>
          </a:xfrm>
        </p:spPr>
        <p:txBody>
          <a:bodyPr>
            <a:noAutofit/>
          </a:bodyPr>
          <a:lstStyle/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Problem: access to all public (</a:t>
            </a:r>
            <a:r>
              <a:rPr lang="en-US" sz="3200" dirty="0" err="1" smtClean="0">
                <a:solidFill>
                  <a:srgbClr val="000000"/>
                </a:solidFill>
                <a:latin typeface="Fedra Sans Alt Pro Demi" pitchFamily="34" charset="0"/>
              </a:rPr>
              <a:t>incl.inherited</a:t>
            </a: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) methods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Execute commands remotely in the context of the application through reflection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Fedra Sans Alt Pro Demi" pitchFamily="34" charset="0"/>
              </a:rPr>
              <a:t>Android &lt;4.2</a:t>
            </a:r>
          </a:p>
          <a:p>
            <a:pPr lvl="2" indent="-38107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Since 4.2: @</a:t>
            </a:r>
            <a:r>
              <a:rPr lang="en-US" sz="3200" dirty="0" err="1" smtClean="0">
                <a:solidFill>
                  <a:srgbClr val="000000"/>
                </a:solidFill>
                <a:latin typeface="Fedra Sans Alt Pro Demi" pitchFamily="34" charset="0"/>
              </a:rPr>
              <a:t>JavaScriptInterface</a:t>
            </a: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 annotation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8" y="3224913"/>
            <a:ext cx="12240972" cy="32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595"/>
            <a:ext cx="12195176" cy="131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9599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“Master Key” </a:t>
            </a:r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71659" y="1272113"/>
            <a:ext cx="10705941" cy="4825546"/>
          </a:xfrm>
        </p:spPr>
        <p:txBody>
          <a:bodyPr>
            <a:noAutofit/>
          </a:bodyPr>
          <a:lstStyle/>
          <a:p>
            <a:pPr marL="609722" lvl="1" indent="0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Replacing code within application…</a:t>
            </a:r>
          </a:p>
          <a:p>
            <a:pPr marL="609722" lvl="1" indent="0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…without breaking its digital signature!</a:t>
            </a:r>
          </a:p>
          <a:p>
            <a:pPr marL="609722" lvl="1" indent="0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Android crypto verifier – </a:t>
            </a:r>
            <a:r>
              <a:rPr lang="en-US" sz="3200" b="1" dirty="0" smtClean="0">
                <a:solidFill>
                  <a:srgbClr val="000000"/>
                </a:solidFill>
                <a:latin typeface="Fedra Sans Alt Pro Demi" pitchFamily="34" charset="0"/>
              </a:rPr>
              <a:t>MANIFEST.MF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Multiple files with same name in APK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Replace code, permissions, etc.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System applications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3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USSD Vulnerability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1146" y="1513959"/>
            <a:ext cx="9352882" cy="5249706"/>
          </a:xfrm>
        </p:spPr>
      </p:pic>
      <p:sp>
        <p:nvSpPr>
          <p:cNvPr id="8" name="Rectangle 7"/>
          <p:cNvSpPr/>
          <p:nvPr/>
        </p:nvSpPr>
        <p:spPr>
          <a:xfrm>
            <a:off x="5144207" y="2876033"/>
            <a:ext cx="1906760" cy="1961267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12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homas\Desktop\ESET Presentations\PowerPoint-ESET\2011\V5\backgrounds\dark slides\viru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" y="-7937"/>
            <a:ext cx="12209462" cy="76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509459" y="2802682"/>
            <a:ext cx="3176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Fedra Sans Alt Pro Demi"/>
              </a:rPr>
              <a:t>Thank you</a:t>
            </a:r>
            <a:r>
              <a:rPr lang="de-DE" sz="4400" dirty="0" smtClean="0">
                <a:latin typeface="Fedra Sans Alt Pro Demi"/>
              </a:rPr>
              <a:t>!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73051" y="496292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Fedra Sans Alt Pro Book" pitchFamily="34" charset="0"/>
              </a:rPr>
              <a:t>lipovsky@eset.sk</a:t>
            </a:r>
          </a:p>
          <a:p>
            <a:r>
              <a:rPr lang="sk-SK" sz="3200" dirty="0" smtClean="0">
                <a:latin typeface="Fedra Sans Alt Pro Book" pitchFamily="34" charset="0"/>
              </a:rPr>
              <a:t>samples</a:t>
            </a:r>
            <a:r>
              <a:rPr lang="en-US" sz="3200" dirty="0" smtClean="0">
                <a:latin typeface="Fedra Sans Alt Pro Book" pitchFamily="34" charset="0"/>
              </a:rPr>
              <a:t>@eset.sk</a:t>
            </a:r>
            <a:endParaRPr lang="de-DE" sz="3200" dirty="0" smtClean="0">
              <a:latin typeface="Fedra Sans Alt Pro Boo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4181" y="4962922"/>
            <a:ext cx="453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Fedra Sans Alt Pro Book" pitchFamily="34" charset="0"/>
              </a:rPr>
              <a:t>WeLiveSecurity</a:t>
            </a:r>
            <a:r>
              <a:rPr lang="de-DE" sz="3200" b="1" dirty="0" smtClean="0">
                <a:latin typeface="Fedra Sans Alt Pro Book" pitchFamily="34" charset="0"/>
              </a:rPr>
              <a:t>.com</a:t>
            </a:r>
            <a:endParaRPr lang="sk-SK" sz="3200" b="1" dirty="0" smtClean="0">
              <a:latin typeface="Fedra Sans Alt Pro Book" pitchFamily="34" charset="0"/>
            </a:endParaRPr>
          </a:p>
          <a:p>
            <a:r>
              <a:rPr lang="sk-SK" sz="3200" dirty="0" smtClean="0">
                <a:latin typeface="Fedra Sans Alt Pro Book" pitchFamily="34" charset="0"/>
              </a:rPr>
              <a:t>Virus</a:t>
            </a:r>
            <a:r>
              <a:rPr lang="en-US" sz="3200" dirty="0" smtClean="0">
                <a:latin typeface="Fedra Sans Alt Pro Book" pitchFamily="34" charset="0"/>
              </a:rPr>
              <a:t>R</a:t>
            </a:r>
            <a:r>
              <a:rPr lang="sk-SK" sz="3200" dirty="0" smtClean="0">
                <a:latin typeface="Fedra Sans Alt Pro Book" pitchFamily="34" charset="0"/>
              </a:rPr>
              <a:t>adar.com</a:t>
            </a:r>
            <a:endParaRPr lang="de-DE" sz="3200" dirty="0">
              <a:latin typeface="Fedra Sans Alt Pro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911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set-virus-la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90" y="0"/>
            <a:ext cx="13549490" cy="76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912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</a:t>
            </a:r>
            <a:r>
              <a:rPr lang="en-US" baseline="0" dirty="0" smtClean="0"/>
              <a:t> Trojans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robert.lipovsky\Documents\!!Hesperbot_preso_pics\bpinet_ste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" y="-1624012"/>
            <a:ext cx="12175331" cy="97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obert.lipovsky\Documents\!!Hesperbot_preso_pics\bpinet_ste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-1679286"/>
            <a:ext cx="12175331" cy="97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obert.lipovsky\Documents\!!Hesperbot_preso_pics\bpinet_step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-1624012"/>
            <a:ext cx="12175330" cy="86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972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Trojans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935599" y="5851037"/>
            <a:ext cx="10894627" cy="1671398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Fedra Sans Alt Pro Demi" pitchFamily="34" charset="0"/>
              </a:rPr>
              <a:t>Bypassing </a:t>
            </a:r>
            <a:r>
              <a:rPr lang="en-US" sz="2800" dirty="0" err="1">
                <a:solidFill>
                  <a:srgbClr val="000000"/>
                </a:solidFill>
                <a:latin typeface="Fedra Sans Alt Pro Demi" pitchFamily="34" charset="0"/>
              </a:rPr>
              <a:t>mTAN</a:t>
            </a:r>
            <a:r>
              <a:rPr lang="en-US" sz="2800" dirty="0">
                <a:solidFill>
                  <a:srgbClr val="000000"/>
                </a:solidFill>
                <a:latin typeface="Fedra Sans Alt Pro Demi" pitchFamily="34" charset="0"/>
              </a:rPr>
              <a:t> 2-factor </a:t>
            </a:r>
            <a:r>
              <a:rPr lang="en-US" sz="2800" dirty="0" smtClean="0">
                <a:solidFill>
                  <a:srgbClr val="000000"/>
                </a:solidFill>
                <a:latin typeface="Fedra Sans Alt Pro Demi" pitchFamily="34" charset="0"/>
              </a:rPr>
              <a:t>authentication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Fedra Sans Alt Pro Demi" pitchFamily="34" charset="0"/>
              </a:rPr>
              <a:t>SpitMo</a:t>
            </a:r>
            <a:r>
              <a:rPr lang="en-US" sz="2800" dirty="0">
                <a:solidFill>
                  <a:srgbClr val="000000"/>
                </a:solidFill>
                <a:latin typeface="Fedra Sans Alt Pro Demi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Fedra Sans Alt Pro Demi" pitchFamily="34" charset="0"/>
              </a:rPr>
              <a:t>ZitMo</a:t>
            </a:r>
            <a:r>
              <a:rPr lang="en-US" sz="2800" dirty="0">
                <a:solidFill>
                  <a:srgbClr val="000000"/>
                </a:solidFill>
                <a:latin typeface="Fedra Sans Alt Pro Demi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Fedra Sans Alt Pro Demi" pitchFamily="34" charset="0"/>
              </a:rPr>
              <a:t>Carberp</a:t>
            </a:r>
            <a:r>
              <a:rPr lang="en-US" sz="2800" dirty="0">
                <a:solidFill>
                  <a:srgbClr val="000000"/>
                </a:solidFill>
                <a:latin typeface="Fedra Sans Alt Pro Demi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Fedra Sans Alt Pro Demi" pitchFamily="34" charset="0"/>
              </a:rPr>
              <a:t>Hesperbot</a:t>
            </a:r>
            <a:r>
              <a:rPr lang="en-US" sz="2800" dirty="0" smtClean="0">
                <a:solidFill>
                  <a:srgbClr val="000000"/>
                </a:solidFill>
                <a:latin typeface="Fedra Sans Alt Pro Demi" pitchFamily="34" charset="0"/>
              </a:rPr>
              <a:t>, …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marL="609722" lvl="1" indent="0">
              <a:lnSpc>
                <a:spcPct val="100000"/>
              </a:lnSpc>
              <a:buFont typeface="Arial" pitchFamily="34" charset="0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8797" y="1257269"/>
            <a:ext cx="8397580" cy="4605497"/>
            <a:chOff x="43977" y="1314450"/>
            <a:chExt cx="11500322" cy="6307138"/>
          </a:xfrm>
        </p:grpSpPr>
        <p:pic>
          <p:nvPicPr>
            <p:cNvPr id="4" name="Picture 2" descr="C:\Users\robert.lipovsky\Documents\Hesperbot\blog 2 pictures\5_without_ese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9227" y="1314450"/>
              <a:ext cx="3785072" cy="6307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robert.lipovsky\Documents\screens\portugese_instruction\test_bpinet_files\activate_bb_04_0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7" y="2748964"/>
              <a:ext cx="3837756" cy="287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robert.lipovsky\Documents\screens\portugese_instruction\test_bpinet_files\activate_symb_0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033" y="1314450"/>
              <a:ext cx="3547765" cy="6307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08283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Trojans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84574" y="1164998"/>
            <a:ext cx="10996227" cy="3400425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Rogue </a:t>
            </a:r>
            <a:r>
              <a:rPr lang="en-US" sz="3200" dirty="0">
                <a:solidFill>
                  <a:srgbClr val="000000"/>
                </a:solidFill>
                <a:latin typeface="Fedra Sans Alt Pro Demi" pitchFamily="34" charset="0"/>
              </a:rPr>
              <a:t>token generation </a:t>
            </a: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apps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97" y="2262510"/>
            <a:ext cx="9000780" cy="44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1386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Trojans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71659" y="1734915"/>
            <a:ext cx="10705941" cy="4825546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  <a:latin typeface="Fedra Sans Alt Pro Demi" pitchFamily="34" charset="0"/>
              </a:rPr>
              <a:t>st</a:t>
            </a: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 well-documented Android </a:t>
            </a:r>
            <a:r>
              <a:rPr lang="en-US" sz="3200" dirty="0">
                <a:solidFill>
                  <a:srgbClr val="000000"/>
                </a:solidFill>
                <a:latin typeface="Fedra Sans Alt Pro Demi" pitchFamily="34" charset="0"/>
              </a:rPr>
              <a:t>malware (</a:t>
            </a:r>
            <a:r>
              <a:rPr lang="en-US" sz="3200" dirty="0" err="1">
                <a:solidFill>
                  <a:srgbClr val="000000"/>
                </a:solidFill>
                <a:latin typeface="Fedra Sans Alt Pro Demi" pitchFamily="34" charset="0"/>
              </a:rPr>
              <a:t>FakePlayer</a:t>
            </a:r>
            <a:r>
              <a:rPr lang="en-US" sz="3200" dirty="0">
                <a:solidFill>
                  <a:srgbClr val="000000"/>
                </a:solidFill>
                <a:latin typeface="Fedra Sans Alt Pro Demi" pitchFamily="34" charset="0"/>
              </a:rPr>
              <a:t>)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Most prevalent category on Android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  <a:latin typeface="Fedra Sans Alt Pro Demi" pitchFamily="34" charset="0"/>
            </a:endParaRP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Premium SMS</a:t>
            </a:r>
          </a:p>
          <a:p>
            <a:pPr marL="990798" lvl="1" indent="-38107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Subscription to paid services</a:t>
            </a: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851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Android/</a:t>
            </a:r>
            <a:r>
              <a:rPr lang="en-US" dirty="0" err="1" smtClean="0"/>
              <a:t>TrojanSMS.Boxer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71659" y="1952625"/>
            <a:ext cx="10705941" cy="4825546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Targeted 60+ different countries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Disguised as: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/>
              <a:t>Sim</a:t>
            </a:r>
            <a:r>
              <a:rPr lang="en-US" sz="3200" dirty="0"/>
              <a:t> City Deluxe Free, Need for Speed Shift Free, Assassin Creed, </a:t>
            </a:r>
            <a:r>
              <a:rPr lang="en-US" sz="3200" dirty="0" smtClean="0"/>
              <a:t>Angry Birds, …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Google Play &amp; unofficial markets</a:t>
            </a: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49" y="123599"/>
            <a:ext cx="8274276" cy="73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8580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“Regular” Malware / Spyware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71659" y="1633317"/>
            <a:ext cx="10705941" cy="4825546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Botnets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Download more malware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Open websites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Data theft: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Messages, Contacts, Location, </a:t>
            </a:r>
            <a:r>
              <a:rPr lang="en-US" sz="3200" dirty="0">
                <a:solidFill>
                  <a:srgbClr val="000000"/>
                </a:solidFill>
                <a:latin typeface="Fedra Sans Alt Pro Demi" pitchFamily="34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pps, …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Fedra Sans Alt Pro Demi" pitchFamily="34" charset="0"/>
              </a:rPr>
              <a:t>Access GPS sensor, microphone, camera, …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20123" y="1222969"/>
            <a:ext cx="8158320" cy="5933594"/>
            <a:chOff x="3820123" y="1222969"/>
            <a:chExt cx="8158320" cy="59335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286" y="1222969"/>
              <a:ext cx="3560157" cy="593359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820123" y="1554787"/>
              <a:ext cx="4467535" cy="646331"/>
            </a:xfrm>
            <a:prstGeom prst="rect">
              <a:avLst/>
            </a:prstGeom>
            <a:ln w="5715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sk-SK" sz="3600" b="1" dirty="0"/>
                <a:t>Android</a:t>
              </a:r>
              <a:r>
                <a:rPr lang="en-US" sz="3600" b="1" dirty="0"/>
                <a:t>/</a:t>
              </a:r>
              <a:r>
                <a:rPr lang="sk-SK" sz="3600" b="1" dirty="0"/>
                <a:t>Spy.GPSpy.A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9936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Adware</a:t>
            </a:r>
            <a:endParaRPr lang="en-US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571660" y="1604289"/>
            <a:ext cx="7057564" cy="4825546"/>
          </a:xfrm>
        </p:spPr>
        <p:txBody>
          <a:bodyPr>
            <a:noAutofit/>
          </a:bodyPr>
          <a:lstStyle/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Android/</a:t>
            </a:r>
            <a:r>
              <a:rPr lang="en-US" sz="3200" dirty="0" err="1" smtClean="0">
                <a:solidFill>
                  <a:srgbClr val="000000"/>
                </a:solidFill>
              </a:rPr>
              <a:t>Adware.Waps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Android/</a:t>
            </a:r>
            <a:r>
              <a:rPr lang="en-US" sz="3200" dirty="0" err="1" smtClean="0">
                <a:solidFill>
                  <a:srgbClr val="000000"/>
                </a:solidFill>
              </a:rPr>
              <a:t>Adware.Airpush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Homescreen</a:t>
            </a:r>
            <a:r>
              <a:rPr lang="en-US" sz="3200" dirty="0" smtClean="0">
                <a:solidFill>
                  <a:srgbClr val="000000"/>
                </a:solidFill>
              </a:rPr>
              <a:t> shortcuts</a:t>
            </a: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Browser bookmarks/homepage</a:t>
            </a: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Notifications</a:t>
            </a: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Collect information</a:t>
            </a:r>
          </a:p>
          <a:p>
            <a:pPr marL="990798" lvl="1" indent="-381076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Etc.</a:t>
            </a:r>
            <a:endParaRPr lang="en-US" sz="3200" dirty="0">
              <a:solidFill>
                <a:srgbClr val="000000"/>
              </a:solidFill>
            </a:endParaRPr>
          </a:p>
          <a:p>
            <a:pPr marL="457291" lvl="0" indent="-45729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 descr="C:\Users\robert.lipovsky\Desktop\e4ae7500e34020f23c6f7e48b6a3eb6c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99" y="1465942"/>
            <a:ext cx="4565952" cy="54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63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-ESET-201205-WPC-Light2">
  <a:themeElements>
    <a:clrScheme name="ESET-GREEN-2011.1">
      <a:dk1>
        <a:sysClr val="windowText" lastClr="000000"/>
      </a:dk1>
      <a:lt1>
        <a:sysClr val="window" lastClr="FFFFFF"/>
      </a:lt1>
      <a:dk2>
        <a:srgbClr val="5B8D80"/>
      </a:dk2>
      <a:lt2>
        <a:srgbClr val="5B8D80"/>
      </a:lt2>
      <a:accent1>
        <a:srgbClr val="4E91BE"/>
      </a:accent1>
      <a:accent2>
        <a:srgbClr val="A2C75F"/>
      </a:accent2>
      <a:accent3>
        <a:srgbClr val="95A9BD"/>
      </a:accent3>
      <a:accent4>
        <a:srgbClr val="99A77F"/>
      </a:accent4>
      <a:accent5>
        <a:srgbClr val="5DB3B5"/>
      </a:accent5>
      <a:accent6>
        <a:srgbClr val="FFC000"/>
      </a:accent6>
      <a:hlink>
        <a:srgbClr val="0000FF"/>
      </a:hlink>
      <a:folHlink>
        <a:srgbClr val="B740C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-ESET-201205-WPC-Dark">
  <a:themeElements>
    <a:clrScheme name="ESET-GREEN-2011.1">
      <a:dk1>
        <a:sysClr val="windowText" lastClr="000000"/>
      </a:dk1>
      <a:lt1>
        <a:sysClr val="window" lastClr="FFFFFF"/>
      </a:lt1>
      <a:dk2>
        <a:srgbClr val="5B8D80"/>
      </a:dk2>
      <a:lt2>
        <a:srgbClr val="5B8D80"/>
      </a:lt2>
      <a:accent1>
        <a:srgbClr val="4E91BE"/>
      </a:accent1>
      <a:accent2>
        <a:srgbClr val="A2C75F"/>
      </a:accent2>
      <a:accent3>
        <a:srgbClr val="95A9BD"/>
      </a:accent3>
      <a:accent4>
        <a:srgbClr val="99A77F"/>
      </a:accent4>
      <a:accent5>
        <a:srgbClr val="5DB3B5"/>
      </a:accent5>
      <a:accent6>
        <a:srgbClr val="FFC000"/>
      </a:accent6>
      <a:hlink>
        <a:srgbClr val="0000FF"/>
      </a:hlink>
      <a:folHlink>
        <a:srgbClr val="B740C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-ESET-201205-WPC-Dark2">
  <a:themeElements>
    <a:clrScheme name="ESET-GREEN-2011.1">
      <a:dk1>
        <a:sysClr val="windowText" lastClr="000000"/>
      </a:dk1>
      <a:lt1>
        <a:sysClr val="window" lastClr="FFFFFF"/>
      </a:lt1>
      <a:dk2>
        <a:srgbClr val="5B8D80"/>
      </a:dk2>
      <a:lt2>
        <a:srgbClr val="5B8D80"/>
      </a:lt2>
      <a:accent1>
        <a:srgbClr val="4E91BE"/>
      </a:accent1>
      <a:accent2>
        <a:srgbClr val="A2C75F"/>
      </a:accent2>
      <a:accent3>
        <a:srgbClr val="95A9BD"/>
      </a:accent3>
      <a:accent4>
        <a:srgbClr val="99A77F"/>
      </a:accent4>
      <a:accent5>
        <a:srgbClr val="5DB3B5"/>
      </a:accent5>
      <a:accent6>
        <a:srgbClr val="FFC000"/>
      </a:accent6>
      <a:hlink>
        <a:srgbClr val="0000FF"/>
      </a:hlink>
      <a:folHlink>
        <a:srgbClr val="B740C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r-Partners">
  <a:themeElements>
    <a:clrScheme name="Vlastní 2">
      <a:dk1>
        <a:sysClr val="windowText" lastClr="000000"/>
      </a:dk1>
      <a:lt1>
        <a:sysClr val="window" lastClr="FFFFFF"/>
      </a:lt1>
      <a:dk2>
        <a:srgbClr val="ADB5BA"/>
      </a:dk2>
      <a:lt2>
        <a:srgbClr val="ADB5BA"/>
      </a:lt2>
      <a:accent1>
        <a:srgbClr val="4E91BE"/>
      </a:accent1>
      <a:accent2>
        <a:srgbClr val="A2C75F"/>
      </a:accent2>
      <a:accent3>
        <a:srgbClr val="95A9BD"/>
      </a:accent3>
      <a:accent4>
        <a:srgbClr val="99A77F"/>
      </a:accent4>
      <a:accent5>
        <a:srgbClr val="5DB3B5"/>
      </a:accent5>
      <a:accent6>
        <a:srgbClr val="FFC000"/>
      </a:accent6>
      <a:hlink>
        <a:srgbClr val="0000FF"/>
      </a:hlink>
      <a:folHlink>
        <a:srgbClr val="B740C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ark ESET-Template-2011-Dec">
  <a:themeElements>
    <a:clrScheme name="ESET-GREEN-2011.1">
      <a:dk1>
        <a:sysClr val="windowText" lastClr="000000"/>
      </a:dk1>
      <a:lt1>
        <a:sysClr val="window" lastClr="FFFFFF"/>
      </a:lt1>
      <a:dk2>
        <a:srgbClr val="5B8D80"/>
      </a:dk2>
      <a:lt2>
        <a:srgbClr val="5B8D80"/>
      </a:lt2>
      <a:accent1>
        <a:srgbClr val="4E91BE"/>
      </a:accent1>
      <a:accent2>
        <a:srgbClr val="A2C75F"/>
      </a:accent2>
      <a:accent3>
        <a:srgbClr val="95A9BD"/>
      </a:accent3>
      <a:accent4>
        <a:srgbClr val="99A77F"/>
      </a:accent4>
      <a:accent5>
        <a:srgbClr val="5DB3B5"/>
      </a:accent5>
      <a:accent6>
        <a:srgbClr val="FFC000"/>
      </a:accent6>
      <a:hlink>
        <a:srgbClr val="0000FF"/>
      </a:hlink>
      <a:folHlink>
        <a:srgbClr val="B740C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ight ESET-Template-2011-Dec">
  <a:themeElements>
    <a:clrScheme name="Custom 2">
      <a:dk1>
        <a:sysClr val="windowText" lastClr="000000"/>
      </a:dk1>
      <a:lt1>
        <a:srgbClr val="000000"/>
      </a:lt1>
      <a:dk2>
        <a:srgbClr val="ADB5BA"/>
      </a:dk2>
      <a:lt2>
        <a:srgbClr val="ADB5BA"/>
      </a:lt2>
      <a:accent1>
        <a:srgbClr val="4E91BE"/>
      </a:accent1>
      <a:accent2>
        <a:srgbClr val="A2C75F"/>
      </a:accent2>
      <a:accent3>
        <a:srgbClr val="95A9BD"/>
      </a:accent3>
      <a:accent4>
        <a:srgbClr val="99A77F"/>
      </a:accent4>
      <a:accent5>
        <a:srgbClr val="5DB3B5"/>
      </a:accent5>
      <a:accent6>
        <a:srgbClr val="FFC000"/>
      </a:accent6>
      <a:hlink>
        <a:srgbClr val="0000FF"/>
      </a:hlink>
      <a:folHlink>
        <a:srgbClr val="B740C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PPT-ESET-2011Nov - ver3</Template>
  <TotalTime>16992</TotalTime>
  <Words>693</Words>
  <Application>Microsoft Macintosh PowerPoint</Application>
  <PresentationFormat>Custom</PresentationFormat>
  <Paragraphs>140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PPT-ESET-201205-WPC-Light2</vt:lpstr>
      <vt:lpstr>PPT-ESET-201205-WPC-Dark</vt:lpstr>
      <vt:lpstr>PPT-ESET-201205-WPC-Dark2</vt:lpstr>
      <vt:lpstr>For-Partners</vt:lpstr>
      <vt:lpstr>Dark ESET-Template-2011-Dec</vt:lpstr>
      <vt:lpstr>Light ESET-Template-2011-Dec</vt:lpstr>
      <vt:lpstr>Mobile Threats 2013: Android Malware &amp; Vulnerabilities</vt:lpstr>
      <vt:lpstr>PowerPoint Presentation</vt:lpstr>
      <vt:lpstr>Banking Trojans</vt:lpstr>
      <vt:lpstr>Banking Trojans</vt:lpstr>
      <vt:lpstr>Banking Trojans</vt:lpstr>
      <vt:lpstr>SMS Trojans</vt:lpstr>
      <vt:lpstr>Android/TrojanSMS.Boxer</vt:lpstr>
      <vt:lpstr>“Regular” Malware / Spyware</vt:lpstr>
      <vt:lpstr>Adware</vt:lpstr>
      <vt:lpstr>Scareware &amp; Ransomware</vt:lpstr>
      <vt:lpstr>Malware operations</vt:lpstr>
      <vt:lpstr>Android Malware Detection Statistics</vt:lpstr>
      <vt:lpstr>Some Recent Vulnerabilities…</vt:lpstr>
      <vt:lpstr>The “BitCoin Vulnerability”</vt:lpstr>
      <vt:lpstr>“WebView Vulnerability”</vt:lpstr>
      <vt:lpstr>“WebView Vulnerability”</vt:lpstr>
      <vt:lpstr>“Master Key” Vulnerability</vt:lpstr>
      <vt:lpstr>USSD Vulnerability</vt:lpstr>
      <vt:lpstr>PowerPoint Presentation</vt:lpstr>
    </vt:vector>
  </TitlesOfParts>
  <Company>Eset spol. s 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the Lab (WPC 2012)</dc:title>
  <dc:creator>Robert Lipovský;Peter Stančík</dc:creator>
  <cp:lastModifiedBy>Robert Lipovsky</cp:lastModifiedBy>
  <cp:revision>446</cp:revision>
  <dcterms:created xsi:type="dcterms:W3CDTF">2011-12-14T08:54:01Z</dcterms:created>
  <dcterms:modified xsi:type="dcterms:W3CDTF">2013-11-14T09:34:25Z</dcterms:modified>
</cp:coreProperties>
</file>