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48" r:id="rId3"/>
    <p:sldMasterId id="2147483671" r:id="rId4"/>
    <p:sldMasterId id="2147483684" r:id="rId5"/>
    <p:sldMasterId id="2147483668" r:id="rId6"/>
  </p:sldMasterIdLst>
  <p:notesMasterIdLst>
    <p:notesMasterId r:id="rId41"/>
  </p:notesMasterIdLst>
  <p:handoutMasterIdLst>
    <p:handoutMasterId r:id="rId42"/>
  </p:handoutMasterIdLst>
  <p:sldIdLst>
    <p:sldId id="256" r:id="rId7"/>
    <p:sldId id="322" r:id="rId8"/>
    <p:sldId id="356" r:id="rId9"/>
    <p:sldId id="365" r:id="rId10"/>
    <p:sldId id="357" r:id="rId11"/>
    <p:sldId id="335" r:id="rId12"/>
    <p:sldId id="318" r:id="rId13"/>
    <p:sldId id="328" r:id="rId14"/>
    <p:sldId id="323" r:id="rId15"/>
    <p:sldId id="327" r:id="rId16"/>
    <p:sldId id="325" r:id="rId17"/>
    <p:sldId id="329" r:id="rId18"/>
    <p:sldId id="326" r:id="rId19"/>
    <p:sldId id="330" r:id="rId20"/>
    <p:sldId id="344" r:id="rId21"/>
    <p:sldId id="342" r:id="rId22"/>
    <p:sldId id="331" r:id="rId23"/>
    <p:sldId id="332" r:id="rId24"/>
    <p:sldId id="336" r:id="rId25"/>
    <p:sldId id="339" r:id="rId26"/>
    <p:sldId id="334" r:id="rId27"/>
    <p:sldId id="340" r:id="rId28"/>
    <p:sldId id="352" r:id="rId29"/>
    <p:sldId id="360" r:id="rId30"/>
    <p:sldId id="346" r:id="rId31"/>
    <p:sldId id="363" r:id="rId32"/>
    <p:sldId id="359" r:id="rId33"/>
    <p:sldId id="354" r:id="rId34"/>
    <p:sldId id="362" r:id="rId35"/>
    <p:sldId id="361" r:id="rId36"/>
    <p:sldId id="347" r:id="rId37"/>
    <p:sldId id="350" r:id="rId38"/>
    <p:sldId id="364" r:id="rId39"/>
    <p:sldId id="272" r:id="rId4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208">
          <p15:clr>
            <a:srgbClr val="A4A3A4"/>
          </p15:clr>
        </p15:guide>
        <p15:guide id="3" pos="852">
          <p15:clr>
            <a:srgbClr val="A4A3A4"/>
          </p15:clr>
        </p15:guide>
        <p15:guide id="4" pos="295">
          <p15:clr>
            <a:srgbClr val="A4A3A4"/>
          </p15:clr>
        </p15:guide>
        <p15:guide id="5" pos="5494">
          <p15:clr>
            <a:srgbClr val="A4A3A4"/>
          </p15:clr>
        </p15:guide>
        <p15:guide id="6" pos="567">
          <p15:clr>
            <a:srgbClr val="A4A3A4"/>
          </p15:clr>
        </p15:guide>
        <p15:guide id="7" pos="492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3B0"/>
    <a:srgbClr val="FF3300"/>
    <a:srgbClr val="FFA7A7"/>
    <a:srgbClr val="CCCCCC"/>
    <a:srgbClr val="000000"/>
    <a:srgbClr val="1A1918"/>
    <a:srgbClr val="FFFFFF"/>
    <a:srgbClr val="000818"/>
    <a:srgbClr val="99999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2362" autoAdjust="0"/>
  </p:normalViewPr>
  <p:slideViewPr>
    <p:cSldViewPr>
      <p:cViewPr varScale="1">
        <p:scale>
          <a:sx n="101" d="100"/>
          <a:sy n="101" d="100"/>
        </p:scale>
        <p:origin x="-1374" y="-102"/>
      </p:cViewPr>
      <p:guideLst>
        <p:guide orient="horz"/>
        <p:guide pos="5208"/>
        <p:guide pos="852"/>
        <p:guide pos="295"/>
        <p:guide pos="5494"/>
        <p:guide pos="567"/>
        <p:guide pos="4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C049E-A79C-4A8F-B633-FC33FAA70663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B680-0D3A-4655-BE55-DD4B7BEDC7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08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19DBB-EB44-44F0-AC0B-B12FDB87E7EF}" type="datetimeFigureOut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45C5-1C6E-4D97-BCDB-47516B8F7A7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6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dit.com/r/programming/comments/cskem/why_usability_engineers_dont_design_video_gam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lements-User-Experience-User-Centered-Design/dp/0321683684/ref=sr_1_1?ie=UTF8&amp;qid=1308923770&amp;sr=8-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meghancasserly/2012/07/10/the-secret-power-of-the-generalist-and-how-theyll-rule-the-future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banbooks.com/shop/caliban/0074710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search?q=mainframe+computer&amp;espv=210&amp;es_sm=93&amp;tbm=isch&amp;tbo=u&amp;source=univ&amp;sa=X&amp;ei=jBZ-UrCWA6aK4ATc6oGoDA&amp;ved=0CDEQsAQ&amp;biw=1920&amp;bih=1099#es_sm=93&amp;espv=210&amp;q=2001+space+odyssey+hal+bowman&amp;tbm=isch&amp;facrc=_&amp;imgdii=_&amp;imgrc=_len18vA_optyM%3A%3BeNumh2mU_GlKoM%3Bhttp%253A%252F%252Feverettcollection.com%252Fimg%252F2001-a-space-odyssey.jpg%3Bhttp%253A%252F%252Feverettcollection.com%252F%3B1280%3B46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p/0125184069/ref=as_li_ss_til?tag=meausallc-20&amp;camp=213381&amp;creative=390973&amp;linkCode=as4&amp;creativeASIN=0125184069&amp;adid=0RYP2MPF97HKP3AM4FWV&amp;&amp;ref-refURL=http://rcm.amazon.com/e/cm?lt1=_top&amp;bc1=FFFFFF&amp;IS1=1&amp;bg1=FFFFFF&amp;fc1=000000&amp;lc1=0000FF&amp;t=meausallc-20&amp;o=1&amp;p=8&amp;l=as4&amp;m=amazon&amp;f=ifr&amp;ref=ss_til&amp;asins=012518406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19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3"/>
              </a:rPr>
              <a:t>http://www.reddit.com/r/programming/comments/cskem/why_usability_engineers_dont_design_video_games/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33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46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3"/>
              </a:rPr>
              <a:t>http://www.amazon.com/Elements-User-Experience-User-Centered-Design/dp/0321683684/ref=sr_1_1?ie=UTF8&amp;qid=1308923770&amp;sr=8-1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80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10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46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416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747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190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30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3"/>
              </a:rPr>
              <a:t>http://www.forbes.com/sites/meghancasserly/2012/07/10/the-secret-power-of-the-generalist-and-how-theyll-rule-the-future/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5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56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56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50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3"/>
              </a:rPr>
              <a:t>http://www.calibanbooks.com/shop/caliban/0074710.html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95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41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3"/>
              </a:rPr>
              <a:t>https://www.google.hu/search?q=mainframe+computer&amp;espv=210&amp;es_sm=93&amp;tbm=isch&amp;tbo=u&amp;source=univ&amp;sa=X&amp;ei=jBZ-UrCWA6aK4ATc6oGoDA&amp;ved=0CDEQsAQ&amp;biw=1920&amp;bih=1099#es_sm=93&amp;espv=210&amp;q=2001+space+odyssey+hal+bowman&amp;tbm=isch&amp;facrc=_&amp;imgdii=_&amp;imgrc=_len18vA_optyM%3A%3BeNumh2mU_GlKoM%3Bhttp%253A%252F%252Feverettcollection.com%252Fimg%252F2001-a-space-odyssey.jpg%3Bhttp%253A%252F%252Feverettcollection.com%252F%3B1280%3B460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66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hlinkClick r:id="rId3"/>
              </a:rPr>
              <a:t>http://www.amazon.com/dp/0125184069/ref=as_li_ss_til?tag=meausallc-20&amp;camp=213381&amp;creative=390973&amp;linkCode=as4&amp;creativeASIN=0125184069&amp;adid=0RYP2MPF97HKP3AM4FWV&amp;&amp;ref-refURL=http%3A%2F%2Frcm.amazon.com%2Fe%2Fcm%3Flt1%3D_top%26bc1%3DFFFFFF%26IS1%3D1%26bg1%3DFFFFFF%26fc1%3D000000%26lc1%3D0000FF%26t%3Dmeausallc-20%26o%3D1%26p%3D8%26l%3Das4%26m%3Damazon%26f%3Difr%26ref%3Dss_til%26asins%3D0125184069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45C5-1C6E-4D97-BCDB-47516B8F7A7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9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87FC308F-938F-49EC-8537-0A752E116D92}" type="datetime1">
              <a:rPr lang="hu-HU" smtClean="0"/>
              <a:pPr/>
              <a:t>2013.11.13.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hu-HU" dirty="0" err="1" smtClean="0"/>
              <a:t>keresztnev.vezeteknev</a:t>
            </a:r>
            <a:r>
              <a:rPr lang="hu-HU" dirty="0" smtClean="0"/>
              <a:t>@</a:t>
            </a:r>
            <a:r>
              <a:rPr lang="hu-HU" dirty="0" err="1" smtClean="0"/>
              <a:t>kirowskiisobar.com</a:t>
            </a:r>
            <a:endParaRPr lang="hu-HU" dirty="0"/>
          </a:p>
        </p:txBody>
      </p:sp>
      <p:sp>
        <p:nvSpPr>
          <p:cNvPr id="6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4786686" y="2708920"/>
            <a:ext cx="3033340" cy="1080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3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Mintacím 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505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891487" y="4966574"/>
            <a:ext cx="7367587" cy="75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hu-HU" dirty="0" smtClean="0"/>
              <a:t>Turpis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lacus</a:t>
            </a:r>
            <a:r>
              <a:rPr lang="hu-HU" dirty="0" smtClean="0"/>
              <a:t> </a:t>
            </a:r>
            <a:r>
              <a:rPr lang="hu-HU" dirty="0" err="1" smtClean="0"/>
              <a:t>consequat</a:t>
            </a:r>
            <a:r>
              <a:rPr lang="hu-HU" dirty="0" smtClean="0"/>
              <a:t> </a:t>
            </a:r>
            <a:r>
              <a:rPr lang="hu-HU" dirty="0" err="1" smtClean="0"/>
              <a:t>dignissim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eget </a:t>
            </a:r>
            <a:r>
              <a:rPr lang="hu-HU" dirty="0" err="1" smtClean="0"/>
              <a:t>lactus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tellus</a:t>
            </a:r>
            <a:r>
              <a:rPr lang="hu-HU" dirty="0" smtClean="0"/>
              <a:t>, et </a:t>
            </a:r>
            <a:r>
              <a:rPr lang="hu-HU" dirty="0" err="1" smtClean="0"/>
              <a:t>ultrices</a:t>
            </a:r>
            <a:r>
              <a:rPr lang="hu-HU" dirty="0" smtClean="0"/>
              <a:t> </a:t>
            </a:r>
            <a:r>
              <a:rPr lang="hu-HU" dirty="0" err="1" smtClean="0"/>
              <a:t>arcu</a:t>
            </a:r>
            <a:r>
              <a:rPr lang="hu-HU" dirty="0" smtClean="0"/>
              <a:t>. </a:t>
            </a:r>
            <a:r>
              <a:rPr lang="hu-HU" dirty="0" err="1" smtClean="0"/>
              <a:t>Cras</a:t>
            </a:r>
            <a:r>
              <a:rPr lang="hu-HU" dirty="0" smtClean="0"/>
              <a:t> eget </a:t>
            </a:r>
            <a:r>
              <a:rPr lang="hu-HU" dirty="0" err="1" smtClean="0"/>
              <a:t>massa</a:t>
            </a:r>
            <a:r>
              <a:rPr lang="hu-HU" dirty="0" smtClean="0"/>
              <a:t> et nulla.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1"/>
          </p:nvPr>
        </p:nvSpPr>
        <p:spPr>
          <a:xfrm>
            <a:off x="1343924" y="723600"/>
            <a:ext cx="3421050" cy="27108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2"/>
          </p:nvPr>
        </p:nvSpPr>
        <p:spPr>
          <a:xfrm>
            <a:off x="5117925" y="723600"/>
            <a:ext cx="2696400" cy="34344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891487" y="4318497"/>
            <a:ext cx="7367587" cy="64353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 sz="4300" i="1">
                <a:solidFill>
                  <a:srgbClr val="FF33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lang="hu-HU" dirty="0" err="1" smtClean="0"/>
              <a:t>Duis</a:t>
            </a:r>
            <a:r>
              <a:rPr lang="hu-HU" dirty="0" smtClean="0"/>
              <a:t> </a:t>
            </a:r>
            <a:r>
              <a:rPr lang="hu-HU" dirty="0" err="1" smtClean="0"/>
              <a:t>odio</a:t>
            </a:r>
            <a:r>
              <a:rPr lang="hu-HU" dirty="0" smtClean="0"/>
              <a:t> </a:t>
            </a:r>
            <a:r>
              <a:rPr lang="hu-HU" dirty="0" err="1" smtClean="0"/>
              <a:t>augue</a:t>
            </a:r>
            <a:endParaRPr lang="hu-HU" dirty="0" smtClean="0"/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676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é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2843808" y="4701600"/>
            <a:ext cx="3456384" cy="75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hu-HU" dirty="0" smtClean="0"/>
              <a:t>Képaláírás kerül ide</a:t>
            </a:r>
            <a:endParaRPr lang="hu-HU" dirty="0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1"/>
          </p:nvPr>
        </p:nvSpPr>
        <p:spPr>
          <a:xfrm>
            <a:off x="2854800" y="1126800"/>
            <a:ext cx="3445200" cy="34452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30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é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4502916"/>
            <a:ext cx="1972800" cy="75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hu-HU" dirty="0" err="1" smtClean="0"/>
              <a:t>pellentesque</a:t>
            </a:r>
            <a:r>
              <a:rPr lang="hu-HU" dirty="0" smtClean="0"/>
              <a:t> </a:t>
            </a:r>
            <a:r>
              <a:rPr lang="hu-HU" dirty="0" err="1" smtClean="0"/>
              <a:t>nisi</a:t>
            </a:r>
            <a:r>
              <a:rPr lang="hu-HU" dirty="0" smtClean="0"/>
              <a:t> </a:t>
            </a:r>
            <a:r>
              <a:rPr lang="hu-HU" dirty="0" err="1" smtClean="0"/>
              <a:t>enim</a:t>
            </a:r>
            <a:r>
              <a:rPr lang="hu-HU" dirty="0" smtClean="0"/>
              <a:t> </a:t>
            </a:r>
            <a:r>
              <a:rPr lang="hu-HU" dirty="0" err="1" smtClean="0"/>
              <a:t>imperdiet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sz="quarter" idx="11"/>
          </p:nvPr>
        </p:nvSpPr>
        <p:spPr>
          <a:xfrm>
            <a:off x="894700" y="1371600"/>
            <a:ext cx="1972800" cy="29592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Kép helye 5"/>
          <p:cNvSpPr>
            <a:spLocks noGrp="1"/>
          </p:cNvSpPr>
          <p:nvPr>
            <p:ph type="pic" sz="quarter" idx="12"/>
          </p:nvPr>
        </p:nvSpPr>
        <p:spPr>
          <a:xfrm>
            <a:off x="3581912" y="1371600"/>
            <a:ext cx="1972800" cy="29592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3"/>
          </p:nvPr>
        </p:nvSpPr>
        <p:spPr>
          <a:xfrm>
            <a:off x="6282000" y="1371600"/>
            <a:ext cx="1972800" cy="29592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0842" y="4502916"/>
            <a:ext cx="1974270" cy="75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hu-HU" dirty="0" err="1" smtClean="0"/>
              <a:t>fusce</a:t>
            </a:r>
            <a:r>
              <a:rPr lang="hu-HU" dirty="0" smtClean="0"/>
              <a:t> sem </a:t>
            </a:r>
            <a:r>
              <a:rPr lang="hu-HU" dirty="0" err="1" smtClean="0"/>
              <a:t>nisi</a:t>
            </a:r>
            <a:r>
              <a:rPr lang="hu-HU" dirty="0" smtClean="0"/>
              <a:t>, </a:t>
            </a:r>
            <a:r>
              <a:rPr lang="hu-HU" dirty="0" err="1" smtClean="0"/>
              <a:t>suscipit</a:t>
            </a:r>
            <a:r>
              <a:rPr lang="hu-HU" dirty="0" smtClean="0"/>
              <a:t> </a:t>
            </a:r>
            <a:r>
              <a:rPr lang="hu-HU" dirty="0" err="1" smtClean="0"/>
              <a:t>pharetra</a:t>
            </a:r>
            <a:endParaRPr lang="hu-HU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6300192" y="4502916"/>
            <a:ext cx="1972800" cy="75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sv-SE" dirty="0" smtClean="0"/>
              <a:t>eget, ultrices eu elit in hac platea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261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ó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édiafájl helye 3"/>
          <p:cNvSpPr>
            <a:spLocks noGrp="1"/>
          </p:cNvSpPr>
          <p:nvPr>
            <p:ph type="media" sz="quarter" idx="10"/>
          </p:nvPr>
        </p:nvSpPr>
        <p:spPr>
          <a:xfrm>
            <a:off x="1352550" y="1196752"/>
            <a:ext cx="6467475" cy="36734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1" hasCustomPrompt="1"/>
          </p:nvPr>
        </p:nvSpPr>
        <p:spPr>
          <a:xfrm>
            <a:off x="1352550" y="5043411"/>
            <a:ext cx="6467475" cy="57623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hu-HU" dirty="0" smtClean="0"/>
              <a:t>Videó leírásának a helye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902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é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446089" y="369888"/>
            <a:ext cx="4125912" cy="577373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0"/>
          </p:nvPr>
        </p:nvSpPr>
        <p:spPr>
          <a:xfrm>
            <a:off x="601200" y="525438"/>
            <a:ext cx="3805200" cy="3780161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Kép helye 6"/>
          <p:cNvSpPr>
            <a:spLocks noGrp="1"/>
          </p:cNvSpPr>
          <p:nvPr>
            <p:ph type="pic" sz="quarter" idx="11"/>
          </p:nvPr>
        </p:nvSpPr>
        <p:spPr>
          <a:xfrm>
            <a:off x="608400" y="4808549"/>
            <a:ext cx="2491200" cy="13350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3" name="Kép helye 12"/>
          <p:cNvSpPr>
            <a:spLocks noGrp="1"/>
          </p:cNvSpPr>
          <p:nvPr>
            <p:ph type="pic" sz="quarter" idx="12"/>
          </p:nvPr>
        </p:nvSpPr>
        <p:spPr>
          <a:xfrm>
            <a:off x="3214800" y="4820776"/>
            <a:ext cx="1188000" cy="118800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17" name="Derékszögű háromszög 16"/>
          <p:cNvSpPr/>
          <p:nvPr userDrawn="1"/>
        </p:nvSpPr>
        <p:spPr>
          <a:xfrm rot="16200000">
            <a:off x="4268788" y="5878317"/>
            <a:ext cx="136525" cy="136525"/>
          </a:xfrm>
          <a:prstGeom prst="rt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" name="Cím 14"/>
          <p:cNvSpPr>
            <a:spLocks noGrp="1"/>
          </p:cNvSpPr>
          <p:nvPr>
            <p:ph type="title" hasCustomPrompt="1"/>
          </p:nvPr>
        </p:nvSpPr>
        <p:spPr>
          <a:xfrm>
            <a:off x="4860000" y="1705146"/>
            <a:ext cx="3407700" cy="611984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Felsorolás</a:t>
            </a:r>
            <a:endParaRPr lang="hu-HU" dirty="0"/>
          </a:p>
        </p:txBody>
      </p:sp>
      <p:sp>
        <p:nvSpPr>
          <p:cNvPr id="19" name="Szöveg helye 18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317350"/>
            <a:ext cx="3407668" cy="274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 </a:t>
            </a:r>
            <a:r>
              <a:rPr lang="hu-HU" dirty="0" err="1" smtClean="0"/>
              <a:t>dolor</a:t>
            </a:r>
            <a:r>
              <a:rPr lang="hu-HU" dirty="0" smtClean="0"/>
              <a:t>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179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ép helye 3"/>
          <p:cNvSpPr>
            <a:spLocks noGrp="1"/>
          </p:cNvSpPr>
          <p:nvPr>
            <p:ph type="pic" sz="quarter" idx="10"/>
          </p:nvPr>
        </p:nvSpPr>
        <p:spPr>
          <a:xfrm>
            <a:off x="446087" y="377246"/>
            <a:ext cx="8275637" cy="471960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/>
          <p:cNvSpPr/>
          <p:nvPr userDrawn="1"/>
        </p:nvSpPr>
        <p:spPr>
          <a:xfrm>
            <a:off x="446088" y="5091113"/>
            <a:ext cx="8275637" cy="105092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Derékszögű háromszög 9"/>
          <p:cNvSpPr/>
          <p:nvPr userDrawn="1"/>
        </p:nvSpPr>
        <p:spPr>
          <a:xfrm rot="16200000">
            <a:off x="8542338" y="5961063"/>
            <a:ext cx="180975" cy="18097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2" y="5091112"/>
            <a:ext cx="7367587" cy="1050926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Képhez tartozó leírás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014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 userDrawn="1"/>
        </p:nvSpPr>
        <p:spPr>
          <a:xfrm rot="16200000">
            <a:off x="8516938" y="5961063"/>
            <a:ext cx="180975" cy="18097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675"/>
            <a:ext cx="21240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erékszögű háromszög 6"/>
          <p:cNvSpPr/>
          <p:nvPr userDrawn="1"/>
        </p:nvSpPr>
        <p:spPr>
          <a:xfrm rot="5400000">
            <a:off x="0" y="0"/>
            <a:ext cx="404813" cy="404813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Derékszögű háromszög 7"/>
          <p:cNvSpPr/>
          <p:nvPr userDrawn="1"/>
        </p:nvSpPr>
        <p:spPr>
          <a:xfrm rot="16200000">
            <a:off x="8451850" y="6165850"/>
            <a:ext cx="692150" cy="69215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446088" y="5091113"/>
            <a:ext cx="8275637" cy="10509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Derékszögű háromszög 11"/>
          <p:cNvSpPr/>
          <p:nvPr userDrawn="1"/>
        </p:nvSpPr>
        <p:spPr>
          <a:xfrm rot="16200000">
            <a:off x="8545513" y="5961063"/>
            <a:ext cx="180975" cy="18097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14" name="Szöveg helye 12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2" y="5091112"/>
            <a:ext cx="7367587" cy="1050925"/>
          </a:xfrm>
          <a:prstGeom prst="rect">
            <a:avLst/>
          </a:prstGeom>
        </p:spPr>
        <p:txBody>
          <a:bodyPr lIns="0" tIns="72000" rIns="0" bIns="72000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Képhez tartozó leírás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62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éz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1914525"/>
            <a:ext cx="6919912" cy="2234555"/>
          </a:xfrm>
          <a:prstGeom prst="rect">
            <a:avLst/>
          </a:prstGeom>
        </p:spPr>
        <p:txBody>
          <a:bodyPr lIns="90000" tIns="0" rIns="90000" bIns="0"/>
          <a:lstStyle>
            <a:lvl1pPr marL="0" indent="0">
              <a:buNone/>
              <a:defRPr lang="fr-FR" sz="2100" i="1" dirty="0">
                <a:solidFill>
                  <a:srgbClr val="333333"/>
                </a:solidFill>
              </a:defRPr>
            </a:lvl1pPr>
          </a:lstStyle>
          <a:p>
            <a:pPr>
              <a:lnSpc>
                <a:spcPts val="2550"/>
              </a:lnSpc>
              <a:spcBef>
                <a:spcPts val="0"/>
              </a:spcBef>
              <a:defRPr/>
            </a:pPr>
            <a:r>
              <a:rPr lang="fr-FR" i="1" dirty="0" smtClean="0">
                <a:latin typeface="+mj-lt"/>
              </a:rPr>
              <a:t>Lorem ipsum dolor sit amet, consectetur adipiscing elit. </a:t>
            </a:r>
            <a:endParaRPr lang="hu-HU" i="1" dirty="0" smtClean="0">
              <a:latin typeface="+mj-lt"/>
            </a:endParaRPr>
          </a:p>
          <a:p>
            <a:pPr>
              <a:lnSpc>
                <a:spcPts val="2550"/>
              </a:lnSpc>
              <a:spcBef>
                <a:spcPts val="0"/>
              </a:spcBef>
              <a:defRPr/>
            </a:pPr>
            <a:r>
              <a:rPr lang="fr-FR" i="1" dirty="0" smtClean="0">
                <a:latin typeface="+mj-lt"/>
              </a:rPr>
              <a:t>Vivamus non justo lorem. Mauris nec tristique odio. Nunc a </a:t>
            </a:r>
            <a:endParaRPr lang="hu-HU" i="1" dirty="0" smtClean="0">
              <a:latin typeface="+mj-lt"/>
            </a:endParaRPr>
          </a:p>
          <a:p>
            <a:pPr>
              <a:lnSpc>
                <a:spcPts val="2550"/>
              </a:lnSpc>
              <a:spcBef>
                <a:spcPts val="0"/>
              </a:spcBef>
              <a:defRPr/>
            </a:pPr>
            <a:r>
              <a:rPr lang="fr-FR" i="1" dirty="0" smtClean="0">
                <a:latin typeface="+mj-lt"/>
              </a:rPr>
              <a:t>odio nisi, vestibulum tempor lacus. Cras quis mi ut tortor eleifend viverra consequat ac metus. Quisque id ante sit amet sem malesuada hendrerit at ut dui. Maecenas vulputate nisl a ante accumsan út pulvinar eros dapibus. Aliquam erat.</a:t>
            </a:r>
            <a:endParaRPr lang="fr-FR" i="1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1" hasCustomPrompt="1"/>
          </p:nvPr>
        </p:nvSpPr>
        <p:spPr>
          <a:xfrm>
            <a:off x="890588" y="4152132"/>
            <a:ext cx="6919912" cy="55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1">
                <a:solidFill>
                  <a:srgbClr val="333333"/>
                </a:solidFill>
              </a:defRPr>
            </a:lvl1pPr>
          </a:lstStyle>
          <a:p>
            <a:r>
              <a:rPr lang="hu-HU" sz="2100" dirty="0" err="1" smtClean="0"/>
              <a:t>Fusce</a:t>
            </a:r>
            <a:r>
              <a:rPr lang="hu-HU" sz="2100" dirty="0" smtClean="0"/>
              <a:t> </a:t>
            </a:r>
            <a:r>
              <a:rPr lang="hu-HU" sz="2100" dirty="0" err="1" smtClean="0"/>
              <a:t>Egestas</a:t>
            </a:r>
            <a:endParaRPr lang="hu-HU" sz="2100" dirty="0"/>
          </a:p>
        </p:txBody>
      </p:sp>
    </p:spTree>
    <p:extLst>
      <p:ext uri="{BB962C8B-B14F-4D97-AF65-F5344CB8AC3E}">
        <p14:creationId xmlns:p14="http://schemas.microsoft.com/office/powerpoint/2010/main" val="854295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37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 hasCustomPrompt="1"/>
          </p:nvPr>
        </p:nvSpPr>
        <p:spPr>
          <a:xfrm>
            <a:off x="1352550" y="2610000"/>
            <a:ext cx="6467475" cy="712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200"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Fejezet címe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 hasCustomPrompt="1"/>
          </p:nvPr>
        </p:nvSpPr>
        <p:spPr>
          <a:xfrm>
            <a:off x="1352550" y="3326400"/>
            <a:ext cx="6467475" cy="100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hu-HU" sz="2100" b="0" i="1" baseline="0" smtClean="0">
                <a:solidFill>
                  <a:srgbClr val="333333"/>
                </a:solidFill>
              </a:defRPr>
            </a:lvl1pPr>
          </a:lstStyle>
          <a:p>
            <a:pPr algn="l"/>
            <a:r>
              <a:rPr lang="hu-HU" sz="2100" b="1" i="1" dirty="0" smtClean="0">
                <a:solidFill>
                  <a:srgbClr val="333333"/>
                </a:solidFill>
                <a:latin typeface="+mj-lt"/>
              </a:rPr>
              <a:t>Ide kerül az alcím </a:t>
            </a:r>
            <a:r>
              <a:rPr lang="hu-HU" sz="2100" b="1" i="1" dirty="0" err="1" smtClean="0">
                <a:solidFill>
                  <a:srgbClr val="333333"/>
                </a:solidFill>
                <a:latin typeface="+mj-lt"/>
              </a:rPr>
              <a:t>ipsum</a:t>
            </a:r>
            <a:r>
              <a:rPr lang="hu-HU" sz="2100" b="1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2100" b="1" i="1" dirty="0" err="1" smtClean="0">
                <a:solidFill>
                  <a:srgbClr val="333333"/>
                </a:solidFill>
                <a:latin typeface="+mj-lt"/>
              </a:rPr>
              <a:t>dolor</a:t>
            </a:r>
            <a:r>
              <a:rPr lang="hu-HU" sz="2100" b="1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2100" b="1" i="1" dirty="0" err="1" smtClean="0">
                <a:solidFill>
                  <a:srgbClr val="333333"/>
                </a:solidFill>
                <a:latin typeface="+mj-lt"/>
              </a:rPr>
              <a:t>sit</a:t>
            </a:r>
            <a:r>
              <a:rPr lang="hu-HU" sz="2100" b="1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2100" b="1" i="1" dirty="0" err="1" smtClean="0">
                <a:solidFill>
                  <a:srgbClr val="333333"/>
                </a:solidFill>
                <a:latin typeface="+mj-lt"/>
              </a:rPr>
              <a:t>amet</a:t>
            </a:r>
            <a:r>
              <a:rPr lang="hu-HU" sz="2100" b="1" i="1" dirty="0" smtClean="0">
                <a:solidFill>
                  <a:srgbClr val="333333"/>
                </a:solidFill>
                <a:latin typeface="+mj-lt"/>
              </a:rPr>
              <a:t>,</a:t>
            </a:r>
          </a:p>
          <a:p>
            <a:pPr algn="l"/>
            <a:r>
              <a:rPr lang="hu-HU" sz="2100" b="0" i="1" dirty="0" err="1" smtClean="0">
                <a:solidFill>
                  <a:srgbClr val="333333"/>
                </a:solidFill>
                <a:latin typeface="+mj-lt"/>
              </a:rPr>
              <a:t>consectetur</a:t>
            </a:r>
            <a:r>
              <a:rPr lang="hu-HU" sz="2100" b="0" i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2100" b="0" i="1" dirty="0" err="1" smtClean="0">
                <a:solidFill>
                  <a:srgbClr val="333333"/>
                </a:solidFill>
                <a:latin typeface="+mj-lt"/>
              </a:rPr>
              <a:t>adipiscing</a:t>
            </a:r>
            <a:r>
              <a:rPr lang="hu-HU" sz="2100" b="0" i="1" dirty="0" smtClean="0">
                <a:solidFill>
                  <a:srgbClr val="333333"/>
                </a:solidFill>
                <a:latin typeface="+mj-lt"/>
              </a:rPr>
              <a:t> elit </a:t>
            </a:r>
            <a:r>
              <a:rPr lang="hu-HU" sz="2100" b="0" i="1" dirty="0" err="1" smtClean="0">
                <a:solidFill>
                  <a:srgbClr val="333333"/>
                </a:solidFill>
                <a:latin typeface="+mj-lt"/>
              </a:rPr>
              <a:t>vivamus</a:t>
            </a:r>
            <a:r>
              <a:rPr lang="hu-HU" sz="2100" b="0" i="1" baseline="0" dirty="0" smtClean="0">
                <a:solidFill>
                  <a:srgbClr val="333333"/>
                </a:solidFill>
                <a:latin typeface="+mj-lt"/>
              </a:rPr>
              <a:t> non </a:t>
            </a:r>
            <a:r>
              <a:rPr lang="hu-HU" sz="2100" b="0" i="1" baseline="0" dirty="0" err="1" smtClean="0">
                <a:solidFill>
                  <a:srgbClr val="333333"/>
                </a:solidFill>
                <a:latin typeface="+mj-lt"/>
              </a:rPr>
              <a:t>justo</a:t>
            </a:r>
            <a:r>
              <a:rPr lang="hu-HU" sz="2100" b="0" i="1" baseline="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hu-HU" sz="2100" b="0" i="1" baseline="0" dirty="0" err="1" smtClean="0">
                <a:solidFill>
                  <a:srgbClr val="333333"/>
                </a:solidFill>
                <a:latin typeface="+mj-lt"/>
              </a:rPr>
              <a:t>lorem</a:t>
            </a:r>
            <a:endParaRPr lang="hu-HU" sz="2100" b="0" i="1" dirty="0" smtClean="0">
              <a:solidFill>
                <a:srgbClr val="333333"/>
              </a:solidFill>
              <a:latin typeface="+mj-lt"/>
            </a:endParaRP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4196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87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jü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1EE3-758E-45CF-A956-D57CD3CBE1F7}" type="datetime1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keresztnev.vezeteknev@kirowskiisobar.com</a:t>
            </a:r>
            <a:endParaRPr lang="hu-HU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1352550" y="3044032"/>
            <a:ext cx="6467475" cy="76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i="1" spc="-70" dirty="0">
                <a:solidFill>
                  <a:srgbClr val="CCCCCC"/>
                </a:solidFill>
                <a:latin typeface="Georgia" pitchFamily="18" charset="0"/>
                <a:cs typeface="+mn-cs"/>
              </a:rPr>
              <a:t>Köszönjük!</a:t>
            </a:r>
          </a:p>
        </p:txBody>
      </p:sp>
    </p:spTree>
    <p:extLst>
      <p:ext uri="{BB962C8B-B14F-4D97-AF65-F5344CB8AC3E}">
        <p14:creationId xmlns:p14="http://schemas.microsoft.com/office/powerpoint/2010/main" val="15047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5A76-6E31-4074-997A-17CE49FCC2FC}" type="datetime1">
              <a:rPr lang="hu-HU" smtClean="0"/>
              <a:pPr/>
              <a:t>2013.11.13.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keresztnev.vezeteknev@kirowskiisobar.com</a:t>
            </a:r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37257" r="13271" b="41557"/>
          <a:stretch>
            <a:fillRect/>
          </a:stretch>
        </p:blipFill>
        <p:spPr bwMode="auto">
          <a:xfrm>
            <a:off x="1139588" y="2563591"/>
            <a:ext cx="6834204" cy="14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ószöveg, kiemelt réss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00112" y="378317"/>
            <a:ext cx="7367589" cy="746427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hu-HU" dirty="0" err="1" smtClean="0"/>
              <a:t>Vivamus</a:t>
            </a:r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889000" y="4270375"/>
            <a:ext cx="7378700" cy="169068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Derékszögű háromszög 7"/>
          <p:cNvSpPr/>
          <p:nvPr userDrawn="1"/>
        </p:nvSpPr>
        <p:spPr>
          <a:xfrm rot="16200000">
            <a:off x="8101013" y="5794375"/>
            <a:ext cx="166688" cy="166687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1" hasCustomPrompt="1"/>
          </p:nvPr>
        </p:nvSpPr>
        <p:spPr>
          <a:xfrm>
            <a:off x="1352550" y="4270375"/>
            <a:ext cx="6467475" cy="1690688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354013" indent="0">
              <a:buNone/>
              <a:defRPr>
                <a:solidFill>
                  <a:schemeClr val="bg1"/>
                </a:solidFill>
              </a:defRPr>
            </a:lvl2pPr>
            <a:lvl3pPr marL="714375" indent="0">
              <a:buNone/>
              <a:defRPr>
                <a:solidFill>
                  <a:schemeClr val="bg1"/>
                </a:solidFill>
              </a:defRPr>
            </a:lvl3pPr>
            <a:lvl4pPr marL="1077913" indent="0">
              <a:buNone/>
              <a:defRPr>
                <a:solidFill>
                  <a:schemeClr val="bg1"/>
                </a:solidFill>
              </a:defRPr>
            </a:lvl4pPr>
            <a:lvl5pPr marL="14319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 err="1" smtClean="0"/>
              <a:t>Nunc</a:t>
            </a:r>
            <a:r>
              <a:rPr lang="hu-HU" dirty="0" smtClean="0"/>
              <a:t> </a:t>
            </a:r>
            <a:r>
              <a:rPr lang="hu-HU" dirty="0" err="1" smtClean="0"/>
              <a:t>auctor</a:t>
            </a:r>
            <a:r>
              <a:rPr lang="hu-HU" dirty="0" smtClean="0"/>
              <a:t> </a:t>
            </a:r>
            <a:r>
              <a:rPr lang="hu-HU" dirty="0" err="1" smtClean="0"/>
              <a:t>tempus</a:t>
            </a:r>
            <a:r>
              <a:rPr lang="hu-HU" dirty="0" smtClean="0"/>
              <a:t> </a:t>
            </a:r>
            <a:r>
              <a:rPr lang="hu-HU" dirty="0" err="1" smtClean="0"/>
              <a:t>porttitor</a:t>
            </a:r>
            <a:r>
              <a:rPr lang="hu-HU" dirty="0" smtClean="0"/>
              <a:t>. </a:t>
            </a:r>
            <a:r>
              <a:rPr lang="hu-HU" dirty="0" err="1" smtClean="0"/>
              <a:t>Donec</a:t>
            </a:r>
            <a:r>
              <a:rPr lang="hu-HU" dirty="0" smtClean="0"/>
              <a:t> </a:t>
            </a:r>
            <a:r>
              <a:rPr lang="hu-HU" dirty="0" err="1" smtClean="0"/>
              <a:t>varius</a:t>
            </a:r>
            <a:r>
              <a:rPr lang="hu-HU" dirty="0" smtClean="0"/>
              <a:t> </a:t>
            </a:r>
            <a:r>
              <a:rPr lang="hu-HU" dirty="0" err="1" smtClean="0"/>
              <a:t>erat</a:t>
            </a:r>
            <a:r>
              <a:rPr lang="hu-HU" dirty="0" smtClean="0"/>
              <a:t> non </a:t>
            </a:r>
            <a:r>
              <a:rPr lang="hu-HU" dirty="0" err="1" smtClean="0"/>
              <a:t>jutso</a:t>
            </a:r>
            <a:r>
              <a:rPr lang="hu-HU" dirty="0" smtClean="0"/>
              <a:t> </a:t>
            </a:r>
            <a:r>
              <a:rPr lang="hu-HU" dirty="0" err="1" smtClean="0"/>
              <a:t>viverra</a:t>
            </a:r>
            <a:r>
              <a:rPr lang="hu-HU" dirty="0" smtClean="0"/>
              <a:t> </a:t>
            </a:r>
            <a:r>
              <a:rPr lang="hu-HU" dirty="0" err="1" smtClean="0"/>
              <a:t>feugiat</a:t>
            </a:r>
            <a:r>
              <a:rPr lang="hu-HU" dirty="0" smtClean="0"/>
              <a:t>. </a:t>
            </a:r>
            <a:r>
              <a:rPr lang="hu-HU" dirty="0" err="1" smtClean="0"/>
              <a:t>Phasellus</a:t>
            </a:r>
            <a:r>
              <a:rPr lang="hu-HU" dirty="0" smtClean="0"/>
              <a:t> </a:t>
            </a:r>
            <a:r>
              <a:rPr lang="hu-HU" dirty="0" err="1" smtClean="0"/>
              <a:t>consequat</a:t>
            </a:r>
            <a:r>
              <a:rPr lang="hu-HU" dirty="0" smtClean="0"/>
              <a:t>, elit </a:t>
            </a:r>
            <a:r>
              <a:rPr lang="hu-HU" dirty="0" err="1" smtClean="0"/>
              <a:t>sit</a:t>
            </a:r>
            <a:r>
              <a:rPr lang="hu-HU" dirty="0" smtClean="0"/>
              <a:t> </a:t>
            </a:r>
            <a:r>
              <a:rPr lang="hu-HU" dirty="0" err="1" smtClean="0"/>
              <a:t>amet</a:t>
            </a:r>
            <a:r>
              <a:rPr lang="hu-HU" dirty="0" smtClean="0"/>
              <a:t> </a:t>
            </a:r>
            <a:r>
              <a:rPr lang="hu-HU" dirty="0" err="1" smtClean="0"/>
              <a:t>volutpat</a:t>
            </a:r>
            <a:r>
              <a:rPr lang="hu-HU" dirty="0" smtClean="0"/>
              <a:t> </a:t>
            </a:r>
            <a:r>
              <a:rPr lang="hu-HU" dirty="0" err="1" smtClean="0"/>
              <a:t>tempus</a:t>
            </a:r>
            <a:r>
              <a:rPr lang="hu-HU" dirty="0" smtClean="0"/>
              <a:t>,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massa</a:t>
            </a:r>
            <a:r>
              <a:rPr lang="hu-HU" dirty="0" smtClean="0"/>
              <a:t> </a:t>
            </a:r>
            <a:r>
              <a:rPr lang="hu-HU" dirty="0" err="1" smtClean="0"/>
              <a:t>eleifen</a:t>
            </a:r>
            <a:r>
              <a:rPr lang="hu-HU" dirty="0" smtClean="0"/>
              <a:t> </a:t>
            </a:r>
            <a:r>
              <a:rPr lang="hu-HU" dirty="0" err="1" smtClean="0"/>
              <a:t>ipsum</a:t>
            </a:r>
            <a:r>
              <a:rPr lang="hu-HU" dirty="0" smtClean="0"/>
              <a:t>, </a:t>
            </a:r>
            <a:r>
              <a:rPr lang="hu-HU" dirty="0" err="1" smtClean="0"/>
              <a:t>nec</a:t>
            </a:r>
            <a:r>
              <a:rPr lang="hu-HU" dirty="0" smtClean="0"/>
              <a:t> </a:t>
            </a:r>
            <a:r>
              <a:rPr lang="hu-HU" dirty="0" err="1" smtClean="0"/>
              <a:t>ullamcorper</a:t>
            </a:r>
            <a:r>
              <a:rPr lang="hu-HU" dirty="0" smtClean="0"/>
              <a:t> </a:t>
            </a:r>
            <a:r>
              <a:rPr lang="hu-HU" dirty="0" err="1" smtClean="0"/>
              <a:t>purus</a:t>
            </a:r>
            <a:r>
              <a:rPr lang="hu-HU" dirty="0" smtClean="0"/>
              <a:t> </a:t>
            </a:r>
            <a:r>
              <a:rPr lang="hu-HU" dirty="0" err="1" smtClean="0"/>
              <a:t>purus</a:t>
            </a:r>
            <a:r>
              <a:rPr lang="hu-HU" dirty="0" smtClean="0"/>
              <a:t> et </a:t>
            </a:r>
            <a:r>
              <a:rPr lang="hu-HU" dirty="0" err="1" smtClean="0"/>
              <a:t>diam</a:t>
            </a:r>
            <a:r>
              <a:rPr lang="hu-HU" dirty="0" smtClean="0"/>
              <a:t>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>
          <a:xfrm>
            <a:off x="900113" y="1123200"/>
            <a:ext cx="7367587" cy="3144837"/>
          </a:xfrm>
          <a:prstGeom prst="rect">
            <a:avLst/>
          </a:prstGeom>
        </p:spPr>
        <p:txBody>
          <a:bodyPr lIns="0" tIns="0" rIns="0" bIns="0"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996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900113" y="1096963"/>
            <a:ext cx="7367587" cy="395922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811213" indent="-457200">
              <a:buSzPct val="85000"/>
              <a:buFont typeface="+mj-lt"/>
              <a:buAutoNum type="arabicPeriod"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1171575" indent="-457200">
              <a:buSzPct val="80000"/>
              <a:buFont typeface="+mj-lt"/>
              <a:buAutoNum type="arabicPeriod"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1535113" indent="-457200">
              <a:buSzPct val="80000"/>
              <a:buFont typeface="+mj-lt"/>
              <a:buAutoNum type="arabicPeriod"/>
              <a:defRPr sz="1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 marL="1889125" indent="-457200">
              <a:buSzPct val="80000"/>
              <a:buFont typeface="+mj-lt"/>
              <a:buAutoNum type="arabicPeriod"/>
              <a:defRPr sz="16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742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yó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00112" y="378317"/>
            <a:ext cx="7367589" cy="746427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hu-HU" dirty="0" err="1" smtClean="0"/>
              <a:t>Vivamus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900113" y="1125538"/>
            <a:ext cx="7367587" cy="4535487"/>
          </a:xfrm>
          <a:prstGeom prst="rect">
            <a:avLst/>
          </a:prstGeom>
        </p:spPr>
        <p:txBody>
          <a:bodyPr lIns="0" tIns="0" rIns="0" bIns="0"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867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900113" y="3294636"/>
            <a:ext cx="7367587" cy="3329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non </a:t>
            </a:r>
            <a:r>
              <a:rPr lang="hu-HU" dirty="0" err="1" smtClean="0"/>
              <a:t>justo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endParaRPr lang="hu-HU" dirty="0"/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2588756"/>
            <a:ext cx="7367587" cy="6962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 sz="4300" i="1">
                <a:solidFill>
                  <a:srgbClr val="FF33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lang="hu-HU" dirty="0" err="1" smtClean="0"/>
              <a:t>Vivamus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53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zszinte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00114" y="1008759"/>
            <a:ext cx="7367586" cy="692093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Felsorolás 1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3394250"/>
            <a:ext cx="7367587" cy="7078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 sz="4300" b="0" i="1">
                <a:solidFill>
                  <a:srgbClr val="FF33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lang="hu-HU" dirty="0" smtClean="0"/>
              <a:t>Felsorolás 2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>
          <a:xfrm>
            <a:off x="900113" y="1700213"/>
            <a:ext cx="7367587" cy="1454400"/>
          </a:xfrm>
          <a:prstGeom prst="rect">
            <a:avLst/>
          </a:prstGeom>
        </p:spPr>
        <p:txBody>
          <a:bodyPr lIns="0" tIns="0" rIns="0" bIns="0"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4"/>
          </p:nvPr>
        </p:nvSpPr>
        <p:spPr>
          <a:xfrm>
            <a:off x="900113" y="4100400"/>
            <a:ext cx="7367587" cy="1414800"/>
          </a:xfrm>
          <a:prstGeom prst="rect">
            <a:avLst/>
          </a:prstGeom>
        </p:spPr>
        <p:txBody>
          <a:bodyPr lIns="0" tIns="0" rIns="0" bIns="0"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206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00113" y="930953"/>
            <a:ext cx="3455863" cy="139258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hu-HU" dirty="0" smtClean="0"/>
              <a:t>Felsorolás 1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4" y="932400"/>
            <a:ext cx="3479676" cy="139587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4300" i="1">
                <a:solidFill>
                  <a:srgbClr val="FF3300"/>
                </a:solidFill>
                <a:latin typeface="+mj-lt"/>
              </a:defRPr>
            </a:lvl1pPr>
          </a:lstStyle>
          <a:p>
            <a:pPr lvl="0"/>
            <a:r>
              <a:rPr lang="hu-HU" dirty="0" smtClean="0"/>
              <a:t>Felsorolás 1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>
          <a:xfrm>
            <a:off x="900112" y="2332800"/>
            <a:ext cx="3456000" cy="3481200"/>
          </a:xfrm>
          <a:prstGeom prst="rect">
            <a:avLst/>
          </a:prstGeom>
        </p:spPr>
        <p:txBody>
          <a:bodyPr lIns="0" tIns="0" rIns="0" bIns="0"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4787900" y="2332800"/>
            <a:ext cx="3479800" cy="3455988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1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ép helye 15"/>
          <p:cNvSpPr>
            <a:spLocks noGrp="1"/>
          </p:cNvSpPr>
          <p:nvPr>
            <p:ph type="pic" sz="quarter" idx="11"/>
          </p:nvPr>
        </p:nvSpPr>
        <p:spPr>
          <a:xfrm>
            <a:off x="898310" y="1515600"/>
            <a:ext cx="2707087" cy="3466800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zöveg helye 7"/>
          <p:cNvSpPr>
            <a:spLocks noGrp="1"/>
          </p:cNvSpPr>
          <p:nvPr>
            <p:ph type="body" sz="quarter" idx="12" hasCustomPrompt="1"/>
          </p:nvPr>
        </p:nvSpPr>
        <p:spPr>
          <a:xfrm>
            <a:off x="4009255" y="3039700"/>
            <a:ext cx="4249819" cy="25193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 baseline="0"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lang="hu-HU" dirty="0" smtClean="0"/>
              <a:t>Turpis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lacus</a:t>
            </a:r>
            <a:r>
              <a:rPr lang="hu-HU" dirty="0" smtClean="0"/>
              <a:t> </a:t>
            </a:r>
            <a:r>
              <a:rPr lang="hu-HU" dirty="0" err="1" smtClean="0"/>
              <a:t>consequat</a:t>
            </a:r>
            <a:r>
              <a:rPr lang="hu-HU" dirty="0" smtClean="0"/>
              <a:t> </a:t>
            </a:r>
            <a:r>
              <a:rPr lang="hu-HU" dirty="0" err="1" smtClean="0"/>
              <a:t>dignissim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eget </a:t>
            </a:r>
            <a:r>
              <a:rPr lang="hu-HU" dirty="0" err="1" smtClean="0"/>
              <a:t>lactus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tellus</a:t>
            </a:r>
            <a:r>
              <a:rPr lang="hu-HU" dirty="0" smtClean="0"/>
              <a:t>, et </a:t>
            </a:r>
            <a:r>
              <a:rPr lang="hu-HU" dirty="0" err="1" smtClean="0"/>
              <a:t>ultrices</a:t>
            </a:r>
            <a:r>
              <a:rPr lang="hu-HU" dirty="0" smtClean="0"/>
              <a:t> </a:t>
            </a:r>
            <a:r>
              <a:rPr lang="hu-HU" dirty="0" err="1" smtClean="0"/>
              <a:t>arcu</a:t>
            </a:r>
            <a:r>
              <a:rPr lang="hu-HU" dirty="0" smtClean="0"/>
              <a:t>. </a:t>
            </a:r>
            <a:r>
              <a:rPr lang="hu-HU" dirty="0" err="1" smtClean="0"/>
              <a:t>Cras</a:t>
            </a:r>
            <a:r>
              <a:rPr lang="hu-HU" dirty="0" smtClean="0"/>
              <a:t> eget </a:t>
            </a:r>
            <a:r>
              <a:rPr lang="hu-HU" dirty="0" err="1" smtClean="0"/>
              <a:t>massa</a:t>
            </a:r>
            <a:r>
              <a:rPr lang="hu-HU" dirty="0" smtClean="0"/>
              <a:t> et nulla. Turpis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lacus</a:t>
            </a:r>
            <a:r>
              <a:rPr lang="hu-HU" dirty="0" smtClean="0"/>
              <a:t> </a:t>
            </a:r>
            <a:r>
              <a:rPr lang="hu-HU" dirty="0" err="1" smtClean="0"/>
              <a:t>consequat</a:t>
            </a:r>
            <a:r>
              <a:rPr lang="hu-HU" dirty="0" smtClean="0"/>
              <a:t> </a:t>
            </a:r>
            <a:r>
              <a:rPr lang="hu-HU" dirty="0" err="1" smtClean="0"/>
              <a:t>dignissim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eget </a:t>
            </a:r>
            <a:r>
              <a:rPr lang="hu-HU" dirty="0" err="1" smtClean="0"/>
              <a:t>lactus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diam</a:t>
            </a:r>
            <a:r>
              <a:rPr lang="hu-HU" dirty="0" smtClean="0"/>
              <a:t> </a:t>
            </a:r>
            <a:r>
              <a:rPr lang="hu-HU" dirty="0" err="1" smtClean="0"/>
              <a:t>tellus</a:t>
            </a:r>
            <a:r>
              <a:rPr lang="hu-HU" dirty="0" smtClean="0"/>
              <a:t>, et </a:t>
            </a:r>
            <a:r>
              <a:rPr lang="hu-HU" dirty="0" err="1" smtClean="0"/>
              <a:t>ultrices</a:t>
            </a:r>
            <a:r>
              <a:rPr lang="hu-HU" dirty="0" smtClean="0"/>
              <a:t> </a:t>
            </a:r>
            <a:r>
              <a:rPr lang="hu-HU" dirty="0" err="1" smtClean="0"/>
              <a:t>arcu</a:t>
            </a:r>
            <a:r>
              <a:rPr lang="hu-HU" dirty="0" smtClean="0"/>
              <a:t>. </a:t>
            </a:r>
            <a:r>
              <a:rPr lang="hu-HU" dirty="0" err="1" smtClean="0"/>
              <a:t>Cras</a:t>
            </a:r>
            <a:r>
              <a:rPr lang="hu-HU" dirty="0" smtClean="0"/>
              <a:t> eget </a:t>
            </a:r>
            <a:r>
              <a:rPr lang="hu-HU" dirty="0" err="1" smtClean="0"/>
              <a:t>massa</a:t>
            </a:r>
            <a:r>
              <a:rPr lang="hu-HU" dirty="0" smtClean="0"/>
              <a:t> et nulla.</a:t>
            </a:r>
          </a:p>
          <a:p>
            <a:pPr lvl="0"/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4009255" y="2335299"/>
            <a:ext cx="4249819" cy="7039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4300" i="1">
                <a:solidFill>
                  <a:srgbClr val="FF3300"/>
                </a:solidFill>
                <a:latin typeface="+mj-lt"/>
              </a:defRPr>
            </a:lvl1pPr>
          </a:lstStyle>
          <a:p>
            <a:pPr lvl="0"/>
            <a:r>
              <a:rPr lang="hu-HU" dirty="0" smtClean="0"/>
              <a:t>Címsor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21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46088" y="6330960"/>
            <a:ext cx="2181440" cy="33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5410-6B77-4D3B-9065-F4BC63FD3897}" type="datetime1">
              <a:rPr lang="hu-HU" smtClean="0"/>
              <a:pPr/>
              <a:t>2013.11.13.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712" y="6330688"/>
            <a:ext cx="6287988" cy="33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err="1" smtClean="0"/>
              <a:t>keresztnev.vezeteknev</a:t>
            </a:r>
            <a:r>
              <a:rPr lang="hu-HU" dirty="0" smtClean="0"/>
              <a:t>@</a:t>
            </a:r>
            <a:r>
              <a:rPr lang="hu-HU" dirty="0" err="1" smtClean="0"/>
              <a:t>kirowskiisobar.com</a:t>
            </a:r>
            <a:endParaRPr lang="hu-HU" dirty="0"/>
          </a:p>
        </p:txBody>
      </p:sp>
      <p:sp>
        <p:nvSpPr>
          <p:cNvPr id="10" name="Derékszögű háromszög 9"/>
          <p:cNvSpPr/>
          <p:nvPr/>
        </p:nvSpPr>
        <p:spPr>
          <a:xfrm rot="5400000">
            <a:off x="0" y="0"/>
            <a:ext cx="404813" cy="404813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Derékszögű háromszög 10"/>
          <p:cNvSpPr/>
          <p:nvPr/>
        </p:nvSpPr>
        <p:spPr>
          <a:xfrm rot="16200000">
            <a:off x="8451850" y="6165850"/>
            <a:ext cx="692150" cy="69215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2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37257" r="49065" b="41557"/>
          <a:stretch>
            <a:fillRect/>
          </a:stretch>
        </p:blipFill>
        <p:spPr bwMode="auto">
          <a:xfrm>
            <a:off x="1146412" y="2590586"/>
            <a:ext cx="3511313" cy="14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rot="5400000">
            <a:off x="0" y="0"/>
            <a:ext cx="404813" cy="4048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Derékszögű háromszög 9"/>
          <p:cNvSpPr/>
          <p:nvPr/>
        </p:nvSpPr>
        <p:spPr>
          <a:xfrm rot="16200000">
            <a:off x="8451850" y="6165850"/>
            <a:ext cx="692150" cy="6921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1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675"/>
            <a:ext cx="21240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5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900113" y="330692"/>
            <a:ext cx="7367587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7" name="Derékszögű háromszög 6"/>
          <p:cNvSpPr/>
          <p:nvPr/>
        </p:nvSpPr>
        <p:spPr>
          <a:xfrm rot="5400000">
            <a:off x="0" y="0"/>
            <a:ext cx="404813" cy="404813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Derékszögű háromszög 7"/>
          <p:cNvSpPr/>
          <p:nvPr/>
        </p:nvSpPr>
        <p:spPr>
          <a:xfrm rot="16200000">
            <a:off x="8451850" y="6165850"/>
            <a:ext cx="692150" cy="69215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9" name="Kép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20685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49" r:id="rId4"/>
    <p:sldLayoutId id="2147483652" r:id="rId5"/>
    <p:sldLayoutId id="2147483663" r:id="rId6"/>
    <p:sldLayoutId id="2147483672" r:id="rId7"/>
    <p:sldLayoutId id="2147483673" r:id="rId8"/>
    <p:sldLayoutId id="2147483674" r:id="rId9"/>
    <p:sldLayoutId id="2147483675" r:id="rId10"/>
    <p:sldLayoutId id="2147483691" r:id="rId11"/>
    <p:sldLayoutId id="2147483676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1" kern="1200">
          <a:solidFill>
            <a:srgbClr val="FF3300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·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80975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·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18256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·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80975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·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80975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·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Derékszögű háromszög 15"/>
          <p:cNvSpPr/>
          <p:nvPr/>
        </p:nvSpPr>
        <p:spPr>
          <a:xfrm rot="5400000">
            <a:off x="0" y="0"/>
            <a:ext cx="404813" cy="404813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Derékszögű háromszög 16"/>
          <p:cNvSpPr/>
          <p:nvPr/>
        </p:nvSpPr>
        <p:spPr>
          <a:xfrm rot="16200000">
            <a:off x="8451850" y="6165850"/>
            <a:ext cx="692150" cy="69215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8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20685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6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46400" y="6330960"/>
            <a:ext cx="2181600" cy="33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10E0-1DE8-4D98-8A08-4B3252E82F72}" type="datetime1">
              <a:rPr lang="hu-HU" smtClean="0"/>
              <a:pPr/>
              <a:t>2013.11.13.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80000" y="6332400"/>
            <a:ext cx="6289200" cy="33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err="1" smtClean="0"/>
              <a:t>keresztnev.vezeteknev</a:t>
            </a:r>
            <a:r>
              <a:rPr lang="hu-HU" dirty="0" smtClean="0"/>
              <a:t>@</a:t>
            </a:r>
            <a:r>
              <a:rPr lang="hu-HU" dirty="0" err="1" smtClean="0"/>
              <a:t>kirowskiisobar.com</a:t>
            </a:r>
            <a:endParaRPr lang="hu-HU" dirty="0"/>
          </a:p>
        </p:txBody>
      </p:sp>
      <p:sp>
        <p:nvSpPr>
          <p:cNvPr id="10" name="Derékszögű háromszög 9"/>
          <p:cNvSpPr/>
          <p:nvPr/>
        </p:nvSpPr>
        <p:spPr>
          <a:xfrm rot="5400000">
            <a:off x="0" y="0"/>
            <a:ext cx="404813" cy="404813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Derékszögű háromszög 10"/>
          <p:cNvSpPr/>
          <p:nvPr/>
        </p:nvSpPr>
        <p:spPr>
          <a:xfrm rot="16200000">
            <a:off x="8451850" y="6165850"/>
            <a:ext cx="692150" cy="69215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59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4786686" y="2708920"/>
            <a:ext cx="3961778" cy="1080120"/>
          </a:xfrm>
        </p:spPr>
        <p:txBody>
          <a:bodyPr/>
          <a:lstStyle/>
          <a:p>
            <a:r>
              <a:rPr lang="hu-HU" dirty="0" smtClean="0"/>
              <a:t>Szinkronizált </a:t>
            </a:r>
            <a:r>
              <a:rPr lang="hu-HU" dirty="0" err="1" smtClean="0"/>
              <a:t>multiplatform</a:t>
            </a:r>
            <a:r>
              <a:rPr lang="hu-HU" dirty="0" smtClean="0"/>
              <a:t> </a:t>
            </a:r>
          </a:p>
          <a:p>
            <a:r>
              <a:rPr lang="hu-HU" dirty="0" smtClean="0"/>
              <a:t>élmények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000" dirty="0" smtClean="0"/>
              <a:t>2013.11.13</a:t>
            </a:r>
            <a:endParaRPr lang="hu-HU" sz="1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000" dirty="0" err="1" smtClean="0"/>
              <a:t>laszlo.mezei</a:t>
            </a:r>
            <a:r>
              <a:rPr lang="hu-HU" sz="1000" dirty="0" smtClean="0"/>
              <a:t>@</a:t>
            </a:r>
            <a:r>
              <a:rPr lang="hu-HU" sz="1000" dirty="0" err="1" smtClean="0"/>
              <a:t>kirowskiisobar.com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0218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i.imgur.com/76S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14449"/>
            <a:ext cx="56388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http://acmelab.gatech.edu/slu3/wp-content/uploads/Elements-of-User-Experien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3"/>
            <a:ext cx="4176464" cy="62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agon 1"/>
          <p:cNvSpPr/>
          <p:nvPr/>
        </p:nvSpPr>
        <p:spPr>
          <a:xfrm>
            <a:off x="683568" y="5085184"/>
            <a:ext cx="3168352" cy="57606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STRATÉGIA</a:t>
            </a:r>
            <a:endParaRPr lang="hu-HU" b="1" dirty="0"/>
          </a:p>
        </p:txBody>
      </p:sp>
      <p:sp>
        <p:nvSpPr>
          <p:cNvPr id="6" name="Pentagon 5"/>
          <p:cNvSpPr/>
          <p:nvPr/>
        </p:nvSpPr>
        <p:spPr>
          <a:xfrm>
            <a:off x="683568" y="4149080"/>
            <a:ext cx="3168352" cy="57606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TERJEDELEM</a:t>
            </a:r>
            <a:endParaRPr lang="hu-HU" b="1" dirty="0"/>
          </a:p>
        </p:txBody>
      </p:sp>
      <p:sp>
        <p:nvSpPr>
          <p:cNvPr id="7" name="Pentagon 6"/>
          <p:cNvSpPr/>
          <p:nvPr/>
        </p:nvSpPr>
        <p:spPr>
          <a:xfrm>
            <a:off x="683568" y="3212976"/>
            <a:ext cx="3168352" cy="57606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STRUKTÚRA</a:t>
            </a:r>
            <a:endParaRPr lang="hu-HU" b="1" dirty="0"/>
          </a:p>
        </p:txBody>
      </p:sp>
      <p:sp>
        <p:nvSpPr>
          <p:cNvPr id="8" name="Pentagon 7"/>
          <p:cNvSpPr/>
          <p:nvPr/>
        </p:nvSpPr>
        <p:spPr>
          <a:xfrm>
            <a:off x="683568" y="2276872"/>
            <a:ext cx="3168352" cy="57606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VÁZ</a:t>
            </a:r>
            <a:endParaRPr lang="hu-HU" b="1" dirty="0"/>
          </a:p>
        </p:txBody>
      </p:sp>
      <p:sp>
        <p:nvSpPr>
          <p:cNvPr id="9" name="Pentagon 8"/>
          <p:cNvSpPr/>
          <p:nvPr/>
        </p:nvSpPr>
        <p:spPr>
          <a:xfrm>
            <a:off x="683568" y="1340768"/>
            <a:ext cx="3168352" cy="57606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MEGJELENÉS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627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24" y="2215517"/>
            <a:ext cx="2628900" cy="20669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88224" y="2348880"/>
            <a:ext cx="210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[digitális termék]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783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0" y="3101479"/>
            <a:ext cx="9144000" cy="615553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u-HU" sz="4000" dirty="0" smtClean="0"/>
              <a:t>És a többi eszköz?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4893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3059832" y="260648"/>
            <a:ext cx="2808312" cy="576064"/>
          </a:xfrm>
          <a:prstGeom prst="homePlate">
            <a:avLst/>
          </a:prstGeom>
          <a:solidFill>
            <a:srgbClr val="FB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ESZKÖZÖK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059832" y="1134467"/>
            <a:ext cx="2808312" cy="747335"/>
          </a:xfrm>
          <a:prstGeom prst="homePlate">
            <a:avLst/>
          </a:prstGeom>
          <a:solidFill>
            <a:srgbClr val="FB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OPERÁCIÓS RENDSZEREK, SZOFTVEREK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059832" y="2214587"/>
            <a:ext cx="2808312" cy="576064"/>
          </a:xfrm>
          <a:prstGeom prst="homePlate">
            <a:avLst/>
          </a:prstGeom>
          <a:solidFill>
            <a:srgbClr val="FB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TARTALOM ÁRUHÁZ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059832" y="3150691"/>
            <a:ext cx="2808312" cy="576064"/>
          </a:xfrm>
          <a:prstGeom prst="homePlate">
            <a:avLst/>
          </a:prstGeom>
          <a:solidFill>
            <a:srgbClr val="FB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ALKALMAZÁS ÁRUHÁZ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16" name="Pentagon 19"/>
          <p:cNvSpPr/>
          <p:nvPr/>
        </p:nvSpPr>
        <p:spPr>
          <a:xfrm>
            <a:off x="3059832" y="4086795"/>
            <a:ext cx="2808312" cy="576064"/>
          </a:xfrm>
          <a:prstGeom prst="homePlate">
            <a:avLst/>
          </a:prstGeom>
          <a:solidFill>
            <a:srgbClr val="FB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ÜZLETEK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18" name="Pentagon 19"/>
          <p:cNvSpPr/>
          <p:nvPr/>
        </p:nvSpPr>
        <p:spPr>
          <a:xfrm>
            <a:off x="3059832" y="5022899"/>
            <a:ext cx="2808312" cy="576064"/>
          </a:xfrm>
          <a:prstGeom prst="homePlate">
            <a:avLst/>
          </a:prstGeom>
          <a:solidFill>
            <a:srgbClr val="FB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REKLÁMOK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21" name="Pentagon 19"/>
          <p:cNvSpPr/>
          <p:nvPr/>
        </p:nvSpPr>
        <p:spPr>
          <a:xfrm>
            <a:off x="3059832" y="5959003"/>
            <a:ext cx="2808312" cy="576064"/>
          </a:xfrm>
          <a:prstGeom prst="homePlate">
            <a:avLst/>
          </a:prstGeom>
          <a:solidFill>
            <a:srgbClr val="FB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WEBSITE, WEBÁRUHÁZ</a:t>
            </a:r>
            <a:endParaRPr lang="hu-HU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628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" y="0"/>
            <a:ext cx="9144000" cy="685800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116360" y="447055"/>
            <a:ext cx="691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Tökéletes, összehangolt élményt várnak minden csatornán</a:t>
            </a:r>
            <a:endParaRPr lang="hu-HU" sz="3600" dirty="0"/>
          </a:p>
        </p:txBody>
      </p:sp>
      <p:sp>
        <p:nvSpPr>
          <p:cNvPr id="5" name="Téglalap 4"/>
          <p:cNvSpPr/>
          <p:nvPr/>
        </p:nvSpPr>
        <p:spPr>
          <a:xfrm>
            <a:off x="3988635" y="2644924"/>
            <a:ext cx="1166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200" dirty="0" smtClean="0">
                <a:solidFill>
                  <a:schemeClr val="bg1"/>
                </a:solidFill>
              </a:rPr>
              <a:t>csatorna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989007" y="3862208"/>
            <a:ext cx="1166730" cy="430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200" dirty="0" smtClean="0">
                <a:solidFill>
                  <a:schemeClr val="bg1"/>
                </a:solidFill>
              </a:rPr>
              <a:t>csatorna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988635" y="5042872"/>
            <a:ext cx="1166730" cy="430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200" dirty="0" smtClean="0">
                <a:solidFill>
                  <a:schemeClr val="bg1"/>
                </a:solidFill>
              </a:rPr>
              <a:t>csatorna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17" name="Szorzás 16"/>
          <p:cNvSpPr/>
          <p:nvPr/>
        </p:nvSpPr>
        <p:spPr>
          <a:xfrm>
            <a:off x="2915816" y="1557372"/>
            <a:ext cx="3312368" cy="5040560"/>
          </a:xfrm>
          <a:prstGeom prst="mathMultiply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16360" y="358785"/>
            <a:ext cx="6912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Márka </a:t>
            </a:r>
          </a:p>
          <a:p>
            <a:pPr algn="ctr"/>
            <a:r>
              <a:rPr lang="hu-HU" sz="3200" dirty="0" smtClean="0"/>
              <a:t>és fogyasztó </a:t>
            </a:r>
          </a:p>
          <a:p>
            <a:pPr algn="ctr"/>
            <a:r>
              <a:rPr lang="hu-HU" sz="3200" dirty="0" smtClean="0"/>
              <a:t>kapcsolatán </a:t>
            </a:r>
          </a:p>
          <a:p>
            <a:pPr algn="ctr"/>
            <a:r>
              <a:rPr lang="hu-HU" sz="3200" dirty="0" smtClean="0"/>
              <a:t>dolgozunk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58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0" y="3068960"/>
            <a:ext cx="9144000" cy="615553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u-HU" sz="4000" dirty="0" smtClean="0"/>
              <a:t>Mivel jár a UX </a:t>
            </a:r>
            <a:r>
              <a:rPr lang="hu-HU" sz="4000" dirty="0" err="1" smtClean="0"/>
              <a:t>designerek</a:t>
            </a:r>
            <a:r>
              <a:rPr lang="hu-HU" sz="4000" dirty="0" smtClean="0"/>
              <a:t> számára?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4392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1043608" y="548680"/>
            <a:ext cx="69120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dirty="0" smtClean="0"/>
              <a:t>Nem elég a </a:t>
            </a:r>
            <a:r>
              <a:rPr lang="hu-HU" sz="3400" dirty="0" err="1" smtClean="0"/>
              <a:t>site-on</a:t>
            </a:r>
            <a:r>
              <a:rPr lang="hu-HU" sz="3400" dirty="0" smtClean="0"/>
              <a:t> vagy </a:t>
            </a:r>
            <a:r>
              <a:rPr lang="hu-HU" sz="3400" dirty="0" err="1" smtClean="0"/>
              <a:t>app-ban</a:t>
            </a:r>
            <a:r>
              <a:rPr lang="hu-HU" sz="3400" dirty="0" smtClean="0"/>
              <a:t> bejárt útvonalakra koncentrálni, minden csatornát ismernünk kell…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3484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1116360" y="620688"/>
            <a:ext cx="69120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dirty="0" smtClean="0"/>
              <a:t>…és a fogyasztók szerepeinek, attitűdjeinek változásait is.</a:t>
            </a:r>
          </a:p>
        </p:txBody>
      </p:sp>
      <p:pic>
        <p:nvPicPr>
          <p:cNvPr id="3074" name="Picture 2" descr="http://blogs.forrester.com/f/b/users/kleggett/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57" y="2564904"/>
            <a:ext cx="5822143" cy="32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16360" y="260648"/>
            <a:ext cx="691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Összeérnek a projektek</a:t>
            </a:r>
            <a:endParaRPr lang="hu-HU" sz="32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55078" y="1076003"/>
            <a:ext cx="2144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err="1" smtClean="0"/>
              <a:t>Website</a:t>
            </a:r>
            <a:endParaRPr lang="hu-HU" sz="25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491880" y="1052736"/>
            <a:ext cx="21447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smtClean="0"/>
              <a:t>Mobil alkalmazás</a:t>
            </a:r>
            <a:endParaRPr lang="hu-HU" sz="25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03750" y="1076380"/>
            <a:ext cx="2144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dirty="0" smtClean="0"/>
              <a:t>ATL kampány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36825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68314" y="362267"/>
            <a:ext cx="83254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Új helyzetek a munkánkban</a:t>
            </a:r>
          </a:p>
          <a:p>
            <a:pPr algn="ctr"/>
            <a:endParaRPr lang="hu-HU" sz="3600" dirty="0"/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smtClean="0"/>
              <a:t>Kreatív igazgatóval egyeztetünk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smtClean="0"/>
              <a:t>SEM/SEO kérdésekbe belefolyunk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err="1" smtClean="0"/>
              <a:t>Guide-ot</a:t>
            </a:r>
            <a:r>
              <a:rPr lang="hu-HU" sz="2000" dirty="0" smtClean="0"/>
              <a:t> írunk az ügyfélszolgálatnak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smtClean="0"/>
              <a:t>Nyomtatott űrlapokat tesztelünk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err="1" smtClean="0"/>
              <a:t>Webshop</a:t>
            </a:r>
            <a:r>
              <a:rPr lang="hu-HU" sz="2000" dirty="0" smtClean="0"/>
              <a:t> funkciót bemutató videón dolgozunk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err="1" smtClean="0"/>
              <a:t>Webshop</a:t>
            </a:r>
            <a:r>
              <a:rPr lang="hu-HU" sz="2000" dirty="0" smtClean="0"/>
              <a:t> funkció offline kivetülését tervezzük meg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smtClean="0"/>
              <a:t>Nagy projekteket végigtolunk egyfajta producerként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601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38185" y="1807656"/>
            <a:ext cx="6546183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hu-HU" dirty="0" smtClean="0"/>
              <a:t>Hűségprogram</a:t>
            </a:r>
          </a:p>
          <a:p>
            <a:r>
              <a:rPr lang="hu-HU" dirty="0" smtClean="0"/>
              <a:t>Korlátlan díjcsomagok</a:t>
            </a:r>
          </a:p>
          <a:p>
            <a:r>
              <a:rPr lang="hu-HU" dirty="0" smtClean="0"/>
              <a:t>Online kedvezmények</a:t>
            </a:r>
          </a:p>
          <a:p>
            <a:r>
              <a:rPr lang="hu-HU" dirty="0" smtClean="0"/>
              <a:t>4G/LTE</a:t>
            </a:r>
          </a:p>
          <a:p>
            <a:r>
              <a:rPr lang="hu-HU" dirty="0" smtClean="0"/>
              <a:t>Készülék eladás stratégia</a:t>
            </a:r>
          </a:p>
          <a:p>
            <a:r>
              <a:rPr lang="hu-HU" dirty="0" smtClean="0"/>
              <a:t>Fiatalos kommunikációs platform</a:t>
            </a:r>
            <a:endParaRPr lang="hu-HU" dirty="0"/>
          </a:p>
          <a:p>
            <a:r>
              <a:rPr lang="hu-HU" dirty="0" smtClean="0"/>
              <a:t>ATL kampányok</a:t>
            </a:r>
          </a:p>
          <a:p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media</a:t>
            </a:r>
            <a:endParaRPr lang="hu-HU" dirty="0" smtClean="0"/>
          </a:p>
          <a:p>
            <a:r>
              <a:rPr lang="hu-HU" dirty="0" smtClean="0"/>
              <a:t>SEM, SEO</a:t>
            </a:r>
            <a:endParaRPr lang="hu-HU" dirty="0"/>
          </a:p>
        </p:txBody>
      </p:sp>
      <p:pic>
        <p:nvPicPr>
          <p:cNvPr id="2050" name="Picture 2" descr="Deutsche Telek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utsche Telek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467544" y="35646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A </a:t>
            </a:r>
            <a:r>
              <a:rPr lang="hu-HU" sz="3600" dirty="0" err="1" smtClean="0"/>
              <a:t>brand</a:t>
            </a:r>
            <a:r>
              <a:rPr lang="hu-HU" sz="3600" dirty="0" smtClean="0"/>
              <a:t> tevékenységeit értenünk kell </a:t>
            </a:r>
          </a:p>
          <a:p>
            <a:pPr algn="ctr"/>
            <a:r>
              <a:rPr lang="hu-HU" sz="3600" dirty="0" smtClean="0"/>
              <a:t>a legegyszerűbb LP megtervezéséhez is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668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Csapatban kell dolgoznunk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683568" y="1988840"/>
            <a:ext cx="129614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UX</a:t>
            </a:r>
            <a:endParaRPr lang="hu-HU" sz="3000" b="1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843808" y="2060848"/>
            <a:ext cx="1296144" cy="851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UI</a:t>
            </a:r>
            <a:endParaRPr lang="hu-HU" sz="3000" b="1" dirty="0"/>
          </a:p>
        </p:txBody>
      </p:sp>
      <p:sp>
        <p:nvSpPr>
          <p:cNvPr id="5" name="Lekerekített téglalap 4"/>
          <p:cNvSpPr/>
          <p:nvPr/>
        </p:nvSpPr>
        <p:spPr>
          <a:xfrm>
            <a:off x="5004048" y="2060848"/>
            <a:ext cx="1296144" cy="851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CREA</a:t>
            </a:r>
            <a:endParaRPr lang="hu-HU" sz="3000" b="1" dirty="0"/>
          </a:p>
        </p:txBody>
      </p:sp>
      <p:sp>
        <p:nvSpPr>
          <p:cNvPr id="6" name="Lekerekített téglalap 5"/>
          <p:cNvSpPr/>
          <p:nvPr/>
        </p:nvSpPr>
        <p:spPr>
          <a:xfrm>
            <a:off x="7164288" y="2060848"/>
            <a:ext cx="1296144" cy="851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PROD</a:t>
            </a:r>
            <a:endParaRPr lang="hu-HU" sz="3000" b="1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83568" y="4162172"/>
            <a:ext cx="1296144" cy="851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DEV</a:t>
            </a:r>
            <a:endParaRPr lang="hu-HU" sz="3000" b="1" dirty="0"/>
          </a:p>
        </p:txBody>
      </p:sp>
      <p:sp>
        <p:nvSpPr>
          <p:cNvPr id="8" name="Lekerekített téglalap 7"/>
          <p:cNvSpPr/>
          <p:nvPr/>
        </p:nvSpPr>
        <p:spPr>
          <a:xfrm>
            <a:off x="7164288" y="4162172"/>
            <a:ext cx="1296144" cy="851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ACC</a:t>
            </a:r>
            <a:endParaRPr lang="hu-HU" sz="3000" b="1" dirty="0"/>
          </a:p>
        </p:txBody>
      </p:sp>
      <p:sp>
        <p:nvSpPr>
          <p:cNvPr id="9" name="Lekerekített téglalap 8"/>
          <p:cNvSpPr/>
          <p:nvPr/>
        </p:nvSpPr>
        <p:spPr>
          <a:xfrm>
            <a:off x="5004048" y="4162172"/>
            <a:ext cx="1296144" cy="851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SEM</a:t>
            </a:r>
            <a:endParaRPr lang="hu-HU" sz="3000" b="1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707713" y="4162172"/>
            <a:ext cx="1568334" cy="8510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SOCIAL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val="12258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28" y="954744"/>
            <a:ext cx="8912013" cy="590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feliratnak 5"/>
          <p:cNvSpPr/>
          <p:nvPr/>
        </p:nvSpPr>
        <p:spPr>
          <a:xfrm>
            <a:off x="229115" y="5013176"/>
            <a:ext cx="1873250" cy="1511300"/>
          </a:xfrm>
          <a:prstGeom prst="wedgeEllipseCallout">
            <a:avLst>
              <a:gd name="adj1" fmla="val 61585"/>
              <a:gd name="adj2" fmla="val -31984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dirty="0" err="1" smtClean="0"/>
              <a:t>html</a:t>
            </a:r>
            <a:r>
              <a:rPr lang="hu-HU" sz="1700" dirty="0" smtClean="0"/>
              <a:t> prototípust épít</a:t>
            </a:r>
            <a:endParaRPr lang="hu-HU" sz="1700" dirty="0"/>
          </a:p>
        </p:txBody>
      </p:sp>
      <p:sp>
        <p:nvSpPr>
          <p:cNvPr id="7" name="Ellipszis feliratnak 6"/>
          <p:cNvSpPr/>
          <p:nvPr/>
        </p:nvSpPr>
        <p:spPr>
          <a:xfrm>
            <a:off x="1051659" y="1124744"/>
            <a:ext cx="1871663" cy="1512888"/>
          </a:xfrm>
          <a:prstGeom prst="wedgeEllipseCallout">
            <a:avLst>
              <a:gd name="adj1" fmla="val 49884"/>
              <a:gd name="adj2" fmla="val 36674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dirty="0"/>
              <a:t>s</a:t>
            </a:r>
            <a:r>
              <a:rPr lang="hu-HU" sz="1700" dirty="0" smtClean="0"/>
              <a:t>tratégiai gondolkodás</a:t>
            </a:r>
            <a:endParaRPr lang="hu-HU" sz="1700" dirty="0"/>
          </a:p>
        </p:txBody>
      </p:sp>
      <p:sp>
        <p:nvSpPr>
          <p:cNvPr id="8" name="Ellipszis feliratnak 7"/>
          <p:cNvSpPr/>
          <p:nvPr/>
        </p:nvSpPr>
        <p:spPr>
          <a:xfrm>
            <a:off x="6516216" y="1125612"/>
            <a:ext cx="1871663" cy="1511300"/>
          </a:xfrm>
          <a:prstGeom prst="wedgeEllipseCallout">
            <a:avLst>
              <a:gd name="adj1" fmla="val -59499"/>
              <a:gd name="adj2" fmla="val 24076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dirty="0" err="1"/>
              <a:t>ux</a:t>
            </a:r>
            <a:r>
              <a:rPr lang="hu-HU" sz="1700" dirty="0"/>
              <a:t> producer</a:t>
            </a:r>
          </a:p>
        </p:txBody>
      </p:sp>
      <p:sp>
        <p:nvSpPr>
          <p:cNvPr id="9" name="Ellipszis feliratnak 8"/>
          <p:cNvSpPr/>
          <p:nvPr/>
        </p:nvSpPr>
        <p:spPr>
          <a:xfrm>
            <a:off x="6886730" y="5014044"/>
            <a:ext cx="1873250" cy="1511300"/>
          </a:xfrm>
          <a:prstGeom prst="wedgeEllipseCallout">
            <a:avLst>
              <a:gd name="adj1" fmla="val -54413"/>
              <a:gd name="adj2" fmla="val -37022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dirty="0"/>
              <a:t>g</a:t>
            </a:r>
            <a:r>
              <a:rPr lang="hu-HU" sz="1700" dirty="0" smtClean="0"/>
              <a:t>rafikai terv felé nyitó drótvázak</a:t>
            </a:r>
            <a:endParaRPr lang="hu-HU" sz="1700" dirty="0"/>
          </a:p>
        </p:txBody>
      </p:sp>
      <p:sp>
        <p:nvSpPr>
          <p:cNvPr id="10" name="Ellipszis feliratnak 9"/>
          <p:cNvSpPr/>
          <p:nvPr/>
        </p:nvSpPr>
        <p:spPr>
          <a:xfrm>
            <a:off x="7091214" y="2997820"/>
            <a:ext cx="1871662" cy="1511300"/>
          </a:xfrm>
          <a:prstGeom prst="wedgeEllipseCallout">
            <a:avLst>
              <a:gd name="adj1" fmla="val -58482"/>
              <a:gd name="adj2" fmla="val 17777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dirty="0" err="1" smtClean="0"/>
              <a:t>ux</a:t>
            </a:r>
            <a:r>
              <a:rPr lang="hu-HU" sz="1700" dirty="0" smtClean="0"/>
              <a:t> </a:t>
            </a:r>
            <a:r>
              <a:rPr lang="hu-HU" sz="1700" dirty="0" err="1"/>
              <a:t>researcher</a:t>
            </a:r>
            <a:endParaRPr lang="hu-HU" sz="1700" dirty="0"/>
          </a:p>
        </p:txBody>
      </p:sp>
      <p:sp>
        <p:nvSpPr>
          <p:cNvPr id="11" name="Ellipszis feliratnak 10"/>
          <p:cNvSpPr/>
          <p:nvPr/>
        </p:nvSpPr>
        <p:spPr>
          <a:xfrm>
            <a:off x="107504" y="2996233"/>
            <a:ext cx="1871663" cy="1512887"/>
          </a:xfrm>
          <a:prstGeom prst="wedgeEllipseCallout">
            <a:avLst>
              <a:gd name="adj1" fmla="val 59550"/>
              <a:gd name="adj2" fmla="val -2379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dirty="0"/>
              <a:t>ü</a:t>
            </a:r>
            <a:r>
              <a:rPr lang="hu-HU" sz="1700" dirty="0" smtClean="0"/>
              <a:t>gyfelet kezel</a:t>
            </a:r>
            <a:endParaRPr lang="hu-HU" sz="17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2623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Új szerepektől sem kell megijednünk</a:t>
            </a:r>
          </a:p>
        </p:txBody>
      </p:sp>
    </p:spTree>
    <p:extLst>
      <p:ext uri="{BB962C8B-B14F-4D97-AF65-F5344CB8AC3E}">
        <p14:creationId xmlns:p14="http://schemas.microsoft.com/office/powerpoint/2010/main" val="17775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540321" y="476672"/>
            <a:ext cx="7727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 smtClean="0"/>
              <a:t>Generalistákra</a:t>
            </a:r>
            <a:r>
              <a:rPr lang="hu-HU" sz="3600" dirty="0" smtClean="0"/>
              <a:t> van szükség </a:t>
            </a:r>
          </a:p>
          <a:p>
            <a:r>
              <a:rPr lang="hu-HU" sz="3600" dirty="0" smtClean="0"/>
              <a:t>– nem csak UX ágon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2179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/>
          <p:cNvSpPr txBox="1"/>
          <p:nvPr/>
        </p:nvSpPr>
        <p:spPr>
          <a:xfrm>
            <a:off x="770759" y="548680"/>
            <a:ext cx="7603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dirty="0" smtClean="0"/>
              <a:t>A saját platformjainkon túl kell lépnünk: </a:t>
            </a:r>
          </a:p>
          <a:p>
            <a:pPr algn="ctr"/>
            <a:r>
              <a:rPr lang="hu-HU" sz="3600" b="1" dirty="0" smtClean="0">
                <a:solidFill>
                  <a:srgbClr val="FF3300"/>
                </a:solidFill>
              </a:rPr>
              <a:t>SERVICE DESIGN</a:t>
            </a:r>
            <a:endParaRPr lang="hu-HU" sz="3600" b="1" dirty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 cstate="print"/>
          <a:srcRect l="27187" t="20063" r="4961" b="10375"/>
          <a:stretch>
            <a:fillRect/>
          </a:stretch>
        </p:blipFill>
        <p:spPr bwMode="auto">
          <a:xfrm>
            <a:off x="1959321" y="2420888"/>
            <a:ext cx="5162260" cy="33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4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115988" y="3978930"/>
            <a:ext cx="6912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Néha meg tudja </a:t>
            </a:r>
          </a:p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egy ember is csinálni,</a:t>
            </a:r>
          </a:p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de ritkán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112" y="2636912"/>
            <a:ext cx="7367589" cy="746427"/>
          </a:xfrm>
        </p:spPr>
        <p:txBody>
          <a:bodyPr/>
          <a:lstStyle/>
          <a:p>
            <a:pPr algn="ctr"/>
            <a:r>
              <a:rPr lang="hu-HU" dirty="0" smtClean="0">
                <a:latin typeface="+mn-lt"/>
              </a:rPr>
              <a:t>Köszönöm a figyelmet!</a:t>
            </a:r>
            <a:endParaRPr lang="hu-HU" dirty="0">
              <a:latin typeface="+mn-lt"/>
            </a:endParaRPr>
          </a:p>
        </p:txBody>
      </p:sp>
      <p:sp>
        <p:nvSpPr>
          <p:cNvPr id="5" name="Élőláb helye 3"/>
          <p:cNvSpPr txBox="1">
            <a:spLocks/>
          </p:cNvSpPr>
          <p:nvPr/>
        </p:nvSpPr>
        <p:spPr>
          <a:xfrm>
            <a:off x="1403648" y="3645024"/>
            <a:ext cx="6287988" cy="338400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hu-HU" sz="2000" dirty="0" err="1" smtClean="0"/>
              <a:t>laszlo.mezei</a:t>
            </a:r>
            <a:r>
              <a:rPr lang="hu-HU" sz="2000" dirty="0" smtClean="0"/>
              <a:t>@</a:t>
            </a:r>
            <a:r>
              <a:rPr lang="hu-HU" sz="2000" dirty="0" err="1" smtClean="0"/>
              <a:t>kirowskiisobar.com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265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7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42451" y="2420888"/>
            <a:ext cx="7859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/>
              <a:t>Összehangolt,</a:t>
            </a:r>
          </a:p>
          <a:p>
            <a:pPr algn="ctr"/>
            <a:r>
              <a:rPr lang="hu-HU" sz="2600" dirty="0" smtClean="0"/>
              <a:t>többcsatornás élmény</a:t>
            </a:r>
          </a:p>
        </p:txBody>
      </p:sp>
    </p:spTree>
    <p:extLst>
      <p:ext uri="{BB962C8B-B14F-4D97-AF65-F5344CB8AC3E}">
        <p14:creationId xmlns:p14="http://schemas.microsoft.com/office/powerpoint/2010/main" val="4004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0" y="3173487"/>
            <a:ext cx="9144000" cy="615553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u-HU" sz="4000" dirty="0" smtClean="0"/>
              <a:t>Ugye kapcsolatokat tervezünk?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8222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verettcollection.com/img/2001-a-space-odyss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rowski_isobar_prezi_sablon_20120705">
  <a:themeElements>
    <a:clrScheme name="kirowski isobar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F3300"/>
      </a:accent1>
      <a:accent2>
        <a:srgbClr val="333333"/>
      </a:accent2>
      <a:accent3>
        <a:srgbClr val="FF3300"/>
      </a:accent3>
      <a:accent4>
        <a:srgbClr val="333333"/>
      </a:accent4>
      <a:accent5>
        <a:srgbClr val="FF3300"/>
      </a:accent5>
      <a:accent6>
        <a:srgbClr val="333333"/>
      </a:accent6>
      <a:hlink>
        <a:srgbClr val="FF3300"/>
      </a:hlink>
      <a:folHlink>
        <a:srgbClr val="FF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jezet slide">
  <a:themeElements>
    <a:clrScheme name="kirowski isobar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F3300"/>
      </a:accent1>
      <a:accent2>
        <a:srgbClr val="333333"/>
      </a:accent2>
      <a:accent3>
        <a:srgbClr val="FF3300"/>
      </a:accent3>
      <a:accent4>
        <a:srgbClr val="333333"/>
      </a:accent4>
      <a:accent5>
        <a:srgbClr val="FF3300"/>
      </a:accent5>
      <a:accent6>
        <a:srgbClr val="333333"/>
      </a:accent6>
      <a:hlink>
        <a:srgbClr val="FF3300"/>
      </a:hlink>
      <a:folHlink>
        <a:srgbClr val="FF3300"/>
      </a:folHlink>
    </a:clrScheme>
    <a:fontScheme name="fejeze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rtalom">
  <a:themeElements>
    <a:clrScheme name="kirowski isobar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FF3300"/>
      </a:accent1>
      <a:accent2>
        <a:srgbClr val="333333"/>
      </a:accent2>
      <a:accent3>
        <a:srgbClr val="FF3300"/>
      </a:accent3>
      <a:accent4>
        <a:srgbClr val="333333"/>
      </a:accent4>
      <a:accent5>
        <a:srgbClr val="FF3300"/>
      </a:accent5>
      <a:accent6>
        <a:srgbClr val="333333"/>
      </a:accent6>
      <a:hlink>
        <a:srgbClr val="FF3300"/>
      </a:hlink>
      <a:folHlink>
        <a:srgbClr val="FF3300"/>
      </a:folHlink>
    </a:clrScheme>
    <a:fontScheme name="kirowski isobar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déz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déze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Üres dia alap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Záró slide">
  <a:themeElements>
    <a:clrScheme name="Egyéni 1. séma">
      <a:dk1>
        <a:srgbClr val="333333"/>
      </a:dk1>
      <a:lt1>
        <a:sysClr val="window" lastClr="FFFFFF"/>
      </a:lt1>
      <a:dk2>
        <a:srgbClr val="262626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kirowski_isobar_prezi_sablon_20120705</Template>
  <TotalTime>14711</TotalTime>
  <Words>279</Words>
  <Application>Microsoft Office PowerPoint</Application>
  <PresentationFormat>Diavetítés a képernyőre (4:3 oldalarány)</PresentationFormat>
  <Paragraphs>116</Paragraphs>
  <Slides>34</Slides>
  <Notes>29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kirowski_isobar_prezi_sablon_20120705</vt:lpstr>
      <vt:lpstr>Fejezet slide</vt:lpstr>
      <vt:lpstr>Tartalom</vt:lpstr>
      <vt:lpstr>Idézet</vt:lpstr>
      <vt:lpstr>Üres dia alapok</vt:lpstr>
      <vt:lpstr>Záró slide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  <vt:lpstr>PowerPoint bemutató</vt:lpstr>
    </vt:vector>
  </TitlesOfParts>
  <Company>Kirowski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Mezei László</dc:creator>
  <cp:lastModifiedBy>Pálfalvi Lukács</cp:lastModifiedBy>
  <cp:revision>389</cp:revision>
  <dcterms:created xsi:type="dcterms:W3CDTF">2013-09-24T14:54:42Z</dcterms:created>
  <dcterms:modified xsi:type="dcterms:W3CDTF">2013-11-13T09:21:38Z</dcterms:modified>
</cp:coreProperties>
</file>