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  <p:sldMasterId id="2147483699" r:id="rId2"/>
  </p:sldMasterIdLst>
  <p:notesMasterIdLst>
    <p:notesMasterId r:id="rId13"/>
  </p:notesMasterIdLst>
  <p:sldIdLst>
    <p:sldId id="375" r:id="rId3"/>
    <p:sldId id="376" r:id="rId4"/>
    <p:sldId id="355" r:id="rId5"/>
    <p:sldId id="377" r:id="rId6"/>
    <p:sldId id="380" r:id="rId7"/>
    <p:sldId id="378" r:id="rId8"/>
    <p:sldId id="383" r:id="rId9"/>
    <p:sldId id="381" r:id="rId10"/>
    <p:sldId id="382" r:id="rId11"/>
    <p:sldId id="361" r:id="rId12"/>
  </p:sldIdLst>
  <p:sldSz cx="9144000" cy="6858000" type="screen4x3"/>
  <p:notesSz cx="6858000" cy="9144000"/>
  <p:embeddedFontLst>
    <p:embeddedFont>
      <p:font typeface="Huni_Quorum Medium BT" panose="020B0604020202020204" charset="0"/>
      <p:regular r:id="rId14"/>
    </p:embeddedFont>
  </p:embeddedFontLst>
  <p:defaultTextStyle>
    <a:defPPr>
      <a:defRPr lang="hu-HU"/>
    </a:defPPr>
    <a:lvl1pPr algn="ctr" rtl="0" fontAlgn="base">
      <a:spcBef>
        <a:spcPct val="40000"/>
      </a:spcBef>
      <a:spcAft>
        <a:spcPct val="0"/>
      </a:spcAft>
      <a:buClr>
        <a:schemeClr val="bg2"/>
      </a:buClr>
      <a:buSzPct val="70000"/>
      <a:buFont typeface="Wingdings" pitchFamily="2" charset="2"/>
      <a:buChar char="Ø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40000"/>
      </a:spcBef>
      <a:spcAft>
        <a:spcPct val="0"/>
      </a:spcAft>
      <a:buClr>
        <a:schemeClr val="bg2"/>
      </a:buClr>
      <a:buSzPct val="70000"/>
      <a:buFont typeface="Wingdings" pitchFamily="2" charset="2"/>
      <a:buChar char="Ø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40000"/>
      </a:spcBef>
      <a:spcAft>
        <a:spcPct val="0"/>
      </a:spcAft>
      <a:buClr>
        <a:schemeClr val="bg2"/>
      </a:buClr>
      <a:buSzPct val="70000"/>
      <a:buFont typeface="Wingdings" pitchFamily="2" charset="2"/>
      <a:buChar char="Ø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40000"/>
      </a:spcBef>
      <a:spcAft>
        <a:spcPct val="0"/>
      </a:spcAft>
      <a:buClr>
        <a:schemeClr val="bg2"/>
      </a:buClr>
      <a:buSzPct val="70000"/>
      <a:buFont typeface="Wingdings" pitchFamily="2" charset="2"/>
      <a:buChar char="Ø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40000"/>
      </a:spcBef>
      <a:spcAft>
        <a:spcPct val="0"/>
      </a:spcAft>
      <a:buClr>
        <a:schemeClr val="bg2"/>
      </a:buClr>
      <a:buSzPct val="70000"/>
      <a:buFont typeface="Wingdings" pitchFamily="2" charset="2"/>
      <a:buChar char="Ø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A00C4"/>
    <a:srgbClr val="E40C0C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76449" autoAdjust="0"/>
  </p:normalViewPr>
  <p:slideViewPr>
    <p:cSldViewPr>
      <p:cViewPr>
        <p:scale>
          <a:sx n="75" d="100"/>
          <a:sy n="75" d="100"/>
        </p:scale>
        <p:origin x="-1051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788"/>
    </p:cViewPr>
  </p:sorterViewPr>
  <p:notesViewPr>
    <p:cSldViewPr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7CD5892A-6398-4111-88DF-0F470286EE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55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56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97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63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92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5892A-6398-4111-88DF-0F470286EE2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91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ő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H="1" flipV="1">
            <a:off x="2268538" y="3213100"/>
            <a:ext cx="6407150" cy="0"/>
          </a:xfrm>
          <a:prstGeom prst="line">
            <a:avLst/>
          </a:prstGeom>
          <a:noFill/>
          <a:ln w="12700">
            <a:solidFill>
              <a:srgbClr val="8C2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5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9784"/>
            <a:ext cx="251936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um 10"/>
          <p:cNvGraphicFramePr>
            <a:graphicFrameLocks noChangeAspect="1"/>
          </p:cNvGraphicFramePr>
          <p:nvPr userDrawn="1"/>
        </p:nvGraphicFramePr>
        <p:xfrm>
          <a:off x="344489" y="550334"/>
          <a:ext cx="1419225" cy="561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0" name="Image" r:id="rId4" imgW="2768254" imgH="8204622" progId="">
                  <p:embed/>
                </p:oleObj>
              </mc:Choice>
              <mc:Fallback>
                <p:oleObj name="Image" r:id="rId4" imgW="2768254" imgH="8204622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9" y="550334"/>
                        <a:ext cx="1419225" cy="5615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620689"/>
            <a:ext cx="6407150" cy="2303463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hu-HU" noProof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603848"/>
            <a:ext cx="640715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u-H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77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sz="quarter" idx="12"/>
          </p:nvPr>
        </p:nvSpPr>
        <p:spPr>
          <a:xfrm>
            <a:off x="179512" y="1052736"/>
            <a:ext cx="8712968" cy="532859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hu-HU"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D1DA0D-70EE-4CFB-B18D-A1CCA8EA2EF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56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1986"/>
            <a:ext cx="7669088" cy="532976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29400"/>
            <a:ext cx="20272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AC6A-FAFB-45D6-95FE-685E5CD5D6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91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"/>
          <p:cNvGraphicFramePr>
            <a:graphicFrameLocks noChangeAspect="1"/>
          </p:cNvGraphicFramePr>
          <p:nvPr userDrawn="1"/>
        </p:nvGraphicFramePr>
        <p:xfrm>
          <a:off x="57150" y="593725"/>
          <a:ext cx="189706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Image" r:id="rId3" imgW="2768254" imgH="8204622" progId="Photoshop.Image.9">
                  <p:embed/>
                </p:oleObj>
              </mc:Choice>
              <mc:Fallback>
                <p:oleObj name="Image" r:id="rId3" imgW="2768254" imgH="8204622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593725"/>
                        <a:ext cx="189706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2268538" y="3573463"/>
            <a:ext cx="6407150" cy="0"/>
          </a:xfrm>
          <a:prstGeom prst="line">
            <a:avLst/>
          </a:prstGeom>
          <a:noFill/>
          <a:ln w="12700">
            <a:solidFill>
              <a:srgbClr val="8C25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 userDrawn="1"/>
        </p:nvGraphicFramePr>
        <p:xfrm>
          <a:off x="0" y="-26988"/>
          <a:ext cx="9144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5" name="Image" r:id="rId5" imgW="13005842" imgH="755650" progId="Photoshop.Image.9">
                  <p:embed/>
                </p:oleObj>
              </mc:Choice>
              <mc:Fallback>
                <p:oleObj name="Image" r:id="rId5" imgW="13005842" imgH="75565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125538"/>
            <a:ext cx="6407150" cy="2303462"/>
          </a:xfrm>
        </p:spPr>
        <p:txBody>
          <a:bodyPr/>
          <a:lstStyle>
            <a:lvl1pPr>
              <a:defRPr sz="4600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765550"/>
            <a:ext cx="640715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29400"/>
            <a:ext cx="2027238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hu-HU"/>
              <a:t> BME-AAIT 2008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Bevezetés a mobil szoftverfejlesztésbe – 1. előadás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852D-CAC9-4CE2-930C-4359267B57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7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cí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722313" y="243290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722313" y="93272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hu-HU"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816088-45A5-4A20-892C-723A973B5D8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65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418"/>
            <a:ext cx="8229600" cy="7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051985"/>
            <a:ext cx="8712968" cy="53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57200" y="908051"/>
            <a:ext cx="8218488" cy="0"/>
          </a:xfrm>
          <a:prstGeom prst="line">
            <a:avLst/>
          </a:prstGeom>
          <a:noFill/>
          <a:ln w="12700">
            <a:solidFill>
              <a:srgbClr val="8C2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n w="25400">
                <a:solidFill>
                  <a:schemeClr val="tx1"/>
                </a:solidFill>
              </a:ln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-9525" y="6498168"/>
            <a:ext cx="6742113" cy="359833"/>
          </a:xfrm>
          <a:prstGeom prst="rect">
            <a:avLst/>
          </a:prstGeom>
          <a:gradFill flip="none" rotWithShape="1">
            <a:gsLst>
              <a:gs pos="72000">
                <a:schemeClr val="bg2"/>
              </a:gs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 marL="469900" indent="-469900">
              <a:defRPr/>
            </a:pPr>
            <a:endParaRPr lang="hu-HU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4" y="6498168"/>
            <a:ext cx="3995737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-36513" y="6498168"/>
            <a:ext cx="576263" cy="359833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hu-HU"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092475E-139D-4A6E-9095-4EBE0A89F3BD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032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483351"/>
            <a:ext cx="2087562" cy="3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4" r:id="rId3"/>
    <p:sldLayoutId id="2147483767" r:id="rId4"/>
  </p:sldLayoutIdLst>
  <p:transition spd="slow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9pPr>
    </p:titleStyle>
    <p:bodyStyle>
      <a:lvl1pPr marL="292100" indent="-2921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968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252538" indent="-2873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716088" indent="-268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1800">
          <a:solidFill>
            <a:schemeClr val="tx1"/>
          </a:solidFill>
          <a:latin typeface="+mn-lt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 bwMode="auto">
          <a:xfrm>
            <a:off x="-9525" y="6498168"/>
            <a:ext cx="6742113" cy="359833"/>
          </a:xfrm>
          <a:prstGeom prst="rect">
            <a:avLst/>
          </a:prstGeom>
          <a:gradFill flip="none" rotWithShape="1">
            <a:gsLst>
              <a:gs pos="72000">
                <a:schemeClr val="bg2"/>
              </a:gs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 marL="469900" indent="-469900">
              <a:defRPr/>
            </a:pPr>
            <a:endParaRPr lang="hu-HU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4" y="6498168"/>
            <a:ext cx="3995737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-36513" y="6498168"/>
            <a:ext cx="576263" cy="359833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hu-HU"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3099B68-E363-4B7B-AA51-A3A0A1D80983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2053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483351"/>
            <a:ext cx="2087562" cy="3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8C2532"/>
          </a:solidFill>
          <a:latin typeface="Huni_Quorum Medium BT" pitchFamily="34" charset="0"/>
        </a:defRPr>
      </a:lvl9pPr>
    </p:titleStyle>
    <p:bodyStyle>
      <a:lvl1pPr marL="292100" indent="-2921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968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52538" indent="-2873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716088" indent="-268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hu-HU" sz="1000" smtClean="0"/>
              <a:t>© BME-AAIT 2009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000" smtClean="0"/>
              <a:t>Mobilszoftverek – 1. előadás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8C7C3-FCBA-40D6-B772-FF44B8BB3D2A}" type="slidenum">
              <a:rPr lang="hu-HU" altLang="hu-HU" sz="1000" smtClean="0"/>
              <a:pPr eaLnBrk="1" hangingPunct="1"/>
              <a:t>1</a:t>
            </a:fld>
            <a:endParaRPr lang="hu-HU" altLang="hu-HU" sz="1000" smtClean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-100013"/>
            <a:ext cx="9324975" cy="70580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24075"/>
            <a:ext cx="5453062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68078"/>
      </p:ext>
    </p:extLst>
  </p:cSld>
  <p:clrMapOvr>
    <a:masterClrMapping/>
  </p:clrMapOvr>
  <p:transition spd="slow" advClick="0" advTm="1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2132856"/>
            <a:ext cx="7669088" cy="5329767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Köszönöm a figyelmet!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2000" dirty="0" smtClean="0"/>
              <a:t>f</a:t>
            </a:r>
            <a:r>
              <a:rPr lang="hu-HU" sz="2000" dirty="0" err="1" smtClean="0"/>
              <a:t>orstner.bertalan</a:t>
            </a:r>
            <a:r>
              <a:rPr lang="en-US" sz="2000" dirty="0" smtClean="0"/>
              <a:t>@aut.bme.hu</a:t>
            </a:r>
            <a:endParaRPr lang="hu-HU" sz="20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FAC6A-FAFB-45D6-95FE-685E5CD5D6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746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hu-HU" sz="1000" smtClean="0"/>
              <a:t>© BME-AAIT 2009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000" smtClean="0"/>
              <a:t>Mobilszoftverek – 1. előadás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1D1A6-E33A-43DC-96FC-200DFB10FEDF}" type="slidenum">
              <a:rPr lang="hu-HU" altLang="hu-HU" sz="1000" smtClean="0"/>
              <a:pPr eaLnBrk="1" hangingPunct="1"/>
              <a:t>2</a:t>
            </a:fld>
            <a:endParaRPr lang="hu-HU" altLang="hu-HU" sz="1000" smtClean="0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-100013"/>
            <a:ext cx="9324975" cy="705802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59328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Műegyetem nem elefántcsont-torony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Forstner Bertalan</a:t>
            </a:r>
          </a:p>
          <a:p>
            <a:r>
              <a:rPr lang="hu-HU" sz="1600" i="1" dirty="0" smtClean="0"/>
              <a:t>Egyetemi docens</a:t>
            </a:r>
          </a:p>
          <a:p>
            <a:r>
              <a:rPr lang="hu-HU" sz="1600" i="1" dirty="0" smtClean="0"/>
              <a:t>Budapesti Műszaki és Gazdaságtudományi Egyetem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22944566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…hanem?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6D1DA0D-70EE-4CFB-B18D-A1CCA8EA2EFB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109570" name="Picture 2" descr="http://oyster.ignimgs.com/wordpress/stg.ign.com/2012/11/eye-of-sauron-ROTK-BD-610x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3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6D1DA0D-70EE-4CFB-B18D-A1CCA8EA2EFB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 smtClean="0"/>
              <a:t>Kényszerképzet</a:t>
            </a:r>
          </a:p>
          <a:p>
            <a:endParaRPr lang="hu-HU" dirty="0"/>
          </a:p>
          <a:p>
            <a:r>
              <a:rPr lang="hu-HU" dirty="0" smtClean="0"/>
              <a:t>Nem mindig kitalálni kell</a:t>
            </a:r>
          </a:p>
          <a:p>
            <a:endParaRPr lang="hu-HU" dirty="0"/>
          </a:p>
          <a:p>
            <a:r>
              <a:rPr lang="hu-HU" dirty="0" smtClean="0"/>
              <a:t>Adaptálás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Kitalál vagy megtalál?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6D1DA0D-70EE-4CFB-B18D-A1CCA8EA2EFB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pic>
        <p:nvPicPr>
          <p:cNvPr id="110594" name="Picture 2" descr="http://www.1000steine.com/brickset/AdditionalImages/9466-1/9466_al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1268"/>
            <a:ext cx="2234852" cy="23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http://images1.wikia.nocookie.net/__cb20110221210514/lego/images/thumb/3/3a/8804_1to1_MadScientist.JPG/314px-8804_1to1_MadScient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60" y="1892780"/>
            <a:ext cx="1856706" cy="28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7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 smtClean="0"/>
              <a:t>Legapróbb részletekig érteni kell a szakmát</a:t>
            </a:r>
          </a:p>
          <a:p>
            <a:r>
              <a:rPr lang="hu-HU" dirty="0" smtClean="0"/>
              <a:t>Az egyetem nem lehet platform-specifikus</a:t>
            </a:r>
          </a:p>
          <a:p>
            <a:r>
              <a:rPr lang="hu-HU" dirty="0" err="1" smtClean="0"/>
              <a:t>Mentorálás</a:t>
            </a:r>
            <a:r>
              <a:rPr lang="hu-HU" dirty="0" smtClean="0"/>
              <a:t>, mint napi rutin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Oktatók, mint szakértők?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6D1DA0D-70EE-4CFB-B18D-A1CCA8EA2EF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pic>
        <p:nvPicPr>
          <p:cNvPr id="108546" name="Picture 2" descr="            Experts Experts everywhere | X, X Everywher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01301"/>
            <a:ext cx="3913659" cy="29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62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 mint </a:t>
            </a:r>
            <a:r>
              <a:rPr lang="hu-HU" dirty="0" smtClean="0"/>
              <a:t>tanácsadó…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is keresik fel?</a:t>
            </a:r>
          </a:p>
          <a:p>
            <a:r>
              <a:rPr lang="hu-HU" dirty="0" smtClean="0"/>
              <a:t>Ki- vagy megtalálni a megoldást</a:t>
            </a:r>
            <a:endParaRPr lang="hu-HU" dirty="0" smtClean="0"/>
          </a:p>
          <a:p>
            <a:r>
              <a:rPr lang="hu-HU" dirty="0" smtClean="0"/>
              <a:t>Nem fogja rád erőltetni, hogy fejlessz vele!</a:t>
            </a:r>
          </a:p>
          <a:p>
            <a:pPr lvl="1"/>
            <a:r>
              <a:rPr lang="hu-HU" dirty="0" smtClean="0"/>
              <a:t>De a vége mégis gyakran ez… :-P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FAC6A-FAFB-45D6-95FE-685E5CD5D63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111620" name="Picture 4" descr="http://www.bigblackmouth.com/images/funny/2013/2/9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8230"/>
            <a:ext cx="5575672" cy="30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…hideghívás nélkül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611" y="980728"/>
            <a:ext cx="7669088" cy="5329767"/>
          </a:xfrm>
        </p:spPr>
        <p:txBody>
          <a:bodyPr/>
          <a:lstStyle/>
          <a:p>
            <a:r>
              <a:rPr lang="hu-HU" dirty="0" smtClean="0"/>
              <a:t>Hiteles </a:t>
            </a:r>
            <a:r>
              <a:rPr lang="hu-HU" dirty="0" err="1" smtClean="0"/>
              <a:t>tracklog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Cikkek</a:t>
            </a:r>
          </a:p>
          <a:p>
            <a:pPr lvl="1"/>
            <a:r>
              <a:rPr lang="hu-HU" dirty="0" err="1" smtClean="0"/>
              <a:t>Médiamegjelenés</a:t>
            </a:r>
            <a:endParaRPr lang="hu-HU" dirty="0" smtClean="0"/>
          </a:p>
          <a:p>
            <a:pPr lvl="1"/>
            <a:r>
              <a:rPr lang="hu-HU" dirty="0" smtClean="0"/>
              <a:t>Tréningek</a:t>
            </a:r>
          </a:p>
          <a:p>
            <a:pPr lvl="1"/>
            <a:r>
              <a:rPr lang="hu-HU" dirty="0" smtClean="0"/>
              <a:t>Konferencia-előadás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App</a:t>
            </a:r>
            <a:r>
              <a:rPr lang="hu-HU" dirty="0" smtClean="0"/>
              <a:t>! 2013 - Dr. Forstner Bertalan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FAC6A-FAFB-45D6-95FE-685E5CD5D63F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791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oadas template">
  <a:themeElements>
    <a:clrScheme name="Eloadas template 1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F7EBDE"/>
      </a:accent1>
      <a:accent2>
        <a:srgbClr val="8C2532"/>
      </a:accent2>
      <a:accent3>
        <a:srgbClr val="FFFFFF"/>
      </a:accent3>
      <a:accent4>
        <a:srgbClr val="000000"/>
      </a:accent4>
      <a:accent5>
        <a:srgbClr val="FAF3EC"/>
      </a:accent5>
      <a:accent6>
        <a:srgbClr val="7E202C"/>
      </a:accent6>
      <a:hlink>
        <a:srgbClr val="FF9A31"/>
      </a:hlink>
      <a:folHlink>
        <a:srgbClr val="993300"/>
      </a:folHlink>
    </a:clrScheme>
    <a:fontScheme name="Eloadas template">
      <a:majorFont>
        <a:latin typeface="Huni_Quorum Medium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Ø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Ø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oadas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8A8A5C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00309C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002A8D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1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8C2532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7E202C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oadas template">
  <a:themeElements>
    <a:clrScheme name="Eloadas template 1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F7EBDE"/>
      </a:accent1>
      <a:accent2>
        <a:srgbClr val="8C2532"/>
      </a:accent2>
      <a:accent3>
        <a:srgbClr val="FFFFFF"/>
      </a:accent3>
      <a:accent4>
        <a:srgbClr val="000000"/>
      </a:accent4>
      <a:accent5>
        <a:srgbClr val="FAF3EC"/>
      </a:accent5>
      <a:accent6>
        <a:srgbClr val="7E202C"/>
      </a:accent6>
      <a:hlink>
        <a:srgbClr val="FF9A31"/>
      </a:hlink>
      <a:folHlink>
        <a:srgbClr val="993300"/>
      </a:folHlink>
    </a:clrScheme>
    <a:fontScheme name="Eloadas template">
      <a:majorFont>
        <a:latin typeface="Huni_Quorum Medium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Ø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Ø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oadas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oadas template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8A8A5C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11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00309C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002A8D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oadas template 1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F7EBDE"/>
        </a:accent1>
        <a:accent2>
          <a:srgbClr val="8C2532"/>
        </a:accent2>
        <a:accent3>
          <a:srgbClr val="FFFFFF"/>
        </a:accent3>
        <a:accent4>
          <a:srgbClr val="000000"/>
        </a:accent4>
        <a:accent5>
          <a:srgbClr val="FAF3EC"/>
        </a:accent5>
        <a:accent6>
          <a:srgbClr val="7E202C"/>
        </a:accent6>
        <a:hlink>
          <a:srgbClr val="FF9A31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Eloadas template</Template>
  <TotalTime>13656</TotalTime>
  <Words>184</Words>
  <Application>Microsoft Office PowerPoint</Application>
  <PresentationFormat>On-screen Show (4:3)</PresentationFormat>
  <Paragraphs>55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Huni_Quorum Medium BT</vt:lpstr>
      <vt:lpstr>Wingdings</vt:lpstr>
      <vt:lpstr>Eloadas template</vt:lpstr>
      <vt:lpstr>1_Eloadas template</vt:lpstr>
      <vt:lpstr>Image</vt:lpstr>
      <vt:lpstr>PowerPoint Presentation</vt:lpstr>
      <vt:lpstr>PowerPoint Presentation</vt:lpstr>
      <vt:lpstr>A Műegyetem nem elefántcsont-torony</vt:lpstr>
      <vt:lpstr>…hanem?</vt:lpstr>
      <vt:lpstr>PowerPoint Presentation</vt:lpstr>
      <vt:lpstr>Kitalál vagy megtalál?</vt:lpstr>
      <vt:lpstr>Oktatók, mint szakértők?</vt:lpstr>
      <vt:lpstr>Egyetem mint tanácsadó…</vt:lpstr>
      <vt:lpstr>…hideghívás nélkül </vt:lpstr>
      <vt:lpstr>Kérdések?</vt:lpstr>
    </vt:vector>
  </TitlesOfParts>
  <Company>Q-Dev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Folyamat alapú integráció</dc:title>
  <dc:creator>Fehér Marcell</dc:creator>
  <cp:lastModifiedBy>Forstner Bertalan</cp:lastModifiedBy>
  <cp:revision>484</cp:revision>
  <dcterms:created xsi:type="dcterms:W3CDTF">2007-12-08T10:46:31Z</dcterms:created>
  <dcterms:modified xsi:type="dcterms:W3CDTF">2013-11-11T16:05:47Z</dcterms:modified>
</cp:coreProperties>
</file>