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notesMasterIdLst>
    <p:notesMasterId r:id="rId46"/>
  </p:notes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91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92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94" r:id="rId36"/>
    <p:sldId id="295" r:id="rId37"/>
    <p:sldId id="297" r:id="rId38"/>
    <p:sldId id="296" r:id="rId39"/>
    <p:sldId id="298" r:id="rId40"/>
    <p:sldId id="299" r:id="rId41"/>
    <p:sldId id="286" r:id="rId42"/>
    <p:sldId id="287" r:id="rId43"/>
    <p:sldId id="288" r:id="rId44"/>
    <p:sldId id="290" r:id="rId45"/>
  </p:sldIdLst>
  <p:sldSz cx="9144000" cy="6858000" type="screen4x3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29" d="100"/>
          <a:sy n="129" d="100"/>
        </p:scale>
        <p:origin x="888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C19317-A43F-4FE8-8751-17023692B821}" type="datetimeFigureOut">
              <a:rPr lang="hu-HU" smtClean="0"/>
              <a:t>2014.12.02.</a:t>
            </a:fld>
            <a:endParaRPr lang="hu-H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hu-H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1A32BC-BF6E-4814-A46D-BEF90D0C6835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7791253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3109274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Windows 8 feliratot leszedni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1777104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u-HU" dirty="0" smtClean="0"/>
              <a:t>ábrák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54036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584506" y="2500570"/>
            <a:ext cx="6328828" cy="1470049"/>
          </a:xfrm>
        </p:spPr>
        <p:txBody>
          <a:bodyPr/>
          <a:lstStyle>
            <a:lvl1pPr algn="l">
              <a:lnSpc>
                <a:spcPct val="150000"/>
              </a:lnSpc>
              <a:defRPr sz="6328" baseline="0">
                <a:solidFill>
                  <a:srgbClr val="910A26"/>
                </a:solidFill>
                <a:latin typeface="Bariol Light"/>
                <a:cs typeface="Bariol Light"/>
              </a:defRPr>
            </a:lvl1pPr>
          </a:lstStyle>
          <a:p>
            <a:r>
              <a:rPr lang="hu-HU" smtClean="0"/>
              <a:t>Presentation Title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584506" y="3970619"/>
            <a:ext cx="6328828" cy="961982"/>
          </a:xfrm>
        </p:spPr>
        <p:txBody>
          <a:bodyPr/>
          <a:lstStyle>
            <a:lvl1pPr marL="0" indent="0" algn="l">
              <a:buNone/>
              <a:defRPr sz="2953">
                <a:latin typeface="Bariol Regular"/>
                <a:cs typeface="Bariol Regular"/>
              </a:defRPr>
            </a:lvl1pPr>
            <a:lvl2pPr marL="321457" indent="0" algn="ctr">
              <a:buNone/>
              <a:defRPr/>
            </a:lvl2pPr>
            <a:lvl3pPr marL="642915" indent="0" algn="ctr">
              <a:buNone/>
              <a:defRPr/>
            </a:lvl3pPr>
            <a:lvl4pPr marL="964372" indent="0" algn="ctr">
              <a:buNone/>
              <a:defRPr/>
            </a:lvl4pPr>
            <a:lvl5pPr marL="1285829" indent="0" algn="ctr">
              <a:buNone/>
              <a:defRPr/>
            </a:lvl5pPr>
            <a:lvl6pPr marL="1607287" indent="0" algn="ctr">
              <a:buNone/>
              <a:defRPr/>
            </a:lvl6pPr>
            <a:lvl7pPr marL="1928744" indent="0" algn="ctr">
              <a:buNone/>
              <a:defRPr/>
            </a:lvl7pPr>
            <a:lvl8pPr marL="2250201" indent="0" algn="ctr">
              <a:buNone/>
              <a:defRPr/>
            </a:lvl8pPr>
            <a:lvl9pPr marL="2571659" indent="0" algn="ctr">
              <a:buNone/>
              <a:defRPr/>
            </a:lvl9pPr>
          </a:lstStyle>
          <a:p>
            <a:r>
              <a:rPr lang="hu-HU" smtClean="0"/>
              <a:t>Presentation Subtitle</a:t>
            </a:r>
            <a:endParaRPr lang="en-US"/>
          </a:p>
        </p:txBody>
      </p:sp>
      <p:sp>
        <p:nvSpPr>
          <p:cNvPr id="4" name="AutoShape 1"/>
          <p:cNvSpPr>
            <a:spLocks/>
          </p:cNvSpPr>
          <p:nvPr userDrawn="1"/>
        </p:nvSpPr>
        <p:spPr bwMode="auto">
          <a:xfrm>
            <a:off x="0" y="5165824"/>
            <a:ext cx="9142884" cy="169775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599" y="21600"/>
                </a:lnTo>
                <a:lnTo>
                  <a:pt x="21599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C81426"/>
              </a:gs>
              <a:gs pos="100000">
                <a:srgbClr val="910B26"/>
              </a:gs>
            </a:gsLst>
            <a:lin ang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87">
              <a:solidFill>
                <a:srgbClr val="FFFFFF"/>
              </a:solidFill>
              <a:sym typeface="Helvetica Light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8332" y="5615694"/>
            <a:ext cx="3696891" cy="645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951381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"/>
          <p:cNvSpPr>
            <a:spLocks/>
          </p:cNvSpPr>
          <p:nvPr userDrawn="1"/>
        </p:nvSpPr>
        <p:spPr bwMode="auto">
          <a:xfrm>
            <a:off x="0" y="6315522"/>
            <a:ext cx="9142884" cy="5480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599" y="21600"/>
                </a:lnTo>
                <a:lnTo>
                  <a:pt x="21599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C81426"/>
              </a:gs>
              <a:gs pos="100000">
                <a:srgbClr val="910B26"/>
              </a:gs>
            </a:gsLst>
            <a:lin ang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87">
              <a:solidFill>
                <a:srgbClr val="FFFFFF"/>
              </a:solidFill>
              <a:sym typeface="Helvetica Light" charset="0"/>
            </a:endParaRPr>
          </a:p>
        </p:txBody>
      </p:sp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62" y="6467326"/>
            <a:ext cx="860598" cy="293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403667" y="188640"/>
            <a:ext cx="8320044" cy="752169"/>
          </a:xfrm>
        </p:spPr>
        <p:txBody>
          <a:bodyPr/>
          <a:lstStyle>
            <a:lvl1pPr>
              <a:defRPr sz="4359" baseline="0">
                <a:latin typeface="Bariol Regular"/>
                <a:cs typeface="Bariol Regular"/>
              </a:defRPr>
            </a:lvl1pPr>
          </a:lstStyle>
          <a:p>
            <a:r>
              <a:rPr lang="x-none"/>
              <a:t>Slide Title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420445" y="1251482"/>
            <a:ext cx="8303266" cy="4810311"/>
          </a:xfrm>
        </p:spPr>
        <p:txBody>
          <a:bodyPr/>
          <a:lstStyle>
            <a:lvl1pPr marL="0" indent="0">
              <a:spcBef>
                <a:spcPts val="2531"/>
              </a:spcBef>
              <a:defRPr/>
            </a:lvl1pPr>
          </a:lstStyle>
          <a:p>
            <a:pPr lvl="0"/>
            <a:r>
              <a:rPr lang="x-none"/>
              <a:t>Click to edit Master text styles</a:t>
            </a:r>
          </a:p>
          <a:p>
            <a:pPr lvl="1"/>
            <a:r>
              <a:rPr lang="x-none"/>
              <a:t>Second level</a:t>
            </a:r>
          </a:p>
          <a:p>
            <a:pPr lvl="2"/>
            <a:r>
              <a:rPr lang="x-none"/>
              <a:t>Third level</a:t>
            </a:r>
          </a:p>
          <a:p>
            <a:pPr lvl="3"/>
            <a:r>
              <a:rPr lang="x-none"/>
              <a:t>Fourth level</a:t>
            </a:r>
          </a:p>
          <a:p>
            <a:pPr lvl="4"/>
            <a:r>
              <a:rPr lang="x-none"/>
              <a:t>Fifth level</a:t>
            </a:r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926414" y="6466838"/>
            <a:ext cx="3797297" cy="252664"/>
          </a:xfrm>
        </p:spPr>
        <p:txBody>
          <a:bodyPr/>
          <a:lstStyle>
            <a:lvl1pPr algn="r">
              <a:defRPr sz="1406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hu-HU" smtClean="0"/>
              <a:t>Modern multiplatform fejlesztés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9046794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mbered Lis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"/>
          <p:cNvSpPr>
            <a:spLocks/>
          </p:cNvSpPr>
          <p:nvPr userDrawn="1"/>
        </p:nvSpPr>
        <p:spPr bwMode="auto">
          <a:xfrm>
            <a:off x="0" y="6315522"/>
            <a:ext cx="9142884" cy="5480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599" y="21600"/>
                </a:lnTo>
                <a:lnTo>
                  <a:pt x="21599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C81426"/>
              </a:gs>
              <a:gs pos="100000">
                <a:srgbClr val="910B26"/>
              </a:gs>
            </a:gsLst>
            <a:lin ang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87">
              <a:solidFill>
                <a:srgbClr val="FFFFFF"/>
              </a:solidFill>
              <a:sym typeface="Helvetica Light" charset="0"/>
            </a:endParaRPr>
          </a:p>
        </p:txBody>
      </p:sp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62" y="6467326"/>
            <a:ext cx="860598" cy="293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403667" y="188640"/>
            <a:ext cx="8320044" cy="752169"/>
          </a:xfrm>
        </p:spPr>
        <p:txBody>
          <a:bodyPr/>
          <a:lstStyle>
            <a:lvl1pPr>
              <a:defRPr sz="4359" baseline="0">
                <a:latin typeface="Bariol Regular"/>
                <a:cs typeface="Bariol Regular"/>
              </a:defRPr>
            </a:lvl1pPr>
          </a:lstStyle>
          <a:p>
            <a:r>
              <a:rPr lang="x-none"/>
              <a:t>Slide Title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 hasCustomPrompt="1"/>
          </p:nvPr>
        </p:nvSpPr>
        <p:spPr>
          <a:xfrm>
            <a:off x="420445" y="1251482"/>
            <a:ext cx="8303266" cy="4810311"/>
          </a:xfrm>
        </p:spPr>
        <p:txBody>
          <a:bodyPr/>
          <a:lstStyle>
            <a:lvl1pPr marL="381731" indent="-381731">
              <a:spcBef>
                <a:spcPts val="1687"/>
              </a:spcBef>
              <a:buFont typeface="+mj-lt"/>
              <a:buAutoNum type="arabicPeriod"/>
              <a:defRPr baseline="0"/>
            </a:lvl1pPr>
            <a:lvl2pPr marL="755648" indent="-315877">
              <a:spcBef>
                <a:spcPts val="844"/>
              </a:spcBef>
              <a:buFont typeface="Arial"/>
              <a:buChar char="•"/>
              <a:defRPr sz="2672"/>
            </a:lvl2pPr>
            <a:lvl3pPr marL="820386" indent="252255">
              <a:spcBef>
                <a:spcPts val="1266"/>
              </a:spcBef>
              <a:buFont typeface="Arial"/>
              <a:buChar char="•"/>
              <a:defRPr sz="2531"/>
            </a:lvl3pPr>
            <a:lvl4pPr>
              <a:spcBef>
                <a:spcPts val="1687"/>
              </a:spcBef>
              <a:defRPr/>
            </a:lvl4pPr>
            <a:lvl5pPr>
              <a:spcBef>
                <a:spcPts val="1687"/>
              </a:spcBef>
              <a:defRPr/>
            </a:lvl5pPr>
          </a:lstStyle>
          <a:p>
            <a:pPr lvl="0"/>
            <a:r>
              <a:rPr lang="x-none"/>
              <a:t>List Level 1 Line 1</a:t>
            </a:r>
          </a:p>
          <a:p>
            <a:pPr lvl="1"/>
            <a:r>
              <a:rPr lang="x-none"/>
              <a:t>List Level 2 Line 1</a:t>
            </a:r>
          </a:p>
          <a:p>
            <a:pPr lvl="1"/>
            <a:r>
              <a:rPr lang="x-none"/>
              <a:t>List Level 2 Line 2</a:t>
            </a:r>
          </a:p>
          <a:p>
            <a:pPr lvl="2"/>
            <a:r>
              <a:rPr lang="x-none"/>
              <a:t> List Level 3 Line 1</a:t>
            </a:r>
          </a:p>
          <a:p>
            <a:pPr lvl="0"/>
            <a:r>
              <a:rPr lang="x-none"/>
              <a:t>List Level 1 Line 2</a:t>
            </a:r>
          </a:p>
          <a:p>
            <a:pPr lvl="0"/>
            <a:r>
              <a:rPr lang="x-none"/>
              <a:t>List Level 1 Line 3</a:t>
            </a:r>
          </a:p>
          <a:p>
            <a:pPr lvl="1"/>
            <a:endParaRPr lang="x-none"/>
          </a:p>
          <a:p>
            <a:pPr lvl="0"/>
            <a:endParaRPr lang="x-none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926414" y="6466838"/>
            <a:ext cx="3797297" cy="252664"/>
          </a:xfrm>
        </p:spPr>
        <p:txBody>
          <a:bodyPr/>
          <a:lstStyle>
            <a:lvl1pPr algn="r">
              <a:defRPr sz="1406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hu-HU" smtClean="0"/>
              <a:t>Modern multiplatform fejlesztés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7101489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ed Lis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"/>
          <p:cNvSpPr>
            <a:spLocks/>
          </p:cNvSpPr>
          <p:nvPr userDrawn="1"/>
        </p:nvSpPr>
        <p:spPr bwMode="auto">
          <a:xfrm>
            <a:off x="0" y="6315522"/>
            <a:ext cx="9142884" cy="5480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21599" y="21600"/>
                </a:lnTo>
                <a:lnTo>
                  <a:pt x="21599" y="0"/>
                </a:lnTo>
                <a:lnTo>
                  <a:pt x="0" y="0"/>
                </a:lnTo>
                <a:close/>
              </a:path>
            </a:pathLst>
          </a:custGeom>
          <a:gradFill rotWithShape="0">
            <a:gsLst>
              <a:gs pos="0">
                <a:srgbClr val="C81426"/>
              </a:gs>
              <a:gs pos="100000">
                <a:srgbClr val="910B26"/>
              </a:gs>
            </a:gsLst>
            <a:lin ang="0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1687">
              <a:solidFill>
                <a:srgbClr val="FFFFFF"/>
              </a:solidFill>
              <a:sym typeface="Helvetica Light" charset="0"/>
            </a:endParaRPr>
          </a:p>
        </p:txBody>
      </p:sp>
      <p:pic>
        <p:nvPicPr>
          <p:cNvPr id="5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662" y="6467326"/>
            <a:ext cx="860598" cy="293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5"/>
          <p:cNvSpPr>
            <a:spLocks noGrp="1"/>
          </p:cNvSpPr>
          <p:nvPr>
            <p:ph type="title" hasCustomPrompt="1"/>
          </p:nvPr>
        </p:nvSpPr>
        <p:spPr>
          <a:xfrm>
            <a:off x="403667" y="188640"/>
            <a:ext cx="8320044" cy="752169"/>
          </a:xfrm>
        </p:spPr>
        <p:txBody>
          <a:bodyPr/>
          <a:lstStyle>
            <a:lvl1pPr>
              <a:defRPr sz="4359" baseline="0">
                <a:latin typeface="Bariol Regular"/>
                <a:cs typeface="Bariol Regular"/>
              </a:defRPr>
            </a:lvl1pPr>
          </a:lstStyle>
          <a:p>
            <a:r>
              <a:rPr lang="x-none"/>
              <a:t>Slide Title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 hasCustomPrompt="1"/>
          </p:nvPr>
        </p:nvSpPr>
        <p:spPr>
          <a:xfrm>
            <a:off x="420445" y="1251482"/>
            <a:ext cx="8303266" cy="4810311"/>
          </a:xfrm>
        </p:spPr>
        <p:txBody>
          <a:bodyPr/>
          <a:lstStyle>
            <a:lvl1pPr marL="401822" indent="-401822">
              <a:spcBef>
                <a:spcPts val="1687"/>
              </a:spcBef>
              <a:buFont typeface="Arial"/>
              <a:buChar char="•"/>
              <a:defRPr baseline="0"/>
            </a:lvl1pPr>
            <a:lvl2pPr marL="755648" indent="-315877">
              <a:spcBef>
                <a:spcPts val="844"/>
              </a:spcBef>
              <a:buFont typeface="Arial"/>
              <a:buChar char="•"/>
              <a:defRPr sz="2672"/>
            </a:lvl2pPr>
            <a:lvl3pPr marL="820386" indent="252255">
              <a:spcBef>
                <a:spcPts val="1266"/>
              </a:spcBef>
              <a:buFont typeface="Arial"/>
              <a:buChar char="•"/>
              <a:defRPr sz="2531"/>
            </a:lvl3pPr>
            <a:lvl4pPr>
              <a:spcBef>
                <a:spcPts val="1687"/>
              </a:spcBef>
              <a:defRPr/>
            </a:lvl4pPr>
            <a:lvl5pPr>
              <a:spcBef>
                <a:spcPts val="1687"/>
              </a:spcBef>
              <a:defRPr/>
            </a:lvl5pPr>
          </a:lstStyle>
          <a:p>
            <a:pPr lvl="0"/>
            <a:r>
              <a:rPr lang="x-none"/>
              <a:t>List Level 1 Line 1</a:t>
            </a:r>
          </a:p>
          <a:p>
            <a:pPr lvl="1"/>
            <a:r>
              <a:rPr lang="x-none"/>
              <a:t>List Level 2 Line 1</a:t>
            </a:r>
          </a:p>
          <a:p>
            <a:pPr lvl="1"/>
            <a:r>
              <a:rPr lang="x-none"/>
              <a:t>List Level 2 Line 2</a:t>
            </a:r>
          </a:p>
          <a:p>
            <a:pPr lvl="2"/>
            <a:r>
              <a:rPr lang="x-none"/>
              <a:t> List Level 3 Line 1</a:t>
            </a:r>
          </a:p>
          <a:p>
            <a:pPr lvl="0"/>
            <a:r>
              <a:rPr lang="x-none"/>
              <a:t>List Level 1 Line 2</a:t>
            </a:r>
          </a:p>
          <a:p>
            <a:pPr lvl="0"/>
            <a:r>
              <a:rPr lang="x-none"/>
              <a:t>List Level 1 Line 3</a:t>
            </a:r>
          </a:p>
          <a:p>
            <a:pPr lvl="1"/>
            <a:endParaRPr lang="x-none"/>
          </a:p>
          <a:p>
            <a:pPr lvl="0"/>
            <a:endParaRPr lang="x-none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1" hasCustomPrompt="1"/>
          </p:nvPr>
        </p:nvSpPr>
        <p:spPr>
          <a:xfrm>
            <a:off x="4926414" y="6466838"/>
            <a:ext cx="3797297" cy="252664"/>
          </a:xfrm>
        </p:spPr>
        <p:txBody>
          <a:bodyPr/>
          <a:lstStyle>
            <a:lvl1pPr algn="r">
              <a:defRPr sz="1406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hu-HU" smtClean="0"/>
              <a:t>Modern multiplatform fejlesztés</a:t>
            </a:r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3624699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235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Grp="1"/>
          </p:cNvSpPr>
          <p:nvPr>
            <p:ph type="title"/>
          </p:nvPr>
        </p:nvSpPr>
        <p:spPr bwMode="auto">
          <a:xfrm>
            <a:off x="892969" y="1151930"/>
            <a:ext cx="7358063" cy="23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elvetica Light" charset="0"/>
              </a:rPr>
              <a:t>Click to edit Master title style</a:t>
            </a:r>
          </a:p>
        </p:txBody>
      </p:sp>
      <p:sp>
        <p:nvSpPr>
          <p:cNvPr id="1026" name="Rectangle 2"/>
          <p:cNvSpPr>
            <a:spLocks noGrp="1"/>
          </p:cNvSpPr>
          <p:nvPr>
            <p:ph type="body" idx="1"/>
          </p:nvPr>
        </p:nvSpPr>
        <p:spPr bwMode="auto">
          <a:xfrm>
            <a:off x="892969" y="3536156"/>
            <a:ext cx="7358063" cy="79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Helvetica Light" charset="0"/>
              </a:rPr>
              <a:t>Click to edit Master text styles</a:t>
            </a:r>
          </a:p>
          <a:p>
            <a:pPr lvl="1"/>
            <a:r>
              <a:rPr lang="en-US">
                <a:sym typeface="Helvetica Light" charset="0"/>
              </a:rPr>
              <a:t>Second level</a:t>
            </a:r>
          </a:p>
          <a:p>
            <a:pPr lvl="2"/>
            <a:r>
              <a:rPr lang="en-US">
                <a:sym typeface="Helvetica Light" charset="0"/>
              </a:rPr>
              <a:t>Third level</a:t>
            </a:r>
          </a:p>
          <a:p>
            <a:pPr lvl="3"/>
            <a:r>
              <a:rPr lang="en-US">
                <a:sym typeface="Helvetica Light" charset="0"/>
              </a:rPr>
              <a:t>Fourth level</a:t>
            </a:r>
          </a:p>
          <a:p>
            <a:pPr lvl="4"/>
            <a:r>
              <a:rPr lang="en-US">
                <a:sym typeface="Helvetica Light" charset="0"/>
              </a:rPr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41812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iming>
    <p:tnLst>
      <p:par>
        <p:cTn id="1" dur="indefinite" restart="never" nodeType="tmRoot"/>
      </p:par>
    </p:tnLst>
  </p:timing>
  <p:txStyles>
    <p:titleStyle>
      <a:lvl1pPr algn="l" defTabSz="410751" rtl="0" eaLnBrk="0" fontAlgn="base" hangingPunct="0">
        <a:spcBef>
          <a:spcPct val="0"/>
        </a:spcBef>
        <a:spcAft>
          <a:spcPct val="0"/>
        </a:spcAft>
        <a:defRPr sz="6328">
          <a:solidFill>
            <a:srgbClr val="910A26"/>
          </a:solidFill>
          <a:latin typeface="Bariol Light"/>
          <a:ea typeface="+mj-ea"/>
          <a:cs typeface="Bariol Light"/>
          <a:sym typeface="Helvetica Light" charset="0"/>
        </a:defRPr>
      </a:lvl1pPr>
      <a:lvl2pPr algn="ctr" defTabSz="410751" rtl="0" eaLnBrk="0" fontAlgn="base" hangingPunct="0">
        <a:spcBef>
          <a:spcPct val="0"/>
        </a:spcBef>
        <a:spcAft>
          <a:spcPct val="0"/>
        </a:spcAft>
        <a:defRPr sz="5625">
          <a:solidFill>
            <a:srgbClr val="000000"/>
          </a:solidFill>
          <a:latin typeface="Helvetica Light" charset="0"/>
          <a:ea typeface="ＭＳ Ｐゴシック" charset="0"/>
          <a:cs typeface="Helvetica Light" charset="0"/>
          <a:sym typeface="Helvetica Light" charset="0"/>
        </a:defRPr>
      </a:lvl2pPr>
      <a:lvl3pPr algn="ctr" defTabSz="410751" rtl="0" eaLnBrk="0" fontAlgn="base" hangingPunct="0">
        <a:spcBef>
          <a:spcPct val="0"/>
        </a:spcBef>
        <a:spcAft>
          <a:spcPct val="0"/>
        </a:spcAft>
        <a:defRPr sz="5625">
          <a:solidFill>
            <a:srgbClr val="000000"/>
          </a:solidFill>
          <a:latin typeface="Helvetica Light" charset="0"/>
          <a:ea typeface="ＭＳ Ｐゴシック" charset="0"/>
          <a:cs typeface="Helvetica Light" charset="0"/>
          <a:sym typeface="Helvetica Light" charset="0"/>
        </a:defRPr>
      </a:lvl3pPr>
      <a:lvl4pPr algn="ctr" defTabSz="410751" rtl="0" eaLnBrk="0" fontAlgn="base" hangingPunct="0">
        <a:spcBef>
          <a:spcPct val="0"/>
        </a:spcBef>
        <a:spcAft>
          <a:spcPct val="0"/>
        </a:spcAft>
        <a:defRPr sz="5625">
          <a:solidFill>
            <a:srgbClr val="000000"/>
          </a:solidFill>
          <a:latin typeface="Helvetica Light" charset="0"/>
          <a:ea typeface="ＭＳ Ｐゴシック" charset="0"/>
          <a:cs typeface="Helvetica Light" charset="0"/>
          <a:sym typeface="Helvetica Light" charset="0"/>
        </a:defRPr>
      </a:lvl4pPr>
      <a:lvl5pPr algn="ctr" defTabSz="410751" rtl="0" eaLnBrk="0" fontAlgn="base" hangingPunct="0">
        <a:spcBef>
          <a:spcPct val="0"/>
        </a:spcBef>
        <a:spcAft>
          <a:spcPct val="0"/>
        </a:spcAft>
        <a:defRPr sz="5625">
          <a:solidFill>
            <a:srgbClr val="000000"/>
          </a:solidFill>
          <a:latin typeface="Helvetica Light" charset="0"/>
          <a:ea typeface="ＭＳ Ｐゴシック" charset="0"/>
          <a:cs typeface="Helvetica Light" charset="0"/>
          <a:sym typeface="Helvetica Light" charset="0"/>
        </a:defRPr>
      </a:lvl5pPr>
      <a:lvl6pPr marL="321457" algn="ctr" defTabSz="410751" rtl="0" fontAlgn="base" hangingPunct="0">
        <a:spcBef>
          <a:spcPct val="0"/>
        </a:spcBef>
        <a:spcAft>
          <a:spcPct val="0"/>
        </a:spcAft>
        <a:defRPr sz="5625">
          <a:solidFill>
            <a:srgbClr val="000000"/>
          </a:solidFill>
          <a:latin typeface="Helvetica Light" charset="0"/>
          <a:ea typeface="ＭＳ Ｐゴシック" charset="0"/>
          <a:cs typeface="Helvetica Light" charset="0"/>
          <a:sym typeface="Helvetica Light" charset="0"/>
        </a:defRPr>
      </a:lvl6pPr>
      <a:lvl7pPr marL="642915" algn="ctr" defTabSz="410751" rtl="0" fontAlgn="base" hangingPunct="0">
        <a:spcBef>
          <a:spcPct val="0"/>
        </a:spcBef>
        <a:spcAft>
          <a:spcPct val="0"/>
        </a:spcAft>
        <a:defRPr sz="5625">
          <a:solidFill>
            <a:srgbClr val="000000"/>
          </a:solidFill>
          <a:latin typeface="Helvetica Light" charset="0"/>
          <a:ea typeface="ＭＳ Ｐゴシック" charset="0"/>
          <a:cs typeface="Helvetica Light" charset="0"/>
          <a:sym typeface="Helvetica Light" charset="0"/>
        </a:defRPr>
      </a:lvl7pPr>
      <a:lvl8pPr marL="964372" algn="ctr" defTabSz="410751" rtl="0" fontAlgn="base" hangingPunct="0">
        <a:spcBef>
          <a:spcPct val="0"/>
        </a:spcBef>
        <a:spcAft>
          <a:spcPct val="0"/>
        </a:spcAft>
        <a:defRPr sz="5625">
          <a:solidFill>
            <a:srgbClr val="000000"/>
          </a:solidFill>
          <a:latin typeface="Helvetica Light" charset="0"/>
          <a:ea typeface="ＭＳ Ｐゴシック" charset="0"/>
          <a:cs typeface="Helvetica Light" charset="0"/>
          <a:sym typeface="Helvetica Light" charset="0"/>
        </a:defRPr>
      </a:lvl8pPr>
      <a:lvl9pPr marL="1285829" algn="ctr" defTabSz="410751" rtl="0" fontAlgn="base" hangingPunct="0">
        <a:spcBef>
          <a:spcPct val="0"/>
        </a:spcBef>
        <a:spcAft>
          <a:spcPct val="0"/>
        </a:spcAft>
        <a:defRPr sz="5625">
          <a:solidFill>
            <a:srgbClr val="000000"/>
          </a:solidFill>
          <a:latin typeface="Helvetica Light" charset="0"/>
          <a:ea typeface="ＭＳ Ｐゴシック" charset="0"/>
          <a:cs typeface="Helvetica Light" charset="0"/>
          <a:sym typeface="Helvetica Light" charset="0"/>
        </a:defRPr>
      </a:lvl9pPr>
    </p:titleStyle>
    <p:bodyStyle>
      <a:lvl1pPr marL="241093" indent="-241093" algn="l" defTabSz="410751" rtl="0" eaLnBrk="0" fontAlgn="base" hangingPunct="0">
        <a:spcBef>
          <a:spcPts val="2953"/>
        </a:spcBef>
        <a:spcAft>
          <a:spcPct val="0"/>
        </a:spcAft>
        <a:defRPr sz="2953">
          <a:solidFill>
            <a:schemeClr val="tx1"/>
          </a:solidFill>
          <a:latin typeface="Bariol Regular"/>
          <a:ea typeface="+mn-ea"/>
          <a:cs typeface="Bariol Regular"/>
          <a:sym typeface="Helvetica Light" charset="0"/>
        </a:defRPr>
      </a:lvl1pPr>
      <a:lvl2pPr marL="160729" indent="160729" algn="l" defTabSz="410751" rtl="0" eaLnBrk="0" fontAlgn="base" hangingPunct="0">
        <a:spcBef>
          <a:spcPts val="2953"/>
        </a:spcBef>
        <a:spcAft>
          <a:spcPct val="0"/>
        </a:spcAft>
        <a:defRPr sz="2953">
          <a:solidFill>
            <a:srgbClr val="000000"/>
          </a:solidFill>
          <a:latin typeface="Bariol Regular"/>
          <a:ea typeface="Helvetica Light" charset="0"/>
          <a:cs typeface="Bariol Regular"/>
          <a:sym typeface="Helvetica Light" charset="0"/>
        </a:defRPr>
      </a:lvl2pPr>
      <a:lvl3pPr marL="321457" indent="321457" algn="l" defTabSz="410751" rtl="0" eaLnBrk="0" fontAlgn="base" hangingPunct="0">
        <a:spcBef>
          <a:spcPts val="2953"/>
        </a:spcBef>
        <a:spcAft>
          <a:spcPct val="0"/>
        </a:spcAft>
        <a:defRPr sz="2672">
          <a:solidFill>
            <a:srgbClr val="000000"/>
          </a:solidFill>
          <a:latin typeface="Bariol Regular"/>
          <a:ea typeface="Helvetica Light" charset="0"/>
          <a:cs typeface="Bariol Regular"/>
          <a:sym typeface="Helvetica Light" charset="0"/>
        </a:defRPr>
      </a:lvl3pPr>
      <a:lvl4pPr marL="482186" indent="482186" algn="l" defTabSz="410751" rtl="0" eaLnBrk="0" fontAlgn="base" hangingPunct="0">
        <a:spcBef>
          <a:spcPts val="2953"/>
        </a:spcBef>
        <a:spcAft>
          <a:spcPct val="0"/>
        </a:spcAft>
        <a:defRPr sz="2531">
          <a:solidFill>
            <a:srgbClr val="000000"/>
          </a:solidFill>
          <a:latin typeface="Bariol Regular"/>
          <a:ea typeface="Helvetica Light" charset="0"/>
          <a:cs typeface="Bariol Regular"/>
          <a:sym typeface="Helvetica Light" charset="0"/>
        </a:defRPr>
      </a:lvl4pPr>
      <a:lvl5pPr marL="642915" indent="642915" algn="l" defTabSz="410751" rtl="0" eaLnBrk="0" fontAlgn="base" hangingPunct="0">
        <a:spcBef>
          <a:spcPts val="2953"/>
        </a:spcBef>
        <a:spcAft>
          <a:spcPct val="0"/>
        </a:spcAft>
        <a:defRPr sz="2391">
          <a:solidFill>
            <a:srgbClr val="000000"/>
          </a:solidFill>
          <a:latin typeface="Bariol Regular"/>
          <a:ea typeface="Helvetica Light" charset="0"/>
          <a:cs typeface="Bariol Regular"/>
          <a:sym typeface="Helvetica Light" charset="0"/>
        </a:defRPr>
      </a:lvl5pPr>
      <a:lvl6pPr marL="964372" algn="l" defTabSz="410751" rtl="0" fontAlgn="base" hangingPunct="0">
        <a:spcBef>
          <a:spcPts val="2953"/>
        </a:spcBef>
        <a:spcAft>
          <a:spcPct val="0"/>
        </a:spcAft>
        <a:defRPr sz="2531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6pPr>
      <a:lvl7pPr marL="1285829" algn="l" defTabSz="410751" rtl="0" fontAlgn="base" hangingPunct="0">
        <a:spcBef>
          <a:spcPts val="2953"/>
        </a:spcBef>
        <a:spcAft>
          <a:spcPct val="0"/>
        </a:spcAft>
        <a:defRPr sz="2531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7pPr>
      <a:lvl8pPr marL="1607287" algn="l" defTabSz="410751" rtl="0" fontAlgn="base" hangingPunct="0">
        <a:spcBef>
          <a:spcPts val="2953"/>
        </a:spcBef>
        <a:spcAft>
          <a:spcPct val="0"/>
        </a:spcAft>
        <a:defRPr sz="2531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8pPr>
      <a:lvl9pPr marL="1928744" algn="l" defTabSz="410751" rtl="0" fontAlgn="base" hangingPunct="0">
        <a:spcBef>
          <a:spcPts val="2953"/>
        </a:spcBef>
        <a:spcAft>
          <a:spcPct val="0"/>
        </a:spcAft>
        <a:defRPr sz="2531">
          <a:solidFill>
            <a:srgbClr val="000000"/>
          </a:solidFill>
          <a:latin typeface="+mn-lt"/>
          <a:ea typeface="Helvetica Light" charset="0"/>
          <a:cs typeface="+mn-cs"/>
          <a:sym typeface="Helvetica Light" charset="0"/>
        </a:defRPr>
      </a:lvl9pPr>
    </p:bodyStyle>
    <p:otherStyle>
      <a:defPPr>
        <a:defRPr lang="en-US"/>
      </a:defPPr>
      <a:lvl1pPr marL="0" algn="l" defTabSz="321457" rtl="0" eaLnBrk="1" latinLnBrk="0" hangingPunct="1">
        <a:defRPr sz="1266" kern="1200">
          <a:solidFill>
            <a:schemeClr val="tx1"/>
          </a:solidFill>
          <a:latin typeface="+mn-lt"/>
          <a:ea typeface="+mn-ea"/>
          <a:cs typeface="+mn-cs"/>
        </a:defRPr>
      </a:lvl1pPr>
      <a:lvl2pPr marL="321457" algn="l" defTabSz="321457" rtl="0" eaLnBrk="1" latinLnBrk="0" hangingPunct="1">
        <a:defRPr sz="1266" kern="1200">
          <a:solidFill>
            <a:schemeClr val="tx1"/>
          </a:solidFill>
          <a:latin typeface="+mn-lt"/>
          <a:ea typeface="+mn-ea"/>
          <a:cs typeface="+mn-cs"/>
        </a:defRPr>
      </a:lvl2pPr>
      <a:lvl3pPr marL="642915" algn="l" defTabSz="321457" rtl="0" eaLnBrk="1" latinLnBrk="0" hangingPunct="1">
        <a:defRPr sz="1266" kern="1200">
          <a:solidFill>
            <a:schemeClr val="tx1"/>
          </a:solidFill>
          <a:latin typeface="+mn-lt"/>
          <a:ea typeface="+mn-ea"/>
          <a:cs typeface="+mn-cs"/>
        </a:defRPr>
      </a:lvl3pPr>
      <a:lvl4pPr marL="964372" algn="l" defTabSz="321457" rtl="0" eaLnBrk="1" latinLnBrk="0" hangingPunct="1">
        <a:defRPr sz="1266" kern="1200">
          <a:solidFill>
            <a:schemeClr val="tx1"/>
          </a:solidFill>
          <a:latin typeface="+mn-lt"/>
          <a:ea typeface="+mn-ea"/>
          <a:cs typeface="+mn-cs"/>
        </a:defRPr>
      </a:lvl4pPr>
      <a:lvl5pPr marL="1285829" algn="l" defTabSz="321457" rtl="0" eaLnBrk="1" latinLnBrk="0" hangingPunct="1">
        <a:defRPr sz="1266" kern="1200">
          <a:solidFill>
            <a:schemeClr val="tx1"/>
          </a:solidFill>
          <a:latin typeface="+mn-lt"/>
          <a:ea typeface="+mn-ea"/>
          <a:cs typeface="+mn-cs"/>
        </a:defRPr>
      </a:lvl5pPr>
      <a:lvl6pPr marL="1607287" algn="l" defTabSz="321457" rtl="0" eaLnBrk="1" latinLnBrk="0" hangingPunct="1">
        <a:defRPr sz="1266" kern="1200">
          <a:solidFill>
            <a:schemeClr val="tx1"/>
          </a:solidFill>
          <a:latin typeface="+mn-lt"/>
          <a:ea typeface="+mn-ea"/>
          <a:cs typeface="+mn-cs"/>
        </a:defRPr>
      </a:lvl6pPr>
      <a:lvl7pPr marL="1928744" algn="l" defTabSz="321457" rtl="0" eaLnBrk="1" latinLnBrk="0" hangingPunct="1">
        <a:defRPr sz="1266" kern="1200">
          <a:solidFill>
            <a:schemeClr val="tx1"/>
          </a:solidFill>
          <a:latin typeface="+mn-lt"/>
          <a:ea typeface="+mn-ea"/>
          <a:cs typeface="+mn-cs"/>
        </a:defRPr>
      </a:lvl7pPr>
      <a:lvl8pPr marL="2250201" algn="l" defTabSz="321457" rtl="0" eaLnBrk="1" latinLnBrk="0" hangingPunct="1">
        <a:defRPr sz="1266" kern="1200">
          <a:solidFill>
            <a:schemeClr val="tx1"/>
          </a:solidFill>
          <a:latin typeface="+mn-lt"/>
          <a:ea typeface="+mn-ea"/>
          <a:cs typeface="+mn-cs"/>
        </a:defRPr>
      </a:lvl8pPr>
      <a:lvl9pPr marL="2571659" algn="l" defTabSz="321457" rtl="0" eaLnBrk="1" latinLnBrk="0" hangingPunct="1">
        <a:defRPr sz="126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ustomXml" Target="../../customXml/item1.xml"/><Relationship Id="rId2" Type="http://schemas.openxmlformats.org/officeDocument/2006/relationships/customXml" Target="../../customXml/item2.xml"/><Relationship Id="rId1" Type="http://schemas.openxmlformats.org/officeDocument/2006/relationships/customXml" Target="../../customXml/item3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3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92644" y="1452045"/>
            <a:ext cx="6799748" cy="1822703"/>
          </a:xfrm>
        </p:spPr>
        <p:txBody>
          <a:bodyPr/>
          <a:lstStyle/>
          <a:p>
            <a:pPr>
              <a:lnSpc>
                <a:spcPct val="90000"/>
              </a:lnSpc>
              <a:defRPr/>
            </a:pPr>
            <a:r>
              <a:rPr lang="hu-HU" sz="6187"/>
              <a:t>Modern multiplatform fejlesztés</a:t>
            </a:r>
            <a:endParaRPr lang="en-US" sz="6187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2644" y="3289778"/>
            <a:ext cx="6328828" cy="1420067"/>
          </a:xfrm>
        </p:spPr>
        <p:txBody>
          <a:bodyPr/>
          <a:lstStyle/>
          <a:p>
            <a:pPr>
              <a:spcBef>
                <a:spcPts val="1687"/>
              </a:spcBef>
              <a:defRPr/>
            </a:pPr>
            <a:r>
              <a:rPr lang="hu-HU" dirty="0" err="1" smtClean="0">
                <a:cs typeface="Helvetica Light" charset="0"/>
              </a:rPr>
              <a:t>Typescript</a:t>
            </a:r>
            <a:r>
              <a:rPr lang="hu-HU" dirty="0">
                <a:cs typeface="Helvetica Light" charset="0"/>
              </a:rPr>
              <a:t>, </a:t>
            </a:r>
            <a:r>
              <a:rPr lang="hu-HU" dirty="0" smtClean="0">
                <a:cs typeface="Helvetica Light" charset="0"/>
              </a:rPr>
              <a:t>modern C++</a:t>
            </a:r>
          </a:p>
          <a:p>
            <a:pPr>
              <a:spcBef>
                <a:spcPts val="1687"/>
              </a:spcBef>
              <a:defRPr/>
            </a:pPr>
            <a:r>
              <a:rPr lang="hu-HU" dirty="0" smtClean="0">
                <a:cs typeface="Helvetica Light" charset="0"/>
              </a:rPr>
              <a:t>Vincze Márk</a:t>
            </a:r>
            <a:endParaRPr lang="en-US" dirty="0">
              <a:cs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275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Demó</a:t>
            </a:r>
            <a:endParaRPr lang="hu-H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smtClean="0"/>
              <a:t>Összetett alkalmazás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5212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7479" y="2426600"/>
            <a:ext cx="7407797" cy="13366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8086" dirty="0" err="1">
                <a:solidFill>
                  <a:prstClr val="black"/>
                </a:solidFill>
                <a:latin typeface="Bariol Light" panose="02000506040000020003" charset="0"/>
                <a:cs typeface="Bariol Regular"/>
                <a:sym typeface="Helvetica Light" charset="0"/>
              </a:rPr>
              <a:t>Multiplatform</a:t>
            </a:r>
            <a:r>
              <a:rPr lang="hu-HU" sz="8086" dirty="0">
                <a:solidFill>
                  <a:prstClr val="black"/>
                </a:solidFill>
                <a:latin typeface="Bariol Light" panose="02000506040000020003" charset="0"/>
                <a:cs typeface="Bariol Regular"/>
                <a:sym typeface="Helvetica Light" charset="0"/>
              </a:rPr>
              <a:t> C++</a:t>
            </a:r>
          </a:p>
        </p:txBody>
      </p:sp>
    </p:spTree>
    <p:extLst>
      <p:ext uri="{BB962C8B-B14F-4D97-AF65-F5344CB8AC3E}">
        <p14:creationId xmlns:p14="http://schemas.microsoft.com/office/powerpoint/2010/main" val="256557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C++: mikor érdemes?</a:t>
            </a:r>
            <a:endParaRPr lang="hu-H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0445" y="1180379"/>
            <a:ext cx="8303266" cy="4810311"/>
          </a:xfrm>
        </p:spPr>
        <p:txBody>
          <a:bodyPr/>
          <a:lstStyle/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dirty="0" smtClean="0"/>
              <a:t>Önálló, egységbezárt komponensek</a:t>
            </a:r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dirty="0" smtClean="0"/>
              <a:t>Bonyolult algoritmusok</a:t>
            </a:r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dirty="0" smtClean="0"/>
              <a:t>Időkritikus alkalmazások, teljesítményoptimalizálás</a:t>
            </a:r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dirty="0" smtClean="0"/>
              <a:t>Titkosítás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  <p:pic>
        <p:nvPicPr>
          <p:cNvPr id="1026" name="Picture 2" descr="https://autsoftstatic.blob.core.windows.net/contentimg/d03059f9-9625-4791-9f39-375f4fc67887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59" b="12305"/>
          <a:stretch/>
        </p:blipFill>
        <p:spPr bwMode="auto">
          <a:xfrm>
            <a:off x="403667" y="3484689"/>
            <a:ext cx="4706156" cy="264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0867" y="3484689"/>
            <a:ext cx="1587134" cy="2645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751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upload.wikimedia.org/wikipedia/commons/d/da/BjarneStroustru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192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ISO szabványosítás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Legfrissebb: C++11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Előző verzió: C++98, 13 </a:t>
            </a:r>
            <a:r>
              <a:rPr lang="hu-HU" dirty="0" smtClean="0"/>
              <a:t>évvel korábban!</a:t>
            </a:r>
            <a:endParaRPr lang="hu-HU" dirty="0"/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C++14: minor, hibajavítások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C++17: major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Fő cél az osztálykönyvtárak bővítése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http://isocpp.org</a:t>
            </a:r>
          </a:p>
          <a:p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676305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31.media.tumblr.com/tumblr_leimsh3O7U1qe0eclo1_r1_5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4554"/>
            <a:ext cx="9144000" cy="5504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081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Automatikus memóriakezelés</a:t>
            </a:r>
            <a:endParaRPr lang="hu-H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03667" y="3150556"/>
            <a:ext cx="8303266" cy="2833623"/>
          </a:xfrm>
        </p:spPr>
        <p:txBody>
          <a:bodyPr/>
          <a:lstStyle/>
          <a:p>
            <a:pPr>
              <a:spcBef>
                <a:spcPts val="0"/>
              </a:spcBef>
              <a:tabLst>
                <a:tab pos="879543" algn="l"/>
              </a:tabLst>
            </a:pPr>
            <a:r>
              <a:rPr lang="hu-HU" sz="225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use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_</a:t>
            </a:r>
            <a:r>
              <a:rPr lang="hu-HU" sz="225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(int x)</a:t>
            </a:r>
          </a:p>
          <a:p>
            <a:pPr>
              <a:spcBef>
                <a:spcPts val="0"/>
              </a:spcBef>
              <a:tabLst>
                <a:tab pos="879543" algn="l"/>
              </a:tabLst>
            </a:pP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>
              <a:spcBef>
                <a:spcPts val="0"/>
              </a:spcBef>
              <a:tabLst>
                <a:tab pos="879543" algn="l"/>
              </a:tabLst>
            </a:pPr>
            <a:r>
              <a:rPr lang="hu-HU" sz="225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hu-HU" sz="225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* </a:t>
            </a:r>
            <a:r>
              <a:rPr lang="hu-HU" sz="225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hu-HU" sz="225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u-HU" sz="225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spcBef>
                <a:spcPts val="0"/>
              </a:spcBef>
              <a:tabLst>
                <a:tab pos="879543" algn="l"/>
              </a:tabLst>
            </a:pP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...</a:t>
            </a:r>
          </a:p>
          <a:p>
            <a:pPr>
              <a:spcBef>
                <a:spcPts val="0"/>
              </a:spcBef>
              <a:tabLst>
                <a:tab pos="879543" algn="l"/>
              </a:tabLst>
            </a:pPr>
            <a:r>
              <a:rPr lang="hu-HU" sz="225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GB" sz="225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GB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GB" sz="225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GB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100) </a:t>
            </a:r>
            <a:r>
              <a:rPr lang="en-GB" sz="225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GB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GB" sz="225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std</a:t>
            </a:r>
            <a:r>
              <a:rPr lang="en-GB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::</a:t>
            </a:r>
            <a:r>
              <a:rPr lang="en-GB" sz="225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runtime_error</a:t>
            </a:r>
            <a:r>
              <a:rPr lang="en-GB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GB" sz="225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"error!"</a:t>
            </a:r>
            <a:r>
              <a:rPr lang="en-GB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hu-HU" sz="225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spcBef>
                <a:spcPts val="0"/>
              </a:spcBef>
              <a:tabLst>
                <a:tab pos="879543" algn="l"/>
              </a:tabLst>
            </a:pP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...</a:t>
            </a:r>
          </a:p>
          <a:p>
            <a:pPr>
              <a:spcBef>
                <a:spcPts val="0"/>
              </a:spcBef>
              <a:tabLst>
                <a:tab pos="879543" algn="l"/>
              </a:tabLst>
            </a:pPr>
            <a:r>
              <a:rPr lang="hu-HU" sz="225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hu-HU" sz="225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delete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spcBef>
                <a:spcPts val="0"/>
              </a:spcBef>
              <a:tabLst>
                <a:tab pos="879543" algn="l"/>
              </a:tabLst>
            </a:pP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hu-HU" sz="225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20445" y="1251482"/>
            <a:ext cx="8303266" cy="13421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584200" rtl="0" eaLnBrk="0" fontAlgn="base" hangingPunct="0">
              <a:spcBef>
                <a:spcPts val="360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Bariol Regular"/>
                <a:ea typeface="+mn-ea"/>
                <a:cs typeface="Bariol Regular"/>
                <a:sym typeface="Helvetica Light" charset="0"/>
              </a:defRPr>
            </a:lvl1pPr>
            <a:lvl2pPr marL="228600" indent="2286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2pPr>
            <a:lvl3pPr marL="457200" indent="4572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3pPr>
            <a:lvl4pPr marL="685800" indent="6858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4pPr>
            <a:lvl5pPr marL="914400" indent="9144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5pPr>
            <a:lvl6pPr marL="13716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6pPr>
            <a:lvl7pPr marL="18288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7pPr>
            <a:lvl8pPr marL="22860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8pPr>
            <a:lvl9pPr marL="27432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9pPr>
          </a:lstStyle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sz="2953" kern="0" dirty="0">
                <a:solidFill>
                  <a:prstClr val="black"/>
                </a:solidFill>
              </a:rPr>
              <a:t>Pointerek használata veszélyes</a:t>
            </a:r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sz="2953" kern="0" dirty="0">
                <a:solidFill>
                  <a:prstClr val="black"/>
                </a:solidFill>
              </a:rPr>
              <a:t>Könnyű </a:t>
            </a:r>
            <a:r>
              <a:rPr lang="hu-HU" sz="2953" kern="0" dirty="0" err="1">
                <a:solidFill>
                  <a:prstClr val="black"/>
                </a:solidFill>
              </a:rPr>
              <a:t>memory</a:t>
            </a:r>
            <a:r>
              <a:rPr lang="hu-HU" sz="2953" kern="0" dirty="0">
                <a:solidFill>
                  <a:prstClr val="black"/>
                </a:solidFill>
              </a:rPr>
              <a:t> </a:t>
            </a:r>
            <a:r>
              <a:rPr lang="hu-HU" sz="2953" kern="0" dirty="0" err="1">
                <a:solidFill>
                  <a:prstClr val="black"/>
                </a:solidFill>
              </a:rPr>
              <a:t>leaket</a:t>
            </a:r>
            <a:r>
              <a:rPr lang="hu-HU" sz="2953" kern="0" dirty="0">
                <a:solidFill>
                  <a:prstClr val="black"/>
                </a:solidFill>
              </a:rPr>
              <a:t> okozni</a:t>
            </a:r>
          </a:p>
        </p:txBody>
      </p:sp>
    </p:spTree>
    <p:extLst>
      <p:ext uri="{BB962C8B-B14F-4D97-AF65-F5344CB8AC3E}">
        <p14:creationId xmlns:p14="http://schemas.microsoft.com/office/powerpoint/2010/main" val="1961809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Automatikus memóriakezelés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20445" y="1251482"/>
            <a:ext cx="8303266" cy="1342185"/>
          </a:xfrm>
        </p:spPr>
        <p:txBody>
          <a:bodyPr/>
          <a:lstStyle/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dirty="0" smtClean="0"/>
              <a:t>Smart pointer: automatikus felszabadítás</a:t>
            </a:r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dirty="0" err="1" smtClean="0"/>
              <a:t>Shared</a:t>
            </a:r>
            <a:r>
              <a:rPr lang="hu-HU" dirty="0" smtClean="0"/>
              <a:t> </a:t>
            </a:r>
            <a:r>
              <a:rPr lang="hu-HU" dirty="0" err="1" smtClean="0"/>
              <a:t>ownership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03667" y="3150555"/>
            <a:ext cx="8303266" cy="3118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584200" rtl="0" eaLnBrk="0" fontAlgn="base" hangingPunct="0">
              <a:spcBef>
                <a:spcPts val="360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Bariol Regular"/>
                <a:ea typeface="+mn-ea"/>
                <a:cs typeface="Bariol Regular"/>
                <a:sym typeface="Helvetica Light" charset="0"/>
              </a:defRPr>
            </a:lvl1pPr>
            <a:lvl2pPr marL="228600" indent="2286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2pPr>
            <a:lvl3pPr marL="457200" indent="4572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3pPr>
            <a:lvl4pPr marL="685800" indent="6858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4pPr>
            <a:lvl5pPr marL="914400" indent="9144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5pPr>
            <a:lvl6pPr marL="13716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6pPr>
            <a:lvl7pPr marL="18288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7pPr>
            <a:lvl8pPr marL="22860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8pPr>
            <a:lvl9pPr marL="27432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9pPr>
          </a:lstStyle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u-HU" sz="225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use</a:t>
            </a: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_</a:t>
            </a:r>
            <a:r>
              <a:rPr lang="hu-HU" sz="225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(int x)</a:t>
            </a: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hu-HU" sz="225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std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::</a:t>
            </a:r>
            <a:r>
              <a:rPr lang="hu-HU" sz="225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shared</a:t>
            </a:r>
            <a:r>
              <a:rPr lang="hu-HU" sz="225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_</a:t>
            </a:r>
            <a:r>
              <a:rPr lang="hu-HU" sz="225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ptr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hu-HU" sz="225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hu-HU" sz="225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</a:t>
            </a:r>
            <a:r>
              <a:rPr lang="hu-HU" sz="225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std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::</a:t>
            </a:r>
            <a:r>
              <a:rPr lang="hu-HU" sz="225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make</a:t>
            </a:r>
            <a:r>
              <a:rPr lang="hu-HU" sz="225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_</a:t>
            </a:r>
            <a:r>
              <a:rPr lang="hu-HU" sz="225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shared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hu-HU" sz="225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</a:t>
            </a: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hu-HU" sz="2250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...</a:t>
            </a: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GB" sz="225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GB" sz="225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100) </a:t>
            </a:r>
            <a:r>
              <a:rPr lang="en-GB" sz="225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GB" sz="225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std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::</a:t>
            </a:r>
            <a:r>
              <a:rPr lang="en-GB" sz="2250" kern="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runtime_error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GB" sz="2250" kern="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"error!"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hu-HU" sz="2250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...</a:t>
            </a: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hu-HU" sz="225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77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Automatikus memóriakezelés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/>
          </p:nvPr>
        </p:nvSpPr>
        <p:spPr>
          <a:xfrm>
            <a:off x="420445" y="1251482"/>
            <a:ext cx="8303266" cy="1701371"/>
          </a:xfrm>
        </p:spPr>
        <p:txBody>
          <a:bodyPr/>
          <a:lstStyle/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dirty="0" err="1" smtClean="0"/>
              <a:t>Scoped</a:t>
            </a:r>
            <a:r>
              <a:rPr lang="hu-HU" dirty="0" smtClean="0"/>
              <a:t> </a:t>
            </a:r>
            <a:r>
              <a:rPr lang="hu-HU" dirty="0" err="1" smtClean="0"/>
              <a:t>variable</a:t>
            </a:r>
            <a:endParaRPr lang="hu-HU" dirty="0" smtClean="0"/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dirty="0" smtClean="0"/>
              <a:t>Egyszerű, biztonságos</a:t>
            </a:r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dirty="0" smtClean="0"/>
              <a:t>Modern C++ </a:t>
            </a:r>
            <a:r>
              <a:rPr lang="hu-HU" i="1" dirty="0" smtClean="0"/>
              <a:t>stílus</a:t>
            </a:r>
            <a:endParaRPr lang="hu-HU" i="1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03667" y="3150555"/>
            <a:ext cx="8303266" cy="3118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584200" rtl="0" eaLnBrk="0" fontAlgn="base" hangingPunct="0">
              <a:spcBef>
                <a:spcPts val="360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Bariol Regular"/>
                <a:ea typeface="+mn-ea"/>
                <a:cs typeface="Bariol Regular"/>
                <a:sym typeface="Helvetica Light" charset="0"/>
              </a:defRPr>
            </a:lvl1pPr>
            <a:lvl2pPr marL="228600" indent="2286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2pPr>
            <a:lvl3pPr marL="457200" indent="4572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3pPr>
            <a:lvl4pPr marL="685800" indent="6858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4pPr>
            <a:lvl5pPr marL="914400" indent="9144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5pPr>
            <a:lvl6pPr marL="13716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6pPr>
            <a:lvl7pPr marL="18288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7pPr>
            <a:lvl8pPr marL="22860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8pPr>
            <a:lvl9pPr marL="27432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9pPr>
          </a:lstStyle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u-HU" sz="225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use</a:t>
            </a: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_</a:t>
            </a:r>
            <a:r>
              <a:rPr lang="hu-HU" sz="225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(int x)</a:t>
            </a: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hu-HU" sz="225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gadget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hu-HU" sz="225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hu-HU" sz="225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hu-HU" sz="2250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...</a:t>
            </a: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GB" sz="225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GB" sz="2250" kern="0" dirty="0">
                <a:solidFill>
                  <a:srgbClr val="80808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100) </a:t>
            </a:r>
            <a:r>
              <a:rPr lang="en-GB" sz="2250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GB" sz="2250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std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::</a:t>
            </a:r>
            <a:r>
              <a:rPr lang="en-GB" sz="2250" kern="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runtime_error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GB" sz="2250" kern="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"error!"</a:t>
            </a:r>
            <a:r>
              <a:rPr lang="en-GB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hu-HU" sz="2250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...</a:t>
            </a:r>
          </a:p>
          <a:p>
            <a:pPr>
              <a:spcBef>
                <a:spcPts val="0"/>
              </a:spcBef>
              <a:tabLst>
                <a:tab pos="879543" algn="l"/>
                <a:tab pos="1387401" algn="l"/>
              </a:tabLst>
            </a:pPr>
            <a:r>
              <a:rPr lang="hu-HU" sz="2250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hu-HU" sz="225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581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360" dirty="0" smtClean="0"/>
              <a:t>Drága erőforrások átadása</a:t>
            </a:r>
            <a:endParaRPr lang="hu-HU" sz="436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197" y="1242950"/>
            <a:ext cx="3926984" cy="4814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049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Tartalom</a:t>
            </a:r>
            <a:endParaRPr lang="hu-HU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smtClean="0"/>
              <a:t>Multiplatform fejlesztés</a:t>
            </a:r>
          </a:p>
          <a:p>
            <a:pPr marL="723279" lvl="2" indent="-401822">
              <a:buFont typeface="Arial" panose="020B0604020202020204" pitchFamily="34" charset="0"/>
              <a:buChar char="•"/>
            </a:pPr>
            <a:r>
              <a:rPr lang="hu-HU" sz="2250"/>
              <a:t>Implementáció platformonként</a:t>
            </a:r>
          </a:p>
          <a:p>
            <a:pPr marL="723279" lvl="2" indent="-401822">
              <a:buFont typeface="Arial" panose="020B0604020202020204" pitchFamily="34" charset="0"/>
              <a:buChar char="•"/>
            </a:pPr>
            <a:r>
              <a:rPr lang="hu-HU" sz="2250"/>
              <a:t>Portolás</a:t>
            </a:r>
          </a:p>
          <a:p>
            <a:pPr marL="723279" lvl="2" indent="-401822">
              <a:buFont typeface="Arial" panose="020B0604020202020204" pitchFamily="34" charset="0"/>
              <a:buChar char="•"/>
            </a:pPr>
            <a:r>
              <a:rPr lang="hu-HU" sz="2250" b="1">
                <a:latin typeface="Bariol Bold" panose="02000506040000020003" pitchFamily="2" charset="0"/>
              </a:rPr>
              <a:t>„Igazi” multiplatform fejlesztés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smtClean="0"/>
              <a:t>TypeScript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smtClean="0"/>
              <a:t>C++</a:t>
            </a:r>
            <a:endParaRPr lang="hu-HU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61031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z="4360" dirty="0" smtClean="0"/>
              <a:t>Drága erőforrások átadása</a:t>
            </a:r>
            <a:endParaRPr lang="hu-HU" sz="4360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03667" y="2617392"/>
            <a:ext cx="8303266" cy="533164"/>
          </a:xfrm>
        </p:spPr>
        <p:txBody>
          <a:bodyPr/>
          <a:lstStyle/>
          <a:p>
            <a:pPr defTabSz="642915" eaLnBrk="1" fontAlgn="auto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hu-HU" sz="2391" kern="12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/>
                <a:cs typeface="Consolas" panose="020B0609020204030204" pitchFamily="49" charset="0"/>
              </a:rPr>
              <a:t>?</a:t>
            </a:r>
            <a:r>
              <a:rPr lang="hu-HU" sz="2391" kern="1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/>
                <a:cs typeface="Consolas" panose="020B0609020204030204" pitchFamily="49" charset="0"/>
              </a:rPr>
              <a:t> </a:t>
            </a:r>
            <a:r>
              <a:rPr lang="hu-HU" sz="2391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/>
                <a:cs typeface="Consolas" panose="020B0609020204030204" pitchFamily="49" charset="0"/>
              </a:rPr>
              <a:t>createData</a:t>
            </a:r>
            <a:r>
              <a:rPr lang="hu-HU" sz="2391" kern="1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/>
                <a:cs typeface="Consolas" panose="020B0609020204030204" pitchFamily="49" charset="0"/>
              </a:rPr>
              <a:t>();</a:t>
            </a:r>
            <a:endParaRPr lang="hu-HU" sz="2391" kern="1200" dirty="0">
              <a:solidFill>
                <a:srgbClr val="20242D"/>
              </a:solidFill>
              <a:latin typeface="Consolas" panose="020B0609020204030204" pitchFamily="49" charset="0"/>
              <a:ea typeface="Calibri"/>
              <a:cs typeface="Consolas" panose="020B0609020204030204" pitchFamily="49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420444" y="1251482"/>
            <a:ext cx="8032179" cy="13659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584200" rtl="0" eaLnBrk="0" fontAlgn="base" hangingPunct="0">
              <a:spcBef>
                <a:spcPts val="360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Bariol Regular"/>
                <a:ea typeface="+mn-ea"/>
                <a:cs typeface="Bariol Regular"/>
                <a:sym typeface="Helvetica Light" charset="0"/>
              </a:defRPr>
            </a:lvl1pPr>
            <a:lvl2pPr marL="228600" indent="2286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2pPr>
            <a:lvl3pPr marL="457200" indent="4572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3pPr>
            <a:lvl4pPr marL="685800" indent="6858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4pPr>
            <a:lvl5pPr marL="914400" indent="9144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5pPr>
            <a:lvl6pPr marL="13716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6pPr>
            <a:lvl7pPr marL="18288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7pPr>
            <a:lvl8pPr marL="22860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8pPr>
            <a:lvl9pPr marL="27432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9pPr>
          </a:lstStyle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sz="2953" kern="0" dirty="0">
                <a:solidFill>
                  <a:prstClr val="black"/>
                </a:solidFill>
              </a:rPr>
              <a:t>Hogyan adjunk vissza egy nagyméretű tömböt?</a:t>
            </a:r>
          </a:p>
        </p:txBody>
      </p:sp>
      <p:graphicFrame>
        <p:nvGraphicFramePr>
          <p:cNvPr id="7" name="Content Placeholder 3"/>
          <p:cNvGraphicFramePr>
            <a:graphicFrameLocks/>
          </p:cNvGraphicFramePr>
          <p:nvPr>
            <p:extLst/>
          </p:nvPr>
        </p:nvGraphicFramePr>
        <p:xfrm>
          <a:off x="400667" y="3596067"/>
          <a:ext cx="8229600" cy="2028535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5256423"/>
                <a:gridCol w="2973177"/>
              </a:tblGrid>
              <a:tr h="370046">
                <a:tc>
                  <a:txBody>
                    <a:bodyPr/>
                    <a:lstStyle/>
                    <a:p>
                      <a:pPr algn="l"/>
                      <a:r>
                        <a:rPr lang="hu-HU" sz="1800" dirty="0" smtClean="0">
                          <a:latin typeface="Bariol Regular" panose="02000506040000020003" charset="0"/>
                        </a:rPr>
                        <a:t>Megoldás</a:t>
                      </a:r>
                      <a:endParaRPr lang="hu-HU" sz="1800" dirty="0">
                        <a:latin typeface="Bariol Regular" panose="02000506040000020003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1800" dirty="0" smtClean="0">
                          <a:latin typeface="Bariol Regular" panose="02000506040000020003" charset="0"/>
                        </a:rPr>
                        <a:t>Hátrány</a:t>
                      </a:r>
                      <a:endParaRPr lang="hu-HU" sz="1800" dirty="0">
                        <a:latin typeface="Bariol Regular" panose="02000506040000020003" charset="0"/>
                      </a:endParaRPr>
                    </a:p>
                  </a:txBody>
                  <a:tcPr anchor="ctr"/>
                </a:tc>
              </a:tr>
              <a:tr h="504918">
                <a:tc>
                  <a:txBody>
                    <a:bodyPr/>
                    <a:lstStyle/>
                    <a:p>
                      <a:pPr algn="l"/>
                      <a:r>
                        <a:rPr lang="hu-HU" sz="1700" kern="1200" dirty="0" err="1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std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::</a:t>
                      </a:r>
                      <a:r>
                        <a:rPr lang="hu-HU" sz="1700" kern="1200" dirty="0" err="1" smtClean="0">
                          <a:solidFill>
                            <a:srgbClr val="2B91AF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vector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&lt;</a:t>
                      </a:r>
                      <a:r>
                        <a:rPr lang="hu-HU" sz="1700" kern="1200" dirty="0" smtClean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int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&gt; </a:t>
                      </a:r>
                      <a:r>
                        <a:rPr lang="hu-HU" sz="1700" kern="1200" dirty="0" err="1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createData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();</a:t>
                      </a:r>
                      <a:endParaRPr lang="hu-H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1800" dirty="0" smtClean="0">
                          <a:latin typeface="Bariol Regular" panose="02000506040000020003" charset="0"/>
                        </a:rPr>
                        <a:t>Másolás</a:t>
                      </a:r>
                      <a:endParaRPr lang="hu-HU" sz="1800" dirty="0">
                        <a:latin typeface="Bariol Regular" panose="02000506040000020003" charset="0"/>
                      </a:endParaRPr>
                    </a:p>
                  </a:txBody>
                  <a:tcPr anchor="ctr"/>
                </a:tc>
              </a:tr>
              <a:tr h="504918">
                <a:tc>
                  <a:txBody>
                    <a:bodyPr/>
                    <a:lstStyle/>
                    <a:p>
                      <a:pPr algn="l"/>
                      <a:r>
                        <a:rPr lang="hu-HU" sz="1700" kern="1200" dirty="0" err="1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std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::</a:t>
                      </a:r>
                      <a:r>
                        <a:rPr lang="hu-HU" sz="1700" kern="1200" dirty="0" err="1" smtClean="0">
                          <a:solidFill>
                            <a:srgbClr val="2B91AF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vector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&lt;</a:t>
                      </a:r>
                      <a:r>
                        <a:rPr lang="hu-HU" sz="1700" kern="1200" dirty="0" smtClean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int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&gt;* </a:t>
                      </a:r>
                      <a:r>
                        <a:rPr lang="hu-HU" sz="1700" kern="1200" dirty="0" err="1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createData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();</a:t>
                      </a:r>
                      <a:endParaRPr lang="hu-H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1800" dirty="0" smtClean="0">
                          <a:latin typeface="Bariol Regular" panose="02000506040000020003" charset="0"/>
                        </a:rPr>
                        <a:t>Memóriakezelés</a:t>
                      </a:r>
                      <a:endParaRPr lang="hu-HU" sz="1800" dirty="0">
                        <a:latin typeface="Bariol Regular" panose="02000506040000020003" charset="0"/>
                      </a:endParaRPr>
                    </a:p>
                  </a:txBody>
                  <a:tcPr anchor="ctr"/>
                </a:tc>
              </a:tr>
              <a:tr h="648653">
                <a:tc>
                  <a:txBody>
                    <a:bodyPr/>
                    <a:lstStyle/>
                    <a:p>
                      <a:pPr algn="l"/>
                      <a:r>
                        <a:rPr lang="hu-HU" sz="1700" kern="1200" dirty="0" err="1" smtClean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  <a:cs typeface="+mn-cs"/>
                        </a:rPr>
                        <a:t>void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hu-HU" sz="1700" kern="1200" dirty="0" err="1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createData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(</a:t>
                      </a:r>
                      <a:r>
                        <a:rPr lang="hu-HU" sz="1700" kern="1200" dirty="0" err="1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std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::</a:t>
                      </a:r>
                      <a:r>
                        <a:rPr lang="hu-HU" sz="1700" kern="1200" dirty="0" err="1" smtClean="0">
                          <a:solidFill>
                            <a:srgbClr val="2B91AF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vector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&lt;</a:t>
                      </a:r>
                      <a:r>
                        <a:rPr lang="hu-HU" sz="1700" kern="1200" dirty="0" smtClean="0">
                          <a:solidFill>
                            <a:srgbClr val="0000FF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int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&gt;&amp; </a:t>
                      </a:r>
                      <a:r>
                        <a:rPr lang="hu-HU" sz="1700" kern="1200" dirty="0" err="1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result</a:t>
                      </a:r>
                      <a:r>
                        <a:rPr lang="hu-HU" sz="1700" kern="1200" dirty="0" smtClean="0">
                          <a:solidFill>
                            <a:srgbClr val="000000"/>
                          </a:solidFill>
                          <a:effectLst/>
                          <a:latin typeface="Consolas" panose="020B0609020204030204" pitchFamily="49" charset="0"/>
                          <a:ea typeface="Calibri" panose="020F0502020204030204" pitchFamily="34" charset="0"/>
                        </a:rPr>
                        <a:t>);</a:t>
                      </a:r>
                      <a:endParaRPr lang="hu-HU" sz="17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hu-HU" sz="1800" dirty="0" smtClean="0">
                          <a:latin typeface="Bariol Regular" panose="02000506040000020003" charset="0"/>
                        </a:rPr>
                        <a:t>Nehezen olvasható, operátorokra nem működik</a:t>
                      </a:r>
                      <a:endParaRPr lang="hu-HU" sz="1800" dirty="0">
                        <a:latin typeface="Bariol Regular" panose="02000506040000020003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2735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Move-szemantika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339643" y="1173599"/>
            <a:ext cx="8229600" cy="58473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spcAft>
                <a:spcPct val="0"/>
              </a:spcAft>
              <a:buNone/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sym typeface="Helvetica Light" charset="0"/>
              </a:rPr>
              <a:t>std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sym typeface="Helvetica Light" charset="0"/>
              </a:rPr>
              <a:t>::</a:t>
            </a:r>
            <a:r>
              <a:rPr lang="hu-HU" sz="225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sym typeface="Helvetica Light" charset="0"/>
              </a:rPr>
              <a:t>vector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sym typeface="Helvetica Light" charset="0"/>
              </a:rPr>
              <a:t>&lt;</a:t>
            </a:r>
            <a:r>
              <a:rPr lang="hu-HU" sz="225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sym typeface="Helvetica Light" charset="0"/>
              </a:rPr>
              <a:t>int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sym typeface="Helvetica Light" charset="0"/>
              </a:rPr>
              <a:t>&gt;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sym typeface="Helvetica Light" charset="0"/>
              </a:rPr>
              <a:t>createData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sym typeface="Helvetica Light" charset="0"/>
              </a:rPr>
              <a:t>();</a:t>
            </a:r>
            <a:endParaRPr lang="hu-HU" sz="2250" dirty="0">
              <a:solidFill>
                <a:prstClr val="black"/>
              </a:solidFill>
              <a:sym typeface="Helvetica Light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03667" y="1869711"/>
            <a:ext cx="8303266" cy="12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584200" rtl="0" eaLnBrk="0" fontAlgn="base" hangingPunct="0">
              <a:spcBef>
                <a:spcPts val="360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Bariol Regular"/>
                <a:ea typeface="+mn-ea"/>
                <a:cs typeface="Bariol Regular"/>
                <a:sym typeface="Helvetica Light" charset="0"/>
              </a:defRPr>
            </a:lvl1pPr>
            <a:lvl2pPr marL="228600" indent="2286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2pPr>
            <a:lvl3pPr marL="457200" indent="4572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3pPr>
            <a:lvl4pPr marL="685800" indent="6858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4pPr>
            <a:lvl5pPr marL="914400" indent="9144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5pPr>
            <a:lvl6pPr marL="13716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6pPr>
            <a:lvl7pPr marL="18288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7pPr>
            <a:lvl8pPr marL="22860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8pPr>
            <a:lvl9pPr marL="27432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9pPr>
          </a:lstStyle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sz="2953" kern="0" dirty="0">
                <a:solidFill>
                  <a:prstClr val="black"/>
                </a:solidFill>
              </a:rPr>
              <a:t>Érték szerinti átadás másolás nélkül, hatékony</a:t>
            </a:r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sz="2953" kern="0" dirty="0">
                <a:solidFill>
                  <a:prstClr val="black"/>
                </a:solidFill>
              </a:rPr>
              <a:t>Az összes </a:t>
            </a:r>
            <a:r>
              <a:rPr lang="hu-HU" sz="2953" kern="0" dirty="0" err="1">
                <a:solidFill>
                  <a:prstClr val="black"/>
                </a:solidFill>
              </a:rPr>
              <a:t>STL-konténer</a:t>
            </a:r>
            <a:r>
              <a:rPr lang="hu-HU" sz="2953" kern="0" dirty="0">
                <a:solidFill>
                  <a:prstClr val="black"/>
                </a:solidFill>
              </a:rPr>
              <a:t> támogatja</a:t>
            </a:r>
          </a:p>
        </p:txBody>
      </p:sp>
      <p:sp>
        <p:nvSpPr>
          <p:cNvPr id="10" name="Flowchart: Alternate Process 9"/>
          <p:cNvSpPr/>
          <p:nvPr/>
        </p:nvSpPr>
        <p:spPr bwMode="auto">
          <a:xfrm>
            <a:off x="598260" y="3620066"/>
            <a:ext cx="1308689" cy="696111"/>
          </a:xfrm>
          <a:prstGeom prst="flowChartAlternateProcess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Forrás</a:t>
            </a:r>
          </a:p>
        </p:txBody>
      </p:sp>
      <p:sp>
        <p:nvSpPr>
          <p:cNvPr id="11" name="Flowchart: Alternate Process 10"/>
          <p:cNvSpPr/>
          <p:nvPr/>
        </p:nvSpPr>
        <p:spPr bwMode="auto">
          <a:xfrm>
            <a:off x="2742283" y="3609787"/>
            <a:ext cx="1308689" cy="696111"/>
          </a:xfrm>
          <a:prstGeom prst="flowChartAlternateProcess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Cél</a:t>
            </a:r>
          </a:p>
        </p:txBody>
      </p:sp>
      <p:grpSp>
        <p:nvGrpSpPr>
          <p:cNvPr id="22" name="Group 21"/>
          <p:cNvGrpSpPr/>
          <p:nvPr>
            <p:custDataLst>
              <p:custData r:id="rId1"/>
            </p:custDataLst>
          </p:nvPr>
        </p:nvGrpSpPr>
        <p:grpSpPr>
          <a:xfrm>
            <a:off x="598260" y="5429955"/>
            <a:ext cx="1308689" cy="717580"/>
            <a:chOff x="483048" y="7063923"/>
            <a:chExt cx="1861247" cy="1020558"/>
          </a:xfrm>
        </p:grpSpPr>
        <p:sp>
          <p:nvSpPr>
            <p:cNvPr id="13" name="Flowchart: Alternate Process 12"/>
            <p:cNvSpPr/>
            <p:nvPr/>
          </p:nvSpPr>
          <p:spPr bwMode="auto">
            <a:xfrm>
              <a:off x="483048" y="7094456"/>
              <a:ext cx="1861247" cy="990025"/>
            </a:xfrm>
            <a:prstGeom prst="flowChartAlternateProcess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61639" indent="-200911" defTabSz="410751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 bwMode="auto">
            <a:xfrm>
              <a:off x="784616" y="7094456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18" name="Straight Connector 17"/>
            <p:cNvCxnSpPr/>
            <p:nvPr/>
          </p:nvCxnSpPr>
          <p:spPr bwMode="auto">
            <a:xfrm>
              <a:off x="1109044" y="7094455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19" name="Straight Connector 18"/>
            <p:cNvCxnSpPr/>
            <p:nvPr/>
          </p:nvCxnSpPr>
          <p:spPr bwMode="auto">
            <a:xfrm>
              <a:off x="1421047" y="7063923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20" name="Straight Connector 19"/>
            <p:cNvCxnSpPr/>
            <p:nvPr/>
          </p:nvCxnSpPr>
          <p:spPr bwMode="auto">
            <a:xfrm>
              <a:off x="1735040" y="7094455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21" name="Straight Connector 20"/>
            <p:cNvCxnSpPr/>
            <p:nvPr/>
          </p:nvCxnSpPr>
          <p:spPr bwMode="auto">
            <a:xfrm>
              <a:off x="2051848" y="7094454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</p:grpSp>
      <p:grpSp>
        <p:nvGrpSpPr>
          <p:cNvPr id="23" name="Group 22"/>
          <p:cNvGrpSpPr/>
          <p:nvPr>
            <p:custDataLst>
              <p:custData r:id="rId2"/>
            </p:custDataLst>
          </p:nvPr>
        </p:nvGrpSpPr>
        <p:grpSpPr>
          <a:xfrm>
            <a:off x="2742283" y="5429955"/>
            <a:ext cx="1308689" cy="717580"/>
            <a:chOff x="483048" y="7063923"/>
            <a:chExt cx="1861247" cy="1020558"/>
          </a:xfrm>
        </p:grpSpPr>
        <p:sp>
          <p:nvSpPr>
            <p:cNvPr id="24" name="Flowchart: Alternate Process 23"/>
            <p:cNvSpPr/>
            <p:nvPr/>
          </p:nvSpPr>
          <p:spPr bwMode="auto">
            <a:xfrm>
              <a:off x="483048" y="7094456"/>
              <a:ext cx="1861247" cy="990025"/>
            </a:xfrm>
            <a:prstGeom prst="flowChartAlternateProcess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61639" indent="-200911" defTabSz="410751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 bwMode="auto">
            <a:xfrm>
              <a:off x="784616" y="7094456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26" name="Straight Connector 25"/>
            <p:cNvCxnSpPr/>
            <p:nvPr/>
          </p:nvCxnSpPr>
          <p:spPr bwMode="auto">
            <a:xfrm>
              <a:off x="1109044" y="7094455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27" name="Straight Connector 26"/>
            <p:cNvCxnSpPr/>
            <p:nvPr/>
          </p:nvCxnSpPr>
          <p:spPr bwMode="auto">
            <a:xfrm>
              <a:off x="1421047" y="7063923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28" name="Straight Connector 27"/>
            <p:cNvCxnSpPr/>
            <p:nvPr/>
          </p:nvCxnSpPr>
          <p:spPr bwMode="auto">
            <a:xfrm>
              <a:off x="1735040" y="7094455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29" name="Straight Connector 28"/>
            <p:cNvCxnSpPr/>
            <p:nvPr/>
          </p:nvCxnSpPr>
          <p:spPr bwMode="auto">
            <a:xfrm>
              <a:off x="2051848" y="7094454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</p:grpSp>
      <p:cxnSp>
        <p:nvCxnSpPr>
          <p:cNvPr id="31" name="Straight Connector 30"/>
          <p:cNvCxnSpPr>
            <a:stCxn id="8" idx="2"/>
          </p:cNvCxnSpPr>
          <p:nvPr/>
        </p:nvCxnSpPr>
        <p:spPr bwMode="auto">
          <a:xfrm>
            <a:off x="4555300" y="3162680"/>
            <a:ext cx="0" cy="3134299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35" name="Straight Arrow Connector 34"/>
          <p:cNvCxnSpPr>
            <a:stCxn id="10" idx="2"/>
            <a:endCxn id="13" idx="0"/>
          </p:cNvCxnSpPr>
          <p:nvPr/>
        </p:nvCxnSpPr>
        <p:spPr bwMode="auto">
          <a:xfrm>
            <a:off x="1252605" y="4316177"/>
            <a:ext cx="0" cy="1135247"/>
          </a:xfrm>
          <a:prstGeom prst="straightConnector1">
            <a:avLst/>
          </a:prstGeom>
          <a:noFill/>
          <a:ln w="38100" cap="flat" cmpd="sng" algn="ctr">
            <a:solidFill>
              <a:srgbClr val="910A26"/>
            </a:solidFill>
            <a:prstDash val="solid"/>
            <a:headEnd type="none" w="med" len="med"/>
            <a:tailEnd type="triangle" w="lg" len="lg"/>
          </a:ln>
          <a:effectLst/>
        </p:spPr>
      </p:cxnSp>
      <p:cxnSp>
        <p:nvCxnSpPr>
          <p:cNvPr id="37" name="Straight Arrow Connector 36"/>
          <p:cNvCxnSpPr>
            <a:stCxn id="11" idx="2"/>
            <a:endCxn id="24" idx="0"/>
          </p:cNvCxnSpPr>
          <p:nvPr/>
        </p:nvCxnSpPr>
        <p:spPr bwMode="auto">
          <a:xfrm>
            <a:off x="3396627" y="4305898"/>
            <a:ext cx="0" cy="1145526"/>
          </a:xfrm>
          <a:prstGeom prst="straightConnector1">
            <a:avLst/>
          </a:prstGeom>
          <a:noFill/>
          <a:ln w="38100" cap="flat" cmpd="sng" algn="ctr">
            <a:solidFill>
              <a:srgbClr val="910A26"/>
            </a:solidFill>
            <a:prstDash val="solid"/>
            <a:headEnd type="none" w="med" len="med"/>
            <a:tailEnd type="triangle" w="lg" len="lg"/>
          </a:ln>
          <a:effectLst/>
        </p:spPr>
      </p:cxnSp>
      <p:sp>
        <p:nvSpPr>
          <p:cNvPr id="39" name="Flowchart: Alternate Process 38"/>
          <p:cNvSpPr/>
          <p:nvPr/>
        </p:nvSpPr>
        <p:spPr bwMode="auto">
          <a:xfrm>
            <a:off x="5116531" y="3596675"/>
            <a:ext cx="1308689" cy="696111"/>
          </a:xfrm>
          <a:prstGeom prst="flowChartAlternateProcess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Forrás</a:t>
            </a:r>
          </a:p>
        </p:txBody>
      </p:sp>
      <p:sp>
        <p:nvSpPr>
          <p:cNvPr id="40" name="Flowchart: Alternate Process 39"/>
          <p:cNvSpPr/>
          <p:nvPr/>
        </p:nvSpPr>
        <p:spPr bwMode="auto">
          <a:xfrm>
            <a:off x="7260554" y="3586396"/>
            <a:ext cx="1308689" cy="696111"/>
          </a:xfrm>
          <a:prstGeom prst="flowChartAlternateProcess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Cél</a:t>
            </a:r>
          </a:p>
        </p:txBody>
      </p:sp>
      <p:grpSp>
        <p:nvGrpSpPr>
          <p:cNvPr id="41" name="Group 40"/>
          <p:cNvGrpSpPr/>
          <p:nvPr>
            <p:custDataLst>
              <p:custData r:id="rId3"/>
            </p:custDataLst>
          </p:nvPr>
        </p:nvGrpSpPr>
        <p:grpSpPr>
          <a:xfrm>
            <a:off x="5116531" y="5406564"/>
            <a:ext cx="1308689" cy="717580"/>
            <a:chOff x="483048" y="7063923"/>
            <a:chExt cx="1861247" cy="1020558"/>
          </a:xfrm>
        </p:grpSpPr>
        <p:sp>
          <p:nvSpPr>
            <p:cNvPr id="42" name="Flowchart: Alternate Process 41"/>
            <p:cNvSpPr/>
            <p:nvPr/>
          </p:nvSpPr>
          <p:spPr bwMode="auto">
            <a:xfrm>
              <a:off x="483048" y="7094456"/>
              <a:ext cx="1861247" cy="990025"/>
            </a:xfrm>
            <a:prstGeom prst="flowChartAlternateProcess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361639" indent="-200911" defTabSz="410751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</a:pPr>
              <a:endPara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 bwMode="auto">
            <a:xfrm>
              <a:off x="784616" y="7094456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44" name="Straight Connector 43"/>
            <p:cNvCxnSpPr/>
            <p:nvPr/>
          </p:nvCxnSpPr>
          <p:spPr bwMode="auto">
            <a:xfrm>
              <a:off x="1109044" y="7094455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45" name="Straight Connector 44"/>
            <p:cNvCxnSpPr/>
            <p:nvPr/>
          </p:nvCxnSpPr>
          <p:spPr bwMode="auto">
            <a:xfrm>
              <a:off x="1421047" y="7063923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46" name="Straight Connector 45"/>
            <p:cNvCxnSpPr/>
            <p:nvPr/>
          </p:nvCxnSpPr>
          <p:spPr bwMode="auto">
            <a:xfrm>
              <a:off x="1735040" y="7094455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  <p:cxnSp>
          <p:nvCxnSpPr>
            <p:cNvPr id="47" name="Straight Connector 46"/>
            <p:cNvCxnSpPr/>
            <p:nvPr/>
          </p:nvCxnSpPr>
          <p:spPr bwMode="auto">
            <a:xfrm>
              <a:off x="2051848" y="7094454"/>
              <a:ext cx="0" cy="990025"/>
            </a:xfrm>
            <a:prstGeom prst="line">
              <a:avLst/>
            </a:prstGeom>
            <a:noFill/>
            <a:ln w="57150">
              <a:headEnd type="none" w="med" len="med"/>
              <a:tailEnd type="none" w="med" len="med"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</p:cxnSp>
      </p:grpSp>
      <p:cxnSp>
        <p:nvCxnSpPr>
          <p:cNvPr id="55" name="Straight Arrow Connector 54"/>
          <p:cNvCxnSpPr>
            <a:stCxn id="39" idx="2"/>
            <a:endCxn id="42" idx="0"/>
          </p:cNvCxnSpPr>
          <p:nvPr/>
        </p:nvCxnSpPr>
        <p:spPr bwMode="auto">
          <a:xfrm>
            <a:off x="5770876" y="4292786"/>
            <a:ext cx="0" cy="1135247"/>
          </a:xfrm>
          <a:prstGeom prst="straightConnector1">
            <a:avLst/>
          </a:prstGeom>
          <a:noFill/>
          <a:ln w="38100" cap="flat" cmpd="sng" algn="ctr">
            <a:solidFill>
              <a:srgbClr val="910A26"/>
            </a:solidFill>
            <a:prstDash val="solid"/>
            <a:headEnd type="none" w="med" len="med"/>
            <a:tailEnd type="triangle" w="lg" len="lg"/>
          </a:ln>
          <a:effectLst/>
        </p:spPr>
      </p:cxnSp>
      <p:cxnSp>
        <p:nvCxnSpPr>
          <p:cNvPr id="56" name="Straight Arrow Connector 55"/>
          <p:cNvCxnSpPr>
            <a:stCxn id="40" idx="2"/>
            <a:endCxn id="42" idx="0"/>
          </p:cNvCxnSpPr>
          <p:nvPr/>
        </p:nvCxnSpPr>
        <p:spPr bwMode="auto">
          <a:xfrm flipH="1">
            <a:off x="5770876" y="4282507"/>
            <a:ext cx="2144023" cy="1145526"/>
          </a:xfrm>
          <a:prstGeom prst="straightConnector1">
            <a:avLst/>
          </a:prstGeom>
          <a:noFill/>
          <a:ln w="38100" cap="flat" cmpd="sng" algn="ctr">
            <a:solidFill>
              <a:srgbClr val="910A26"/>
            </a:solidFill>
            <a:prstDash val="solid"/>
            <a:headEnd type="none" w="med" len="med"/>
            <a:tailEnd type="triangle" w="lg" len="lg"/>
          </a:ln>
          <a:effectLst/>
        </p:spPr>
      </p:cxnSp>
      <p:cxnSp>
        <p:nvCxnSpPr>
          <p:cNvPr id="59" name="Straight Connector 58"/>
          <p:cNvCxnSpPr/>
          <p:nvPr/>
        </p:nvCxnSpPr>
        <p:spPr bwMode="auto">
          <a:xfrm flipV="1">
            <a:off x="5585379" y="4559324"/>
            <a:ext cx="371480" cy="400512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38100" cap="flat" cmpd="sng" algn="ctr">
            <a:solidFill>
              <a:srgbClr val="910A26"/>
            </a:solidFill>
            <a:prstDash val="solid"/>
            <a:miter lim="0"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/>
          <p:cNvCxnSpPr/>
          <p:nvPr/>
        </p:nvCxnSpPr>
        <p:spPr bwMode="auto">
          <a:xfrm flipH="1" flipV="1">
            <a:off x="5583997" y="4561361"/>
            <a:ext cx="371480" cy="400512"/>
          </a:xfrm>
          <a:prstGeom prst="line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38100" cap="flat" cmpd="sng" algn="ctr">
            <a:solidFill>
              <a:srgbClr val="910A26"/>
            </a:solidFill>
            <a:prstDash val="solid"/>
            <a:miter lim="0"/>
            <a:headEnd type="none" w="med" len="med"/>
            <a:tailEnd type="none" w="med" len="med"/>
          </a:ln>
          <a:effectLst/>
        </p:spPr>
      </p:cxnSp>
      <p:sp>
        <p:nvSpPr>
          <p:cNvPr id="66" name="TextBox 65"/>
          <p:cNvSpPr txBox="1"/>
          <p:nvPr/>
        </p:nvSpPr>
        <p:spPr>
          <a:xfrm>
            <a:off x="1683321" y="3067022"/>
            <a:ext cx="1191352" cy="5467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953" dirty="0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C++98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6326561" y="3098192"/>
            <a:ext cx="1032655" cy="5467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953" dirty="0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C++11</a:t>
            </a:r>
          </a:p>
        </p:txBody>
      </p:sp>
    </p:spTree>
    <p:extLst>
      <p:ext uri="{BB962C8B-B14F-4D97-AF65-F5344CB8AC3E}">
        <p14:creationId xmlns:p14="http://schemas.microsoft.com/office/powerpoint/2010/main" val="411652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 animBg="1"/>
      <p:bldP spid="11" grpId="0" animBg="1"/>
      <p:bldP spid="39" grpId="0" animBg="1"/>
      <p:bldP spid="40" grpId="0" animBg="1"/>
      <p:bldP spid="66" grpId="0"/>
      <p:bldP spid="6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Auto</a:t>
            </a:r>
            <a:r>
              <a:rPr lang="hu-HU" dirty="0" smtClean="0"/>
              <a:t> és </a:t>
            </a:r>
            <a:r>
              <a:rPr lang="hu-HU" dirty="0" err="1" smtClean="0"/>
              <a:t>range-based</a:t>
            </a:r>
            <a:r>
              <a:rPr lang="hu-HU" dirty="0" smtClean="0"/>
              <a:t> </a:t>
            </a:r>
            <a:r>
              <a:rPr lang="hu-HU" dirty="0" err="1" smtClean="0"/>
              <a:t>for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5" name="Tartalom helye 2"/>
          <p:cNvSpPr>
            <a:spLocks noGrp="1"/>
          </p:cNvSpPr>
          <p:nvPr>
            <p:ph idx="4294967295"/>
          </p:nvPr>
        </p:nvSpPr>
        <p:spPr>
          <a:xfrm>
            <a:off x="403667" y="1591266"/>
            <a:ext cx="8740333" cy="470571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 defTabSz="642915" eaLnBrk="1" fontAlgn="auto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hu-HU" sz="2250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std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::</a:t>
            </a:r>
            <a:r>
              <a:rPr lang="hu-HU" sz="2250" kern="1200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map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&lt;</a:t>
            </a:r>
            <a:r>
              <a:rPr lang="hu-HU" sz="2250" kern="1200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int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, </a:t>
            </a:r>
            <a:r>
              <a:rPr lang="hu-HU" sz="2250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my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_</a:t>
            </a:r>
            <a:r>
              <a:rPr lang="hu-HU" sz="2250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namespace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::</a:t>
            </a:r>
            <a:r>
              <a:rPr lang="hu-HU" sz="2250" kern="1200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Gadget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&gt; </a:t>
            </a:r>
            <a:r>
              <a:rPr lang="hu-HU" sz="2250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gadgets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;</a:t>
            </a:r>
          </a:p>
          <a:p>
            <a:pPr marL="0" indent="0" defTabSz="642915" eaLnBrk="1" fontAlgn="auto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endParaRPr lang="hu-HU" sz="2250" kern="1200" dirty="0">
              <a:solidFill>
                <a:srgbClr val="000000"/>
              </a:solidFill>
              <a:highlight>
                <a:srgbClr val="FFFFFF"/>
              </a:highlight>
              <a:latin typeface="Consolas"/>
              <a:ea typeface="Calibri"/>
              <a:cs typeface="Times New Roman"/>
            </a:endParaRPr>
          </a:p>
          <a:p>
            <a:pPr marL="0" indent="0" defTabSz="642915" eaLnBrk="1" fontAlgn="auto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hu-HU" sz="2250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std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::</a:t>
            </a:r>
            <a:r>
              <a:rPr lang="hu-HU" sz="2250" kern="1200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map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&lt;</a:t>
            </a:r>
            <a:r>
              <a:rPr lang="hu-HU" sz="2250" kern="1200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int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, </a:t>
            </a:r>
            <a:r>
              <a:rPr lang="hu-HU" sz="2250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my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_</a:t>
            </a:r>
            <a:r>
              <a:rPr lang="hu-HU" sz="2250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namespace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::</a:t>
            </a:r>
            <a:r>
              <a:rPr lang="hu-HU" sz="2250" kern="1200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Gadget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&gt;::</a:t>
            </a:r>
            <a:r>
              <a:rPr lang="hu-HU" sz="2250" kern="1200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const</a:t>
            </a:r>
            <a:r>
              <a:rPr lang="hu-HU" sz="2250" kern="1200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_</a:t>
            </a:r>
            <a:r>
              <a:rPr lang="hu-HU" sz="2250" kern="1200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iterator</a:t>
            </a:r>
            <a:endParaRPr lang="hu-HU" sz="2250" kern="1200" dirty="0">
              <a:solidFill>
                <a:srgbClr val="000000"/>
              </a:solidFill>
              <a:highlight>
                <a:srgbClr val="FFFFFF"/>
              </a:highlight>
              <a:latin typeface="Consolas"/>
              <a:ea typeface="Calibri"/>
              <a:cs typeface="Times New Roman"/>
            </a:endParaRPr>
          </a:p>
          <a:p>
            <a:pPr marL="0" indent="0" defTabSz="642915" eaLnBrk="1" fontAlgn="auto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	</a:t>
            </a:r>
            <a:r>
              <a:rPr lang="hu-HU" sz="2250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it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 = </a:t>
            </a:r>
            <a:r>
              <a:rPr lang="hu-HU" sz="2250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gadgets.begin</a:t>
            </a:r>
            <a:r>
              <a:rPr lang="hu-HU" sz="2250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();</a:t>
            </a:r>
            <a:endParaRPr lang="hu-HU" sz="2250" kern="1200" dirty="0">
              <a:solidFill>
                <a:srgbClr val="20242D"/>
              </a:solidFill>
              <a:latin typeface="Segoe UI" panose="020B0502040204020203" pitchFamily="34" charset="0"/>
              <a:ea typeface="Calibri"/>
              <a:cs typeface="Times New Roman"/>
            </a:endParaRPr>
          </a:p>
          <a:p>
            <a:pPr marL="0" indent="0" defTabSz="642915" eaLnBrk="1" fontAlgn="auto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endParaRPr lang="hu-HU" sz="2812" kern="1200" dirty="0">
              <a:solidFill>
                <a:srgbClr val="20242D"/>
              </a:solidFill>
              <a:latin typeface="Segoe UI" panose="020B0502040204020203" pitchFamily="34" charset="0"/>
              <a:ea typeface="Calibri"/>
              <a:cs typeface="Times New Roman"/>
            </a:endParaRPr>
          </a:p>
          <a:p>
            <a:pPr marL="0" indent="0" defTabSz="642915" eaLnBrk="1" fontAlgn="auto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hu-HU" sz="2531" kern="1200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for</a:t>
            </a:r>
            <a:r>
              <a:rPr lang="hu-HU" sz="2531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(; </a:t>
            </a:r>
            <a:r>
              <a:rPr lang="hu-HU" sz="2531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it</a:t>
            </a:r>
            <a:r>
              <a:rPr lang="hu-HU" sz="2531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 != </a:t>
            </a:r>
            <a:r>
              <a:rPr lang="hu-HU" sz="2531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gadgets.end</a:t>
            </a:r>
            <a:r>
              <a:rPr lang="hu-HU" sz="2531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(); </a:t>
            </a:r>
            <a:r>
              <a:rPr lang="hu-HU" sz="2531" kern="1200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it</a:t>
            </a:r>
            <a:r>
              <a:rPr lang="hu-HU" sz="2531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++)</a:t>
            </a:r>
            <a:endParaRPr lang="hu-HU" sz="2531" kern="1200" dirty="0">
              <a:solidFill>
                <a:srgbClr val="20242D"/>
              </a:solidFill>
              <a:latin typeface="Segoe UI" panose="020B0502040204020203" pitchFamily="34" charset="0"/>
              <a:ea typeface="Calibri"/>
              <a:cs typeface="Times New Roman"/>
            </a:endParaRPr>
          </a:p>
          <a:p>
            <a:pPr marL="0" indent="0" defTabSz="642915" eaLnBrk="1" fontAlgn="auto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hu-HU" sz="2531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{</a:t>
            </a:r>
          </a:p>
          <a:p>
            <a:pPr marL="0" indent="0" defTabSz="642915" eaLnBrk="1" fontAlgn="auto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tabLst>
                <a:tab pos="693143" algn="l"/>
              </a:tabLst>
            </a:pPr>
            <a:r>
              <a:rPr lang="hu-HU" sz="2531" kern="12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/>
                <a:cs typeface="Consolas" panose="020B0609020204030204" pitchFamily="49" charset="0"/>
              </a:rPr>
              <a:t>	</a:t>
            </a:r>
            <a:r>
              <a:rPr lang="hu-HU" sz="2531" kern="1200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// ...</a:t>
            </a:r>
            <a:endParaRPr lang="hu-HU" sz="2531" kern="1200" dirty="0">
              <a:solidFill>
                <a:srgbClr val="20242D"/>
              </a:solidFill>
              <a:latin typeface="Segoe UI" panose="020B0502040204020203" pitchFamily="34" charset="0"/>
              <a:ea typeface="Calibri"/>
              <a:cs typeface="Times New Roman"/>
            </a:endParaRPr>
          </a:p>
          <a:p>
            <a:pPr marL="0" indent="0" defTabSz="642915" eaLnBrk="1" fontAlgn="auto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</a:pPr>
            <a:r>
              <a:rPr lang="hu-HU" sz="2531" kern="1200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</a:rPr>
              <a:t>}</a:t>
            </a:r>
            <a:endParaRPr lang="hu-HU" sz="2531" kern="1200" dirty="0">
              <a:solidFill>
                <a:srgbClr val="20242D"/>
              </a:solidFill>
              <a:latin typeface="Segoe UI" panose="020B0502040204020203" pitchFamily="34" charset="0"/>
              <a:ea typeface="Calibri"/>
              <a:cs typeface="Times New Roman"/>
            </a:endParaRPr>
          </a:p>
        </p:txBody>
      </p:sp>
      <p:sp>
        <p:nvSpPr>
          <p:cNvPr id="6" name="Rectangular Callout 5"/>
          <p:cNvSpPr/>
          <p:nvPr/>
        </p:nvSpPr>
        <p:spPr bwMode="auto">
          <a:xfrm>
            <a:off x="4432778" y="1229288"/>
            <a:ext cx="4566490" cy="1085934"/>
          </a:xfrm>
          <a:prstGeom prst="wedgeRectCallout">
            <a:avLst>
              <a:gd name="adj1" fmla="val -22114"/>
              <a:gd name="adj2" fmla="val 61943"/>
            </a:avLst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61639" lvl="1" indent="-200911" defTabSz="410751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Hosszú típusnév begépelése</a:t>
            </a:r>
          </a:p>
          <a:p>
            <a:pPr marL="361639" lvl="1" indent="-200911" defTabSz="410751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Változásnál frissítés</a:t>
            </a:r>
          </a:p>
        </p:txBody>
      </p:sp>
      <p:sp>
        <p:nvSpPr>
          <p:cNvPr id="7" name="Rectangular Callout 6"/>
          <p:cNvSpPr/>
          <p:nvPr/>
        </p:nvSpPr>
        <p:spPr bwMode="auto">
          <a:xfrm>
            <a:off x="2316599" y="4765534"/>
            <a:ext cx="4705713" cy="1364378"/>
          </a:xfrm>
          <a:prstGeom prst="wedgeRectCallout">
            <a:avLst>
              <a:gd name="adj1" fmla="val -23460"/>
              <a:gd name="adj2" fmla="val -69807"/>
            </a:avLst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61639" lvl="1" indent="-200911" defTabSz="410751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812" dirty="0" err="1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For</a:t>
            </a: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 ciklus implementálása</a:t>
            </a:r>
          </a:p>
          <a:p>
            <a:pPr marL="361639" lvl="1" indent="-200911" defTabSz="410751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Hibalehetőség</a:t>
            </a:r>
          </a:p>
        </p:txBody>
      </p:sp>
    </p:spTree>
    <p:extLst>
      <p:ext uri="{BB962C8B-B14F-4D97-AF65-F5344CB8AC3E}">
        <p14:creationId xmlns:p14="http://schemas.microsoft.com/office/powerpoint/2010/main" val="134123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Auto</a:t>
            </a:r>
            <a:r>
              <a:rPr lang="hu-HU" dirty="0"/>
              <a:t> és </a:t>
            </a:r>
            <a:r>
              <a:rPr lang="hu-HU" dirty="0" err="1"/>
              <a:t>range-based</a:t>
            </a:r>
            <a:r>
              <a:rPr lang="hu-HU" dirty="0"/>
              <a:t> </a:t>
            </a:r>
            <a:r>
              <a:rPr lang="hu-HU" dirty="0" err="1"/>
              <a:t>for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339643" y="1201444"/>
            <a:ext cx="8384068" cy="4463573"/>
          </a:xfrm>
          <a:prstGeom prst="rect">
            <a:avLst/>
          </a:prstGeom>
        </p:spPr>
        <p:txBody>
          <a:bodyPr vert="horz" lIns="64294" tIns="32147" rIns="64294" bIns="32147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base">
              <a:lnSpc>
                <a:spcPct val="115000"/>
              </a:lnSpc>
              <a:spcAft>
                <a:spcPct val="0"/>
              </a:spcAft>
              <a:buNone/>
            </a:pPr>
            <a:r>
              <a:rPr lang="hu-HU" sz="253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std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::</a:t>
            </a:r>
            <a:r>
              <a:rPr lang="hu-HU" sz="253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map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&lt;</a:t>
            </a:r>
            <a:r>
              <a:rPr lang="hu-HU" sz="253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int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, </a:t>
            </a:r>
            <a:r>
              <a:rPr lang="hu-HU" sz="253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my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_</a:t>
            </a:r>
            <a:r>
              <a:rPr lang="hu-HU" sz="253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namespace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::</a:t>
            </a:r>
            <a:r>
              <a:rPr lang="hu-HU" sz="253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Gadget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&gt; </a:t>
            </a:r>
            <a:r>
              <a:rPr lang="hu-HU" sz="253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gadgets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;</a:t>
            </a:r>
            <a:endParaRPr lang="hu-HU" sz="2531" dirty="0">
              <a:solidFill>
                <a:srgbClr val="0000FF"/>
              </a:solidFill>
              <a:highlight>
                <a:srgbClr val="FFFFFF"/>
              </a:highlight>
              <a:latin typeface="Consolas"/>
              <a:ea typeface="Calibri"/>
              <a:cs typeface="Times New Roman"/>
              <a:sym typeface="Helvetica Light" charset="0"/>
            </a:endParaRPr>
          </a:p>
          <a:p>
            <a:pPr marL="0" indent="0" fontAlgn="base">
              <a:lnSpc>
                <a:spcPct val="115000"/>
              </a:lnSpc>
              <a:spcAft>
                <a:spcPct val="0"/>
              </a:spcAft>
              <a:buNone/>
            </a:pPr>
            <a:endParaRPr lang="hu-HU" sz="2531" dirty="0">
              <a:solidFill>
                <a:srgbClr val="0000FF"/>
              </a:solidFill>
              <a:highlight>
                <a:srgbClr val="FFFFFF"/>
              </a:highlight>
              <a:latin typeface="Consolas"/>
              <a:ea typeface="Calibri"/>
              <a:cs typeface="Times New Roman"/>
              <a:sym typeface="Helvetica Light" charset="0"/>
            </a:endParaRPr>
          </a:p>
          <a:p>
            <a:pPr marL="0" indent="0" fontAlgn="base">
              <a:lnSpc>
                <a:spcPct val="115000"/>
              </a:lnSpc>
              <a:spcAft>
                <a:spcPct val="0"/>
              </a:spcAft>
              <a:buNone/>
            </a:pPr>
            <a:r>
              <a:rPr lang="hu-HU" sz="253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auto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 </a:t>
            </a:r>
            <a:r>
              <a:rPr lang="hu-HU" sz="253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it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 = </a:t>
            </a:r>
            <a:r>
              <a:rPr lang="hu-HU" sz="253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gadgets.begin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();</a:t>
            </a:r>
          </a:p>
          <a:p>
            <a:pPr marL="0" indent="0" fontAlgn="base">
              <a:lnSpc>
                <a:spcPct val="115000"/>
              </a:lnSpc>
              <a:spcAft>
                <a:spcPct val="0"/>
              </a:spcAft>
              <a:buNone/>
            </a:pPr>
            <a:endParaRPr lang="hu-HU" sz="2531" dirty="0">
              <a:solidFill>
                <a:prstClr val="black"/>
              </a:solidFill>
              <a:ea typeface="Calibri"/>
              <a:cs typeface="Times New Roman"/>
              <a:sym typeface="Helvetica Light" charset="0"/>
            </a:endParaRPr>
          </a:p>
          <a:p>
            <a:pPr marL="0" indent="0" fontAlgn="base">
              <a:lnSpc>
                <a:spcPct val="115000"/>
              </a:lnSpc>
              <a:spcAft>
                <a:spcPct val="0"/>
              </a:spcAft>
              <a:buNone/>
            </a:pPr>
            <a:r>
              <a:rPr lang="hu-HU" sz="253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for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(</a:t>
            </a:r>
            <a:r>
              <a:rPr lang="hu-HU" sz="253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auto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 e : </a:t>
            </a:r>
            <a:r>
              <a:rPr lang="hu-HU" sz="253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gadgets</a:t>
            </a: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)</a:t>
            </a:r>
            <a:endParaRPr lang="hu-HU" sz="2531" dirty="0">
              <a:solidFill>
                <a:prstClr val="black"/>
              </a:solidFill>
              <a:ea typeface="Calibri"/>
              <a:cs typeface="Times New Roman"/>
              <a:sym typeface="Helvetica Light" charset="0"/>
            </a:endParaRPr>
          </a:p>
          <a:p>
            <a:pPr marL="0" indent="0" fontAlgn="base">
              <a:lnSpc>
                <a:spcPct val="115000"/>
              </a:lnSpc>
              <a:spcAft>
                <a:spcPct val="0"/>
              </a:spcAft>
              <a:buNone/>
            </a:pP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{</a:t>
            </a:r>
          </a:p>
          <a:p>
            <a:pPr marL="0" indent="0" fontAlgn="base">
              <a:lnSpc>
                <a:spcPct val="115000"/>
              </a:lnSpc>
              <a:spcAft>
                <a:spcPct val="0"/>
              </a:spcAft>
              <a:buNone/>
              <a:tabLst>
                <a:tab pos="753416" algn="l"/>
              </a:tabLst>
            </a:pP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/>
                <a:cs typeface="Consolas" panose="020B0609020204030204" pitchFamily="49" charset="0"/>
                <a:sym typeface="Helvetica Light" charset="0"/>
              </a:rPr>
              <a:t>	</a:t>
            </a:r>
            <a:r>
              <a:rPr lang="hu-HU" sz="253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// ...</a:t>
            </a:r>
            <a:endParaRPr lang="hu-HU" sz="2531" dirty="0">
              <a:solidFill>
                <a:prstClr val="black"/>
              </a:solidFill>
              <a:ea typeface="Calibri"/>
              <a:cs typeface="Times New Roman"/>
              <a:sym typeface="Helvetica Light" charset="0"/>
            </a:endParaRPr>
          </a:p>
          <a:p>
            <a:pPr marL="0" indent="0" fontAlgn="base">
              <a:lnSpc>
                <a:spcPct val="115000"/>
              </a:lnSpc>
              <a:spcAft>
                <a:spcPct val="0"/>
              </a:spcAft>
              <a:buNone/>
            </a:pPr>
            <a:r>
              <a:rPr lang="hu-HU" sz="253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ea typeface="Calibri"/>
                <a:cs typeface="Times New Roman"/>
                <a:sym typeface="Helvetica Light" charset="0"/>
              </a:rPr>
              <a:t>}</a:t>
            </a:r>
            <a:endParaRPr lang="hu-HU" sz="2531" dirty="0">
              <a:solidFill>
                <a:prstClr val="black"/>
              </a:solidFill>
              <a:ea typeface="Calibri"/>
              <a:cs typeface="Times New Roman"/>
              <a:sym typeface="Helvetica Light" charset="0"/>
            </a:endParaRPr>
          </a:p>
          <a:p>
            <a:pPr marL="0" indent="0" fontAlgn="base">
              <a:spcAft>
                <a:spcPct val="0"/>
              </a:spcAft>
              <a:buNone/>
            </a:pPr>
            <a:endParaRPr lang="hu-HU" sz="2531" dirty="0">
              <a:solidFill>
                <a:prstClr val="black"/>
              </a:solidFill>
              <a:sym typeface="Helvetica Light" charset="0"/>
            </a:endParaRPr>
          </a:p>
        </p:txBody>
      </p:sp>
      <p:sp>
        <p:nvSpPr>
          <p:cNvPr id="8" name="Rectangular Callout 7"/>
          <p:cNvSpPr/>
          <p:nvPr/>
        </p:nvSpPr>
        <p:spPr bwMode="auto">
          <a:xfrm>
            <a:off x="5268111" y="2131669"/>
            <a:ext cx="3792355" cy="1308689"/>
          </a:xfrm>
          <a:prstGeom prst="wedgeRectCallout">
            <a:avLst>
              <a:gd name="adj1" fmla="val -56136"/>
              <a:gd name="adj2" fmla="val -20882"/>
            </a:avLst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482186" lvl="1" indent="-321457" defTabSz="410751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25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Automatikus típusfelismerés</a:t>
            </a:r>
          </a:p>
          <a:p>
            <a:pPr marL="482186" lvl="1" indent="-321457" defTabSz="410751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250" dirty="0" err="1">
                <a:solidFill>
                  <a:prstClr val="white"/>
                </a:solidFill>
                <a:latin typeface="Bariol Regular" panose="02000506040000020003" charset="0"/>
                <a:cs typeface="Consolas" panose="020B0609020204030204" pitchFamily="49" charset="0"/>
                <a:sym typeface="Helvetica Light" charset="0"/>
              </a:rPr>
              <a:t>auto&amp;</a:t>
            </a:r>
            <a:endParaRPr lang="hu-HU" sz="2250" dirty="0">
              <a:solidFill>
                <a:prstClr val="white"/>
              </a:solidFill>
              <a:latin typeface="Bariol Regular" panose="02000506040000020003" charset="0"/>
              <a:cs typeface="Consolas" panose="020B0609020204030204" pitchFamily="49" charset="0"/>
              <a:sym typeface="Helvetica Light" charset="0"/>
            </a:endParaRPr>
          </a:p>
          <a:p>
            <a:pPr marL="482186" lvl="1" indent="-321457" defTabSz="410751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250" dirty="0" err="1">
                <a:solidFill>
                  <a:prstClr val="white"/>
                </a:solidFill>
                <a:latin typeface="Bariol Regular" panose="02000506040000020003" charset="0"/>
                <a:cs typeface="Consolas" panose="020B0609020204030204" pitchFamily="49" charset="0"/>
                <a:sym typeface="Helvetica Light" charset="0"/>
              </a:rPr>
              <a:t>const</a:t>
            </a:r>
            <a:r>
              <a:rPr lang="hu-HU" sz="2250" dirty="0">
                <a:solidFill>
                  <a:prstClr val="white"/>
                </a:solidFill>
                <a:latin typeface="Bariol Regular" panose="02000506040000020003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prstClr val="white"/>
                </a:solidFill>
                <a:latin typeface="Bariol Regular" panose="02000506040000020003" charset="0"/>
                <a:cs typeface="Consolas" panose="020B0609020204030204" pitchFamily="49" charset="0"/>
                <a:sym typeface="Helvetica Light" charset="0"/>
              </a:rPr>
              <a:t>auto&amp;</a:t>
            </a:r>
            <a:endParaRPr lang="hu-HU" sz="2250" dirty="0">
              <a:solidFill>
                <a:prstClr val="white"/>
              </a:solidFill>
              <a:latin typeface="Bariol Regular" panose="02000506040000020003" charset="0"/>
              <a:cs typeface="Consolas" panose="020B0609020204030204" pitchFamily="49" charset="0"/>
              <a:sym typeface="Helvetica Light" charset="0"/>
            </a:endParaRPr>
          </a:p>
        </p:txBody>
      </p:sp>
      <p:sp>
        <p:nvSpPr>
          <p:cNvPr id="9" name="Rectangular Callout 8"/>
          <p:cNvSpPr/>
          <p:nvPr/>
        </p:nvSpPr>
        <p:spPr bwMode="auto">
          <a:xfrm>
            <a:off x="1063599" y="4097267"/>
            <a:ext cx="4928468" cy="1447912"/>
          </a:xfrm>
          <a:prstGeom prst="wedgeRectCallout">
            <a:avLst>
              <a:gd name="adj1" fmla="val -22550"/>
              <a:gd name="adj2" fmla="val -66039"/>
            </a:avLst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361639" lvl="1" indent="-200911" defTabSz="410751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812" dirty="0" err="1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Range-based</a:t>
            </a: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 </a:t>
            </a:r>
            <a:r>
              <a:rPr lang="hu-HU" sz="2812" dirty="0" err="1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for</a:t>
            </a: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 </a:t>
            </a:r>
            <a:r>
              <a:rPr lang="hu-HU" sz="2812" dirty="0" err="1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loop</a:t>
            </a:r>
            <a:endParaRPr lang="hu-HU" sz="2812" dirty="0">
              <a:solidFill>
                <a:prstClr val="white"/>
              </a:solidFill>
              <a:latin typeface="Bariol Regular" panose="02000506040000020003" charset="0"/>
              <a:sym typeface="Helvetica Light" charset="0"/>
            </a:endParaRPr>
          </a:p>
          <a:p>
            <a:pPr marL="361639" lvl="1" indent="-200911" defTabSz="410751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hu-HU" sz="2812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Minden konténerrel működik</a:t>
            </a:r>
          </a:p>
        </p:txBody>
      </p:sp>
    </p:spTree>
    <p:extLst>
      <p:ext uri="{BB962C8B-B14F-4D97-AF65-F5344CB8AC3E}">
        <p14:creationId xmlns:p14="http://schemas.microsoft.com/office/powerpoint/2010/main" val="34768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Szabványos </a:t>
            </a:r>
            <a:r>
              <a:rPr lang="hu-HU" dirty="0" err="1" smtClean="0"/>
              <a:t>library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319669" y="1257133"/>
            <a:ext cx="8824332" cy="4677868"/>
          </a:xfrm>
          <a:prstGeom prst="rect">
            <a:avLst/>
          </a:prstGeom>
        </p:spPr>
        <p:txBody>
          <a:bodyPr vert="horz" lIns="64294" tIns="32147" rIns="64294" bIns="32147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hu-HU" sz="3375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#</a:t>
            </a:r>
            <a:r>
              <a:rPr lang="hu-HU" sz="3375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ifdef</a:t>
            </a:r>
            <a:r>
              <a:rPr lang="hu-HU" sz="3375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 </a:t>
            </a:r>
            <a:r>
              <a:rPr lang="hu-HU" sz="3375" dirty="0">
                <a:solidFill>
                  <a:srgbClr val="6F008A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_WIN32</a:t>
            </a:r>
            <a:endParaRPr lang="hu-HU" sz="3375" dirty="0">
              <a:solidFill>
                <a:srgbClr val="000000"/>
              </a:solidFill>
              <a:highlight>
                <a:srgbClr val="FFFFFF"/>
              </a:highlight>
              <a:latin typeface="Consolas"/>
              <a:sym typeface="Helvetica Light" charset="0"/>
            </a:endParaRPr>
          </a:p>
          <a:p>
            <a:pPr marL="0" indent="0">
              <a:buNone/>
              <a:defRPr/>
            </a:pPr>
            <a:r>
              <a:rPr lang="hu-HU" sz="3375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	</a:t>
            </a:r>
            <a:r>
              <a:rPr lang="hu-HU" sz="3375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CreateThread</a:t>
            </a:r>
            <a:r>
              <a:rPr lang="hu-HU" sz="3375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(</a:t>
            </a:r>
            <a:r>
              <a:rPr lang="hu-HU" sz="3375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thread</a:t>
            </a:r>
            <a:r>
              <a:rPr lang="hu-HU" sz="3375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_</a:t>
            </a:r>
            <a:r>
              <a:rPr lang="hu-HU" sz="3375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func</a:t>
            </a:r>
            <a:r>
              <a:rPr lang="hu-HU" sz="3375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, ...);</a:t>
            </a:r>
          </a:p>
          <a:p>
            <a:pPr marL="0" indent="0">
              <a:buNone/>
              <a:defRPr/>
            </a:pPr>
            <a:r>
              <a:rPr lang="hu-HU" sz="3375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#</a:t>
            </a:r>
            <a:r>
              <a:rPr lang="hu-HU" sz="3375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else</a:t>
            </a:r>
            <a:endParaRPr lang="hu-HU" sz="3375" dirty="0">
              <a:solidFill>
                <a:srgbClr val="000000"/>
              </a:solidFill>
              <a:highlight>
                <a:srgbClr val="FFFFFF"/>
              </a:highlight>
              <a:latin typeface="Consolas"/>
              <a:sym typeface="Helvetica Light" charset="0"/>
            </a:endParaRPr>
          </a:p>
          <a:p>
            <a:pPr marL="0" indent="0">
              <a:buNone/>
              <a:defRPr/>
            </a:pPr>
            <a:r>
              <a:rPr lang="hu-HU" sz="3375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	</a:t>
            </a:r>
            <a:r>
              <a:rPr lang="hu-HU" sz="3375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pthread</a:t>
            </a:r>
            <a:r>
              <a:rPr lang="hu-HU" sz="3375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_</a:t>
            </a:r>
            <a:r>
              <a:rPr lang="hu-HU" sz="3375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create</a:t>
            </a:r>
            <a:r>
              <a:rPr lang="hu-HU" sz="3375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(</a:t>
            </a:r>
            <a:r>
              <a:rPr lang="hu-HU" sz="3375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thread</a:t>
            </a:r>
            <a:r>
              <a:rPr lang="hu-HU" sz="3375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_</a:t>
            </a:r>
            <a:r>
              <a:rPr lang="hu-HU" sz="3375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func</a:t>
            </a:r>
            <a:r>
              <a:rPr lang="hu-HU" sz="3375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, ...);</a:t>
            </a:r>
          </a:p>
          <a:p>
            <a:pPr marL="0" indent="0">
              <a:buNone/>
              <a:defRPr/>
            </a:pPr>
            <a:r>
              <a:rPr lang="hu-HU" sz="3375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#</a:t>
            </a:r>
            <a:r>
              <a:rPr lang="hu-HU" sz="3375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endif</a:t>
            </a:r>
            <a:endParaRPr lang="hu-HU" sz="3375" dirty="0">
              <a:solidFill>
                <a:srgbClr val="20242D"/>
              </a:solidFill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8013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Szabványos </a:t>
            </a:r>
            <a:r>
              <a:rPr lang="hu-HU" dirty="0" err="1"/>
              <a:t>library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6" name="Tartalom helye 2"/>
          <p:cNvSpPr txBox="1">
            <a:spLocks/>
          </p:cNvSpPr>
          <p:nvPr/>
        </p:nvSpPr>
        <p:spPr>
          <a:xfrm>
            <a:off x="403667" y="1424200"/>
            <a:ext cx="8740333" cy="4510801"/>
          </a:xfrm>
          <a:prstGeom prst="rect">
            <a:avLst/>
          </a:prstGeom>
        </p:spPr>
        <p:txBody>
          <a:bodyPr vert="horz" lIns="64294" tIns="32147" rIns="64294" bIns="32147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hu-HU" sz="3094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std</a:t>
            </a:r>
            <a:r>
              <a:rPr lang="hu-HU" sz="3094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::</a:t>
            </a:r>
            <a:r>
              <a:rPr lang="hu-HU" sz="3094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thread</a:t>
            </a:r>
            <a:r>
              <a:rPr lang="hu-HU" sz="3094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 </a:t>
            </a:r>
            <a:r>
              <a:rPr lang="hu-HU" sz="3094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new</a:t>
            </a:r>
            <a:r>
              <a:rPr lang="hu-HU" sz="3094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_</a:t>
            </a:r>
            <a:r>
              <a:rPr lang="hu-HU" sz="3094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thread</a:t>
            </a:r>
            <a:r>
              <a:rPr lang="hu-HU" sz="3094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(</a:t>
            </a:r>
            <a:r>
              <a:rPr lang="hu-HU" sz="3094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thread</a:t>
            </a:r>
            <a:r>
              <a:rPr lang="hu-HU" sz="3094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_</a:t>
            </a:r>
            <a:r>
              <a:rPr lang="hu-HU" sz="3094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func</a:t>
            </a:r>
            <a:r>
              <a:rPr lang="hu-HU" sz="3094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sym typeface="Helvetica Light" charset="0"/>
              </a:rPr>
              <a:t>);</a:t>
            </a:r>
            <a:endParaRPr lang="hu-HU" sz="3375" dirty="0">
              <a:solidFill>
                <a:srgbClr val="20242D"/>
              </a:solidFill>
              <a:sym typeface="Helvetica Light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03667" y="2490149"/>
            <a:ext cx="8303266" cy="23789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0" indent="0" algn="l" defTabSz="584200" rtl="0" eaLnBrk="0" fontAlgn="base" hangingPunct="0">
              <a:spcBef>
                <a:spcPts val="3600"/>
              </a:spcBef>
              <a:spcAft>
                <a:spcPct val="0"/>
              </a:spcAft>
              <a:defRPr sz="4200">
                <a:solidFill>
                  <a:schemeClr val="tx1"/>
                </a:solidFill>
                <a:latin typeface="Bariol Regular"/>
                <a:ea typeface="+mn-ea"/>
                <a:cs typeface="Bariol Regular"/>
                <a:sym typeface="Helvetica Light" charset="0"/>
              </a:defRPr>
            </a:lvl1pPr>
            <a:lvl2pPr marL="228600" indent="2286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2pPr>
            <a:lvl3pPr marL="457200" indent="4572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8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3pPr>
            <a:lvl4pPr marL="685800" indent="6858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4pPr>
            <a:lvl5pPr marL="914400" indent="914400" algn="l" defTabSz="584200" rtl="0" eaLnBrk="0" fontAlgn="base" hangingPunct="0">
              <a:spcBef>
                <a:spcPts val="4200"/>
              </a:spcBef>
              <a:spcAft>
                <a:spcPct val="0"/>
              </a:spcAft>
              <a:defRPr sz="3400">
                <a:solidFill>
                  <a:srgbClr val="000000"/>
                </a:solidFill>
                <a:latin typeface="Bariol Regular"/>
                <a:ea typeface="Helvetica Light" charset="0"/>
                <a:cs typeface="Bariol Regular"/>
                <a:sym typeface="Helvetica Light" charset="0"/>
              </a:defRPr>
            </a:lvl5pPr>
            <a:lvl6pPr marL="13716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6pPr>
            <a:lvl7pPr marL="18288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7pPr>
            <a:lvl8pPr marL="22860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8pPr>
            <a:lvl9pPr marL="2743200" algn="l" defTabSz="584200" rtl="0" fontAlgn="base" hangingPunct="0">
              <a:spcBef>
                <a:spcPts val="4200"/>
              </a:spcBef>
              <a:spcAft>
                <a:spcPct val="0"/>
              </a:spcAft>
              <a:defRPr sz="3600">
                <a:solidFill>
                  <a:srgbClr val="000000"/>
                </a:solidFill>
                <a:latin typeface="+mn-lt"/>
                <a:ea typeface="Helvetica Light" charset="0"/>
                <a:cs typeface="+mn-cs"/>
                <a:sym typeface="Helvetica Light" charset="0"/>
              </a:defRPr>
            </a:lvl9pPr>
          </a:lstStyle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sz="2953" kern="0" dirty="0">
                <a:solidFill>
                  <a:prstClr val="black"/>
                </a:solidFill>
              </a:rPr>
              <a:t>Egyre több szolgáltatás az </a:t>
            </a:r>
            <a:r>
              <a:rPr lang="hu-HU" sz="2953" kern="0" dirty="0" err="1">
                <a:solidFill>
                  <a:prstClr val="black"/>
                </a:solidFill>
              </a:rPr>
              <a:t>STL-ben</a:t>
            </a:r>
            <a:endParaRPr lang="hu-HU" sz="2953" kern="0" dirty="0">
              <a:solidFill>
                <a:prstClr val="black"/>
              </a:solidFill>
            </a:endParaRPr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sz="2953" kern="0" dirty="0">
                <a:solidFill>
                  <a:prstClr val="black"/>
                </a:solidFill>
              </a:rPr>
              <a:t>Egyszerűen használható</a:t>
            </a:r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sz="2953" kern="0" dirty="0">
                <a:solidFill>
                  <a:prstClr val="black"/>
                </a:solidFill>
              </a:rPr>
              <a:t>Folyamatos fejlődés várható</a:t>
            </a:r>
          </a:p>
          <a:p>
            <a:pPr marL="401822" indent="-401822">
              <a:spcBef>
                <a:spcPts val="844"/>
              </a:spcBef>
              <a:buFont typeface="Arial" panose="020B0604020202020204" pitchFamily="34" charset="0"/>
              <a:buChar char="•"/>
            </a:pPr>
            <a:r>
              <a:rPr lang="hu-HU" sz="2953" kern="0" dirty="0">
                <a:solidFill>
                  <a:prstClr val="black"/>
                </a:solidFill>
              </a:rPr>
              <a:t>REST, XML, </a:t>
            </a:r>
            <a:r>
              <a:rPr lang="hu-HU" sz="2953" kern="0" dirty="0" err="1">
                <a:solidFill>
                  <a:prstClr val="black"/>
                </a:solidFill>
              </a:rPr>
              <a:t>Json</a:t>
            </a:r>
            <a:r>
              <a:rPr lang="hu-HU" sz="2953" kern="0" dirty="0">
                <a:solidFill>
                  <a:prstClr val="black"/>
                </a:solidFill>
              </a:rPr>
              <a:t>, Grafika, Fájlrendszer, </a:t>
            </a:r>
            <a:r>
              <a:rPr lang="hu-HU" sz="2953" kern="0" dirty="0" err="1">
                <a:solidFill>
                  <a:prstClr val="black"/>
                </a:solidFill>
              </a:rPr>
              <a:t>Networking</a:t>
            </a:r>
            <a:endParaRPr lang="hu-HU" sz="2953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527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" y="-41480"/>
            <a:ext cx="9143999" cy="6989894"/>
          </a:xfrm>
          <a:prstGeom prst="rect">
            <a:avLst/>
          </a:prstGeom>
          <a:noFill/>
        </p:spPr>
        <p:txBody>
          <a:bodyPr wrap="square" numCol="3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__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cplusplus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alignments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attributes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atomic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operations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auto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C99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features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enum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class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copying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and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rethrowing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exceptions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constant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expressions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decltype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default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and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delete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move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and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copy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delegating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constructors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exception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propagation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explicit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conversion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operators</a:t>
            </a: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extended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integer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types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extern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templates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range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base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for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suffix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return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type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syntax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in-class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member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initializers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inherited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constructors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initializer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lists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Inline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namespace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lambdas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local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class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temp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.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arguments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long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long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integers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memory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model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move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semantics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narrowing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nullptr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override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final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PODs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range-for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statement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raw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string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literals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right-angle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brackets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rvalue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references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Simple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SFINAE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rule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static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_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assert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template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alias</a:t>
            </a: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template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typedef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thread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_local</a:t>
            </a: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unicode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characters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uniform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initialization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user-defined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literals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variadic</a:t>
            </a:r>
            <a:r>
              <a:rPr lang="hu-HU" sz="2250" dirty="0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2250" dirty="0" err="1">
                <a:solidFill>
                  <a:srgbClr val="00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templates</a:t>
            </a:r>
            <a:endParaRPr lang="hu-HU" sz="2250" dirty="0">
              <a:solidFill>
                <a:srgbClr val="000000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338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38.media.tumblr.com/tumblr_lc738lDRh31qe0eclo1_r1_5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2399"/>
            <a:ext cx="91440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4555" y="5155356"/>
            <a:ext cx="8074891" cy="1217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4219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„</a:t>
            </a:r>
            <a:r>
              <a:rPr lang="en-GB" sz="4219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C++11 feels like a new language</a:t>
            </a:r>
            <a:r>
              <a:rPr lang="hu-HU" sz="4219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.”</a:t>
            </a:r>
          </a:p>
          <a:p>
            <a:pPr algn="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3094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Bjarne Stroustrup</a:t>
            </a:r>
            <a:endParaRPr lang="hu-HU" sz="3094" dirty="0" err="1">
              <a:solidFill>
                <a:prstClr val="black"/>
              </a:solidFill>
              <a:latin typeface="Bariol Regular"/>
              <a:cs typeface="Bariol Regular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6346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Cross-platform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pic>
        <p:nvPicPr>
          <p:cNvPr id="16" name="Picture 4" descr="http://ugeeko.com/wp-content/uploads/2013/08/ios-logo-43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621" y="1208695"/>
            <a:ext cx="2728758" cy="1619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6" descr="http://www.logostage.com/logos/Android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1534" y="1172362"/>
            <a:ext cx="1845142" cy="1718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Szövegdoboz 3"/>
          <p:cNvSpPr txBox="1"/>
          <p:nvPr/>
        </p:nvSpPr>
        <p:spPr>
          <a:xfrm>
            <a:off x="351737" y="3039178"/>
            <a:ext cx="1558512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375" dirty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MSVC</a:t>
            </a:r>
          </a:p>
        </p:txBody>
      </p:sp>
      <p:sp>
        <p:nvSpPr>
          <p:cNvPr id="19" name="Szövegdoboz 4"/>
          <p:cNvSpPr txBox="1"/>
          <p:nvPr/>
        </p:nvSpPr>
        <p:spPr>
          <a:xfrm>
            <a:off x="3078549" y="3039178"/>
            <a:ext cx="2986903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375" dirty="0" err="1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Clang</a:t>
            </a:r>
            <a:r>
              <a:rPr lang="hu-HU" sz="3375" dirty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 (LLVM)</a:t>
            </a:r>
          </a:p>
        </p:txBody>
      </p:sp>
      <p:sp>
        <p:nvSpPr>
          <p:cNvPr id="20" name="Szövegdoboz 5"/>
          <p:cNvSpPr txBox="1"/>
          <p:nvPr/>
        </p:nvSpPr>
        <p:spPr>
          <a:xfrm>
            <a:off x="7505495" y="3042508"/>
            <a:ext cx="1204467" cy="6117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3375" dirty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GCC</a:t>
            </a:r>
          </a:p>
        </p:txBody>
      </p:sp>
      <p:pic>
        <p:nvPicPr>
          <p:cNvPr id="21" name="Picture 8" descr="http://isocpp.org/images/uploads/logo-su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549" y="4626312"/>
            <a:ext cx="2986903" cy="16013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2" name="Egyenes összekötő nyíllal 8"/>
          <p:cNvCxnSpPr>
            <a:stCxn id="18" idx="2"/>
            <a:endCxn id="21" idx="0"/>
          </p:cNvCxnSpPr>
          <p:nvPr/>
        </p:nvCxnSpPr>
        <p:spPr>
          <a:xfrm>
            <a:off x="1130993" y="3650884"/>
            <a:ext cx="3441008" cy="975428"/>
          </a:xfrm>
          <a:prstGeom prst="straightConnector1">
            <a:avLst/>
          </a:prstGeom>
          <a:noFill/>
          <a:ln w="31750" cap="flat" cmpd="sng" algn="ctr">
            <a:solidFill>
              <a:srgbClr val="C01226"/>
            </a:solidFill>
            <a:prstDash val="solid"/>
            <a:headEnd type="none" w="med" len="med"/>
            <a:tailEnd type="triangle" w="lg" len="lg"/>
          </a:ln>
          <a:effectLst/>
        </p:spPr>
      </p:cxnSp>
      <p:cxnSp>
        <p:nvCxnSpPr>
          <p:cNvPr id="23" name="Egyenes összekötő nyíllal 10"/>
          <p:cNvCxnSpPr>
            <a:stCxn id="19" idx="2"/>
            <a:endCxn id="21" idx="0"/>
          </p:cNvCxnSpPr>
          <p:nvPr/>
        </p:nvCxnSpPr>
        <p:spPr>
          <a:xfrm>
            <a:off x="4572001" y="3650884"/>
            <a:ext cx="0" cy="975428"/>
          </a:xfrm>
          <a:prstGeom prst="straightConnector1">
            <a:avLst/>
          </a:prstGeom>
          <a:noFill/>
          <a:ln w="31750" cap="flat" cmpd="sng" algn="ctr">
            <a:solidFill>
              <a:srgbClr val="C01226"/>
            </a:solidFill>
            <a:prstDash val="solid"/>
            <a:headEnd type="none" w="med" len="med"/>
            <a:tailEnd type="triangle" w="lg" len="lg"/>
          </a:ln>
          <a:effectLst/>
        </p:spPr>
      </p:cxnSp>
      <p:cxnSp>
        <p:nvCxnSpPr>
          <p:cNvPr id="24" name="Egyenes összekötő nyíllal 12"/>
          <p:cNvCxnSpPr>
            <a:stCxn id="20" idx="2"/>
            <a:endCxn id="21" idx="0"/>
          </p:cNvCxnSpPr>
          <p:nvPr/>
        </p:nvCxnSpPr>
        <p:spPr>
          <a:xfrm flipH="1">
            <a:off x="4572001" y="3654214"/>
            <a:ext cx="3535728" cy="972098"/>
          </a:xfrm>
          <a:prstGeom prst="straightConnector1">
            <a:avLst/>
          </a:prstGeom>
          <a:noFill/>
          <a:ln w="31750" cap="flat" cmpd="sng" algn="ctr">
            <a:solidFill>
              <a:srgbClr val="C01226"/>
            </a:solidFill>
            <a:prstDash val="solid"/>
            <a:headEnd type="none" w="med" len="med"/>
            <a:tailEnd type="triangle" w="lg" len="lg"/>
          </a:ln>
          <a:effectLst/>
        </p:spPr>
      </p:cxn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3954" y="1208904"/>
            <a:ext cx="1927913" cy="1682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315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/>
              <a:t>Interop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5" name="Flowchart: Process 4"/>
          <p:cNvSpPr/>
          <p:nvPr/>
        </p:nvSpPr>
        <p:spPr>
          <a:xfrm>
            <a:off x="3551641" y="5211045"/>
            <a:ext cx="3849220" cy="677590"/>
          </a:xfrm>
          <a:prstGeom prst="flowChartProcess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Natív, </a:t>
            </a:r>
            <a:r>
              <a:rPr lang="hu-HU" sz="1969" kern="0" dirty="0" err="1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cross-platform</a:t>
            </a:r>
            <a:r>
              <a:rPr lang="hu-HU" sz="1969" kern="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 kódbázis</a:t>
            </a:r>
          </a:p>
        </p:txBody>
      </p:sp>
      <p:sp>
        <p:nvSpPr>
          <p:cNvPr id="6" name="Flowchart: Process 5"/>
          <p:cNvSpPr/>
          <p:nvPr/>
        </p:nvSpPr>
        <p:spPr>
          <a:xfrm>
            <a:off x="2590331" y="3126792"/>
            <a:ext cx="1004144" cy="690995"/>
          </a:xfrm>
          <a:prstGeom prst="flowChartProcess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JNI</a:t>
            </a:r>
          </a:p>
        </p:txBody>
      </p:sp>
      <p:sp>
        <p:nvSpPr>
          <p:cNvPr id="7" name="Flowchart: Process 6"/>
          <p:cNvSpPr/>
          <p:nvPr/>
        </p:nvSpPr>
        <p:spPr>
          <a:xfrm>
            <a:off x="4764982" y="3143234"/>
            <a:ext cx="1422539" cy="669857"/>
          </a:xfrm>
          <a:prstGeom prst="flowChartProcess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C++/CX</a:t>
            </a:r>
          </a:p>
        </p:txBody>
      </p:sp>
      <p:sp>
        <p:nvSpPr>
          <p:cNvPr id="8" name="Flowchart: Process 7"/>
          <p:cNvSpPr/>
          <p:nvPr/>
        </p:nvSpPr>
        <p:spPr>
          <a:xfrm>
            <a:off x="7019219" y="3127828"/>
            <a:ext cx="1865820" cy="690995"/>
          </a:xfrm>
          <a:prstGeom prst="flowChartProcess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dirty="0" err="1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Objective-C</a:t>
            </a:r>
            <a:r>
              <a:rPr lang="hu-HU" sz="1969" kern="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, C++</a:t>
            </a:r>
          </a:p>
        </p:txBody>
      </p:sp>
      <p:sp>
        <p:nvSpPr>
          <p:cNvPr id="9" name="Flowchart: Process 8"/>
          <p:cNvSpPr/>
          <p:nvPr/>
        </p:nvSpPr>
        <p:spPr>
          <a:xfrm>
            <a:off x="2205221" y="1144165"/>
            <a:ext cx="1757253" cy="669857"/>
          </a:xfrm>
          <a:prstGeom prst="flowChartProcess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dirty="0" err="1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Android</a:t>
            </a:r>
            <a:r>
              <a:rPr lang="hu-HU" sz="1969" kern="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: Java</a:t>
            </a:r>
          </a:p>
        </p:txBody>
      </p:sp>
      <p:sp>
        <p:nvSpPr>
          <p:cNvPr id="10" name="Flowchart: Process 9"/>
          <p:cNvSpPr/>
          <p:nvPr/>
        </p:nvSpPr>
        <p:spPr>
          <a:xfrm>
            <a:off x="4350353" y="1145200"/>
            <a:ext cx="2259325" cy="669857"/>
          </a:xfrm>
          <a:prstGeom prst="flowChartProcess">
            <a:avLst/>
          </a:prstGeom>
          <a:solidFill>
            <a:srgbClr val="9BBB59"/>
          </a:solidFill>
          <a:ln w="25400" cap="flat" cmpd="sng" algn="ctr">
            <a:solidFill>
              <a:srgbClr val="9BBB59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dirty="0" err="1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WinRT</a:t>
            </a:r>
            <a:r>
              <a:rPr lang="hu-HU" sz="1969" kern="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: C#/JS/C++</a:t>
            </a:r>
          </a:p>
        </p:txBody>
      </p:sp>
      <p:sp>
        <p:nvSpPr>
          <p:cNvPr id="11" name="Flowchart: Process 10"/>
          <p:cNvSpPr/>
          <p:nvPr/>
        </p:nvSpPr>
        <p:spPr>
          <a:xfrm>
            <a:off x="6947984" y="1145200"/>
            <a:ext cx="2008290" cy="669857"/>
          </a:xfrm>
          <a:prstGeom prst="flowChartProcess">
            <a:avLst/>
          </a:prstGeom>
          <a:solidFill>
            <a:srgbClr val="8064A2"/>
          </a:solidFill>
          <a:ln w="25400" cap="flat" cmpd="sng" algn="ctr">
            <a:solidFill>
              <a:srgbClr val="8064A2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dirty="0" err="1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iOS</a:t>
            </a:r>
            <a:r>
              <a:rPr lang="hu-HU" sz="1969" kern="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: </a:t>
            </a:r>
            <a:r>
              <a:rPr lang="hu-HU" sz="1969" kern="0" dirty="0" err="1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Objective-C</a:t>
            </a:r>
            <a:endParaRPr lang="hu-HU" sz="1969" kern="0" dirty="0">
              <a:solidFill>
                <a:prstClr val="white"/>
              </a:solidFill>
              <a:latin typeface="Bariol Regular" panose="02000506040000020003" charset="0"/>
              <a:sym typeface="Helvetica Light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H="1">
            <a:off x="-476696" y="2398708"/>
            <a:ext cx="10311298" cy="6992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13" name="Straight Connector 12"/>
          <p:cNvCxnSpPr/>
          <p:nvPr/>
        </p:nvCxnSpPr>
        <p:spPr>
          <a:xfrm flipH="1">
            <a:off x="-316385" y="4564716"/>
            <a:ext cx="10150987" cy="0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sp>
        <p:nvSpPr>
          <p:cNvPr id="14" name="TextBox 13"/>
          <p:cNvSpPr txBox="1"/>
          <p:nvPr/>
        </p:nvSpPr>
        <p:spPr>
          <a:xfrm>
            <a:off x="407345" y="1284977"/>
            <a:ext cx="1165704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250" dirty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Platform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03667" y="2933375"/>
            <a:ext cx="1789322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250" dirty="0" err="1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Wrapper</a:t>
            </a:r>
            <a:endParaRPr lang="hu-HU" sz="2250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  <a:p>
            <a:r>
              <a:rPr lang="hu-HU" sz="2250" dirty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Adapter</a:t>
            </a:r>
          </a:p>
          <a:p>
            <a:r>
              <a:rPr lang="hu-HU" sz="2250" dirty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etc.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07345" y="5376737"/>
            <a:ext cx="761747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250" dirty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Natív</a:t>
            </a:r>
          </a:p>
        </p:txBody>
      </p:sp>
      <p:cxnSp>
        <p:nvCxnSpPr>
          <p:cNvPr id="17" name="Straight Arrow Connector 16"/>
          <p:cNvCxnSpPr>
            <a:stCxn id="9" idx="2"/>
            <a:endCxn id="6" idx="0"/>
          </p:cNvCxnSpPr>
          <p:nvPr/>
        </p:nvCxnSpPr>
        <p:spPr>
          <a:xfrm>
            <a:off x="3083848" y="1814022"/>
            <a:ext cx="8555" cy="1312770"/>
          </a:xfrm>
          <a:prstGeom prst="straightConnector1">
            <a:avLst/>
          </a:prstGeom>
          <a:noFill/>
          <a:ln w="317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18" name="Straight Arrow Connector 17"/>
          <p:cNvCxnSpPr>
            <a:stCxn id="10" idx="2"/>
            <a:endCxn id="7" idx="0"/>
          </p:cNvCxnSpPr>
          <p:nvPr/>
        </p:nvCxnSpPr>
        <p:spPr>
          <a:xfrm flipH="1">
            <a:off x="5476251" y="1815058"/>
            <a:ext cx="3765" cy="1328176"/>
          </a:xfrm>
          <a:prstGeom prst="straightConnector1">
            <a:avLst/>
          </a:prstGeom>
          <a:noFill/>
          <a:ln w="317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19" name="Straight Arrow Connector 18"/>
          <p:cNvCxnSpPr>
            <a:stCxn id="11" idx="2"/>
            <a:endCxn id="8" idx="0"/>
          </p:cNvCxnSpPr>
          <p:nvPr/>
        </p:nvCxnSpPr>
        <p:spPr>
          <a:xfrm>
            <a:off x="7952129" y="1815058"/>
            <a:ext cx="0" cy="1312770"/>
          </a:xfrm>
          <a:prstGeom prst="straightConnector1">
            <a:avLst/>
          </a:prstGeom>
          <a:noFill/>
          <a:ln w="317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20" name="Straight Arrow Connector 19"/>
          <p:cNvCxnSpPr>
            <a:stCxn id="6" idx="2"/>
          </p:cNvCxnSpPr>
          <p:nvPr/>
        </p:nvCxnSpPr>
        <p:spPr>
          <a:xfrm>
            <a:off x="3092403" y="3817787"/>
            <a:ext cx="2203553" cy="1393258"/>
          </a:xfrm>
          <a:prstGeom prst="straightConnector1">
            <a:avLst/>
          </a:prstGeom>
          <a:noFill/>
          <a:ln w="317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21" name="Straight Arrow Connector 20"/>
          <p:cNvCxnSpPr>
            <a:stCxn id="7" idx="2"/>
            <a:endCxn id="5" idx="0"/>
          </p:cNvCxnSpPr>
          <p:nvPr/>
        </p:nvCxnSpPr>
        <p:spPr>
          <a:xfrm>
            <a:off x="5476251" y="3813091"/>
            <a:ext cx="0" cy="1397954"/>
          </a:xfrm>
          <a:prstGeom prst="straightConnector1">
            <a:avLst/>
          </a:prstGeom>
          <a:noFill/>
          <a:ln w="317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triangle"/>
            <a:tailEnd type="triangle"/>
          </a:ln>
          <a:effectLst/>
        </p:spPr>
      </p:cxnSp>
      <p:cxnSp>
        <p:nvCxnSpPr>
          <p:cNvPr id="22" name="Straight Arrow Connector 21"/>
          <p:cNvCxnSpPr>
            <a:stCxn id="8" idx="2"/>
          </p:cNvCxnSpPr>
          <p:nvPr/>
        </p:nvCxnSpPr>
        <p:spPr>
          <a:xfrm flipH="1">
            <a:off x="5685779" y="3818822"/>
            <a:ext cx="2266351" cy="1392223"/>
          </a:xfrm>
          <a:prstGeom prst="straightConnector1">
            <a:avLst/>
          </a:prstGeom>
          <a:noFill/>
          <a:ln w="317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triangle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582336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43864" y="2370911"/>
            <a:ext cx="5354351" cy="15854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9703" dirty="0" err="1">
                <a:solidFill>
                  <a:prstClr val="black"/>
                </a:solidFill>
                <a:latin typeface="Bariol Light" panose="02000506040000020003" charset="0"/>
                <a:cs typeface="Bariol Regular"/>
                <a:sym typeface="Helvetica Light" charset="0"/>
              </a:rPr>
              <a:t>TypeScript</a:t>
            </a:r>
            <a:endParaRPr lang="hu-HU" sz="9703" dirty="0">
              <a:solidFill>
                <a:prstClr val="black"/>
              </a:solidFill>
              <a:latin typeface="Bariol Light" panose="02000506040000020003" charset="0"/>
              <a:cs typeface="Bariol Regular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5115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Windows </a:t>
            </a:r>
            <a:r>
              <a:rPr lang="hu-HU" dirty="0" err="1"/>
              <a:t>interop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5" name="TextBox 4"/>
          <p:cNvSpPr txBox="1"/>
          <p:nvPr/>
        </p:nvSpPr>
        <p:spPr>
          <a:xfrm>
            <a:off x="200421" y="2130151"/>
            <a:ext cx="4725994" cy="2829685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hu-HU" sz="1617" kern="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namespace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</a:t>
            </a:r>
            <a:r>
              <a:rPr lang="hu-HU" sz="1617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NativeLib</a:t>
            </a:r>
            <a:endParaRPr lang="hu-HU" sz="1617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  <a:sym typeface="Helvetica Light" charset="0"/>
            </a:endParaRPr>
          </a:p>
          <a:p>
            <a:pPr>
              <a:defRPr/>
            </a:pP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{</a:t>
            </a:r>
          </a:p>
          <a:p>
            <a:pPr>
              <a:defRPr/>
            </a:pPr>
            <a:r>
              <a:rPr lang="en-GB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   </a:t>
            </a:r>
            <a:r>
              <a:rPr lang="en-GB" sz="1617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public</a:t>
            </a:r>
            <a:r>
              <a:rPr lang="en-GB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</a:t>
            </a:r>
            <a:r>
              <a:rPr lang="en-GB" sz="1617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ref</a:t>
            </a:r>
            <a:r>
              <a:rPr lang="en-GB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</a:t>
            </a:r>
            <a:r>
              <a:rPr lang="en-GB" sz="1617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class</a:t>
            </a:r>
            <a:r>
              <a:rPr lang="en-GB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</a:t>
            </a:r>
            <a:r>
              <a:rPr lang="en-GB" sz="1617" kern="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MyClass</a:t>
            </a:r>
            <a:r>
              <a:rPr lang="en-GB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</a:t>
            </a:r>
            <a:r>
              <a:rPr lang="en-GB" sz="1617" kern="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sealed</a:t>
            </a:r>
            <a:endParaRPr lang="en-GB" sz="1617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  <a:sym typeface="Helvetica Light" charset="0"/>
            </a:endParaRPr>
          </a:p>
          <a:p>
            <a:pPr>
              <a:defRPr/>
            </a:pP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   {</a:t>
            </a:r>
          </a:p>
          <a:p>
            <a:pPr>
              <a:defRPr/>
            </a:pP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   </a:t>
            </a:r>
            <a:r>
              <a:rPr lang="hu-HU" sz="1617" kern="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public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:</a:t>
            </a:r>
          </a:p>
          <a:p>
            <a:pPr>
              <a:defRPr/>
            </a:pP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       Platform::</a:t>
            </a:r>
            <a:r>
              <a:rPr lang="hu-HU" sz="1617" kern="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String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^ </a:t>
            </a:r>
            <a:r>
              <a:rPr lang="hu-HU" sz="1617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CreateString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()</a:t>
            </a:r>
          </a:p>
          <a:p>
            <a:pPr>
              <a:defRPr/>
            </a:pP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       {</a:t>
            </a:r>
          </a:p>
          <a:p>
            <a:pPr>
              <a:defRPr/>
            </a:pP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           </a:t>
            </a:r>
            <a:r>
              <a:rPr lang="hu-HU" sz="1617" kern="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return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L</a:t>
            </a:r>
            <a:r>
              <a:rPr lang="hu-HU" sz="1617" kern="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"alma"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;</a:t>
            </a:r>
          </a:p>
          <a:p>
            <a:pPr>
              <a:defRPr/>
            </a:pP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       }</a:t>
            </a:r>
          </a:p>
          <a:p>
            <a:pPr>
              <a:defRPr/>
            </a:pP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   };</a:t>
            </a:r>
          </a:p>
          <a:p>
            <a:pPr>
              <a:defRPr/>
            </a:pP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}</a:t>
            </a:r>
            <a:endParaRPr lang="hu-HU" sz="1617" kern="0" dirty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88971" y="2761904"/>
            <a:ext cx="3359254" cy="15854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hu-HU" sz="1617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NativeLib.</a:t>
            </a:r>
            <a:r>
              <a:rPr lang="hu-HU" sz="1617" kern="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MyClass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c =</a:t>
            </a:r>
          </a:p>
          <a:p>
            <a:pPr>
              <a:defRPr/>
            </a:pP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	</a:t>
            </a:r>
            <a:r>
              <a:rPr lang="hu-HU" sz="1617" kern="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new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</a:t>
            </a:r>
            <a:r>
              <a:rPr lang="hu-HU" sz="1617" kern="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MyClass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();</a:t>
            </a:r>
          </a:p>
          <a:p>
            <a:pPr>
              <a:defRPr/>
            </a:pPr>
            <a:endParaRPr lang="hu-HU" sz="1617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  <a:sym typeface="Helvetica Light" charset="0"/>
            </a:endParaRPr>
          </a:p>
          <a:p>
            <a:pPr>
              <a:defRPr/>
            </a:pPr>
            <a:r>
              <a:rPr lang="hu-HU" sz="1617" kern="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string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 s = </a:t>
            </a:r>
            <a:r>
              <a:rPr lang="hu-HU" sz="1617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c.CreateString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();</a:t>
            </a:r>
          </a:p>
          <a:p>
            <a:pPr>
              <a:defRPr/>
            </a:pPr>
            <a:endParaRPr lang="hu-HU" sz="1617" kern="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  <a:sym typeface="Helvetica Light" charset="0"/>
            </a:endParaRPr>
          </a:p>
          <a:p>
            <a:pPr>
              <a:defRPr/>
            </a:pPr>
            <a:r>
              <a:rPr lang="hu-HU" sz="1617" kern="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Console</a:t>
            </a:r>
            <a:r>
              <a:rPr lang="hu-HU" sz="1617" kern="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.WriteLine</a:t>
            </a:r>
            <a:r>
              <a:rPr lang="hu-HU" sz="1617" kern="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sym typeface="Helvetica Light" charset="0"/>
              </a:rPr>
              <a:t>(s);</a:t>
            </a:r>
            <a:endParaRPr lang="hu-HU" sz="1617" kern="0" dirty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  <p:sp>
        <p:nvSpPr>
          <p:cNvPr id="7" name="Left-Right Arrow 6"/>
          <p:cNvSpPr/>
          <p:nvPr/>
        </p:nvSpPr>
        <p:spPr>
          <a:xfrm>
            <a:off x="5068094" y="3472704"/>
            <a:ext cx="506306" cy="123924"/>
          </a:xfrm>
          <a:prstGeom prst="leftRightArrow">
            <a:avLst/>
          </a:prstGeom>
          <a:solidFill>
            <a:srgbClr val="4F81BD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hu-HU" sz="1266" kern="0">
              <a:solidFill>
                <a:prstClr val="white"/>
              </a:solidFill>
              <a:latin typeface="Calibri"/>
              <a:sym typeface="Helvetica Ligh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62369" y="1694608"/>
            <a:ext cx="684588" cy="39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1969" dirty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Natív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73683" y="2374948"/>
            <a:ext cx="1045479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969" dirty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Platform</a:t>
            </a:r>
          </a:p>
        </p:txBody>
      </p:sp>
      <p:sp>
        <p:nvSpPr>
          <p:cNvPr id="10" name="Rectangle 9"/>
          <p:cNvSpPr/>
          <p:nvPr/>
        </p:nvSpPr>
        <p:spPr>
          <a:xfrm>
            <a:off x="649850" y="2639134"/>
            <a:ext cx="1265794" cy="288666"/>
          </a:xfrm>
          <a:prstGeom prst="rect">
            <a:avLst/>
          </a:prstGeom>
          <a:noFill/>
          <a:ln w="25400" cap="flat" cmpd="sng" algn="ctr">
            <a:solidFill>
              <a:srgbClr val="C0122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hu-HU" sz="1266" kern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486067" y="2639134"/>
            <a:ext cx="807489" cy="288665"/>
          </a:xfrm>
          <a:prstGeom prst="rect">
            <a:avLst/>
          </a:prstGeom>
          <a:noFill/>
          <a:ln w="25400" cap="flat" cmpd="sng" algn="ctr">
            <a:solidFill>
              <a:srgbClr val="C0122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hu-HU" sz="1266" kern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946957" y="3397481"/>
            <a:ext cx="177131" cy="207406"/>
          </a:xfrm>
          <a:prstGeom prst="rect">
            <a:avLst/>
          </a:prstGeom>
          <a:noFill/>
          <a:ln w="25400" cap="flat" cmpd="sng" algn="ctr">
            <a:solidFill>
              <a:srgbClr val="C0122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hu-HU" sz="1266" kern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692257" y="3909593"/>
            <a:ext cx="2644076" cy="962623"/>
          </a:xfrm>
          <a:prstGeom prst="rect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60729"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Nyelvi kiegészítések</a:t>
            </a:r>
          </a:p>
          <a:p>
            <a:pPr marL="160729"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C++/CX, C++/CLI</a:t>
            </a:r>
          </a:p>
        </p:txBody>
      </p:sp>
      <p:cxnSp>
        <p:nvCxnSpPr>
          <p:cNvPr id="14" name="Straight Connector 13"/>
          <p:cNvCxnSpPr>
            <a:stCxn id="10" idx="2"/>
            <a:endCxn id="13" idx="0"/>
          </p:cNvCxnSpPr>
          <p:nvPr/>
        </p:nvCxnSpPr>
        <p:spPr>
          <a:xfrm>
            <a:off x="1282747" y="2927799"/>
            <a:ext cx="1731548" cy="981794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5" name="Straight Connector 14"/>
          <p:cNvCxnSpPr>
            <a:stCxn id="12" idx="2"/>
            <a:endCxn id="13" idx="0"/>
          </p:cNvCxnSpPr>
          <p:nvPr/>
        </p:nvCxnSpPr>
        <p:spPr>
          <a:xfrm flipH="1">
            <a:off x="3014295" y="3604887"/>
            <a:ext cx="21228" cy="304706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6" name="Straight Connector 15"/>
          <p:cNvCxnSpPr>
            <a:stCxn id="11" idx="2"/>
            <a:endCxn id="13" idx="0"/>
          </p:cNvCxnSpPr>
          <p:nvPr/>
        </p:nvCxnSpPr>
        <p:spPr>
          <a:xfrm flipH="1">
            <a:off x="3014295" y="2927799"/>
            <a:ext cx="875516" cy="981794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</p:spTree>
    <p:extLst>
      <p:ext uri="{BB962C8B-B14F-4D97-AF65-F5344CB8AC3E}">
        <p14:creationId xmlns:p14="http://schemas.microsoft.com/office/powerpoint/2010/main" val="296804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/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JNI </a:t>
            </a:r>
            <a:r>
              <a:rPr lang="hu-HU" dirty="0" err="1"/>
              <a:t>interop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sp>
        <p:nvSpPr>
          <p:cNvPr id="5" name="Szövegdoboz 3"/>
          <p:cNvSpPr txBox="1"/>
          <p:nvPr/>
        </p:nvSpPr>
        <p:spPr>
          <a:xfrm>
            <a:off x="131178" y="3120119"/>
            <a:ext cx="4315901" cy="1585434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hu-HU" sz="1617" kern="0" dirty="0">
                <a:solidFill>
                  <a:srgbClr val="333333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JNIEXPORT</a:t>
            </a: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1617" b="1" kern="0" dirty="0" err="1">
                <a:solidFill>
                  <a:srgbClr val="445588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jstring</a:t>
            </a: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1617" kern="0" dirty="0">
                <a:solidFill>
                  <a:srgbClr val="333333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JNICALL</a:t>
            </a: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1617" b="1" kern="0" dirty="0">
                <a:solidFill>
                  <a:srgbClr val="99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Java_</a:t>
            </a:r>
            <a:r>
              <a:rPr lang="hu-HU" sz="1617" b="1" kern="0" dirty="0" err="1">
                <a:solidFill>
                  <a:srgbClr val="99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mypackage</a:t>
            </a:r>
            <a:r>
              <a:rPr lang="hu-HU" sz="1617" b="1" kern="0" dirty="0">
                <a:solidFill>
                  <a:srgbClr val="99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_</a:t>
            </a:r>
            <a:r>
              <a:rPr lang="hu-HU" sz="1617" b="1" kern="0" dirty="0" err="1">
                <a:solidFill>
                  <a:srgbClr val="99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MyClass</a:t>
            </a:r>
            <a:r>
              <a:rPr lang="hu-HU" sz="1617" b="1" kern="0" dirty="0">
                <a:solidFill>
                  <a:srgbClr val="99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_</a:t>
            </a:r>
            <a:r>
              <a:rPr lang="hu-HU" sz="1617" b="1" kern="0" dirty="0" err="1">
                <a:solidFill>
                  <a:srgbClr val="990000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getString</a:t>
            </a:r>
            <a:endParaRPr lang="hu-HU" sz="1617" kern="0" dirty="0">
              <a:solidFill>
                <a:srgbClr val="20242D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>
              <a:defRPr/>
            </a:pP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(</a:t>
            </a:r>
            <a:r>
              <a:rPr lang="hu-HU" sz="1617" kern="0" dirty="0" err="1">
                <a:solidFill>
                  <a:srgbClr val="333333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JNIEnv</a:t>
            </a:r>
            <a:r>
              <a:rPr lang="hu-HU" sz="1617" b="1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* </a:t>
            </a:r>
            <a:r>
              <a:rPr lang="hu-HU" sz="1617" b="1" kern="0" dirty="0" err="1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env</a:t>
            </a: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, </a:t>
            </a:r>
            <a:r>
              <a:rPr lang="hu-HU" sz="1617" kern="0" dirty="0" err="1">
                <a:solidFill>
                  <a:srgbClr val="333333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jobject</a:t>
            </a:r>
            <a:r>
              <a:rPr lang="hu-HU" sz="1617" kern="0" dirty="0">
                <a:solidFill>
                  <a:srgbClr val="333333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1617" b="1" kern="0" dirty="0" err="1">
                <a:solidFill>
                  <a:srgbClr val="333333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obj</a:t>
            </a: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)</a:t>
            </a:r>
          </a:p>
          <a:p>
            <a:pPr>
              <a:defRPr/>
            </a:pP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{</a:t>
            </a:r>
          </a:p>
          <a:p>
            <a:pPr>
              <a:tabLst>
                <a:tab pos="380615" algn="l"/>
              </a:tabLst>
              <a:defRPr/>
            </a:pP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	</a:t>
            </a:r>
            <a:r>
              <a:rPr lang="hu-HU" sz="1617" kern="0" dirty="0" err="1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return</a:t>
            </a: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 </a:t>
            </a:r>
            <a:r>
              <a:rPr lang="hu-HU" sz="1617" kern="0" dirty="0" err="1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env-</a:t>
            </a: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&gt;</a:t>
            </a:r>
            <a:r>
              <a:rPr lang="hu-HU" sz="1617" kern="0" dirty="0" err="1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NewStringUTF</a:t>
            </a: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(</a:t>
            </a:r>
            <a:r>
              <a:rPr lang="hu-HU" sz="1617" kern="0" dirty="0">
                <a:solidFill>
                  <a:srgbClr val="DD1144"/>
                </a:solidFill>
                <a:latin typeface="Consolas"/>
                <a:sym typeface="Helvetica Light" charset="0"/>
              </a:rPr>
              <a:t>"alma"</a:t>
            </a: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);</a:t>
            </a:r>
            <a:r>
              <a:rPr lang="hu-HU" sz="1617" kern="0" dirty="0">
                <a:solidFill>
                  <a:srgbClr val="DD1144"/>
                </a:solidFill>
                <a:latin typeface="Consolas"/>
                <a:sym typeface="Helvetica Light" charset="0"/>
              </a:rPr>
              <a:t>  </a:t>
            </a:r>
            <a:endParaRPr lang="hu-HU" sz="1617" kern="0" dirty="0">
              <a:solidFill>
                <a:srgbClr val="20242D"/>
              </a:solidFill>
              <a:latin typeface="Consolas" panose="020B0609020204030204" pitchFamily="49" charset="0"/>
              <a:cs typeface="Consolas" panose="020B0609020204030204" pitchFamily="49" charset="0"/>
              <a:sym typeface="Helvetica Light" charset="0"/>
            </a:endParaRPr>
          </a:p>
          <a:p>
            <a:pPr>
              <a:defRPr/>
            </a:pPr>
            <a:r>
              <a:rPr lang="hu-HU" sz="1617" kern="0" dirty="0">
                <a:solidFill>
                  <a:srgbClr val="20242D"/>
                </a:solidFill>
                <a:latin typeface="Consolas" panose="020B0609020204030204" pitchFamily="49" charset="0"/>
                <a:cs typeface="Consolas" panose="020B0609020204030204" pitchFamily="49" charset="0"/>
                <a:sym typeface="Helvetica Light" charset="0"/>
              </a:rPr>
              <a:t>}</a:t>
            </a:r>
          </a:p>
        </p:txBody>
      </p:sp>
      <p:sp>
        <p:nvSpPr>
          <p:cNvPr id="6" name="Szövegdoboz 4"/>
          <p:cNvSpPr txBox="1"/>
          <p:nvPr/>
        </p:nvSpPr>
        <p:spPr>
          <a:xfrm>
            <a:off x="4553353" y="2447749"/>
            <a:ext cx="4483520" cy="3327386"/>
          </a:xfrm>
          <a:prstGeom prst="rect">
            <a:avLst/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</a:ln>
          <a:effectLst/>
        </p:spPr>
        <p:txBody>
          <a:bodyPr wrap="square" rtlCol="0">
            <a:spAutoFit/>
          </a:bodyPr>
          <a:lstStyle/>
          <a:p>
            <a:pPr>
              <a:tabLst>
                <a:tab pos="190866" algn="l"/>
                <a:tab pos="375034" algn="l"/>
              </a:tabLst>
              <a:defRPr/>
            </a:pPr>
            <a:r>
              <a:rPr lang="hu-HU" sz="1617" b="1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package</a:t>
            </a:r>
            <a:r>
              <a:rPr lang="hu-HU" sz="1617" b="1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 </a:t>
            </a:r>
            <a:r>
              <a:rPr lang="hu-HU" sz="1617" kern="0" dirty="0" err="1">
                <a:solidFill>
                  <a:srgbClr val="008080"/>
                </a:solidFill>
                <a:latin typeface="Consolas"/>
                <a:sym typeface="Helvetica Light" charset="0"/>
              </a:rPr>
              <a:t>mypackage</a:t>
            </a: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;</a:t>
            </a:r>
          </a:p>
          <a:p>
            <a:pPr>
              <a:tabLst>
                <a:tab pos="190866" algn="l"/>
                <a:tab pos="375034" algn="l"/>
              </a:tabLst>
              <a:defRPr/>
            </a:pPr>
            <a:endParaRPr lang="hu-HU" sz="1617" kern="0" dirty="0">
              <a:solidFill>
                <a:srgbClr val="333333"/>
              </a:solidFill>
              <a:latin typeface="Consolas"/>
              <a:sym typeface="Helvetica Light" charset="0"/>
            </a:endParaRPr>
          </a:p>
          <a:p>
            <a:pPr>
              <a:tabLst>
                <a:tab pos="190866" algn="l"/>
                <a:tab pos="375034" algn="l"/>
              </a:tabLst>
              <a:defRPr/>
            </a:pPr>
            <a:r>
              <a:rPr lang="hu-HU" sz="1617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class</a:t>
            </a: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 </a:t>
            </a:r>
            <a:r>
              <a:rPr lang="hu-HU" sz="1617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MyClass</a:t>
            </a: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 {</a:t>
            </a:r>
            <a:endParaRPr lang="hu-HU" sz="1617" b="1" kern="0" dirty="0">
              <a:solidFill>
                <a:srgbClr val="333333"/>
              </a:solidFill>
              <a:latin typeface="Consolas"/>
              <a:sym typeface="Helvetica Light" charset="0"/>
            </a:endParaRPr>
          </a:p>
          <a:p>
            <a:pPr>
              <a:tabLst>
                <a:tab pos="190866" algn="l"/>
                <a:tab pos="375034" algn="l"/>
              </a:tabLst>
              <a:defRPr/>
            </a:pPr>
            <a:r>
              <a:rPr lang="hu-HU" sz="1617" b="1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	</a:t>
            </a:r>
            <a:r>
              <a:rPr lang="hu-HU" sz="1617" b="1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private</a:t>
            </a: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 </a:t>
            </a:r>
            <a:r>
              <a:rPr lang="hu-HU" sz="1617" b="1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native</a:t>
            </a: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 </a:t>
            </a:r>
            <a:r>
              <a:rPr lang="hu-HU" sz="1617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String</a:t>
            </a:r>
            <a:r>
              <a:rPr lang="hu-HU" sz="1617" b="1" kern="0" dirty="0">
                <a:solidFill>
                  <a:srgbClr val="445588"/>
                </a:solidFill>
                <a:latin typeface="Consolas"/>
                <a:sym typeface="Helvetica Light" charset="0"/>
              </a:rPr>
              <a:t> </a:t>
            </a:r>
            <a:r>
              <a:rPr lang="hu-HU" sz="1617" b="1" kern="0" dirty="0" err="1">
                <a:solidFill>
                  <a:srgbClr val="990000"/>
                </a:solidFill>
                <a:latin typeface="Consolas"/>
                <a:sym typeface="Helvetica Light" charset="0"/>
              </a:rPr>
              <a:t>getString</a:t>
            </a:r>
            <a:r>
              <a:rPr lang="hu-HU" sz="1617" b="1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();</a:t>
            </a:r>
            <a:endParaRPr lang="hu-HU" sz="1617" kern="0" dirty="0">
              <a:solidFill>
                <a:srgbClr val="333333"/>
              </a:solidFill>
              <a:latin typeface="Consolas"/>
              <a:sym typeface="Helvetica Light" charset="0"/>
            </a:endParaRPr>
          </a:p>
          <a:p>
            <a:pPr>
              <a:tabLst>
                <a:tab pos="190866" algn="l"/>
                <a:tab pos="375034" algn="l"/>
              </a:tabLst>
              <a:defRPr/>
            </a:pPr>
            <a:endParaRPr lang="hu-HU" sz="1617" kern="0" dirty="0">
              <a:solidFill>
                <a:srgbClr val="333333"/>
              </a:solidFill>
              <a:latin typeface="Consolas"/>
              <a:sym typeface="Helvetica Light" charset="0"/>
            </a:endParaRPr>
          </a:p>
          <a:p>
            <a:pPr>
              <a:tabLst>
                <a:tab pos="190866" algn="l"/>
                <a:tab pos="375034" algn="l"/>
              </a:tabLst>
              <a:defRPr/>
            </a:pP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	</a:t>
            </a:r>
            <a:r>
              <a:rPr lang="hu-HU" sz="1617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void</a:t>
            </a: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 </a:t>
            </a:r>
            <a:r>
              <a:rPr lang="hu-HU" sz="1617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printStringFromNative</a:t>
            </a: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() {</a:t>
            </a:r>
          </a:p>
          <a:p>
            <a:pPr>
              <a:tabLst>
                <a:tab pos="190866" algn="l"/>
                <a:tab pos="375034" algn="l"/>
              </a:tabLst>
              <a:defRPr/>
            </a:pP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		</a:t>
            </a:r>
            <a:r>
              <a:rPr lang="hu-HU" sz="1617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System</a:t>
            </a:r>
            <a:r>
              <a:rPr lang="hu-HU" sz="1617" b="1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.</a:t>
            </a:r>
            <a:r>
              <a:rPr lang="hu-HU" sz="1617" kern="0" dirty="0" err="1">
                <a:solidFill>
                  <a:srgbClr val="008080"/>
                </a:solidFill>
                <a:latin typeface="Consolas"/>
                <a:sym typeface="Helvetica Light" charset="0"/>
              </a:rPr>
              <a:t>loadLibrary</a:t>
            </a:r>
            <a:r>
              <a:rPr lang="hu-HU" sz="1617" b="1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(</a:t>
            </a:r>
            <a:r>
              <a:rPr lang="hu-HU" sz="1617" kern="0" dirty="0">
                <a:solidFill>
                  <a:srgbClr val="DD1144"/>
                </a:solidFill>
                <a:latin typeface="Consolas"/>
                <a:sym typeface="Helvetica Light" charset="0"/>
              </a:rPr>
              <a:t>"</a:t>
            </a:r>
            <a:r>
              <a:rPr lang="hu-HU" sz="1617" kern="0" dirty="0" err="1">
                <a:solidFill>
                  <a:srgbClr val="DD1144"/>
                </a:solidFill>
                <a:latin typeface="Consolas"/>
                <a:sym typeface="Helvetica Light" charset="0"/>
              </a:rPr>
              <a:t>natengine</a:t>
            </a:r>
            <a:r>
              <a:rPr lang="hu-HU" sz="1617" kern="0" dirty="0">
                <a:solidFill>
                  <a:srgbClr val="DD1144"/>
                </a:solidFill>
                <a:latin typeface="Consolas"/>
                <a:sym typeface="Helvetica Light" charset="0"/>
              </a:rPr>
              <a:t>"</a:t>
            </a:r>
            <a:r>
              <a:rPr lang="hu-HU" sz="1617" b="1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);</a:t>
            </a:r>
          </a:p>
          <a:p>
            <a:pPr>
              <a:tabLst>
                <a:tab pos="190866" algn="l"/>
                <a:tab pos="375034" algn="l"/>
              </a:tabLst>
              <a:defRPr/>
            </a:pPr>
            <a:endParaRPr lang="hu-HU" sz="1617" b="1" kern="0" dirty="0">
              <a:solidFill>
                <a:srgbClr val="333333"/>
              </a:solidFill>
              <a:latin typeface="Consolas"/>
              <a:sym typeface="Helvetica Light" charset="0"/>
            </a:endParaRPr>
          </a:p>
          <a:p>
            <a:pPr>
              <a:tabLst>
                <a:tab pos="190866" algn="l"/>
                <a:tab pos="375034" algn="l"/>
              </a:tabLst>
              <a:defRPr/>
            </a:pPr>
            <a:r>
              <a:rPr lang="hu-HU" sz="1617" b="1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		</a:t>
            </a:r>
            <a:r>
              <a:rPr lang="hu-HU" sz="1617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String</a:t>
            </a: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 s = </a:t>
            </a:r>
            <a:r>
              <a:rPr lang="hu-HU" sz="1617" b="1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this</a:t>
            </a:r>
            <a:r>
              <a:rPr lang="hu-HU" sz="1617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.getString</a:t>
            </a: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();</a:t>
            </a:r>
          </a:p>
          <a:p>
            <a:pPr>
              <a:tabLst>
                <a:tab pos="190866" algn="l"/>
                <a:tab pos="375034" algn="l"/>
              </a:tabLst>
              <a:defRPr/>
            </a:pPr>
            <a:endParaRPr lang="hu-HU" sz="1617" kern="0" dirty="0">
              <a:solidFill>
                <a:srgbClr val="333333"/>
              </a:solidFill>
              <a:latin typeface="Consolas"/>
              <a:sym typeface="Helvetica Light" charset="0"/>
            </a:endParaRPr>
          </a:p>
          <a:p>
            <a:pPr>
              <a:tabLst>
                <a:tab pos="190866" algn="l"/>
                <a:tab pos="375034" algn="l"/>
              </a:tabLst>
              <a:defRPr/>
            </a:pP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		</a:t>
            </a:r>
            <a:r>
              <a:rPr lang="hu-HU" sz="1617" kern="0" dirty="0" err="1">
                <a:solidFill>
                  <a:srgbClr val="008080"/>
                </a:solidFill>
                <a:latin typeface="Consolas"/>
                <a:sym typeface="Helvetica Light" charset="0"/>
              </a:rPr>
              <a:t>System</a:t>
            </a:r>
            <a:r>
              <a:rPr lang="hu-HU" sz="1617" kern="0" dirty="0" err="1">
                <a:solidFill>
                  <a:srgbClr val="333333"/>
                </a:solidFill>
                <a:latin typeface="Consolas"/>
                <a:sym typeface="Helvetica Light" charset="0"/>
              </a:rPr>
              <a:t>.out.println</a:t>
            </a:r>
            <a:r>
              <a:rPr lang="hu-HU" sz="1617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(s);	</a:t>
            </a:r>
          </a:p>
          <a:p>
            <a:pPr>
              <a:tabLst>
                <a:tab pos="190866" algn="l"/>
                <a:tab pos="375034" algn="l"/>
              </a:tabLst>
              <a:defRPr/>
            </a:pPr>
            <a:r>
              <a:rPr lang="hu-HU" sz="1617" b="1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	}</a:t>
            </a:r>
          </a:p>
          <a:p>
            <a:pPr>
              <a:tabLst>
                <a:tab pos="190866" algn="l"/>
                <a:tab pos="375034" algn="l"/>
              </a:tabLst>
              <a:defRPr/>
            </a:pPr>
            <a:r>
              <a:rPr lang="hu-HU" sz="1617" b="1" kern="0" dirty="0">
                <a:solidFill>
                  <a:srgbClr val="333333"/>
                </a:solidFill>
                <a:latin typeface="Consolas"/>
                <a:sym typeface="Helvetica Light" charset="0"/>
              </a:rPr>
              <a:t>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02520" y="2722594"/>
            <a:ext cx="689612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969" dirty="0">
                <a:solidFill>
                  <a:srgbClr val="20242D"/>
                </a:solidFill>
                <a:latin typeface="Bariol Regular" panose="02000506040000020003" charset="0"/>
                <a:ea typeface="Segoe UI" panose="020B0502040204020203" pitchFamily="34" charset="0"/>
                <a:cs typeface="Segoe UI" panose="020B0502040204020203" pitchFamily="34" charset="0"/>
                <a:sym typeface="Helvetica Light" charset="0"/>
              </a:rPr>
              <a:t>Natív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300199" y="2044469"/>
            <a:ext cx="1045479" cy="3953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969" dirty="0">
                <a:solidFill>
                  <a:srgbClr val="20242D"/>
                </a:solidFill>
                <a:latin typeface="Bariol Regular" panose="02000506040000020003" charset="0"/>
                <a:ea typeface="Segoe UI" panose="020B0502040204020203" pitchFamily="34" charset="0"/>
                <a:cs typeface="Segoe UI" panose="020B0502040204020203" pitchFamily="34" charset="0"/>
                <a:sym typeface="Helvetica Light" charset="0"/>
              </a:rPr>
              <a:t>Platform</a:t>
            </a:r>
          </a:p>
        </p:txBody>
      </p:sp>
      <p:sp>
        <p:nvSpPr>
          <p:cNvPr id="9" name="Téglalap 7"/>
          <p:cNvSpPr/>
          <p:nvPr/>
        </p:nvSpPr>
        <p:spPr>
          <a:xfrm>
            <a:off x="218894" y="2289922"/>
            <a:ext cx="1466094" cy="354414"/>
          </a:xfrm>
          <a:prstGeom prst="rect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60729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1969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JNI makrók</a:t>
            </a:r>
          </a:p>
        </p:txBody>
      </p:sp>
      <p:cxnSp>
        <p:nvCxnSpPr>
          <p:cNvPr id="10" name="Egyenes összekötő 9"/>
          <p:cNvCxnSpPr>
            <a:stCxn id="9" idx="2"/>
            <a:endCxn id="9" idx="2"/>
          </p:cNvCxnSpPr>
          <p:nvPr/>
        </p:nvCxnSpPr>
        <p:spPr>
          <a:xfrm>
            <a:off x="951941" y="2644336"/>
            <a:ext cx="0" cy="0"/>
          </a:xfrm>
          <a:prstGeom prst="line">
            <a:avLst/>
          </a:prstGeom>
          <a:noFill/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1" name="Rectangle 8"/>
          <p:cNvSpPr/>
          <p:nvPr/>
        </p:nvSpPr>
        <p:spPr>
          <a:xfrm>
            <a:off x="177483" y="3157763"/>
            <a:ext cx="1078974" cy="249683"/>
          </a:xfrm>
          <a:prstGeom prst="rect">
            <a:avLst/>
          </a:prstGeom>
          <a:noFill/>
          <a:ln w="25400" cap="flat" cmpd="sng" algn="ctr">
            <a:solidFill>
              <a:srgbClr val="C0122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hu-HU" sz="1266" kern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  <p:sp>
        <p:nvSpPr>
          <p:cNvPr id="12" name="Rectangle 8"/>
          <p:cNvSpPr/>
          <p:nvPr/>
        </p:nvSpPr>
        <p:spPr>
          <a:xfrm>
            <a:off x="2178684" y="3156992"/>
            <a:ext cx="861871" cy="250454"/>
          </a:xfrm>
          <a:prstGeom prst="rect">
            <a:avLst/>
          </a:prstGeom>
          <a:noFill/>
          <a:ln w="25400" cap="flat" cmpd="sng" algn="ctr">
            <a:solidFill>
              <a:srgbClr val="C0122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hu-HU" sz="1266" kern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  <p:cxnSp>
        <p:nvCxnSpPr>
          <p:cNvPr id="13" name="Straight Connector 14"/>
          <p:cNvCxnSpPr>
            <a:stCxn id="9" idx="2"/>
            <a:endCxn id="11" idx="0"/>
          </p:cNvCxnSpPr>
          <p:nvPr/>
        </p:nvCxnSpPr>
        <p:spPr>
          <a:xfrm flipH="1">
            <a:off x="716970" y="2644337"/>
            <a:ext cx="234971" cy="513427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cxnSp>
        <p:nvCxnSpPr>
          <p:cNvPr id="14" name="Straight Connector 14"/>
          <p:cNvCxnSpPr>
            <a:stCxn id="9" idx="2"/>
            <a:endCxn id="12" idx="0"/>
          </p:cNvCxnSpPr>
          <p:nvPr/>
        </p:nvCxnSpPr>
        <p:spPr>
          <a:xfrm>
            <a:off x="951941" y="2644337"/>
            <a:ext cx="1657679" cy="512655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5" name="Rectangle 8"/>
          <p:cNvSpPr/>
          <p:nvPr/>
        </p:nvSpPr>
        <p:spPr>
          <a:xfrm>
            <a:off x="172576" y="3407446"/>
            <a:ext cx="3694118" cy="272154"/>
          </a:xfrm>
          <a:prstGeom prst="rect">
            <a:avLst/>
          </a:prstGeom>
          <a:noFill/>
          <a:ln w="25400" cap="flat" cmpd="sng" algn="ctr">
            <a:solidFill>
              <a:srgbClr val="C0122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hu-HU" sz="1266" kern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  <p:sp>
        <p:nvSpPr>
          <p:cNvPr id="16" name="Téglalap 22"/>
          <p:cNvSpPr/>
          <p:nvPr/>
        </p:nvSpPr>
        <p:spPr>
          <a:xfrm>
            <a:off x="230041" y="2289922"/>
            <a:ext cx="1808582" cy="354414"/>
          </a:xfrm>
          <a:prstGeom prst="rect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60729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1969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Speciális név</a:t>
            </a:r>
          </a:p>
        </p:txBody>
      </p:sp>
      <p:cxnSp>
        <p:nvCxnSpPr>
          <p:cNvPr id="17" name="Straight Connector 14"/>
          <p:cNvCxnSpPr>
            <a:stCxn id="16" idx="2"/>
            <a:endCxn id="15" idx="0"/>
          </p:cNvCxnSpPr>
          <p:nvPr/>
        </p:nvCxnSpPr>
        <p:spPr>
          <a:xfrm>
            <a:off x="1134332" y="2644337"/>
            <a:ext cx="885303" cy="763109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18" name="Téglalap 29"/>
          <p:cNvSpPr/>
          <p:nvPr/>
        </p:nvSpPr>
        <p:spPr>
          <a:xfrm>
            <a:off x="220980" y="2290694"/>
            <a:ext cx="1808582" cy="354414"/>
          </a:xfrm>
          <a:prstGeom prst="rect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60729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1969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JNI környezet</a:t>
            </a:r>
          </a:p>
        </p:txBody>
      </p:sp>
      <p:cxnSp>
        <p:nvCxnSpPr>
          <p:cNvPr id="19" name="Straight Connector 14"/>
          <p:cNvCxnSpPr>
            <a:stCxn id="18" idx="2"/>
            <a:endCxn id="20" idx="0"/>
          </p:cNvCxnSpPr>
          <p:nvPr/>
        </p:nvCxnSpPr>
        <p:spPr>
          <a:xfrm flipH="1">
            <a:off x="707243" y="2645108"/>
            <a:ext cx="418028" cy="1000913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20" name="Rectangle 8"/>
          <p:cNvSpPr/>
          <p:nvPr/>
        </p:nvSpPr>
        <p:spPr>
          <a:xfrm>
            <a:off x="267355" y="3646021"/>
            <a:ext cx="879777" cy="228490"/>
          </a:xfrm>
          <a:prstGeom prst="rect">
            <a:avLst/>
          </a:prstGeom>
          <a:noFill/>
          <a:ln w="25400" cap="flat" cmpd="sng" algn="ctr">
            <a:solidFill>
              <a:srgbClr val="C0122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hu-HU" sz="1266" kern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  <p:sp>
        <p:nvSpPr>
          <p:cNvPr id="21" name="Téglalap 37"/>
          <p:cNvSpPr/>
          <p:nvPr/>
        </p:nvSpPr>
        <p:spPr>
          <a:xfrm>
            <a:off x="5761381" y="1417084"/>
            <a:ext cx="1909284" cy="354414"/>
          </a:xfrm>
          <a:prstGeom prst="rect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60729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1969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Natív függvény</a:t>
            </a:r>
          </a:p>
        </p:txBody>
      </p:sp>
      <p:cxnSp>
        <p:nvCxnSpPr>
          <p:cNvPr id="22" name="Straight Connector 14"/>
          <p:cNvCxnSpPr>
            <a:stCxn id="21" idx="2"/>
            <a:endCxn id="23" idx="0"/>
          </p:cNvCxnSpPr>
          <p:nvPr/>
        </p:nvCxnSpPr>
        <p:spPr>
          <a:xfrm>
            <a:off x="6716023" y="1771498"/>
            <a:ext cx="0" cy="1444168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23" name="Rectangle 8"/>
          <p:cNvSpPr/>
          <p:nvPr/>
        </p:nvSpPr>
        <p:spPr>
          <a:xfrm>
            <a:off x="4766911" y="3215667"/>
            <a:ext cx="3898223" cy="296867"/>
          </a:xfrm>
          <a:prstGeom prst="rect">
            <a:avLst/>
          </a:prstGeom>
          <a:noFill/>
          <a:ln w="25400" cap="flat" cmpd="sng" algn="ctr">
            <a:solidFill>
              <a:srgbClr val="C0122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hu-HU" sz="1266" kern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  <p:sp>
        <p:nvSpPr>
          <p:cNvPr id="24" name="Téglalap 43"/>
          <p:cNvSpPr/>
          <p:nvPr/>
        </p:nvSpPr>
        <p:spPr>
          <a:xfrm>
            <a:off x="5207072" y="1418580"/>
            <a:ext cx="3017901" cy="354414"/>
          </a:xfrm>
          <a:prstGeom prst="rect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5719" tIns="35719" rIns="35719" bIns="35719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160729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1969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Natív könyvtár betöltése</a:t>
            </a:r>
          </a:p>
        </p:txBody>
      </p:sp>
      <p:cxnSp>
        <p:nvCxnSpPr>
          <p:cNvPr id="25" name="Straight Connector 14"/>
          <p:cNvCxnSpPr>
            <a:stCxn id="24" idx="2"/>
            <a:endCxn id="26" idx="0"/>
          </p:cNvCxnSpPr>
          <p:nvPr/>
        </p:nvCxnSpPr>
        <p:spPr>
          <a:xfrm>
            <a:off x="6716023" y="1772995"/>
            <a:ext cx="51907" cy="2186410"/>
          </a:xfrm>
          <a:prstGeom prst="line">
            <a:avLst/>
          </a:prstGeom>
          <a:noFill/>
          <a:ln w="1905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/>
        </p:spPr>
      </p:cxnSp>
      <p:sp>
        <p:nvSpPr>
          <p:cNvPr id="26" name="Rectangle 8"/>
          <p:cNvSpPr/>
          <p:nvPr/>
        </p:nvSpPr>
        <p:spPr>
          <a:xfrm>
            <a:off x="4926414" y="3959404"/>
            <a:ext cx="3683031" cy="272035"/>
          </a:xfrm>
          <a:prstGeom prst="rect">
            <a:avLst/>
          </a:prstGeom>
          <a:noFill/>
          <a:ln w="25400" cap="flat" cmpd="sng" algn="ctr">
            <a:solidFill>
              <a:srgbClr val="C01226"/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hu-HU" sz="1266" kern="0">
              <a:solidFill>
                <a:srgbClr val="20242D"/>
              </a:solidFill>
              <a:latin typeface="Calibri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66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5" grpId="0" animBg="1"/>
      <p:bldP spid="15" grpId="1" animBg="1"/>
      <p:bldP spid="16" grpId="0" animBg="1"/>
      <p:bldP spid="16" grpId="1" animBg="1"/>
      <p:bldP spid="18" grpId="0" animBg="1"/>
      <p:bldP spid="18" grpId="1" animBg="1"/>
      <p:bldP spid="20" grpId="0" animBg="1"/>
      <p:bldP spid="20" grpId="1" animBg="1"/>
      <p:bldP spid="21" grpId="0" animBg="1"/>
      <p:bldP spid="21" grpId="1" animBg="1"/>
      <p:bldP spid="23" grpId="0" animBg="1"/>
      <p:bldP spid="23" grpId="1" animBg="1"/>
      <p:bldP spid="24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Demó</a:t>
            </a:r>
            <a:endParaRPr lang="hu-H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smtClean="0"/>
              <a:t>Fraktál megjelenítő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000870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Interop: Library minta</a:t>
            </a:r>
            <a:endParaRPr lang="hu-HU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Flowchart: Process 4"/>
          <p:cNvSpPr/>
          <p:nvPr/>
        </p:nvSpPr>
        <p:spPr>
          <a:xfrm>
            <a:off x="5538439" y="4650792"/>
            <a:ext cx="1946321" cy="822513"/>
          </a:xfrm>
          <a:prstGeom prst="flowChartProcess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smtClean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Natív library</a:t>
            </a:r>
            <a:endParaRPr lang="hu-HU" sz="1969" kern="0" dirty="0">
              <a:solidFill>
                <a:prstClr val="white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5468812" y="1530742"/>
            <a:ext cx="2091715" cy="797352"/>
          </a:xfrm>
          <a:prstGeom prst="flowChartProcess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smtClean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Platform</a:t>
            </a:r>
            <a:endParaRPr lang="hu-HU" sz="1969" kern="0" dirty="0">
              <a:solidFill>
                <a:prstClr val="white"/>
              </a:solidFill>
              <a:latin typeface="Bariol Regular" panose="02000506040000020003" charset="0"/>
              <a:sym typeface="Helvetica Light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 flipH="1">
            <a:off x="6140771" y="2328094"/>
            <a:ext cx="3070" cy="2322698"/>
          </a:xfrm>
          <a:prstGeom prst="straightConnector1">
            <a:avLst/>
          </a:prstGeom>
          <a:noFill/>
          <a:ln w="635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8" name="Content Placeholder 2"/>
          <p:cNvSpPr>
            <a:spLocks noGrp="1"/>
          </p:cNvSpPr>
          <p:nvPr>
            <p:ph sz="quarter" idx="10"/>
          </p:nvPr>
        </p:nvSpPr>
        <p:spPr>
          <a:xfrm>
            <a:off x="420445" y="1251482"/>
            <a:ext cx="4047477" cy="4810311"/>
          </a:xfrm>
        </p:spPr>
        <p:txBody>
          <a:bodyPr/>
          <a:lstStyle/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smtClean="0"/>
              <a:t>Natív kódbázisra libraryként tekintünk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/>
              <a:t>A</a:t>
            </a:r>
            <a:r>
              <a:rPr lang="hu-HU" smtClean="0"/>
              <a:t>dott bemenethez előállít valamilyen eredményt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smtClean="0"/>
              <a:t>Az eredmény adattípusát kell wrappelni</a:t>
            </a:r>
            <a:endParaRPr lang="hu-HU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6906838" y="2319206"/>
            <a:ext cx="3070" cy="2322698"/>
          </a:xfrm>
          <a:prstGeom prst="straightConnector1">
            <a:avLst/>
          </a:prstGeom>
          <a:noFill/>
          <a:ln w="635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triangle"/>
            <a:tailEnd type="none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4188476" y="2638767"/>
            <a:ext cx="19254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mtClean="0">
                <a:solidFill>
                  <a:schemeClr val="tx1"/>
                </a:solidFill>
                <a:latin typeface="Bariol Regular"/>
                <a:ea typeface="+mn-ea"/>
                <a:cs typeface="Bariol Regular"/>
              </a:rPr>
              <a:t>Bemenet: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mtClean="0">
                <a:latin typeface="Bariol Regular"/>
                <a:cs typeface="Bariol Regular"/>
              </a:rPr>
              <a:t>paraméterek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mtClean="0">
                <a:solidFill>
                  <a:schemeClr val="tx1"/>
                </a:solidFill>
                <a:latin typeface="Bariol Regular"/>
                <a:ea typeface="+mn-ea"/>
                <a:cs typeface="Bariol Regular"/>
              </a:rPr>
              <a:t>platformszintű szolgáltatások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u-HU" smtClean="0">
                <a:latin typeface="Bariol Regular"/>
                <a:cs typeface="Bariol Regular"/>
              </a:rPr>
              <a:t>etc.</a:t>
            </a:r>
            <a:endParaRPr lang="hu-HU" dirty="0" err="1">
              <a:solidFill>
                <a:schemeClr val="tx1"/>
              </a:solidFill>
              <a:latin typeface="Bariol Regular"/>
              <a:ea typeface="+mn-ea"/>
              <a:cs typeface="Bariol Regular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002300" y="3026984"/>
            <a:ext cx="182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mtClean="0">
                <a:solidFill>
                  <a:schemeClr val="tx1"/>
                </a:solidFill>
                <a:latin typeface="Bariol Regular"/>
                <a:ea typeface="+mn-ea"/>
                <a:cs typeface="Bariol Regular"/>
              </a:rPr>
              <a:t>Kimenet:</a:t>
            </a:r>
          </a:p>
          <a:p>
            <a:r>
              <a:rPr lang="hu-HU" smtClean="0">
                <a:latin typeface="Bariol Regular"/>
                <a:cs typeface="Bariol Regular"/>
              </a:rPr>
              <a:t>A számítás eredménye</a:t>
            </a:r>
            <a:endParaRPr lang="hu-HU" dirty="0" err="1">
              <a:solidFill>
                <a:schemeClr val="tx1"/>
              </a:solidFill>
              <a:latin typeface="Bariol Regular"/>
              <a:ea typeface="+mn-ea"/>
              <a:cs typeface="Bariol Regular"/>
            </a:endParaRPr>
          </a:p>
        </p:txBody>
      </p:sp>
    </p:spTree>
    <p:extLst>
      <p:ext uri="{BB962C8B-B14F-4D97-AF65-F5344CB8AC3E}">
        <p14:creationId xmlns:p14="http://schemas.microsoft.com/office/powerpoint/2010/main" val="2813108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Interop: Library minta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0" y="2398708"/>
            <a:ext cx="9144000" cy="0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6" name="Straight Connector 5"/>
          <p:cNvCxnSpPr/>
          <p:nvPr/>
        </p:nvCxnSpPr>
        <p:spPr>
          <a:xfrm flipH="1">
            <a:off x="1" y="4564716"/>
            <a:ext cx="9143999" cy="0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403667" y="1372427"/>
            <a:ext cx="1576072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250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Platform C#</a:t>
            </a:r>
            <a:endParaRPr lang="hu-HU" sz="2250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667" y="3181458"/>
            <a:ext cx="2168548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250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Wrapper C++/CLI</a:t>
            </a:r>
            <a:endParaRPr lang="hu-HU" sz="2250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667" y="5168581"/>
            <a:ext cx="1276311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250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Natív C++</a:t>
            </a:r>
            <a:endParaRPr lang="hu-HU" sz="2250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14" name="Flowchart: Process 13"/>
          <p:cNvSpPr/>
          <p:nvPr/>
        </p:nvSpPr>
        <p:spPr>
          <a:xfrm>
            <a:off x="3605562" y="5042374"/>
            <a:ext cx="2089099" cy="690995"/>
          </a:xfrm>
          <a:prstGeom prst="flowChartProcess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smtClean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FractalLib::Fractal</a:t>
            </a:r>
            <a:endParaRPr lang="hu-HU" sz="1969" kern="0" dirty="0">
              <a:solidFill>
                <a:prstClr val="white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15" name="Flowchart: Process 14"/>
          <p:cNvSpPr/>
          <p:nvPr/>
        </p:nvSpPr>
        <p:spPr>
          <a:xfrm>
            <a:off x="3345469" y="3054821"/>
            <a:ext cx="2609284" cy="690995"/>
          </a:xfrm>
          <a:prstGeom prst="flowChartProcess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smtClean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FractalLibCLR::Fractal</a:t>
            </a:r>
            <a:endParaRPr lang="hu-HU" sz="1969" kern="0" dirty="0">
              <a:solidFill>
                <a:prstClr val="white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94661" y="5198951"/>
            <a:ext cx="1954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Natív C++ objektum</a:t>
            </a:r>
            <a:endParaRPr lang="hu-HU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954753" y="3215652"/>
            <a:ext cx="18998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C++/CLI objektum</a:t>
            </a:r>
            <a:endParaRPr lang="hu-HU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  <p:cxnSp>
        <p:nvCxnSpPr>
          <p:cNvPr id="18" name="Straight Arrow Connector 17"/>
          <p:cNvCxnSpPr>
            <a:stCxn id="15" idx="2"/>
            <a:endCxn id="14" idx="0"/>
          </p:cNvCxnSpPr>
          <p:nvPr/>
        </p:nvCxnSpPr>
        <p:spPr>
          <a:xfrm>
            <a:off x="4650111" y="3745816"/>
            <a:ext cx="1" cy="1296558"/>
          </a:xfrm>
          <a:prstGeom prst="straightConnector1">
            <a:avLst/>
          </a:prstGeom>
          <a:noFill/>
          <a:ln w="539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2" name="TextBox 21"/>
          <p:cNvSpPr txBox="1"/>
          <p:nvPr/>
        </p:nvSpPr>
        <p:spPr>
          <a:xfrm>
            <a:off x="4650111" y="3960852"/>
            <a:ext cx="322395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600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El tudja érni a natív C++ objektumokat</a:t>
            </a:r>
            <a:endParaRPr lang="hu-HU" sz="1600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23" name="Flowchart: Process 22"/>
          <p:cNvSpPr/>
          <p:nvPr/>
        </p:nvSpPr>
        <p:spPr>
          <a:xfrm>
            <a:off x="3977269" y="1174282"/>
            <a:ext cx="1345684" cy="690995"/>
          </a:xfrm>
          <a:prstGeom prst="flowChartProcess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smtClean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Program</a:t>
            </a:r>
            <a:endParaRPr lang="hu-HU" sz="1969" kern="0" dirty="0">
              <a:solidFill>
                <a:prstClr val="white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322953" y="1329750"/>
            <a:ext cx="13580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C# objektum</a:t>
            </a:r>
            <a:endParaRPr lang="hu-HU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  <p:cxnSp>
        <p:nvCxnSpPr>
          <p:cNvPr id="25" name="Straight Arrow Connector 24"/>
          <p:cNvCxnSpPr>
            <a:stCxn id="23" idx="2"/>
            <a:endCxn id="15" idx="0"/>
          </p:cNvCxnSpPr>
          <p:nvPr/>
        </p:nvCxnSpPr>
        <p:spPr>
          <a:xfrm>
            <a:off x="4650111" y="1865277"/>
            <a:ext cx="0" cy="1189544"/>
          </a:xfrm>
          <a:prstGeom prst="straightConnector1">
            <a:avLst/>
          </a:prstGeom>
          <a:noFill/>
          <a:ln w="5397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none"/>
            <a:tailEnd type="triangle"/>
          </a:ln>
          <a:effectLst/>
        </p:spPr>
      </p:cxnSp>
      <p:sp>
        <p:nvSpPr>
          <p:cNvPr id="26" name="TextBox 25"/>
          <p:cNvSpPr txBox="1"/>
          <p:nvPr/>
        </p:nvSpPr>
        <p:spPr>
          <a:xfrm>
            <a:off x="4650111" y="1930583"/>
            <a:ext cx="31486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1600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El tudja érni a C++/CLI objektumokat</a:t>
            </a:r>
            <a:endParaRPr lang="hu-HU" sz="1600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247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Interop: Engine minta</a:t>
            </a:r>
            <a:endParaRPr lang="hu-HU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Flowchart: Process 4"/>
          <p:cNvSpPr/>
          <p:nvPr/>
        </p:nvSpPr>
        <p:spPr>
          <a:xfrm>
            <a:off x="6026069" y="4665660"/>
            <a:ext cx="1946321" cy="822513"/>
          </a:xfrm>
          <a:prstGeom prst="flowChartProcess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smtClean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Natív library</a:t>
            </a:r>
            <a:endParaRPr lang="hu-HU" sz="1969" kern="0" dirty="0">
              <a:solidFill>
                <a:prstClr val="white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6" name="Flowchart: Process 5"/>
          <p:cNvSpPr/>
          <p:nvPr/>
        </p:nvSpPr>
        <p:spPr>
          <a:xfrm>
            <a:off x="5956442" y="1545610"/>
            <a:ext cx="2091715" cy="797352"/>
          </a:xfrm>
          <a:prstGeom prst="flowChartProcess">
            <a:avLst/>
          </a:prstGeom>
          <a:solidFill>
            <a:srgbClr val="C0504D"/>
          </a:solidFill>
          <a:ln w="25400" cap="flat" cmpd="sng" algn="ctr">
            <a:solidFill>
              <a:srgbClr val="C0504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hu-HU" sz="1969" kern="0" smtClean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Platform</a:t>
            </a:r>
            <a:endParaRPr lang="hu-HU" sz="1969" kern="0" dirty="0">
              <a:solidFill>
                <a:prstClr val="white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8" name="Content Placeholder 2"/>
          <p:cNvSpPr>
            <a:spLocks noGrp="1"/>
          </p:cNvSpPr>
          <p:nvPr>
            <p:ph sz="quarter" idx="10"/>
          </p:nvPr>
        </p:nvSpPr>
        <p:spPr>
          <a:xfrm>
            <a:off x="420445" y="1251482"/>
            <a:ext cx="5184901" cy="4810311"/>
          </a:xfrm>
        </p:spPr>
        <p:txBody>
          <a:bodyPr/>
          <a:lstStyle/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smtClean="0"/>
              <a:t>Natív kódbázisra engine-ként tekintünk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smtClean="0"/>
              <a:t>Folyamatos kapcsolatban van a platformmal, eventekkel kommunikál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smtClean="0"/>
              <a:t>Event-interfészt kell wrappelni</a:t>
            </a:r>
            <a:endParaRPr lang="hu-HU" dirty="0"/>
          </a:p>
        </p:txBody>
      </p:sp>
      <p:cxnSp>
        <p:nvCxnSpPr>
          <p:cNvPr id="11" name="Straight Arrow Connector 10"/>
          <p:cNvCxnSpPr/>
          <p:nvPr/>
        </p:nvCxnSpPr>
        <p:spPr>
          <a:xfrm flipH="1">
            <a:off x="6974040" y="2351203"/>
            <a:ext cx="3070" cy="2322698"/>
          </a:xfrm>
          <a:prstGeom prst="straightConnector1">
            <a:avLst/>
          </a:prstGeom>
          <a:noFill/>
          <a:ln w="63500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  <a:headEnd type="triangle"/>
            <a:tailEnd type="triangle"/>
          </a:ln>
          <a:effectLst/>
        </p:spPr>
      </p:cxnSp>
      <p:sp>
        <p:nvSpPr>
          <p:cNvPr id="13" name="TextBox 12"/>
          <p:cNvSpPr txBox="1"/>
          <p:nvPr/>
        </p:nvSpPr>
        <p:spPr>
          <a:xfrm>
            <a:off x="7057657" y="2947763"/>
            <a:ext cx="18294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mtClean="0">
                <a:solidFill>
                  <a:schemeClr val="tx1"/>
                </a:solidFill>
                <a:latin typeface="Bariol Regular"/>
                <a:ea typeface="+mn-ea"/>
                <a:cs typeface="Bariol Regular"/>
              </a:rPr>
              <a:t>Folyamatos kommunikáció, események</a:t>
            </a:r>
            <a:endParaRPr lang="hu-HU" dirty="0" err="1">
              <a:solidFill>
                <a:schemeClr val="tx1"/>
              </a:solidFill>
              <a:latin typeface="Bariol Regular"/>
              <a:ea typeface="+mn-ea"/>
              <a:cs typeface="Bariol Regular"/>
            </a:endParaRPr>
          </a:p>
        </p:txBody>
      </p:sp>
    </p:spTree>
    <p:extLst>
      <p:ext uri="{BB962C8B-B14F-4D97-AF65-F5344CB8AC3E}">
        <p14:creationId xmlns:p14="http://schemas.microsoft.com/office/powerpoint/2010/main" val="90583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Interop: Engine minta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spcAft>
                <a:spcPts val="1800"/>
              </a:spcAft>
            </a:pPr>
            <a:r>
              <a:rPr lang="hu-HU" smtClean="0"/>
              <a:t>Fraktál rajzolására szolgáló interfész:</a:t>
            </a:r>
            <a:endParaRPr lang="hu-HU" sz="1800" smtClean="0"/>
          </a:p>
          <a:p>
            <a:pPr>
              <a:spcBef>
                <a:spcPts val="810"/>
              </a:spcBef>
            </a:pPr>
            <a:r>
              <a:rPr lang="hu-HU" sz="200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hu-HU" sz="20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u-HU" sz="200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IFractalDrawer</a:t>
            </a:r>
            <a:endParaRPr lang="hu-HU" sz="200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spcBef>
                <a:spcPts val="810"/>
              </a:spcBef>
            </a:pPr>
            <a:r>
              <a:rPr lang="hu-HU" sz="20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pPr>
              <a:spcBef>
                <a:spcPts val="810"/>
              </a:spcBef>
            </a:pPr>
            <a:r>
              <a:rPr lang="hu-HU" sz="200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hu-HU" sz="20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</a:t>
            </a:r>
          </a:p>
          <a:p>
            <a:pPr>
              <a:spcBef>
                <a:spcPts val="810"/>
              </a:spcBef>
            </a:pPr>
            <a:r>
              <a:rPr lang="hu-HU" sz="2000" smtClean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virtual</a:t>
            </a:r>
            <a:r>
              <a:rPr lang="hu-HU" sz="200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hu-HU" sz="200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hu-HU" sz="20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DrawPixel(</a:t>
            </a:r>
            <a:r>
              <a:rPr lang="hu-HU" sz="200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hu-HU" sz="20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hu-HU" sz="200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hu-HU" sz="20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y, </a:t>
            </a:r>
            <a:r>
              <a:rPr lang="hu-HU" sz="200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Color</a:t>
            </a:r>
            <a:r>
              <a:rPr lang="hu-HU" sz="200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color) = 0;</a:t>
            </a:r>
          </a:p>
          <a:p>
            <a:pPr>
              <a:spcBef>
                <a:spcPts val="810"/>
              </a:spcBef>
            </a:pPr>
            <a:r>
              <a:rPr lang="hu-HU" sz="2000" smtClean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};</a:t>
            </a:r>
            <a:endParaRPr lang="hu-HU" sz="200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50127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3666" y="188640"/>
            <a:ext cx="8740333" cy="752169"/>
          </a:xfrm>
        </p:spPr>
        <p:txBody>
          <a:bodyPr/>
          <a:lstStyle/>
          <a:p>
            <a:r>
              <a:rPr lang="hu-HU"/>
              <a:t>Interop: </a:t>
            </a:r>
            <a:r>
              <a:rPr lang="hu-HU" smtClean="0"/>
              <a:t>Engine minta, interfész wrapper</a:t>
            </a:r>
            <a:endParaRPr lang="hu-HU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  <p:cxnSp>
        <p:nvCxnSpPr>
          <p:cNvPr id="5" name="Straight Connector 4"/>
          <p:cNvCxnSpPr/>
          <p:nvPr/>
        </p:nvCxnSpPr>
        <p:spPr>
          <a:xfrm flipH="1">
            <a:off x="0" y="2398708"/>
            <a:ext cx="9144000" cy="0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cxnSp>
        <p:nvCxnSpPr>
          <p:cNvPr id="6" name="Straight Connector 5"/>
          <p:cNvCxnSpPr/>
          <p:nvPr/>
        </p:nvCxnSpPr>
        <p:spPr>
          <a:xfrm flipH="1">
            <a:off x="1" y="4564716"/>
            <a:ext cx="9143999" cy="0"/>
          </a:xfrm>
          <a:prstGeom prst="line">
            <a:avLst/>
          </a:prstGeom>
          <a:noFill/>
          <a:ln w="12700" cap="flat" cmpd="sng" algn="ctr">
            <a:solidFill>
              <a:srgbClr val="4F81BD">
                <a:shade val="95000"/>
                <a:satMod val="105000"/>
              </a:srgbClr>
            </a:solidFill>
            <a:prstDash val="dash"/>
          </a:ln>
          <a:effectLst/>
        </p:spPr>
      </p:cxnSp>
      <p:sp>
        <p:nvSpPr>
          <p:cNvPr id="7" name="TextBox 6"/>
          <p:cNvSpPr txBox="1"/>
          <p:nvPr/>
        </p:nvSpPr>
        <p:spPr>
          <a:xfrm>
            <a:off x="403666" y="1011306"/>
            <a:ext cx="1576072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250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Platform C#</a:t>
            </a:r>
            <a:endParaRPr lang="hu-HU" sz="2250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3666" y="2783282"/>
            <a:ext cx="2168548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u-HU" sz="2250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Wrapper C++/CLI</a:t>
            </a:r>
            <a:endParaRPr lang="hu-HU" sz="2250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3666" y="4834045"/>
            <a:ext cx="1276311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u-HU" sz="2250" smtClean="0">
                <a:solidFill>
                  <a:srgbClr val="20242D"/>
                </a:solidFill>
                <a:latin typeface="Bariol Regular" panose="02000506040000020003" charset="0"/>
                <a:sym typeface="Helvetica Light" charset="0"/>
              </a:rPr>
              <a:t>Natív C++</a:t>
            </a:r>
            <a:endParaRPr lang="hu-HU" sz="2250" dirty="0">
              <a:solidFill>
                <a:srgbClr val="20242D"/>
              </a:solidFill>
              <a:latin typeface="Bariol Regular" panose="02000506040000020003" charset="0"/>
              <a:sym typeface="Helvetica Light" charset="0"/>
            </a:endParaRP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1702" y="1547398"/>
            <a:ext cx="7876839" cy="468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65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/>
              <a:t>Általános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 err="1"/>
              <a:t>stringkezelés</a:t>
            </a:r>
            <a:endParaRPr lang="hu-HU" dirty="0"/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fordítók eltérései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 err="1"/>
              <a:t>wchar</a:t>
            </a:r>
            <a:r>
              <a:rPr lang="hu-HU" dirty="0"/>
              <a:t>_t, </a:t>
            </a:r>
            <a:r>
              <a:rPr lang="hu-HU" dirty="0" err="1"/>
              <a:t>std</a:t>
            </a:r>
            <a:r>
              <a:rPr lang="hu-HU" dirty="0"/>
              <a:t>::</a:t>
            </a:r>
            <a:r>
              <a:rPr lang="hu-HU" dirty="0" err="1"/>
              <a:t>wstring</a:t>
            </a:r>
            <a:endParaRPr lang="hu-HU" dirty="0"/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STL!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 err="1"/>
              <a:t>open-source</a:t>
            </a:r>
            <a:r>
              <a:rPr lang="hu-HU" dirty="0"/>
              <a:t> </a:t>
            </a:r>
            <a:r>
              <a:rPr lang="hu-HU" dirty="0" smtClean="0"/>
              <a:t>könyvtárak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 smtClean="0"/>
              <a:t>Modern multiplatform fejlesztés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1755119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pic>
        <p:nvPicPr>
          <p:cNvPr id="3076" name="Picture 4" descr="iPad Screenshot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577" y="1633630"/>
            <a:ext cx="2116178" cy="2821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46493" y="1633630"/>
            <a:ext cx="1692943" cy="282157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7173" y="1633630"/>
            <a:ext cx="1692943" cy="28215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10556" y="4459976"/>
            <a:ext cx="1266176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953" dirty="0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WP8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27671" y="4459976"/>
            <a:ext cx="1930586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953" dirty="0" err="1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Android</a:t>
            </a:r>
            <a:endParaRPr lang="hu-HU" sz="2953" dirty="0">
              <a:solidFill>
                <a:prstClr val="black"/>
              </a:solidFill>
              <a:latin typeface="Bariol Regular"/>
              <a:cs typeface="Bariol Regular"/>
              <a:sym typeface="Helvetica Light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97578" y="4459976"/>
            <a:ext cx="1266176" cy="546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953" dirty="0" err="1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iOS</a:t>
            </a:r>
            <a:endParaRPr lang="hu-HU" sz="2953" dirty="0">
              <a:solidFill>
                <a:prstClr val="black"/>
              </a:solidFill>
              <a:latin typeface="Bariol Regular"/>
              <a:cs typeface="Bariol Regular"/>
              <a:sym typeface="Helvetica Light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7853" y="1633630"/>
            <a:ext cx="2832636" cy="2821571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404630" y="4459976"/>
            <a:ext cx="2319081" cy="100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953" dirty="0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Windows </a:t>
            </a:r>
            <a:r>
              <a:rPr lang="hu-HU" sz="2953" dirty="0" err="1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desktop</a:t>
            </a:r>
            <a:endParaRPr lang="hu-HU" sz="2953" dirty="0">
              <a:solidFill>
                <a:prstClr val="black"/>
              </a:solidFill>
              <a:latin typeface="Bariol Regular"/>
              <a:cs typeface="Bariol Regular"/>
              <a:sym typeface="Helvetica Light" charset="0"/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 bwMode="auto">
          <a:xfrm>
            <a:off x="403667" y="188640"/>
            <a:ext cx="8320044" cy="7521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l" defTabSz="584200" rtl="0" eaLnBrk="0" fontAlgn="base" hangingPunct="0">
              <a:spcBef>
                <a:spcPct val="0"/>
              </a:spcBef>
              <a:spcAft>
                <a:spcPct val="0"/>
              </a:spcAft>
              <a:defRPr sz="6200" baseline="0">
                <a:solidFill>
                  <a:srgbClr val="910A26"/>
                </a:solidFill>
                <a:latin typeface="Bariol Regular"/>
                <a:ea typeface="+mj-ea"/>
                <a:cs typeface="Bariol Regular"/>
                <a:sym typeface="Helvetica Light" charset="0"/>
              </a:defRPr>
            </a:lvl1pPr>
            <a:lvl2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2pPr>
            <a:lvl3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3pPr>
            <a:lvl4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4pPr>
            <a:lvl5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5pPr>
            <a:lvl6pPr marL="4572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6pPr>
            <a:lvl7pPr marL="9144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7pPr>
            <a:lvl8pPr marL="13716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8pPr>
            <a:lvl9pPr marL="18288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9pPr>
          </a:lstStyle>
          <a:p>
            <a:r>
              <a:rPr lang="hu-HU" sz="4359" dirty="0" err="1"/>
              <a:t>lexa.hu</a:t>
            </a:r>
            <a:endParaRPr lang="hu-HU" sz="4359" kern="0" dirty="0"/>
          </a:p>
        </p:txBody>
      </p:sp>
    </p:spTree>
    <p:extLst>
      <p:ext uri="{BB962C8B-B14F-4D97-AF65-F5344CB8AC3E}">
        <p14:creationId xmlns:p14="http://schemas.microsoft.com/office/powerpoint/2010/main" val="429087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smtClean="0"/>
              <a:t>Motiváció</a:t>
            </a:r>
            <a:endParaRPr lang="hu-H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03667" y="1044837"/>
            <a:ext cx="4269594" cy="982859"/>
          </a:xfrm>
        </p:spPr>
        <p:txBody>
          <a:bodyPr/>
          <a:lstStyle/>
          <a:p>
            <a:r>
              <a:rPr lang="en-US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  <a:t>&lt;INPUT TYPE="button" </a:t>
            </a:r>
            <a:r>
              <a:rPr lang="hu-HU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  <a:t/>
            </a:r>
            <a:br>
              <a:rPr lang="hu-HU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</a:br>
            <a:r>
              <a:rPr lang="hu-HU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  <a:t>	</a:t>
            </a:r>
            <a:r>
              <a:rPr lang="en-US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  <a:t>Value="CLICK HERE" </a:t>
            </a:r>
            <a:r>
              <a:rPr lang="hu-HU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  <a:t/>
            </a:r>
            <a:br>
              <a:rPr lang="hu-HU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</a:br>
            <a:r>
              <a:rPr lang="hu-HU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  <a:t>	</a:t>
            </a:r>
            <a:r>
              <a:rPr lang="en-US" sz="1969" dirty="0" err="1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  <a:t>onClick</a:t>
            </a:r>
            <a:r>
              <a:rPr lang="en-US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  <a:t>="alert('</a:t>
            </a:r>
            <a:r>
              <a:rPr lang="hu-HU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  <a:t>Hello!</a:t>
            </a:r>
            <a:r>
              <a:rPr lang="en-US" sz="1969" dirty="0">
                <a:gradFill>
                  <a:gsLst>
                    <a:gs pos="0">
                      <a:schemeClr val="tx1"/>
                    </a:gs>
                    <a:gs pos="86000">
                      <a:schemeClr val="tx1"/>
                    </a:gs>
                  </a:gsLst>
                  <a:lin ang="5400000" scaled="0"/>
                </a:gradFill>
                <a:latin typeface="Consolas" pitchFamily="49" charset="0"/>
                <a:cs typeface="Consolas" pitchFamily="49" charset="0"/>
              </a:rPr>
              <a:t>')")&gt;</a:t>
            </a:r>
            <a:endParaRPr lang="hu-HU" sz="1969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pic>
        <p:nvPicPr>
          <p:cNvPr id="5" name="Picture 4" descr="http://www.msexchange.org/img/upl/OWA-Inbox1048630916860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027" y="3401971"/>
            <a:ext cx="3214688" cy="272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thedroidlawyer.com/wp-content/uploads/2012/11/Gmail-Screensho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847" y="3090862"/>
            <a:ext cx="4758864" cy="30360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73261" y="1044837"/>
            <a:ext cx="1215135" cy="1828489"/>
          </a:xfrm>
          <a:prstGeom prst="rect">
            <a:avLst/>
          </a:prstGeom>
        </p:spPr>
      </p:pic>
      <p:pic>
        <p:nvPicPr>
          <p:cNvPr id="1028" name="Picture 4" descr="http://upload.wikimedia.org/wikipedia/it/a/aa/Internet_Explorer_logo_6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183" y="1044837"/>
            <a:ext cx="2561600" cy="914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 bwMode="auto">
          <a:xfrm>
            <a:off x="1120807" y="3924676"/>
            <a:ext cx="6885765" cy="1905407"/>
          </a:xfrm>
          <a:prstGeom prst="rect">
            <a:avLst/>
          </a:prstGeom>
          <a:solidFill>
            <a:srgbClr val="C01226"/>
          </a:solidFill>
          <a:ln>
            <a:headEnd type="none" w="med" len="med"/>
            <a:tailEnd type="none" w="med" len="med"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horz" wrap="square" lIns="35719" tIns="35719" rIns="35719" bIns="35719" numCol="1" rtlCol="0" anchor="ctr" anchorCtr="0" compatLnSpc="1">
            <a:prstTxWarp prst="textNoShape">
              <a:avLst/>
            </a:prstTxWarp>
          </a:bodyPr>
          <a:lstStyle/>
          <a:p>
            <a:pPr marL="160729"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2531" dirty="0">
                <a:solidFill>
                  <a:prstClr val="white"/>
                </a:solidFill>
                <a:latin typeface="Bariol Regular" panose="02000506040000020003" charset="0"/>
                <a:sym typeface="Helvetica Light" charset="0"/>
              </a:rPr>
              <a:t>“Currently, the Gmail program is comprised of 443,000 lines of JavaScript, with 978,000 lines if comments are included. All of it was written by hand.”</a:t>
            </a:r>
            <a:endParaRPr lang="hu-HU" sz="2531" dirty="0">
              <a:solidFill>
                <a:srgbClr val="000000"/>
              </a:solidFill>
              <a:latin typeface="Bariol Regular" panose="02000506040000020003" charset="0"/>
              <a:sym typeface="Helvetica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8309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20" y="152893"/>
            <a:ext cx="4539348" cy="283709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53" y="1583924"/>
            <a:ext cx="4508535" cy="33814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9050" y="3475382"/>
            <a:ext cx="4524950" cy="282809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900246" y="2935124"/>
            <a:ext cx="197695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Windows 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893046" y="6303476"/>
            <a:ext cx="197695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Android</a:t>
            </a:r>
            <a:endParaRPr lang="hu-HU" sz="2250" dirty="0">
              <a:solidFill>
                <a:prstClr val="black"/>
              </a:solidFill>
              <a:latin typeface="Bariol Regular"/>
              <a:cs typeface="Bariol Regular"/>
              <a:sym typeface="Helvetica Light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73565" y="4932600"/>
            <a:ext cx="1976956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10751" fontAlgn="base" hangingPunct="0">
              <a:spcBef>
                <a:spcPct val="0"/>
              </a:spcBef>
              <a:spcAft>
                <a:spcPct val="0"/>
              </a:spcAft>
            </a:pPr>
            <a:r>
              <a:rPr lang="hu-HU" sz="2250" dirty="0" err="1">
                <a:solidFill>
                  <a:prstClr val="black"/>
                </a:solidFill>
                <a:latin typeface="Bariol Regular"/>
                <a:cs typeface="Bariol Regular"/>
                <a:sym typeface="Helvetica Light" charset="0"/>
              </a:rPr>
              <a:t>iPad</a:t>
            </a:r>
            <a:endParaRPr lang="hu-HU" sz="2250" dirty="0">
              <a:solidFill>
                <a:prstClr val="black"/>
              </a:solidFill>
              <a:latin typeface="Bariol Regular"/>
              <a:cs typeface="Bariol Regular"/>
              <a:sym typeface="Helvetica Light" charset="0"/>
            </a:endParaRP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271164" y="152893"/>
            <a:ext cx="3981757" cy="752169"/>
          </a:xfrm>
          <a:prstGeom prst="rect">
            <a:avLst/>
          </a:prstGeom>
        </p:spPr>
        <p:txBody>
          <a:bodyPr/>
          <a:lstStyle>
            <a:lvl1pPr algn="l" defTabSz="584200" rtl="0" eaLnBrk="0" fontAlgn="base" hangingPunct="0">
              <a:spcBef>
                <a:spcPct val="0"/>
              </a:spcBef>
              <a:spcAft>
                <a:spcPct val="0"/>
              </a:spcAft>
              <a:defRPr sz="9000">
                <a:solidFill>
                  <a:srgbClr val="910A26"/>
                </a:solidFill>
                <a:latin typeface="Bariol Light"/>
                <a:ea typeface="+mj-ea"/>
                <a:cs typeface="Bariol Light"/>
                <a:sym typeface="Helvetica Light" charset="0"/>
              </a:defRPr>
            </a:lvl1pPr>
            <a:lvl2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2pPr>
            <a:lvl3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3pPr>
            <a:lvl4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4pPr>
            <a:lvl5pPr algn="ctr" defTabSz="584200" rtl="0" eaLnBrk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5pPr>
            <a:lvl6pPr marL="4572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6pPr>
            <a:lvl7pPr marL="9144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7pPr>
            <a:lvl8pPr marL="13716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8pPr>
            <a:lvl9pPr marL="1828800" algn="ctr" defTabSz="584200" rtl="0" fontAlgn="base" hangingPunct="0">
              <a:spcBef>
                <a:spcPct val="0"/>
              </a:spcBef>
              <a:spcAft>
                <a:spcPct val="0"/>
              </a:spcAft>
              <a:defRPr sz="8000">
                <a:solidFill>
                  <a:srgbClr val="000000"/>
                </a:solidFill>
                <a:latin typeface="Helvetica Light" charset="0"/>
                <a:ea typeface="ＭＳ Ｐゴシック" charset="0"/>
                <a:cs typeface="Helvetica Light" charset="0"/>
                <a:sym typeface="Helvetica Light" charset="0"/>
              </a:defRPr>
            </a:lvl9pPr>
          </a:lstStyle>
          <a:p>
            <a:pPr algn="ctr" eaLnBrk="1"/>
            <a:r>
              <a:rPr lang="hu-HU" sz="4359" kern="0" dirty="0" err="1">
                <a:latin typeface="Bariol Regular"/>
              </a:rPr>
              <a:t>my</a:t>
            </a:r>
            <a:r>
              <a:rPr lang="hu-HU" sz="4359" kern="0" dirty="0">
                <a:latin typeface="Bariol Regular"/>
              </a:rPr>
              <a:t> </a:t>
            </a:r>
            <a:r>
              <a:rPr lang="hu-HU" sz="4359" kern="0" dirty="0" err="1">
                <a:latin typeface="Bariol Regular"/>
              </a:rPr>
              <a:t>History</a:t>
            </a:r>
            <a:r>
              <a:rPr lang="hu-HU" sz="4359" kern="0" dirty="0">
                <a:latin typeface="Bariol Regular"/>
              </a:rPr>
              <a:t> </a:t>
            </a:r>
            <a:r>
              <a:rPr lang="hu-HU" sz="4359" kern="0" dirty="0" err="1">
                <a:latin typeface="Bariol Regular"/>
              </a:rPr>
              <a:t>Digest</a:t>
            </a:r>
            <a:endParaRPr lang="hu-HU" sz="2531" kern="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9541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83954" y="1090066"/>
            <a:ext cx="8303266" cy="5095535"/>
          </a:xfrm>
        </p:spPr>
        <p:txBody>
          <a:bodyPr/>
          <a:lstStyle/>
          <a:p>
            <a:pPr marL="401822" indent="-401822">
              <a:spcBef>
                <a:spcPts val="0"/>
              </a:spcBef>
              <a:spcAft>
                <a:spcPts val="422"/>
              </a:spcAft>
              <a:buFont typeface="Arial" panose="020B0604020202020204" pitchFamily="34" charset="0"/>
              <a:buChar char="•"/>
            </a:pPr>
            <a:r>
              <a:rPr lang="hu-HU" sz="2812"/>
              <a:t>vincze.mark@bmeautsoft.hu</a:t>
            </a:r>
          </a:p>
          <a:p>
            <a:pPr marL="401822" indent="-401822">
              <a:spcBef>
                <a:spcPts val="0"/>
              </a:spcBef>
              <a:spcAft>
                <a:spcPts val="422"/>
              </a:spcAft>
              <a:buFont typeface="Arial" panose="020B0604020202020204" pitchFamily="34" charset="0"/>
              <a:buChar char="•"/>
            </a:pPr>
            <a:r>
              <a:rPr lang="hu-HU" sz="2812"/>
              <a:t>stackoverflow.com </a:t>
            </a:r>
            <a:r>
              <a:rPr lang="hu-HU" sz="2812">
                <a:sym typeface="Wingdings" panose="05000000000000000000" pitchFamily="2" charset="2"/>
              </a:rPr>
              <a:t></a:t>
            </a:r>
            <a:endParaRPr lang="hu-HU" sz="2812"/>
          </a:p>
          <a:p>
            <a:pPr marL="401822" indent="-401822">
              <a:spcBef>
                <a:spcPts val="0"/>
              </a:spcBef>
              <a:spcAft>
                <a:spcPts val="422"/>
              </a:spcAft>
              <a:buFont typeface="Arial" panose="020B0604020202020204" pitchFamily="34" charset="0"/>
              <a:buChar char="•"/>
            </a:pPr>
            <a:r>
              <a:rPr lang="hu-HU" sz="2812"/>
              <a:t>TypeScript</a:t>
            </a:r>
          </a:p>
          <a:p>
            <a:pPr marL="723279" lvl="2" indent="-40182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2250"/>
              <a:t>www.typescriptlang.org</a:t>
            </a:r>
          </a:p>
          <a:p>
            <a:pPr marL="723279" lvl="2" indent="-40182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2250"/>
              <a:t>összefoglalás:</a:t>
            </a:r>
            <a:br>
              <a:rPr lang="hu-HU" sz="2250"/>
            </a:br>
            <a:r>
              <a:rPr lang="hu-HU" sz="2250"/>
              <a:t>http://channel9.msdn.com/events/Build/2014/3-576</a:t>
            </a:r>
          </a:p>
          <a:p>
            <a:pPr marL="401822" indent="-401822">
              <a:spcBef>
                <a:spcPts val="0"/>
              </a:spcBef>
              <a:spcAft>
                <a:spcPts val="422"/>
              </a:spcAft>
              <a:buFont typeface="Arial" panose="020B0604020202020204" pitchFamily="34" charset="0"/>
              <a:buChar char="•"/>
            </a:pPr>
            <a:r>
              <a:rPr lang="hu-HU" sz="2812"/>
              <a:t>C++</a:t>
            </a:r>
          </a:p>
          <a:p>
            <a:pPr marL="723279" lvl="2" indent="-40182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2250"/>
              <a:t>Hírek, információk: isocpp.org</a:t>
            </a:r>
          </a:p>
          <a:p>
            <a:pPr marL="723279" lvl="2" indent="-40182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2250"/>
              <a:t>C++11 feature-ök: www.stroustrup.com/C++11FAQ.html</a:t>
            </a:r>
          </a:p>
          <a:p>
            <a:pPr marL="723279" lvl="2" indent="-40182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2250"/>
              <a:t>Átfogó definit forrás: The C++ Programming Language (http://www.stroustrup.com/4th.html)</a:t>
            </a:r>
          </a:p>
          <a:p>
            <a:pPr marL="723279" lvl="2" indent="-401822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hu-HU" sz="2250"/>
              <a:t>Gyakorlatorientált ismertető: </a:t>
            </a:r>
            <a:r>
              <a:rPr lang="en-GB" sz="2250"/>
              <a:t>Programming -- Principles and Practice Using C++</a:t>
            </a:r>
            <a:r>
              <a:rPr lang="hu-HU" sz="2250"/>
              <a:t> (http://www.stroustrup.com/programming.html)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hu-HU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03667" y="188640"/>
            <a:ext cx="8320044" cy="752169"/>
          </a:xfrm>
        </p:spPr>
        <p:txBody>
          <a:bodyPr/>
          <a:lstStyle/>
          <a:p>
            <a:r>
              <a:rPr lang="hu-HU" smtClean="0"/>
              <a:t>Linkek</a:t>
            </a:r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165382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Application-scale</a:t>
            </a:r>
            <a:r>
              <a:rPr lang="hu-HU" dirty="0" smtClean="0"/>
              <a:t> JavaScript</a:t>
            </a:r>
            <a:endParaRPr lang="hu-H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 smtClean="0"/>
              <a:t>Osztályok</a:t>
            </a:r>
            <a:endParaRPr lang="hu-HU" dirty="0"/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 smtClean="0"/>
              <a:t>Interfészek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 smtClean="0"/>
              <a:t>Modulok</a:t>
            </a:r>
            <a:endParaRPr lang="hu-HU" dirty="0"/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Statikus </a:t>
            </a:r>
            <a:r>
              <a:rPr lang="hu-HU" dirty="0" smtClean="0"/>
              <a:t>típusellenőrzés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966510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TypeScript</a:t>
            </a:r>
            <a:endParaRPr lang="hu-H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„A </a:t>
            </a:r>
            <a:r>
              <a:rPr lang="hu-HU" dirty="0" err="1"/>
              <a:t>language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application</a:t>
            </a:r>
            <a:r>
              <a:rPr lang="hu-HU" dirty="0"/>
              <a:t> </a:t>
            </a:r>
            <a:r>
              <a:rPr lang="hu-HU" dirty="0" err="1"/>
              <a:t>scale</a:t>
            </a:r>
            <a:r>
              <a:rPr lang="hu-HU" dirty="0"/>
              <a:t> JavaScript </a:t>
            </a:r>
            <a:r>
              <a:rPr lang="hu-HU" dirty="0" err="1"/>
              <a:t>development</a:t>
            </a:r>
            <a:r>
              <a:rPr lang="hu-HU" dirty="0"/>
              <a:t>.”</a:t>
            </a:r>
          </a:p>
          <a:p>
            <a:pPr marL="401822" indent="-401822">
              <a:buFont typeface="Arial" panose="020B0604020202020204" pitchFamily="34" charset="0"/>
              <a:buChar char="•"/>
            </a:pPr>
            <a:r>
              <a:rPr lang="hu-HU" dirty="0"/>
              <a:t>„A </a:t>
            </a:r>
            <a:r>
              <a:rPr lang="hu-HU" dirty="0" err="1"/>
              <a:t>typed</a:t>
            </a:r>
            <a:r>
              <a:rPr lang="hu-HU" dirty="0"/>
              <a:t> </a:t>
            </a:r>
            <a:r>
              <a:rPr lang="hu-HU" dirty="0" err="1"/>
              <a:t>superset</a:t>
            </a:r>
            <a:r>
              <a:rPr lang="hu-HU" dirty="0"/>
              <a:t> of JavaScript </a:t>
            </a:r>
            <a:r>
              <a:rPr lang="hu-HU" dirty="0" err="1"/>
              <a:t>that</a:t>
            </a:r>
            <a:r>
              <a:rPr lang="hu-HU" dirty="0"/>
              <a:t> </a:t>
            </a:r>
            <a:r>
              <a:rPr lang="hu-HU" dirty="0" err="1"/>
              <a:t>compiles</a:t>
            </a:r>
            <a:r>
              <a:rPr lang="hu-HU" dirty="0"/>
              <a:t> </a:t>
            </a:r>
            <a:r>
              <a:rPr lang="hu-HU" dirty="0" err="1"/>
              <a:t>to</a:t>
            </a:r>
            <a:r>
              <a:rPr lang="hu-HU" dirty="0"/>
              <a:t> </a:t>
            </a:r>
            <a:r>
              <a:rPr lang="hu-HU" dirty="0" err="1"/>
              <a:t>plain</a:t>
            </a:r>
            <a:r>
              <a:rPr lang="hu-HU" dirty="0"/>
              <a:t> </a:t>
            </a:r>
            <a:r>
              <a:rPr lang="hu-HU" dirty="0" err="1"/>
              <a:t>JavaScript</a:t>
            </a:r>
            <a:r>
              <a:rPr lang="hu-HU" dirty="0" smtClean="0"/>
              <a:t>.”</a:t>
            </a:r>
            <a:endParaRPr lang="hu-HU" dirty="0"/>
          </a:p>
          <a:p>
            <a:pPr algn="r"/>
            <a:r>
              <a:rPr lang="hu-HU" sz="1969" i="1" dirty="0"/>
              <a:t>Anders </a:t>
            </a:r>
            <a:r>
              <a:rPr lang="hu-HU" sz="1969" i="1" dirty="0" err="1"/>
              <a:t>Hejlsberg</a:t>
            </a:r>
            <a:r>
              <a:rPr lang="hu-HU" sz="1969" i="1" dirty="0"/>
              <a:t>: </a:t>
            </a:r>
            <a:r>
              <a:rPr lang="hu-HU" sz="1969" i="1" dirty="0" err="1"/>
              <a:t>TypeScript</a:t>
            </a:r>
            <a:r>
              <a:rPr lang="hu-HU" sz="1969" i="1" dirty="0"/>
              <a:t> – </a:t>
            </a:r>
            <a:r>
              <a:rPr lang="hu-HU" sz="1969" i="1" dirty="0" err="1"/>
              <a:t>Application-Scale</a:t>
            </a:r>
            <a:r>
              <a:rPr lang="hu-HU" sz="1969" i="1" dirty="0"/>
              <a:t> JavaScript (</a:t>
            </a:r>
            <a:r>
              <a:rPr lang="hu-HU" sz="1969" i="1" dirty="0" err="1"/>
              <a:t>Build</a:t>
            </a:r>
            <a:r>
              <a:rPr lang="hu-HU" sz="1969" i="1" dirty="0"/>
              <a:t> 2013)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93106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dirty="0" err="1" smtClean="0"/>
              <a:t>TypeScript</a:t>
            </a:r>
            <a:endParaRPr lang="hu-HU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401822" indent="-401822">
              <a:spcBef>
                <a:spcPts val="1687"/>
              </a:spcBef>
              <a:buFont typeface="Arial" panose="020B0604020202020204" pitchFamily="34" charset="0"/>
              <a:buChar char="•"/>
            </a:pPr>
            <a:r>
              <a:rPr lang="hu-HU" dirty="0" smtClean="0"/>
              <a:t>Bármilyen JavaScript kód működik</a:t>
            </a:r>
          </a:p>
          <a:p>
            <a:pPr marL="401822" indent="-401822">
              <a:spcBef>
                <a:spcPts val="1687"/>
              </a:spcBef>
              <a:buFont typeface="Arial" panose="020B0604020202020204" pitchFamily="34" charset="0"/>
              <a:buChar char="•"/>
            </a:pPr>
            <a:r>
              <a:rPr lang="hu-HU" dirty="0"/>
              <a:t>Opcionális </a:t>
            </a:r>
            <a:r>
              <a:rPr lang="hu-HU" dirty="0" smtClean="0"/>
              <a:t>konstrukciók – </a:t>
            </a:r>
            <a:r>
              <a:rPr lang="hu-HU" dirty="0" err="1" smtClean="0"/>
              <a:t>ECMAScript</a:t>
            </a:r>
            <a:r>
              <a:rPr lang="hu-HU" dirty="0" smtClean="0"/>
              <a:t>!</a:t>
            </a:r>
            <a:endParaRPr lang="hu-HU" dirty="0"/>
          </a:p>
          <a:p>
            <a:pPr marL="562550" lvl="1" indent="-401822">
              <a:spcBef>
                <a:spcPts val="1687"/>
              </a:spcBef>
              <a:buFont typeface="Arial" panose="020B0604020202020204" pitchFamily="34" charset="0"/>
              <a:buChar char="•"/>
            </a:pPr>
            <a:r>
              <a:rPr lang="hu-HU" sz="2250" dirty="0"/>
              <a:t>osztályok, interfészek, modulok</a:t>
            </a:r>
          </a:p>
          <a:p>
            <a:pPr marL="562550" lvl="1" indent="-401822">
              <a:spcBef>
                <a:spcPts val="1687"/>
              </a:spcBef>
              <a:buFont typeface="Arial" panose="020B0604020202020204" pitchFamily="34" charset="0"/>
              <a:buChar char="•"/>
            </a:pPr>
            <a:r>
              <a:rPr lang="hu-HU" sz="2250" dirty="0"/>
              <a:t>statikus típusellenőrzés</a:t>
            </a:r>
          </a:p>
          <a:p>
            <a:pPr marL="401822" indent="-401822">
              <a:spcBef>
                <a:spcPts val="1687"/>
              </a:spcBef>
              <a:buFont typeface="Arial" panose="020B0604020202020204" pitchFamily="34" charset="0"/>
              <a:buChar char="•"/>
            </a:pPr>
            <a:r>
              <a:rPr lang="hu-HU" dirty="0" smtClean="0"/>
              <a:t>Eredmény: szabványos, </a:t>
            </a:r>
            <a:r>
              <a:rPr lang="hu-HU" dirty="0" err="1" smtClean="0"/>
              <a:t>idiomatikus</a:t>
            </a:r>
            <a:r>
              <a:rPr lang="hu-HU" dirty="0" smtClean="0"/>
              <a:t> </a:t>
            </a:r>
            <a:r>
              <a:rPr lang="hu-HU" dirty="0" err="1" smtClean="0"/>
              <a:t>Javascript</a:t>
            </a:r>
            <a:endParaRPr lang="hu-HU" dirty="0" smtClean="0"/>
          </a:p>
          <a:p>
            <a:pPr marL="562550" lvl="1" indent="-401822">
              <a:spcBef>
                <a:spcPts val="1687"/>
              </a:spcBef>
              <a:buFont typeface="Arial" panose="020B0604020202020204" pitchFamily="34" charset="0"/>
              <a:buChar char="•"/>
            </a:pPr>
            <a:r>
              <a:rPr lang="hu-HU" sz="2250" dirty="0"/>
              <a:t>Nincsen futásidejű </a:t>
            </a:r>
            <a:r>
              <a:rPr lang="hu-HU" sz="2250" dirty="0" err="1"/>
              <a:t>overhead</a:t>
            </a:r>
            <a:endParaRPr lang="hu-HU" sz="2250" dirty="0"/>
          </a:p>
          <a:p>
            <a:pPr marL="562550" lvl="1" indent="-401822">
              <a:spcBef>
                <a:spcPts val="1687"/>
              </a:spcBef>
              <a:buFont typeface="Arial" panose="020B0604020202020204" pitchFamily="34" charset="0"/>
              <a:buChar char="•"/>
            </a:pPr>
            <a:r>
              <a:rPr lang="hu-HU" sz="2250" dirty="0"/>
              <a:t>Kompatibilitás</a:t>
            </a:r>
          </a:p>
          <a:p>
            <a:pPr marL="401822" indent="-401822">
              <a:spcBef>
                <a:spcPts val="1687"/>
              </a:spcBef>
              <a:buFont typeface="Arial" panose="020B0604020202020204" pitchFamily="34" charset="0"/>
              <a:buChar char="•"/>
            </a:pPr>
            <a:r>
              <a:rPr lang="hu-HU" dirty="0"/>
              <a:t>Alternatívák: </a:t>
            </a:r>
            <a:r>
              <a:rPr lang="hu-HU" dirty="0" err="1"/>
              <a:t>CoffeScript</a:t>
            </a:r>
            <a:r>
              <a:rPr lang="hu-HU" dirty="0"/>
              <a:t>, </a:t>
            </a:r>
            <a:r>
              <a:rPr lang="hu-HU" dirty="0" err="1"/>
              <a:t>Dart</a:t>
            </a:r>
            <a:r>
              <a:rPr lang="hu-HU" dirty="0"/>
              <a:t>, </a:t>
            </a:r>
            <a:r>
              <a:rPr lang="hu-HU" dirty="0" err="1"/>
              <a:t>ClojureScript</a:t>
            </a:r>
            <a:r>
              <a:rPr lang="hu-HU" dirty="0"/>
              <a:t>, stb</a:t>
            </a:r>
            <a:r>
              <a:rPr lang="hu-HU" sz="2250" dirty="0">
                <a:solidFill>
                  <a:srgbClr val="000000"/>
                </a:solidFill>
                <a:ea typeface="Helvetica Light" charset="0"/>
              </a:rPr>
              <a:t>.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86250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hu-HU" dirty="0" smtClean="0"/>
              <a:t>Demó</a:t>
            </a:r>
            <a:endParaRPr lang="hu-H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hu-HU" dirty="0" err="1" smtClean="0"/>
              <a:t>Typescript</a:t>
            </a:r>
            <a:r>
              <a:rPr lang="hu-HU" dirty="0" smtClean="0"/>
              <a:t> alapok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4023241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 smtClean="0"/>
              <a:t>Illeszkedés a JS ökoszisztémába</a:t>
            </a:r>
            <a:endParaRPr lang="hu-H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hu-HU"/>
              <a:t>Modern multiplatform fejlesztés</a:t>
            </a:r>
            <a:endParaRPr lang="hu-HU" dirty="0"/>
          </a:p>
        </p:txBody>
      </p:sp>
      <p:pic>
        <p:nvPicPr>
          <p:cNvPr id="2050" name="Picture 2" descr="http://www.elated.com/res/Image/articles/development/javascript/5-javascript-libraries-youll-love/knockout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12" y="1835004"/>
            <a:ext cx="2470070" cy="786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ejohn.org/apps/workshop/intro/jquery_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12" y="2939753"/>
            <a:ext cx="2470070" cy="906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shustoff.su/images/items/moment-j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1533" y="2872111"/>
            <a:ext cx="2140934" cy="1479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58418" y="4570623"/>
            <a:ext cx="3027164" cy="6295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6125" y="1835003"/>
            <a:ext cx="2571750" cy="790277"/>
          </a:xfrm>
          <a:prstGeom prst="rect">
            <a:avLst/>
          </a:prstGeom>
        </p:spPr>
      </p:pic>
      <p:pic>
        <p:nvPicPr>
          <p:cNvPr id="2056" name="Picture 8" descr="http://www.clearlyinnovative.com/wp-content/uploads/2013/08/node_logo-01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6099" y="1683111"/>
            <a:ext cx="2643053" cy="10572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s://github-camo.global.ssl.fastly.net/40504dd28b050be0e43c6ef1e2735b2caf147dd4/687474703a2f2f662e636c2e6c792f6974656d732f30563253316e304b3169337931633132326730342f53637265656e25323053686f74253230323031322d30342d31312532306174253230392e35392e3432253230414d2e706e6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529" y="2751431"/>
            <a:ext cx="2900613" cy="87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://www.gizmox.com/site/wp-content/uploads/2013/12/phonegap-logo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9503" y="5405956"/>
            <a:ext cx="2588373" cy="806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27238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AUT Footer with Titl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Theme">
      <a:majorFont>
        <a:latin typeface="Helvetica Light"/>
        <a:ea typeface="ＭＳ Ｐゴシック"/>
        <a:cs typeface="Helvetica Light"/>
      </a:majorFont>
      <a:minorFont>
        <a:latin typeface="Helvetica Light"/>
        <a:ea typeface="ＭＳ Ｐゴシック"/>
        <a:cs typeface="Helvetica Light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rgbClr val="C01226"/>
        </a:solidFill>
        <a:ln>
          <a:headEnd type="none" w="med" len="med"/>
          <a:tailEnd type="none" w="med" len="med"/>
        </a:ln>
      </a:spPr>
      <a:bodyPr rot="0" spcFirstLastPara="0" vertOverflow="overflow" horzOverflow="overflow" vert="horz" wrap="square" lIns="50800" tIns="50800" rIns="50800" bIns="50800" numCol="1" spcCol="0" rtlCol="0" fromWordArt="0" anchor="ctr" anchorCtr="0" forceAA="0" compatLnSpc="1">
        <a:prstTxWarp prst="textNoShape">
          <a:avLst/>
        </a:prstTxWarp>
        <a:noAutofit/>
      </a:bodyPr>
      <a:lstStyle>
        <a:defPPr marL="514350" indent="-285750" algn="l">
          <a:buFont typeface="Arial" panose="020B0604020202020204" pitchFamily="34" charset="0"/>
          <a:buChar char="•"/>
          <a:defRPr sz="4000" dirty="0">
            <a:latin typeface="Bariol Regular" panose="02000506040000020003" charset="0"/>
          </a:defRPr>
        </a:defPPr>
      </a:lstStyle>
      <a:style>
        <a:lnRef idx="2">
          <a:schemeClr val="accent2">
            <a:shade val="50000"/>
          </a:schemeClr>
        </a:lnRef>
        <a:fillRef idx="1">
          <a:schemeClr val="accent2"/>
        </a:fillRef>
        <a:effectRef idx="0">
          <a:schemeClr val="accent2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miter lim="0"/>
          <a:headEnd type="none" w="med" len="med"/>
          <a:tailEnd type="none" w="med" len="med"/>
        </a:ln>
        <a:effectLst>
          <a:outerShdw blurRad="38100" dist="25400" dir="5400000" algn="ctr" rotWithShape="0">
            <a:srgbClr val="000000">
              <a:alpha val="50000"/>
            </a:srgbClr>
          </a:outerShdw>
        </a:effectLst>
      </a:spPr>
      <a:bodyPr vert="horz" wrap="square" lIns="50800" tIns="50800" rIns="50800" bIns="50800" numCol="1" anchor="ctr" anchorCtr="0" compatLnSpc="1">
        <a:prstTxWarp prst="textNoShape">
          <a:avLst/>
        </a:prstTxWarp>
      </a:bodyPr>
      <a:lstStyle>
        <a:defPPr marL="228600" marR="0" indent="0" algn="ctr" defTabSz="584200" rtl="0" eaLnBrk="1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6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Helvetica Light" charset="0"/>
            <a:ea typeface="ＭＳ Ｐゴシック" charset="0"/>
            <a:cs typeface="Helvetica Light" charset="0"/>
            <a:sym typeface="Helvetica Light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4200" dirty="0" err="1">
            <a:solidFill>
              <a:schemeClr val="tx1"/>
            </a:solidFill>
            <a:latin typeface="Bariol Regular"/>
            <a:ea typeface="+mn-ea"/>
            <a:cs typeface="Bariol Regular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ontrol xmlns="http://schemas.microsoft.com/VisualStudio/2011/storyboarding/control">
  <Id Name="0d01dd1f-1b8d-4784-bf68-7722b9cbc119" Revision="1" Stencil="System.MyShapes" StencilVersion="1.0"/>
</Control>
</file>

<file path=customXml/item2.xml><?xml version="1.0" encoding="utf-8"?>
<Control xmlns="http://schemas.microsoft.com/VisualStudio/2011/storyboarding/control">
  <Id Name="0d01dd1f-1b8d-4784-bf68-7722b9cbc119" Revision="1" Stencil="System.MyShapes" StencilVersion="1.0"/>
</Control>
</file>

<file path=customXml/item3.xml><?xml version="1.0" encoding="utf-8"?>
<Control xmlns="http://schemas.microsoft.com/VisualStudio/2011/storyboarding/control">
  <Id Name="0d01dd1f-1b8d-4784-bf68-7722b9cbc119" Revision="1" Stencil="System.MyShapes" StencilVersion="1.0"/>
</Control>
</file>

<file path=customXml/itemProps1.xml><?xml version="1.0" encoding="utf-8"?>
<ds:datastoreItem xmlns:ds="http://schemas.openxmlformats.org/officeDocument/2006/customXml" ds:itemID="{B326E5B5-3DD7-455C-AF8E-8F881FC27E1D}">
  <ds:schemaRefs>
    <ds:schemaRef ds:uri="http://schemas.microsoft.com/VisualStudio/2011/storyboarding/control"/>
  </ds:schemaRefs>
</ds:datastoreItem>
</file>

<file path=customXml/itemProps2.xml><?xml version="1.0" encoding="utf-8"?>
<ds:datastoreItem xmlns:ds="http://schemas.openxmlformats.org/officeDocument/2006/customXml" ds:itemID="{07CD4601-144E-4726-8937-DD56047B13F8}">
  <ds:schemaRefs>
    <ds:schemaRef ds:uri="http://schemas.microsoft.com/VisualStudio/2011/storyboarding/control"/>
  </ds:schemaRefs>
</ds:datastoreItem>
</file>

<file path=customXml/itemProps3.xml><?xml version="1.0" encoding="utf-8"?>
<ds:datastoreItem xmlns:ds="http://schemas.openxmlformats.org/officeDocument/2006/customXml" ds:itemID="{F10F589E-3991-4E60-AD9F-43F0C66667F1}">
  <ds:schemaRefs>
    <ds:schemaRef ds:uri="http://schemas.microsoft.com/VisualStudio/2011/storyboarding/contro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6223</TotalTime>
  <Words>912</Words>
  <Application>Microsoft Office PowerPoint</Application>
  <PresentationFormat>On-screen Show (4:3)</PresentationFormat>
  <Paragraphs>352</Paragraphs>
  <Slides>41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53" baseType="lpstr">
      <vt:lpstr>ＭＳ Ｐゴシック</vt:lpstr>
      <vt:lpstr>Arial</vt:lpstr>
      <vt:lpstr>Bariol Bold</vt:lpstr>
      <vt:lpstr>Bariol Light</vt:lpstr>
      <vt:lpstr>Bariol Regular</vt:lpstr>
      <vt:lpstr>Calibri</vt:lpstr>
      <vt:lpstr>Consolas</vt:lpstr>
      <vt:lpstr>Helvetica Light</vt:lpstr>
      <vt:lpstr>Segoe UI</vt:lpstr>
      <vt:lpstr>Times New Roman</vt:lpstr>
      <vt:lpstr>Wingdings</vt:lpstr>
      <vt:lpstr>AUT Footer with Title</vt:lpstr>
      <vt:lpstr>Modern multiplatform fejlesztés</vt:lpstr>
      <vt:lpstr>Tartalom</vt:lpstr>
      <vt:lpstr>PowerPoint Presentation</vt:lpstr>
      <vt:lpstr>Motiváció</vt:lpstr>
      <vt:lpstr>Application-scale JavaScript</vt:lpstr>
      <vt:lpstr>TypeScript</vt:lpstr>
      <vt:lpstr>TypeScript</vt:lpstr>
      <vt:lpstr>Demó</vt:lpstr>
      <vt:lpstr>Illeszkedés a JS ökoszisztémába</vt:lpstr>
      <vt:lpstr>Demó</vt:lpstr>
      <vt:lpstr>PowerPoint Presentation</vt:lpstr>
      <vt:lpstr>C++: mikor érdemes?</vt:lpstr>
      <vt:lpstr>PowerPoint Presentation</vt:lpstr>
      <vt:lpstr>ISO szabványosítás</vt:lpstr>
      <vt:lpstr>PowerPoint Presentation</vt:lpstr>
      <vt:lpstr>Automatikus memóriakezelés</vt:lpstr>
      <vt:lpstr>Automatikus memóriakezelés</vt:lpstr>
      <vt:lpstr>Automatikus memóriakezelés</vt:lpstr>
      <vt:lpstr>Drága erőforrások átadása</vt:lpstr>
      <vt:lpstr>Drága erőforrások átadása</vt:lpstr>
      <vt:lpstr>Move-szemantika</vt:lpstr>
      <vt:lpstr>Auto és range-based for</vt:lpstr>
      <vt:lpstr>Auto és range-based for</vt:lpstr>
      <vt:lpstr>Szabványos library</vt:lpstr>
      <vt:lpstr>Szabványos library</vt:lpstr>
      <vt:lpstr>PowerPoint Presentation</vt:lpstr>
      <vt:lpstr>PowerPoint Presentation</vt:lpstr>
      <vt:lpstr>Cross-platform</vt:lpstr>
      <vt:lpstr>Interop</vt:lpstr>
      <vt:lpstr>Windows interop</vt:lpstr>
      <vt:lpstr>JNI interop</vt:lpstr>
      <vt:lpstr>Demó</vt:lpstr>
      <vt:lpstr>Interop: Library minta</vt:lpstr>
      <vt:lpstr>Interop: Library minta</vt:lpstr>
      <vt:lpstr>Interop: Engine minta</vt:lpstr>
      <vt:lpstr>Interop: Engine minta</vt:lpstr>
      <vt:lpstr>Interop: Engine minta, interfész wrapper</vt:lpstr>
      <vt:lpstr>Általános</vt:lpstr>
      <vt:lpstr>PowerPoint Presentation</vt:lpstr>
      <vt:lpstr>PowerPoint Presentation</vt:lpstr>
      <vt:lpstr>Linkek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Vincze</dc:creator>
  <cp:lastModifiedBy>Mark Vincze</cp:lastModifiedBy>
  <cp:revision>15</cp:revision>
  <dcterms:created xsi:type="dcterms:W3CDTF">2014-11-21T13:40:11Z</dcterms:created>
  <dcterms:modified xsi:type="dcterms:W3CDTF">2014-12-02T17:43:23Z</dcterms:modified>
</cp:coreProperties>
</file>